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57" r:id="rId3"/>
    <p:sldId id="258" r:id="rId4"/>
    <p:sldId id="276" r:id="rId5"/>
    <p:sldId id="285" r:id="rId6"/>
    <p:sldId id="283" r:id="rId7"/>
    <p:sldId id="278" r:id="rId8"/>
    <p:sldId id="296" r:id="rId9"/>
    <p:sldId id="282" r:id="rId10"/>
    <p:sldId id="293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reer Roadmap in Data Science" id="{56089670-DB74-4208-BB24-FE15ECFB2C85}">
          <p14:sldIdLst>
            <p14:sldId id="274"/>
          </p14:sldIdLst>
        </p14:section>
        <p14:section name="Agenda" id="{D96C7D46-2674-4A40-A9EA-A6C127A57227}">
          <p14:sldIdLst>
            <p14:sldId id="257"/>
          </p14:sldIdLst>
        </p14:section>
        <p14:section name="01 Use-case analysis" id="{84E6C1AB-B7C4-43D2-A70A-53C9CD0A7907}">
          <p14:sldIdLst>
            <p14:sldId id="258"/>
          </p14:sldIdLst>
        </p14:section>
        <p14:section name="02 Design Thinking Map" id="{D004E2EC-B2D2-4F95-A01D-C90D0CE95CDB}">
          <p14:sldIdLst>
            <p14:sldId id="276"/>
          </p14:sldIdLst>
        </p14:section>
        <p14:section name="03 Analysis of Hypotheses" id="{DDD30065-BC03-4C9D-8FF2-52460EC9B4F4}">
          <p14:sldIdLst>
            <p14:sldId id="285"/>
          </p14:sldIdLst>
        </p14:section>
        <p14:section name="04 Proposed Architecure and Approach" id="{3D296992-B957-4696-8E42-D3432FC225FE}">
          <p14:sldIdLst>
            <p14:sldId id="283"/>
          </p14:sldIdLst>
        </p14:section>
        <p14:section name="05 Possible Solutions" id="{D7A576BD-4F7A-4B8C-9970-60EFC20E329B}">
          <p14:sldIdLst>
            <p14:sldId id="278"/>
          </p14:sldIdLst>
        </p14:section>
        <p14:section name="06 Key Takeaways" id="{50520B23-E549-49CA-817B-EA2271E104E8}">
          <p14:sldIdLst>
            <p14:sldId id="296"/>
          </p14:sldIdLst>
        </p14:section>
        <p14:section name="Q&amp;A Session" id="{A8AD9179-485B-4868-8754-74C90074B6CD}">
          <p14:sldIdLst>
            <p14:sldId id="282"/>
            <p14:sldId id="293"/>
          </p14:sldIdLst>
        </p14:section>
        <p14:section name="Archive" id="{921012B7-3C86-492D-995E-B649F1DAA068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0C194C"/>
    <a:srgbClr val="374D81"/>
    <a:srgbClr val="297FD5"/>
    <a:srgbClr val="34497D"/>
    <a:srgbClr val="009644"/>
    <a:srgbClr val="00B050"/>
    <a:srgbClr val="4A66AC"/>
    <a:srgbClr val="417B85"/>
    <a:srgbClr val="7A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45" autoAdjust="0"/>
    <p:restoredTop sz="94291" autoAdjust="0"/>
  </p:normalViewPr>
  <p:slideViewPr>
    <p:cSldViewPr snapToGrid="0">
      <p:cViewPr varScale="1">
        <p:scale>
          <a:sx n="103" d="100"/>
          <a:sy n="103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E092-1ED1-4761-85D1-EEE54D1D70F3}" type="datetimeFigureOut">
              <a:rPr lang="en-US" smtClean="0"/>
              <a:t>30-Jan-22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A27A9-5E68-4D2C-8C97-692FCAAE1E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2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04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7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9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1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https://databricks.com/blog/2020/08/20/modern-industrial-iot-analytics-on-azure-part-3.html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48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99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58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A27A9-5E68-4D2C-8C97-692FCAAE1E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0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0156-419E-43DB-89F6-9CD0DC50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847-8E1C-424B-9F53-FFF149C5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B51A-C99B-420B-BF6E-1489A1FF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BF96-CAAB-4E65-B8C1-E5F17C1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30-Jan-22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F0AE-66A6-491A-9B12-C0621348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9FE5-E9A0-490A-B6C1-38EC340B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433C-C431-4AE6-9A93-AE011D9D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4F17-F159-46E1-BFB0-A1168F55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50B-14EF-485B-A1A1-EB8863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30-Jan-22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638-0ED0-4884-841F-2780146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F29AE-1F1A-48F8-8577-98534E5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RM Technologies - Crunchbase Company Profile &amp;amp; Funding">
            <a:extLst>
              <a:ext uri="{FF2B5EF4-FFF2-40B4-BE49-F238E27FC236}">
                <a16:creationId xmlns:a16="http://schemas.microsoft.com/office/drawing/2014/main" id="{9383AD49-B9C8-401E-9C63-976589F722E3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" t="40402" r="7419" b="38460"/>
          <a:stretch/>
        </p:blipFill>
        <p:spPr bwMode="auto">
          <a:xfrm>
            <a:off x="10457873" y="6336665"/>
            <a:ext cx="1534160" cy="3848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0424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C603-A489-4A48-A6AB-3BB2F78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C04E-1F4E-4FB9-807B-13C64B0C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035D-F95B-4DB9-BB75-98FDD96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30-Jan-22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8FF3-25F0-42D0-B9D8-7185736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17D4-935A-41D3-9D1D-48DC75EC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9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6B82-5836-48B6-A20A-DB7509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91F-538C-4A01-A0C9-8EC356FCF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3FC5-33A3-491B-892C-AD6F3001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B7BB-FA87-4F63-962A-3076DA9A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30-Jan-22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30AE6-A337-43C0-90DB-C9F523AC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CBE1-1FDA-4854-A790-EC77CE3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8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0747-0732-4154-AC37-5D2FC5D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B904F-0DAF-4A4B-92BA-734547B4E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570-F457-4E9D-ABD1-BBC4C353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416C-3243-4ED6-AB24-FCB338E5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F2B3C-13E4-4D65-B718-FFD0D94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2CD5-1537-4A94-8618-B1E808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30-Jan-22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76CFF-48AB-4CF6-A22D-CF1BC270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31545-F892-4A7B-B293-3AF483E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43D4-D2D1-4419-B1E5-076C0A13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F94DD-188B-4865-8521-75CF4887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30-Jan-22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8871E-2911-4AB6-9B8C-EEAA81C9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4A9B9-F8DE-44AA-804A-94F27086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43909-FBD5-44CC-AD59-A2EFE3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B45646-DC20-4B9A-BA6C-96B87E2ABB20}" type="datetimeFigureOut">
              <a:rPr lang="en-US" smtClean="0"/>
              <a:pPr/>
              <a:t>30-Jan-22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98007-DBD8-4345-B327-FF9FD7C4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25A0-2A80-40DE-8D9E-2C3A11E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311981-C217-4C2D-AE6A-6701B941C5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EB7707-7402-457C-A6BF-56B9F490CD63}"/>
              </a:ext>
            </a:extLst>
          </p:cNvPr>
          <p:cNvCxnSpPr>
            <a:cxnSpLocks/>
          </p:cNvCxnSpPr>
          <p:nvPr userDrawn="1"/>
        </p:nvCxnSpPr>
        <p:spPr>
          <a:xfrm flipH="1">
            <a:off x="396853" y="991768"/>
            <a:ext cx="11398293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C549A6-7D61-40F4-A51B-0714B0810528}"/>
              </a:ext>
            </a:extLst>
          </p:cNvPr>
          <p:cNvSpPr/>
          <p:nvPr userDrawn="1"/>
        </p:nvSpPr>
        <p:spPr>
          <a:xfrm>
            <a:off x="1" y="862"/>
            <a:ext cx="755650" cy="219832"/>
          </a:xfrm>
          <a:prstGeom prst="rect">
            <a:avLst/>
          </a:prstGeom>
          <a:solidFill>
            <a:srgbClr val="7A4646">
              <a:alpha val="15294"/>
            </a:srgbClr>
          </a:solidFill>
          <a:ln>
            <a:solidFill>
              <a:schemeClr val="accent3">
                <a:lumMod val="7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2BDDF-D25A-41B4-A111-A8518F81FE4E}"/>
              </a:ext>
            </a:extLst>
          </p:cNvPr>
          <p:cNvSpPr txBox="1"/>
          <p:nvPr userDrawn="1"/>
        </p:nvSpPr>
        <p:spPr>
          <a:xfrm>
            <a:off x="10401572" y="6488668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0"/>
                </a:solidFill>
              </a:rPr>
              <a:t>Anish Mahapatra</a:t>
            </a:r>
          </a:p>
        </p:txBody>
      </p:sp>
    </p:spTree>
    <p:extLst>
      <p:ext uri="{BB962C8B-B14F-4D97-AF65-F5344CB8AC3E}">
        <p14:creationId xmlns:p14="http://schemas.microsoft.com/office/powerpoint/2010/main" val="39700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RM Technologies - Crunchbase Company Profile &amp;amp; Funding">
            <a:extLst>
              <a:ext uri="{FF2B5EF4-FFF2-40B4-BE49-F238E27FC236}">
                <a16:creationId xmlns:a16="http://schemas.microsoft.com/office/drawing/2014/main" id="{A8D931C9-F076-4194-8B4E-63E761B61A7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" t="40402" r="7419" b="38460"/>
          <a:stretch/>
        </p:blipFill>
        <p:spPr bwMode="auto">
          <a:xfrm>
            <a:off x="10457873" y="6336665"/>
            <a:ext cx="1534160" cy="3848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DF9695-1D49-452E-8E6B-BFF5461BB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327199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465848"/>
            <a:ext cx="7214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Split Shipments</a:t>
            </a:r>
          </a:p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 January, 2022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84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199" y="840835"/>
            <a:ext cx="1593164" cy="885949"/>
          </a:xfrm>
          <a:prstGeom prst="rect">
            <a:avLst/>
          </a:prstGeom>
        </p:spPr>
      </p:pic>
      <p:pic>
        <p:nvPicPr>
          <p:cNvPr id="1028" name="Picture 4" descr="A man in a black suit loosening his tie">
            <a:extLst>
              <a:ext uri="{FF2B5EF4-FFF2-40B4-BE49-F238E27FC236}">
                <a16:creationId xmlns:a16="http://schemas.microsoft.com/office/drawing/2014/main" id="{40E125F2-E77C-4964-B919-49F9769BE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27199" cy="689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solidFill>
              <a:srgbClr val="7A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38FB6-D98F-4EDC-87DF-742731A3086C}"/>
              </a:ext>
            </a:extLst>
          </p:cNvPr>
          <p:cNvSpPr txBox="1"/>
          <p:nvPr/>
        </p:nvSpPr>
        <p:spPr>
          <a:xfrm>
            <a:off x="558186" y="465848"/>
            <a:ext cx="7214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Shipments</a:t>
            </a:r>
          </a:p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97BC12-3D7A-47D0-A42D-DB005B3C4B1A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January 2022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272680-583D-4909-A3A8-8B3601B04EB3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39863-DD76-4F7F-9EBA-0B2AB9A3CF1C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7030A0"/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DE22A-973E-49BC-BA5E-E323C8BE7983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E9D62C-CD5A-494F-83B9-2BB55CFE2D7F}"/>
              </a:ext>
            </a:extLst>
          </p:cNvPr>
          <p:cNvSpPr txBox="1"/>
          <p:nvPr/>
        </p:nvSpPr>
        <p:spPr>
          <a:xfrm>
            <a:off x="139081" y="5876494"/>
            <a:ext cx="4784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Thank you.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23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D89197B-77E7-455A-9D1A-E24439576A14}"/>
              </a:ext>
            </a:extLst>
          </p:cNvPr>
          <p:cNvSpPr txBox="1"/>
          <p:nvPr/>
        </p:nvSpPr>
        <p:spPr>
          <a:xfrm>
            <a:off x="952975" y="1457208"/>
            <a:ext cx="437179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current system used to be able to increase Type-1 and Type-2 deliveries?</a:t>
            </a:r>
          </a:p>
        </p:txBody>
      </p:sp>
      <p:grpSp>
        <p:nvGrpSpPr>
          <p:cNvPr id="32" name="Group 32">
            <a:extLst>
              <a:ext uri="{FF2B5EF4-FFF2-40B4-BE49-F238E27FC236}">
                <a16:creationId xmlns:a16="http://schemas.microsoft.com/office/drawing/2014/main" id="{59319684-CA53-43C3-AFBB-FB1621AC3D85}"/>
              </a:ext>
            </a:extLst>
          </p:cNvPr>
          <p:cNvGrpSpPr/>
          <p:nvPr/>
        </p:nvGrpSpPr>
        <p:grpSpPr>
          <a:xfrm>
            <a:off x="1051259" y="4809930"/>
            <a:ext cx="4516617" cy="697562"/>
            <a:chOff x="6222577" y="1802011"/>
            <a:chExt cx="2961849" cy="5231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9B78878-EB9E-4CAC-9AAC-BE32ABB81448}"/>
                </a:ext>
              </a:extLst>
            </p:cNvPr>
            <p:cNvSpPr txBox="1"/>
            <p:nvPr/>
          </p:nvSpPr>
          <p:spPr>
            <a:xfrm>
              <a:off x="6222577" y="1802011"/>
              <a:ext cx="2961849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 there a particular period when the number of Type-3 shipments increases?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4044A6-83F7-4B10-A68E-6771E3478A11}"/>
                </a:ext>
              </a:extLst>
            </p:cNvPr>
            <p:cNvSpPr txBox="1"/>
            <p:nvPr/>
          </p:nvSpPr>
          <p:spPr>
            <a:xfrm>
              <a:off x="6222578" y="2171342"/>
              <a:ext cx="2058394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B92452D7-6EFA-48DA-B9C1-89EBAD2C6887}"/>
              </a:ext>
            </a:extLst>
          </p:cNvPr>
          <p:cNvSpPr txBox="1">
            <a:spLocks/>
          </p:cNvSpPr>
          <p:nvPr/>
        </p:nvSpPr>
        <p:spPr>
          <a:xfrm>
            <a:off x="264866" y="1381264"/>
            <a:ext cx="759824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36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40EAD5D2-6885-4F25-AF8D-3772429AFFDC}"/>
              </a:ext>
            </a:extLst>
          </p:cNvPr>
          <p:cNvSpPr txBox="1">
            <a:spLocks/>
          </p:cNvSpPr>
          <p:nvPr/>
        </p:nvSpPr>
        <p:spPr>
          <a:xfrm>
            <a:off x="402026" y="3042705"/>
            <a:ext cx="512961" cy="55399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36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69A0D0F-707A-4B52-AFF5-781C8F5269F1}"/>
              </a:ext>
            </a:extLst>
          </p:cNvPr>
          <p:cNvSpPr txBox="1">
            <a:spLocks/>
          </p:cNvSpPr>
          <p:nvPr/>
        </p:nvSpPr>
        <p:spPr>
          <a:xfrm>
            <a:off x="402026" y="4808995"/>
            <a:ext cx="512961" cy="55399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36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14409E-E399-438A-B1EB-D8F74E23686A}"/>
              </a:ext>
            </a:extLst>
          </p:cNvPr>
          <p:cNvSpPr txBox="1"/>
          <p:nvPr/>
        </p:nvSpPr>
        <p:spPr>
          <a:xfrm>
            <a:off x="396852" y="283882"/>
            <a:ext cx="85512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0BAAF0-AF8D-4FE1-A044-2E28D0818D9E}"/>
              </a:ext>
            </a:extLst>
          </p:cNvPr>
          <p:cNvCxnSpPr>
            <a:cxnSpLocks/>
          </p:cNvCxnSpPr>
          <p:nvPr/>
        </p:nvCxnSpPr>
        <p:spPr>
          <a:xfrm>
            <a:off x="5866228" y="1196427"/>
            <a:ext cx="0" cy="4857773"/>
          </a:xfrm>
          <a:prstGeom prst="line">
            <a:avLst/>
          </a:prstGeom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7" name="Group 30">
            <a:extLst>
              <a:ext uri="{FF2B5EF4-FFF2-40B4-BE49-F238E27FC236}">
                <a16:creationId xmlns:a16="http://schemas.microsoft.com/office/drawing/2014/main" id="{C036687E-59B8-471E-8DE5-EEDE83085C0C}"/>
              </a:ext>
            </a:extLst>
          </p:cNvPr>
          <p:cNvGrpSpPr/>
          <p:nvPr/>
        </p:nvGrpSpPr>
        <p:grpSpPr>
          <a:xfrm>
            <a:off x="7119767" y="1381266"/>
            <a:ext cx="4943355" cy="738665"/>
            <a:chOff x="17784" y="1807633"/>
            <a:chExt cx="3438922" cy="55399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F7253F5-1449-4E83-BF8A-3D54161DDA64}"/>
                </a:ext>
              </a:extLst>
            </p:cNvPr>
            <p:cNvSpPr txBox="1"/>
            <p:nvPr/>
          </p:nvSpPr>
          <p:spPr>
            <a:xfrm>
              <a:off x="17784" y="1807633"/>
              <a:ext cx="3438922" cy="553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is the data available and who are the data owners – is it possible to get a single senior stakeholder as a point of contact?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3F3717-6C9C-4A2D-94AC-7966E6A1CAC7}"/>
                </a:ext>
              </a:extLst>
            </p:cNvPr>
            <p:cNvSpPr txBox="1"/>
            <p:nvPr/>
          </p:nvSpPr>
          <p:spPr>
            <a:xfrm>
              <a:off x="863323" y="2171342"/>
              <a:ext cx="2058394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31">
            <a:extLst>
              <a:ext uri="{FF2B5EF4-FFF2-40B4-BE49-F238E27FC236}">
                <a16:creationId xmlns:a16="http://schemas.microsoft.com/office/drawing/2014/main" id="{4534845C-7C81-4115-95C0-41C5D65FED1F}"/>
              </a:ext>
            </a:extLst>
          </p:cNvPr>
          <p:cNvGrpSpPr/>
          <p:nvPr/>
        </p:nvGrpSpPr>
        <p:grpSpPr>
          <a:xfrm>
            <a:off x="7119767" y="3071757"/>
            <a:ext cx="4703847" cy="673389"/>
            <a:chOff x="3001374" y="1826003"/>
            <a:chExt cx="2802621" cy="50504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41C30F2-5E56-4D09-A201-F3BC3AF717FD}"/>
                </a:ext>
              </a:extLst>
            </p:cNvPr>
            <p:cNvSpPr txBox="1"/>
            <p:nvPr/>
          </p:nvSpPr>
          <p:spPr>
            <a:xfrm>
              <a:off x="3001374" y="1826003"/>
              <a:ext cx="2802621" cy="3693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00" b="1" dirty="0">
                  <a:solidFill>
                    <a:srgbClr val="629DD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is the current technology stack being leveraged to manage, store and analyze data?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221B55D-D5F6-4A11-8992-A774EE813F08}"/>
                </a:ext>
              </a:extLst>
            </p:cNvPr>
            <p:cNvSpPr txBox="1"/>
            <p:nvPr/>
          </p:nvSpPr>
          <p:spPr>
            <a:xfrm>
              <a:off x="3398369" y="2177202"/>
              <a:ext cx="2151333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1" algn="ctr"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32">
            <a:extLst>
              <a:ext uri="{FF2B5EF4-FFF2-40B4-BE49-F238E27FC236}">
                <a16:creationId xmlns:a16="http://schemas.microsoft.com/office/drawing/2014/main" id="{E7D02A1B-FD6E-498B-8CE8-09E644C357D5}"/>
              </a:ext>
            </a:extLst>
          </p:cNvPr>
          <p:cNvGrpSpPr/>
          <p:nvPr/>
        </p:nvGrpSpPr>
        <p:grpSpPr>
          <a:xfrm>
            <a:off x="7107980" y="4808995"/>
            <a:ext cx="4715635" cy="793018"/>
            <a:chOff x="5288348" y="1730419"/>
            <a:chExt cx="3536727" cy="59476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CE0828D-F72A-44B1-92D6-969758CAF7B6}"/>
                </a:ext>
              </a:extLst>
            </p:cNvPr>
            <p:cNvSpPr txBox="1"/>
            <p:nvPr/>
          </p:nvSpPr>
          <p:spPr>
            <a:xfrm>
              <a:off x="5288348" y="1730419"/>
              <a:ext cx="3536727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are some of the ways that the business has tried to optimize supply chain?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263225B-1144-4CDC-B1CA-D222DEE818E6}"/>
                </a:ext>
              </a:extLst>
            </p:cNvPr>
            <p:cNvSpPr txBox="1"/>
            <p:nvPr/>
          </p:nvSpPr>
          <p:spPr>
            <a:xfrm>
              <a:off x="6222578" y="2171342"/>
              <a:ext cx="2205351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061E081-0C19-4A02-9B20-0CA2F8383633}"/>
              </a:ext>
            </a:extLst>
          </p:cNvPr>
          <p:cNvSpPr txBox="1">
            <a:spLocks/>
          </p:cNvSpPr>
          <p:nvPr/>
        </p:nvSpPr>
        <p:spPr>
          <a:xfrm>
            <a:off x="6325773" y="1381264"/>
            <a:ext cx="759824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36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F953B700-A17D-400E-BA86-F4085CBB1714}"/>
              </a:ext>
            </a:extLst>
          </p:cNvPr>
          <p:cNvSpPr txBox="1">
            <a:spLocks/>
          </p:cNvSpPr>
          <p:nvPr/>
        </p:nvSpPr>
        <p:spPr>
          <a:xfrm>
            <a:off x="6462932" y="3042705"/>
            <a:ext cx="512962" cy="55399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36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B35EF85C-2E0F-492F-84D8-235014B7A4A5}"/>
              </a:ext>
            </a:extLst>
          </p:cNvPr>
          <p:cNvSpPr txBox="1">
            <a:spLocks/>
          </p:cNvSpPr>
          <p:nvPr/>
        </p:nvSpPr>
        <p:spPr>
          <a:xfrm>
            <a:off x="6462932" y="4808995"/>
            <a:ext cx="512962" cy="55399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36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CCE4C6-4D03-4072-B278-E66A3AE5D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8" y="-13824"/>
            <a:ext cx="845093" cy="29770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C087FD2-10A9-4F44-8FB0-00581CB1D407}"/>
              </a:ext>
            </a:extLst>
          </p:cNvPr>
          <p:cNvSpPr txBox="1"/>
          <p:nvPr/>
        </p:nvSpPr>
        <p:spPr>
          <a:xfrm>
            <a:off x="1024690" y="3073482"/>
            <a:ext cx="473183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rgbClr val="629D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has Covid affected supply chain systems when benchmarked with historical systems?</a:t>
            </a:r>
          </a:p>
        </p:txBody>
      </p:sp>
    </p:spTree>
    <p:extLst>
      <p:ext uri="{BB962C8B-B14F-4D97-AF65-F5344CB8AC3E}">
        <p14:creationId xmlns:p14="http://schemas.microsoft.com/office/powerpoint/2010/main" val="152842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62" grpId="0"/>
      <p:bldP spid="63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4" y="186530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4" y="2575505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0F0057-916A-44B6-9107-1B9B95F6A5A1}"/>
              </a:ext>
            </a:extLst>
          </p:cNvPr>
          <p:cNvSpPr txBox="1">
            <a:spLocks/>
          </p:cNvSpPr>
          <p:nvPr/>
        </p:nvSpPr>
        <p:spPr>
          <a:xfrm>
            <a:off x="387234" y="4706096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FBE352D-F81B-47D7-BB74-FE324C77EDFA}"/>
              </a:ext>
            </a:extLst>
          </p:cNvPr>
          <p:cNvSpPr txBox="1">
            <a:spLocks/>
          </p:cNvSpPr>
          <p:nvPr/>
        </p:nvSpPr>
        <p:spPr>
          <a:xfrm>
            <a:off x="387234" y="3995899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87234" y="3285702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Use-case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2" y="1915097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thinking map of hypotheses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1" y="2625294"/>
            <a:ext cx="9247117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hypotheses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05992" y="3335491"/>
            <a:ext cx="907780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Architecture and approach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90E1-C682-45F0-BA60-F04616852450}"/>
              </a:ext>
            </a:extLst>
          </p:cNvPr>
          <p:cNvSpPr txBox="1"/>
          <p:nvPr/>
        </p:nvSpPr>
        <p:spPr>
          <a:xfrm>
            <a:off x="1005992" y="4045688"/>
            <a:ext cx="802972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Solutions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682F0-5C04-48BF-BC66-799E4F8EB2B2}"/>
              </a:ext>
            </a:extLst>
          </p:cNvPr>
          <p:cNvSpPr txBox="1"/>
          <p:nvPr/>
        </p:nvSpPr>
        <p:spPr>
          <a:xfrm>
            <a:off x="1057774" y="4755885"/>
            <a:ext cx="634757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A2E3112-D815-4D4B-88A6-554FB6493464}"/>
              </a:ext>
            </a:extLst>
          </p:cNvPr>
          <p:cNvSpPr txBox="1"/>
          <p:nvPr/>
        </p:nvSpPr>
        <p:spPr>
          <a:xfrm>
            <a:off x="19026" y="-22085"/>
            <a:ext cx="730274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1 of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33331F-402B-4FD6-A596-7F20E55E03B9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Split Shipments Use-Case Analysis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B8703A-66F1-4DA9-AF89-7AF51F3E63EB}"/>
              </a:ext>
            </a:extLst>
          </p:cNvPr>
          <p:cNvGrpSpPr/>
          <p:nvPr/>
        </p:nvGrpSpPr>
        <p:grpSpPr>
          <a:xfrm>
            <a:off x="311126" y="1762124"/>
            <a:ext cx="5165749" cy="3676651"/>
            <a:chOff x="253976" y="1590674"/>
            <a:chExt cx="5165749" cy="367665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6860C3F-0BD7-4723-9D6F-3F40A4D63377}"/>
                </a:ext>
              </a:extLst>
            </p:cNvPr>
            <p:cNvSpPr/>
            <p:nvPr/>
          </p:nvSpPr>
          <p:spPr>
            <a:xfrm>
              <a:off x="253976" y="1590674"/>
              <a:ext cx="5165749" cy="3676651"/>
            </a:xfrm>
            <a:prstGeom prst="roundRect">
              <a:avLst/>
            </a:prstGeom>
            <a:noFill/>
            <a:ln w="19050">
              <a:solidFill>
                <a:srgbClr val="374D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1ABBC3-CFD4-4294-B038-E0B3C682B968}"/>
                </a:ext>
              </a:extLst>
            </p:cNvPr>
            <p:cNvSpPr txBox="1"/>
            <p:nvPr/>
          </p:nvSpPr>
          <p:spPr>
            <a:xfrm>
              <a:off x="749300" y="1931570"/>
              <a:ext cx="4432300" cy="299485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171450" indent="-171450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Stakeholders and Roles &amp; Responsibilities</a:t>
              </a:r>
            </a:p>
            <a:p>
              <a:pPr marL="171450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supply chain team of a retail giant is responsible to design and control the process of flow of goods in supply chain and thereby ensuring optimal inventory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Current Scenario</a:t>
              </a:r>
            </a:p>
            <a:p>
              <a:pPr marL="171450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team is facing a challenge on how to decrease the number of Type-3 (split shipment) deliveries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Expectations</a:t>
              </a:r>
            </a:p>
            <a:p>
              <a:pPr marL="171450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team would like to build a platform to be able to optimize supply chain operations</a:t>
              </a:r>
            </a:p>
            <a:p>
              <a:pPr marL="285750" indent="-285750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endPara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ACEA1D1-CC6E-4F78-8A2B-BDC3BDD30498}"/>
              </a:ext>
            </a:extLst>
          </p:cNvPr>
          <p:cNvSpPr txBox="1"/>
          <p:nvPr/>
        </p:nvSpPr>
        <p:spPr>
          <a:xfrm>
            <a:off x="1521737" y="1314847"/>
            <a:ext cx="2744525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b="1" dirty="0">
                <a:solidFill>
                  <a:srgbClr val="0C19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5B56F0-9EE2-412D-87B0-0CFB92BE99C7}"/>
              </a:ext>
            </a:extLst>
          </p:cNvPr>
          <p:cNvGrpSpPr/>
          <p:nvPr/>
        </p:nvGrpSpPr>
        <p:grpSpPr>
          <a:xfrm>
            <a:off x="6829425" y="1762124"/>
            <a:ext cx="5165749" cy="3676651"/>
            <a:chOff x="6772275" y="1590674"/>
            <a:chExt cx="5165749" cy="3676651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6611E79-58A3-469F-A476-B25E9F76E023}"/>
                </a:ext>
              </a:extLst>
            </p:cNvPr>
            <p:cNvSpPr/>
            <p:nvPr/>
          </p:nvSpPr>
          <p:spPr>
            <a:xfrm>
              <a:off x="6772275" y="1590674"/>
              <a:ext cx="5165749" cy="3676651"/>
            </a:xfrm>
            <a:prstGeom prst="roundRect">
              <a:avLst/>
            </a:prstGeom>
            <a:noFill/>
            <a:ln w="19050">
              <a:solidFill>
                <a:srgbClr val="374D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71E5DA-0A9D-4922-BC6D-D0B7D3779763}"/>
                </a:ext>
              </a:extLst>
            </p:cNvPr>
            <p:cNvSpPr txBox="1"/>
            <p:nvPr/>
          </p:nvSpPr>
          <p:spPr>
            <a:xfrm>
              <a:off x="7138998" y="1931570"/>
              <a:ext cx="4432300" cy="274870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Outcomes</a:t>
              </a:r>
            </a:p>
            <a:p>
              <a:pPr marL="171450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team has been able to increase the speed of deliveries, decrease split shipment and lower shipping costs</a:t>
              </a:r>
            </a:p>
            <a:p>
              <a:pPr marL="285750" indent="-285750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endPara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Behaviour</a:t>
              </a:r>
            </a:p>
            <a:p>
              <a:pPr marL="171450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proposed solution has been leveraged to optimize the supply chain workflow</a:t>
              </a:r>
            </a:p>
            <a:p>
              <a:pPr marL="285750" indent="-285750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endParaRPr 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Insight</a:t>
              </a:r>
            </a:p>
            <a:p>
              <a:pPr marL="171450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team has been able to identify the set of factors that help optimize supply chain planning and strategy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51D62C-58D6-4AA6-B8E9-E82B78A91EDC}"/>
              </a:ext>
            </a:extLst>
          </p:cNvPr>
          <p:cNvGrpSpPr/>
          <p:nvPr/>
        </p:nvGrpSpPr>
        <p:grpSpPr>
          <a:xfrm>
            <a:off x="5476875" y="1225520"/>
            <a:ext cx="5250535" cy="2546380"/>
            <a:chOff x="5476875" y="1225520"/>
            <a:chExt cx="5250535" cy="254638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70060B-B9B4-4B6C-B76B-47F8E5F9BC52}"/>
                </a:ext>
              </a:extLst>
            </p:cNvPr>
            <p:cNvGrpSpPr/>
            <p:nvPr/>
          </p:nvGrpSpPr>
          <p:grpSpPr>
            <a:xfrm>
              <a:off x="5476875" y="1314677"/>
              <a:ext cx="5250535" cy="2457223"/>
              <a:chOff x="5476875" y="1143227"/>
              <a:chExt cx="5250535" cy="245722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EEE80F-6061-4C82-B0C4-164A0854DF10}"/>
                  </a:ext>
                </a:extLst>
              </p:cNvPr>
              <p:cNvSpPr txBox="1"/>
              <p:nvPr/>
            </p:nvSpPr>
            <p:spPr>
              <a:xfrm>
                <a:off x="7982885" y="1143227"/>
                <a:ext cx="27445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 defTabSz="1219170">
                  <a:spcBef>
                    <a:spcPct val="20000"/>
                  </a:spcBef>
                  <a:defRPr/>
                </a:pPr>
                <a:r>
                  <a:rPr lang="en-US" b="1" dirty="0">
                    <a:solidFill>
                      <a:srgbClr val="0C194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Desired Future State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1B87E2A-BB90-478F-94A1-25254116745D}"/>
                  </a:ext>
                </a:extLst>
              </p:cNvPr>
              <p:cNvCxnSpPr>
                <a:cxnSpLocks/>
                <a:stCxn id="5" idx="3"/>
                <a:endCxn id="23" idx="1"/>
              </p:cNvCxnSpPr>
              <p:nvPr/>
            </p:nvCxnSpPr>
            <p:spPr>
              <a:xfrm>
                <a:off x="5476875" y="3600450"/>
                <a:ext cx="135255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16488E2-DB40-4148-AE1D-42BAB63B5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5734" y="1225520"/>
              <a:ext cx="474301" cy="474301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8405DA97-F202-4C3B-9FF0-5E11C95AF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37" y="1225520"/>
            <a:ext cx="474302" cy="47430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94DA7F7-DDDE-41D4-BCF5-F2E15CC982B7}"/>
              </a:ext>
            </a:extLst>
          </p:cNvPr>
          <p:cNvGrpSpPr/>
          <p:nvPr/>
        </p:nvGrpSpPr>
        <p:grpSpPr>
          <a:xfrm>
            <a:off x="1521737" y="1225350"/>
            <a:ext cx="2744525" cy="474302"/>
            <a:chOff x="1521737" y="1225350"/>
            <a:chExt cx="2744525" cy="47430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595C9D-AF5E-44F0-B46F-7502CA035683}"/>
                </a:ext>
              </a:extLst>
            </p:cNvPr>
            <p:cNvSpPr txBox="1"/>
            <p:nvPr/>
          </p:nvSpPr>
          <p:spPr>
            <a:xfrm>
              <a:off x="1521737" y="1314677"/>
              <a:ext cx="274452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b="1" dirty="0">
                  <a:solidFill>
                    <a:srgbClr val="0C194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Current State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6AF8B16-CE80-4753-8927-6EB222234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737" y="1225350"/>
              <a:ext cx="474302" cy="474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73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AA91F5-4C95-4FE3-96AB-76C0BE5CC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547"/>
            <a:ext cx="12192000" cy="41609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2" y="283882"/>
            <a:ext cx="93757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Representation of Hypotheses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303529-1D12-4FF0-8442-7ECFAAB86ADE}"/>
              </a:ext>
            </a:extLst>
          </p:cNvPr>
          <p:cNvSpPr txBox="1"/>
          <p:nvPr/>
        </p:nvSpPr>
        <p:spPr>
          <a:xfrm>
            <a:off x="19026" y="-22086"/>
            <a:ext cx="723924" cy="25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 of 6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F78102-DE17-44C4-8B85-A9ECB59E8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439" y="1704973"/>
            <a:ext cx="500824" cy="5008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99B5B5D-B6E3-44BD-AD8A-26F2146CC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32" y="2893628"/>
            <a:ext cx="428630" cy="4286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3AD78EE-F499-4C72-8929-3065582A22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439" y="4426013"/>
            <a:ext cx="500824" cy="50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2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0895BA-DABF-4A47-A56C-1719D0EEB885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 of 6</a:t>
            </a:r>
          </a:p>
        </p:txBody>
      </p:sp>
      <p:grpSp>
        <p:nvGrpSpPr>
          <p:cNvPr id="24" name="Group 30">
            <a:extLst>
              <a:ext uri="{FF2B5EF4-FFF2-40B4-BE49-F238E27FC236}">
                <a16:creationId xmlns:a16="http://schemas.microsoft.com/office/drawing/2014/main" id="{9BF63E98-6387-4148-AACE-C99621618F5E}"/>
              </a:ext>
            </a:extLst>
          </p:cNvPr>
          <p:cNvGrpSpPr/>
          <p:nvPr/>
        </p:nvGrpSpPr>
        <p:grpSpPr>
          <a:xfrm>
            <a:off x="2274298" y="1674796"/>
            <a:ext cx="2958884" cy="853544"/>
            <a:chOff x="863323" y="1992705"/>
            <a:chExt cx="2058394" cy="64015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89197B-77E7-455A-9D1A-E24439576A14}"/>
                </a:ext>
              </a:extLst>
            </p:cNvPr>
            <p:cNvSpPr txBox="1"/>
            <p:nvPr/>
          </p:nvSpPr>
          <p:spPr>
            <a:xfrm>
              <a:off x="863323" y="199270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Inventory lapses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603662-A235-4DA9-A070-AF07092D7DA1}"/>
                </a:ext>
              </a:extLst>
            </p:cNvPr>
            <p:cNvSpPr txBox="1"/>
            <p:nvPr/>
          </p:nvSpPr>
          <p:spPr>
            <a:xfrm>
              <a:off x="863323" y="2171342"/>
              <a:ext cx="2058394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Supply-demand mismatch, storing the inventory, delayed updating of inventory on website/app</a:t>
              </a:r>
            </a:p>
          </p:txBody>
        </p:sp>
      </p:grpSp>
      <p:grpSp>
        <p:nvGrpSpPr>
          <p:cNvPr id="28" name="Group 31">
            <a:extLst>
              <a:ext uri="{FF2B5EF4-FFF2-40B4-BE49-F238E27FC236}">
                <a16:creationId xmlns:a16="http://schemas.microsoft.com/office/drawing/2014/main" id="{A805C287-EBBE-4235-9422-9FD9D9EEB494}"/>
              </a:ext>
            </a:extLst>
          </p:cNvPr>
          <p:cNvGrpSpPr/>
          <p:nvPr/>
        </p:nvGrpSpPr>
        <p:grpSpPr>
          <a:xfrm>
            <a:off x="2274298" y="3238626"/>
            <a:ext cx="2744525" cy="1070440"/>
            <a:chOff x="3542950" y="1830033"/>
            <a:chExt cx="2058394" cy="8028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1B3CF7-DDFC-4C2F-AC4B-E80A56BE6723}"/>
                </a:ext>
              </a:extLst>
            </p:cNvPr>
            <p:cNvSpPr txBox="1"/>
            <p:nvPr/>
          </p:nvSpPr>
          <p:spPr>
            <a:xfrm>
              <a:off x="3542950" y="1830033"/>
              <a:ext cx="205839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17B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Updating inventory based on campaign runs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CD03E8-F530-48FF-A2D3-B4B6E103E17A}"/>
                </a:ext>
              </a:extLst>
            </p:cNvPr>
            <p:cNvSpPr txBox="1"/>
            <p:nvPr/>
          </p:nvSpPr>
          <p:spPr>
            <a:xfrm>
              <a:off x="3542950" y="2171342"/>
              <a:ext cx="2058394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 inventory to match ad campaigns run to match </a:t>
              </a:r>
              <a:b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supply-demand gap</a:t>
              </a: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59319684-CA53-43C3-AFBB-FB1621AC3D85}"/>
              </a:ext>
            </a:extLst>
          </p:cNvPr>
          <p:cNvGrpSpPr/>
          <p:nvPr/>
        </p:nvGrpSpPr>
        <p:grpSpPr>
          <a:xfrm>
            <a:off x="2185866" y="4956929"/>
            <a:ext cx="3138910" cy="1312924"/>
            <a:chOff x="6222578" y="1802010"/>
            <a:chExt cx="2058394" cy="98469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9B78878-EB9E-4CAC-9AAC-BE32ABB81448}"/>
                </a:ext>
              </a:extLst>
            </p:cNvPr>
            <p:cNvSpPr txBox="1"/>
            <p:nvPr/>
          </p:nvSpPr>
          <p:spPr>
            <a:xfrm>
              <a:off x="6222578" y="1802010"/>
              <a:ext cx="205839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Delayed inventory based on seasonal changes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4044A6-83F7-4B10-A68E-6771E3478A11}"/>
                </a:ext>
              </a:extLst>
            </p:cNvPr>
            <p:cNvSpPr txBox="1"/>
            <p:nvPr/>
          </p:nvSpPr>
          <p:spPr>
            <a:xfrm>
              <a:off x="6222578" y="2171342"/>
              <a:ext cx="2058394" cy="61536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Analyze events, weather, campaigns and other external factors to be able to effectively forecast demand</a:t>
              </a:r>
            </a:p>
          </p:txBody>
        </p:sp>
      </p:grp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B92452D7-6EFA-48DA-B9C1-89EBAD2C6887}"/>
              </a:ext>
            </a:extLst>
          </p:cNvPr>
          <p:cNvSpPr txBox="1">
            <a:spLocks/>
          </p:cNvSpPr>
          <p:nvPr/>
        </p:nvSpPr>
        <p:spPr>
          <a:xfrm>
            <a:off x="264866" y="1381264"/>
            <a:ext cx="759824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36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40EAD5D2-6885-4F25-AF8D-3772429AFFDC}"/>
              </a:ext>
            </a:extLst>
          </p:cNvPr>
          <p:cNvSpPr txBox="1">
            <a:spLocks/>
          </p:cNvSpPr>
          <p:nvPr/>
        </p:nvSpPr>
        <p:spPr>
          <a:xfrm>
            <a:off x="402026" y="3042705"/>
            <a:ext cx="512961" cy="55399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36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69A0D0F-707A-4B52-AFF5-781C8F5269F1}"/>
              </a:ext>
            </a:extLst>
          </p:cNvPr>
          <p:cNvSpPr txBox="1">
            <a:spLocks/>
          </p:cNvSpPr>
          <p:nvPr/>
        </p:nvSpPr>
        <p:spPr>
          <a:xfrm>
            <a:off x="402026" y="4808995"/>
            <a:ext cx="512961" cy="55399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36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58326B-082D-4AFE-9B7B-D5384CA50B11}"/>
              </a:ext>
            </a:extLst>
          </p:cNvPr>
          <p:cNvGrpSpPr/>
          <p:nvPr/>
        </p:nvGrpSpPr>
        <p:grpSpPr>
          <a:xfrm>
            <a:off x="1112111" y="1658263"/>
            <a:ext cx="965063" cy="937433"/>
            <a:chOff x="2066032" y="1744141"/>
            <a:chExt cx="965063" cy="93743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821429-072D-4ECA-9F93-ABFDADDB72BB}"/>
                </a:ext>
              </a:extLst>
            </p:cNvPr>
            <p:cNvSpPr/>
            <p:nvPr/>
          </p:nvSpPr>
          <p:spPr>
            <a:xfrm>
              <a:off x="2066032" y="1744141"/>
              <a:ext cx="965063" cy="9374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543E238-638E-4F32-A1FC-B3BB2E077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0881" y="1905176"/>
              <a:ext cx="615361" cy="61536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F66DD5-2E18-4F69-A5DA-C881CA79D170}"/>
              </a:ext>
            </a:extLst>
          </p:cNvPr>
          <p:cNvGrpSpPr/>
          <p:nvPr/>
        </p:nvGrpSpPr>
        <p:grpSpPr>
          <a:xfrm>
            <a:off x="1112111" y="3294019"/>
            <a:ext cx="965063" cy="937433"/>
            <a:chOff x="5638868" y="1744141"/>
            <a:chExt cx="965063" cy="93743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0C2258-CCE6-4803-ABAE-203E68684097}"/>
                </a:ext>
              </a:extLst>
            </p:cNvPr>
            <p:cNvSpPr/>
            <p:nvPr/>
          </p:nvSpPr>
          <p:spPr>
            <a:xfrm>
              <a:off x="5638868" y="1744141"/>
              <a:ext cx="965063" cy="9374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563F368-407B-486A-81FD-FC48726F9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591" y="1919866"/>
              <a:ext cx="608205" cy="60820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FBC999-91CF-4044-85BD-9243E3300F41}"/>
              </a:ext>
            </a:extLst>
          </p:cNvPr>
          <p:cNvGrpSpPr/>
          <p:nvPr/>
        </p:nvGrpSpPr>
        <p:grpSpPr>
          <a:xfrm>
            <a:off x="1112111" y="5116767"/>
            <a:ext cx="965063" cy="937433"/>
            <a:chOff x="9211705" y="1744141"/>
            <a:chExt cx="965063" cy="93743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2202D8-41EA-471F-B18F-24625DF4A461}"/>
                </a:ext>
              </a:extLst>
            </p:cNvPr>
            <p:cNvSpPr/>
            <p:nvPr/>
          </p:nvSpPr>
          <p:spPr>
            <a:xfrm>
              <a:off x="9211705" y="1744141"/>
              <a:ext cx="965063" cy="9374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3E337F1-12F7-4A14-A219-790FFB8C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205" y="1871938"/>
              <a:ext cx="704059" cy="704059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D14409E-E399-438A-B1EB-D8F74E23686A}"/>
              </a:ext>
            </a:extLst>
          </p:cNvPr>
          <p:cNvSpPr txBox="1"/>
          <p:nvPr/>
        </p:nvSpPr>
        <p:spPr>
          <a:xfrm>
            <a:off x="396852" y="283882"/>
            <a:ext cx="638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Analysis of Hypotheses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0BAAF0-AF8D-4FE1-A044-2E28D0818D9E}"/>
              </a:ext>
            </a:extLst>
          </p:cNvPr>
          <p:cNvCxnSpPr>
            <a:cxnSpLocks/>
          </p:cNvCxnSpPr>
          <p:nvPr/>
        </p:nvCxnSpPr>
        <p:spPr>
          <a:xfrm>
            <a:off x="5866228" y="1196427"/>
            <a:ext cx="0" cy="4857773"/>
          </a:xfrm>
          <a:prstGeom prst="line">
            <a:avLst/>
          </a:prstGeom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7" name="Group 30">
            <a:extLst>
              <a:ext uri="{FF2B5EF4-FFF2-40B4-BE49-F238E27FC236}">
                <a16:creationId xmlns:a16="http://schemas.microsoft.com/office/drawing/2014/main" id="{C036687E-59B8-471E-8DE5-EEDE83085C0C}"/>
              </a:ext>
            </a:extLst>
          </p:cNvPr>
          <p:cNvGrpSpPr/>
          <p:nvPr/>
        </p:nvGrpSpPr>
        <p:grpSpPr>
          <a:xfrm>
            <a:off x="8335205" y="1628023"/>
            <a:ext cx="2958884" cy="648425"/>
            <a:chOff x="863323" y="1992704"/>
            <a:chExt cx="2058394" cy="48631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F7253F5-1449-4E83-BF8A-3D54161DDA64}"/>
                </a:ext>
              </a:extLst>
            </p:cNvPr>
            <p:cNvSpPr txBox="1"/>
            <p:nvPr/>
          </p:nvSpPr>
          <p:spPr>
            <a:xfrm>
              <a:off x="863323" y="1992704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Inefficient 3PL contracts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3F3717-6C9C-4A2D-94AC-7966E6A1CAC7}"/>
                </a:ext>
              </a:extLst>
            </p:cNvPr>
            <p:cNvSpPr txBox="1"/>
            <p:nvPr/>
          </p:nvSpPr>
          <p:spPr>
            <a:xfrm>
              <a:off x="863323" y="2171342"/>
              <a:ext cx="2058394" cy="3076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3PL providers may be prioritizing other clients / increasing lead times</a:t>
              </a:r>
            </a:p>
          </p:txBody>
        </p:sp>
      </p:grpSp>
      <p:grpSp>
        <p:nvGrpSpPr>
          <p:cNvPr id="50" name="Group 31">
            <a:extLst>
              <a:ext uri="{FF2B5EF4-FFF2-40B4-BE49-F238E27FC236}">
                <a16:creationId xmlns:a16="http://schemas.microsoft.com/office/drawing/2014/main" id="{4534845C-7C81-4115-95C0-41C5D65FED1F}"/>
              </a:ext>
            </a:extLst>
          </p:cNvPr>
          <p:cNvGrpSpPr/>
          <p:nvPr/>
        </p:nvGrpSpPr>
        <p:grpSpPr>
          <a:xfrm>
            <a:off x="7786074" y="3294020"/>
            <a:ext cx="3697417" cy="861358"/>
            <a:chOff x="3398369" y="1992705"/>
            <a:chExt cx="2202975" cy="64601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41C30F2-5E56-4D09-A201-F3BC3AF717FD}"/>
                </a:ext>
              </a:extLst>
            </p:cNvPr>
            <p:cNvSpPr txBox="1"/>
            <p:nvPr/>
          </p:nvSpPr>
          <p:spPr>
            <a:xfrm>
              <a:off x="3542950" y="199270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417B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SKU mismatches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221B55D-D5F6-4A11-8992-A774EE813F08}"/>
                </a:ext>
              </a:extLst>
            </p:cNvPr>
            <p:cNvSpPr txBox="1"/>
            <p:nvPr/>
          </p:nvSpPr>
          <p:spPr>
            <a:xfrm>
              <a:off x="3398369" y="2177202"/>
              <a:ext cx="2151333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1"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There is a chance that certain SKUs have staggered availability or have a high return rate that can be optimized</a:t>
              </a:r>
            </a:p>
          </p:txBody>
        </p:sp>
      </p:grpSp>
      <p:grpSp>
        <p:nvGrpSpPr>
          <p:cNvPr id="59" name="Group 32">
            <a:extLst>
              <a:ext uri="{FF2B5EF4-FFF2-40B4-BE49-F238E27FC236}">
                <a16:creationId xmlns:a16="http://schemas.microsoft.com/office/drawing/2014/main" id="{E7D02A1B-FD6E-498B-8CE8-09E644C357D5}"/>
              </a:ext>
            </a:extLst>
          </p:cNvPr>
          <p:cNvGrpSpPr/>
          <p:nvPr/>
        </p:nvGrpSpPr>
        <p:grpSpPr>
          <a:xfrm>
            <a:off x="8353621" y="5158711"/>
            <a:ext cx="2940468" cy="853544"/>
            <a:chOff x="6222578" y="1992705"/>
            <a:chExt cx="2205351" cy="64015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CE0828D-F72A-44B1-92D6-969758CAF7B6}"/>
                </a:ext>
              </a:extLst>
            </p:cNvPr>
            <p:cNvSpPr txBox="1"/>
            <p:nvPr/>
          </p:nvSpPr>
          <p:spPr>
            <a:xfrm>
              <a:off x="6222578" y="1992705"/>
              <a:ext cx="205839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Type-1, 2 and 3 return rates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263225B-1144-4CDC-B1CA-D222DEE818E6}"/>
                </a:ext>
              </a:extLst>
            </p:cNvPr>
            <p:cNvSpPr txBox="1"/>
            <p:nvPr/>
          </p:nvSpPr>
          <p:spPr>
            <a:xfrm>
              <a:off x="6222578" y="2171342"/>
              <a:ext cx="2205351" cy="4615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is the % of goods that are returned when benchmarked as a </a:t>
              </a:r>
              <a:b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33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1, 2 or 3 shipment</a:t>
              </a:r>
            </a:p>
          </p:txBody>
        </p:sp>
      </p:grp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061E081-0C19-4A02-9B20-0CA2F8383633}"/>
              </a:ext>
            </a:extLst>
          </p:cNvPr>
          <p:cNvSpPr txBox="1">
            <a:spLocks/>
          </p:cNvSpPr>
          <p:nvPr/>
        </p:nvSpPr>
        <p:spPr>
          <a:xfrm>
            <a:off x="6325773" y="1381264"/>
            <a:ext cx="759824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36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F953B700-A17D-400E-BA86-F4085CBB1714}"/>
              </a:ext>
            </a:extLst>
          </p:cNvPr>
          <p:cNvSpPr txBox="1">
            <a:spLocks/>
          </p:cNvSpPr>
          <p:nvPr/>
        </p:nvSpPr>
        <p:spPr>
          <a:xfrm>
            <a:off x="6462932" y="3042705"/>
            <a:ext cx="512962" cy="55399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36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B35EF85C-2E0F-492F-84D8-235014B7A4A5}"/>
              </a:ext>
            </a:extLst>
          </p:cNvPr>
          <p:cNvSpPr txBox="1">
            <a:spLocks/>
          </p:cNvSpPr>
          <p:nvPr/>
        </p:nvSpPr>
        <p:spPr>
          <a:xfrm>
            <a:off x="6462932" y="4808995"/>
            <a:ext cx="512962" cy="55399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36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86B9F7-159F-4085-8183-161C204390EE}"/>
              </a:ext>
            </a:extLst>
          </p:cNvPr>
          <p:cNvGrpSpPr/>
          <p:nvPr/>
        </p:nvGrpSpPr>
        <p:grpSpPr>
          <a:xfrm>
            <a:off x="7173018" y="1658263"/>
            <a:ext cx="965063" cy="937433"/>
            <a:chOff x="7173018" y="1622716"/>
            <a:chExt cx="965063" cy="937433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C70AF41-D485-4F64-83CC-93B4E2F4E8AA}"/>
                </a:ext>
              </a:extLst>
            </p:cNvPr>
            <p:cNvSpPr/>
            <p:nvPr/>
          </p:nvSpPr>
          <p:spPr>
            <a:xfrm>
              <a:off x="7173018" y="1622716"/>
              <a:ext cx="965063" cy="9374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8CAD21-3469-441B-9B5C-AED11B35A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598" y="1755211"/>
              <a:ext cx="643901" cy="64390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8104D3-3CEB-416B-9D86-298029C2816C}"/>
              </a:ext>
            </a:extLst>
          </p:cNvPr>
          <p:cNvGrpSpPr/>
          <p:nvPr/>
        </p:nvGrpSpPr>
        <p:grpSpPr>
          <a:xfrm>
            <a:off x="7173018" y="3294019"/>
            <a:ext cx="965063" cy="937433"/>
            <a:chOff x="7173018" y="3443309"/>
            <a:chExt cx="965063" cy="937433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2A7FCEE-0993-4165-B653-7CBB0E2058A7}"/>
                </a:ext>
              </a:extLst>
            </p:cNvPr>
            <p:cNvSpPr/>
            <p:nvPr/>
          </p:nvSpPr>
          <p:spPr>
            <a:xfrm>
              <a:off x="7173018" y="3443309"/>
              <a:ext cx="965063" cy="9374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EF7940-153B-4E26-8B48-5C039E19D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9781" y="3601981"/>
              <a:ext cx="642310" cy="64231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5790D4-5518-4CB1-90C7-F613E35985A2}"/>
              </a:ext>
            </a:extLst>
          </p:cNvPr>
          <p:cNvGrpSpPr/>
          <p:nvPr/>
        </p:nvGrpSpPr>
        <p:grpSpPr>
          <a:xfrm>
            <a:off x="7173018" y="5116767"/>
            <a:ext cx="965063" cy="937433"/>
            <a:chOff x="7173018" y="5266057"/>
            <a:chExt cx="965063" cy="937433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23983F5-1AD1-4832-8698-A74D68F088AE}"/>
                </a:ext>
              </a:extLst>
            </p:cNvPr>
            <p:cNvSpPr/>
            <p:nvPr/>
          </p:nvSpPr>
          <p:spPr>
            <a:xfrm>
              <a:off x="7173018" y="5266057"/>
              <a:ext cx="965063" cy="9374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67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2DF521B-0B8F-4D7A-A78A-315625F87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161" y="5431983"/>
              <a:ext cx="661397" cy="661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15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62" grpId="0"/>
      <p:bldP spid="63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DEC2A-1BDB-4059-95B4-EED0F6442762}"/>
              </a:ext>
            </a:extLst>
          </p:cNvPr>
          <p:cNvSpPr txBox="1"/>
          <p:nvPr/>
        </p:nvSpPr>
        <p:spPr>
          <a:xfrm>
            <a:off x="396853" y="283882"/>
            <a:ext cx="755334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Analysis of Hypotheses</a:t>
            </a: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69939-79D9-4AE1-B9FB-4B6B55A7AF73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 of 6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3B21945-5453-4322-A5DB-EEEBF2C8EFCE}"/>
              </a:ext>
            </a:extLst>
          </p:cNvPr>
          <p:cNvSpPr txBox="1"/>
          <p:nvPr/>
        </p:nvSpPr>
        <p:spPr>
          <a:xfrm>
            <a:off x="1078355" y="1172962"/>
            <a:ext cx="2958884" cy="2462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A63DEB4-2409-42BD-9570-5722B317CE82}"/>
              </a:ext>
            </a:extLst>
          </p:cNvPr>
          <p:cNvSpPr txBox="1"/>
          <p:nvPr/>
        </p:nvSpPr>
        <p:spPr>
          <a:xfrm>
            <a:off x="4507355" y="1177756"/>
            <a:ext cx="2958884" cy="2462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B493FF2-A41B-416B-9EC2-BB6E523C7F20}"/>
              </a:ext>
            </a:extLst>
          </p:cNvPr>
          <p:cNvSpPr txBox="1"/>
          <p:nvPr/>
        </p:nvSpPr>
        <p:spPr>
          <a:xfrm>
            <a:off x="7664146" y="1112543"/>
            <a:ext cx="2958884" cy="2462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297F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73E08F-08BD-4163-91EA-CF59AD58E666}"/>
              </a:ext>
            </a:extLst>
          </p:cNvPr>
          <p:cNvSpPr/>
          <p:nvPr/>
        </p:nvSpPr>
        <p:spPr>
          <a:xfrm>
            <a:off x="1090351" y="2245666"/>
            <a:ext cx="1164818" cy="2273300"/>
          </a:xfrm>
          <a:prstGeom prst="roundRect">
            <a:avLst/>
          </a:prstGeom>
          <a:noFill/>
          <a:ln>
            <a:solidFill>
              <a:srgbClr val="374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C3B9344F-A9C5-4032-AA69-42C7F4CE505B}"/>
              </a:ext>
            </a:extLst>
          </p:cNvPr>
          <p:cNvSpPr txBox="1">
            <a:spLocks/>
          </p:cNvSpPr>
          <p:nvPr/>
        </p:nvSpPr>
        <p:spPr>
          <a:xfrm>
            <a:off x="800431" y="1708001"/>
            <a:ext cx="759824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2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6CC8CB2-1A5B-407F-BAF6-57D58B5EB900}"/>
              </a:ext>
            </a:extLst>
          </p:cNvPr>
          <p:cNvSpPr txBox="1"/>
          <p:nvPr/>
        </p:nvSpPr>
        <p:spPr>
          <a:xfrm>
            <a:off x="1185430" y="1786915"/>
            <a:ext cx="108920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Platform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6E8D722-3B63-40C9-928B-B3B3277208CD}"/>
              </a:ext>
            </a:extLst>
          </p:cNvPr>
          <p:cNvCxnSpPr>
            <a:cxnSpLocks/>
            <a:stCxn id="41" idx="3"/>
            <a:endCxn id="54" idx="1"/>
          </p:cNvCxnSpPr>
          <p:nvPr/>
        </p:nvCxnSpPr>
        <p:spPr>
          <a:xfrm>
            <a:off x="2255169" y="3382316"/>
            <a:ext cx="44641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255A1DA-BD64-4182-8F54-8A7CAC9EFFC9}"/>
              </a:ext>
            </a:extLst>
          </p:cNvPr>
          <p:cNvSpPr txBox="1"/>
          <p:nvPr/>
        </p:nvSpPr>
        <p:spPr>
          <a:xfrm>
            <a:off x="883497" y="4549533"/>
            <a:ext cx="15367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 multiple sources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collated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Microsoft Azure  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A8538533-6D62-4BC6-B7C7-933BEC5DDEC4}"/>
              </a:ext>
            </a:extLst>
          </p:cNvPr>
          <p:cNvSpPr/>
          <p:nvPr/>
        </p:nvSpPr>
        <p:spPr>
          <a:xfrm>
            <a:off x="781157" y="1501643"/>
            <a:ext cx="3553281" cy="4705644"/>
          </a:xfrm>
          <a:prstGeom prst="roundRect">
            <a:avLst/>
          </a:prstGeom>
          <a:noFill/>
          <a:ln w="57150">
            <a:solidFill>
              <a:srgbClr val="4A6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02C79549-BF85-4C74-B474-0FF4E74BB3D7}"/>
              </a:ext>
            </a:extLst>
          </p:cNvPr>
          <p:cNvSpPr/>
          <p:nvPr/>
        </p:nvSpPr>
        <p:spPr>
          <a:xfrm>
            <a:off x="5070841" y="1501642"/>
            <a:ext cx="1779547" cy="4697353"/>
          </a:xfrm>
          <a:prstGeom prst="roundRect">
            <a:avLst/>
          </a:prstGeom>
          <a:noFill/>
          <a:ln w="57150"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5943EC1-1769-4782-8273-3AE93C86CB12}"/>
              </a:ext>
            </a:extLst>
          </p:cNvPr>
          <p:cNvSpPr/>
          <p:nvPr/>
        </p:nvSpPr>
        <p:spPr>
          <a:xfrm>
            <a:off x="7941389" y="1419183"/>
            <a:ext cx="2566760" cy="4788103"/>
          </a:xfrm>
          <a:prstGeom prst="roundRect">
            <a:avLst/>
          </a:prstGeom>
          <a:noFill/>
          <a:ln w="57150">
            <a:solidFill>
              <a:srgbClr val="297F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C907831-0240-421D-854D-63B15C910C45}"/>
              </a:ext>
            </a:extLst>
          </p:cNvPr>
          <p:cNvSpPr/>
          <p:nvPr/>
        </p:nvSpPr>
        <p:spPr>
          <a:xfrm>
            <a:off x="2701585" y="2245666"/>
            <a:ext cx="1374261" cy="2273300"/>
          </a:xfrm>
          <a:prstGeom prst="roundRect">
            <a:avLst/>
          </a:prstGeom>
          <a:noFill/>
          <a:ln>
            <a:solidFill>
              <a:srgbClr val="374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68A4A14B-EE6C-4F95-828F-BC5DAABA2A23}"/>
              </a:ext>
            </a:extLst>
          </p:cNvPr>
          <p:cNvSpPr txBox="1">
            <a:spLocks/>
          </p:cNvSpPr>
          <p:nvPr/>
        </p:nvSpPr>
        <p:spPr>
          <a:xfrm>
            <a:off x="2534356" y="1661320"/>
            <a:ext cx="759824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2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8353E75-3AD5-4D7A-9D28-DCFD90DA0F95}"/>
              </a:ext>
            </a:extLst>
          </p:cNvPr>
          <p:cNvSpPr txBox="1"/>
          <p:nvPr/>
        </p:nvSpPr>
        <p:spPr>
          <a:xfrm>
            <a:off x="2729175" y="1758830"/>
            <a:ext cx="137426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Orchestration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D0E566A-4A26-41E5-AB46-7805D67C1DBB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075846" y="3382316"/>
            <a:ext cx="120425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755B189-3C81-4D00-908C-FF1246CB2154}"/>
              </a:ext>
            </a:extLst>
          </p:cNvPr>
          <p:cNvSpPr txBox="1"/>
          <p:nvPr/>
        </p:nvSpPr>
        <p:spPr>
          <a:xfrm>
            <a:off x="2447414" y="4569325"/>
            <a:ext cx="1827789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Orchestration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pipeline building using Azure Data Factory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A3E8010-2B4F-4291-BA66-136CC7CD6409}"/>
              </a:ext>
            </a:extLst>
          </p:cNvPr>
          <p:cNvSpPr/>
          <p:nvPr/>
        </p:nvSpPr>
        <p:spPr>
          <a:xfrm>
            <a:off x="5280102" y="2245666"/>
            <a:ext cx="1374261" cy="2273300"/>
          </a:xfrm>
          <a:prstGeom prst="roundRect">
            <a:avLst/>
          </a:prstGeom>
          <a:noFill/>
          <a:ln>
            <a:solidFill>
              <a:srgbClr val="374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47353EB7-60F6-463D-A3DD-BCB71A855CAF}"/>
              </a:ext>
            </a:extLst>
          </p:cNvPr>
          <p:cNvSpPr txBox="1">
            <a:spLocks/>
          </p:cNvSpPr>
          <p:nvPr/>
        </p:nvSpPr>
        <p:spPr>
          <a:xfrm>
            <a:off x="5084493" y="1806086"/>
            <a:ext cx="759824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2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37FEC0-5B79-468C-91AB-8519FA3C03A8}"/>
              </a:ext>
            </a:extLst>
          </p:cNvPr>
          <p:cNvSpPr txBox="1"/>
          <p:nvPr/>
        </p:nvSpPr>
        <p:spPr>
          <a:xfrm>
            <a:off x="5399688" y="1899864"/>
            <a:ext cx="13926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EA61166-7E84-4749-B051-3479343BA28E}"/>
              </a:ext>
            </a:extLst>
          </p:cNvPr>
          <p:cNvSpPr txBox="1"/>
          <p:nvPr/>
        </p:nvSpPr>
        <p:spPr>
          <a:xfrm>
            <a:off x="5218447" y="4582390"/>
            <a:ext cx="15367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 using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or Spark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Databricks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6BB6F00-0FE4-46B7-9752-9D35B58BAB31}"/>
              </a:ext>
            </a:extLst>
          </p:cNvPr>
          <p:cNvSpPr/>
          <p:nvPr/>
        </p:nvSpPr>
        <p:spPr>
          <a:xfrm>
            <a:off x="8113370" y="1827770"/>
            <a:ext cx="2222800" cy="1122189"/>
          </a:xfrm>
          <a:prstGeom prst="roundRect">
            <a:avLst/>
          </a:prstGeom>
          <a:noFill/>
          <a:ln>
            <a:solidFill>
              <a:srgbClr val="374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2F9028F0-ABBB-47C1-9C87-9FCE24B4C012}"/>
              </a:ext>
            </a:extLst>
          </p:cNvPr>
          <p:cNvSpPr txBox="1">
            <a:spLocks/>
          </p:cNvSpPr>
          <p:nvPr/>
        </p:nvSpPr>
        <p:spPr>
          <a:xfrm>
            <a:off x="8172153" y="1436539"/>
            <a:ext cx="759824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2400" b="0" dirty="0">
                <a:solidFill>
                  <a:srgbClr val="297F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30FE994-144A-4C45-8B1C-26DE9A2D6880}"/>
              </a:ext>
            </a:extLst>
          </p:cNvPr>
          <p:cNvSpPr txBox="1"/>
          <p:nvPr/>
        </p:nvSpPr>
        <p:spPr>
          <a:xfrm>
            <a:off x="8730525" y="1501643"/>
            <a:ext cx="13926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297F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 Reports</a:t>
            </a:r>
          </a:p>
        </p:txBody>
      </p:sp>
      <p:pic>
        <p:nvPicPr>
          <p:cNvPr id="2" name="Picture 2" descr="Microsoft Azure Logo | evolution history and meaning, PNG">
            <a:extLst>
              <a:ext uri="{FF2B5EF4-FFF2-40B4-BE49-F238E27FC236}">
                <a16:creationId xmlns:a16="http://schemas.microsoft.com/office/drawing/2014/main" id="{BB2A2D83-C69C-4795-8487-CB2DFEDDF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29" y="3054681"/>
            <a:ext cx="1116471" cy="62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Next Pathway - Microsoft Azure Synapse">
            <a:extLst>
              <a:ext uri="{FF2B5EF4-FFF2-40B4-BE49-F238E27FC236}">
                <a16:creationId xmlns:a16="http://schemas.microsoft.com/office/drawing/2014/main" id="{1DEB783F-324D-446A-B78C-03DF82DBC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6" t="10039" r="15204" b="7421"/>
          <a:stretch/>
        </p:blipFill>
        <p:spPr bwMode="auto">
          <a:xfrm>
            <a:off x="2762244" y="3176854"/>
            <a:ext cx="1212366" cy="41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atabricks - Wikipedia">
            <a:extLst>
              <a:ext uri="{FF2B5EF4-FFF2-40B4-BE49-F238E27FC236}">
                <a16:creationId xmlns:a16="http://schemas.microsoft.com/office/drawing/2014/main" id="{65D76A38-BA39-43D9-B36B-9C196D676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086" y="3001391"/>
            <a:ext cx="1281491" cy="67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924BD91-373C-4CD8-BA54-967EBADA7F0A}"/>
              </a:ext>
            </a:extLst>
          </p:cNvPr>
          <p:cNvSpPr/>
          <p:nvPr/>
        </p:nvSpPr>
        <p:spPr>
          <a:xfrm>
            <a:off x="5282399" y="2245666"/>
            <a:ext cx="1374261" cy="2273300"/>
          </a:xfrm>
          <a:prstGeom prst="roundRect">
            <a:avLst/>
          </a:prstGeom>
          <a:noFill/>
          <a:ln>
            <a:solidFill>
              <a:srgbClr val="374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0F01E83-C205-4E4D-9DF1-10F937BEB82A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 flipV="1">
            <a:off x="6656660" y="2388865"/>
            <a:ext cx="1456710" cy="993451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36505A1-B389-4799-9148-37DED34AD1F9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>
            <a:off x="6656660" y="3382316"/>
            <a:ext cx="1544448" cy="144434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 descr="Power BI - Microsoft Logo Vector (.SVG) Free Download">
            <a:extLst>
              <a:ext uri="{FF2B5EF4-FFF2-40B4-BE49-F238E27FC236}">
                <a16:creationId xmlns:a16="http://schemas.microsoft.com/office/drawing/2014/main" id="{63BBD045-F480-4D7E-84E7-7853C968D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910" y="1986832"/>
            <a:ext cx="1686847" cy="80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What is Collections in PowerApps &amp;amp; Methods to Create Collections">
            <a:extLst>
              <a:ext uri="{FF2B5EF4-FFF2-40B4-BE49-F238E27FC236}">
                <a16:creationId xmlns:a16="http://schemas.microsoft.com/office/drawing/2014/main" id="{00A6A579-75B6-4080-B49D-A68B4DB6D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910" y="4367059"/>
            <a:ext cx="1837890" cy="91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4B1CA18-BC43-41ED-A73E-AB6C3E08C790}"/>
              </a:ext>
            </a:extLst>
          </p:cNvPr>
          <p:cNvSpPr/>
          <p:nvPr/>
        </p:nvSpPr>
        <p:spPr>
          <a:xfrm>
            <a:off x="8201108" y="4265563"/>
            <a:ext cx="2222800" cy="1122189"/>
          </a:xfrm>
          <a:prstGeom prst="roundRect">
            <a:avLst/>
          </a:prstGeom>
          <a:noFill/>
          <a:ln>
            <a:solidFill>
              <a:srgbClr val="374D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9350606A-9F71-48A6-9082-7B57423D68A0}"/>
              </a:ext>
            </a:extLst>
          </p:cNvPr>
          <p:cNvSpPr txBox="1">
            <a:spLocks/>
          </p:cNvSpPr>
          <p:nvPr/>
        </p:nvSpPr>
        <p:spPr>
          <a:xfrm>
            <a:off x="8300063" y="3645756"/>
            <a:ext cx="752390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2400" b="0" dirty="0">
                <a:solidFill>
                  <a:srgbClr val="297F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CDCD41-34FA-417F-A46B-677C513015CC}"/>
              </a:ext>
            </a:extLst>
          </p:cNvPr>
          <p:cNvSpPr txBox="1"/>
          <p:nvPr/>
        </p:nvSpPr>
        <p:spPr>
          <a:xfrm>
            <a:off x="8707249" y="3721674"/>
            <a:ext cx="137900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297F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updates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7A985A-C49F-49FD-87F7-F784458AC316}"/>
              </a:ext>
            </a:extLst>
          </p:cNvPr>
          <p:cNvSpPr txBox="1"/>
          <p:nvPr/>
        </p:nvSpPr>
        <p:spPr>
          <a:xfrm>
            <a:off x="8246904" y="3025950"/>
            <a:ext cx="195573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and daily reports using Power BI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CBD9B5-8A51-4689-B316-2D8A7D2381F6}"/>
              </a:ext>
            </a:extLst>
          </p:cNvPr>
          <p:cNvSpPr txBox="1"/>
          <p:nvPr/>
        </p:nvSpPr>
        <p:spPr>
          <a:xfrm>
            <a:off x="8299467" y="5396915"/>
            <a:ext cx="195573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Updates from 3PL, logistics and managers via mobile hand-held devices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67A7BD-AAA4-4CFD-B4B3-65D7452BBBC4}"/>
              </a:ext>
            </a:extLst>
          </p:cNvPr>
          <p:cNvSpPr txBox="1"/>
          <p:nvPr/>
        </p:nvSpPr>
        <p:spPr>
          <a:xfrm>
            <a:off x="2447251" y="4569325"/>
            <a:ext cx="1827789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Orchestration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pipeline building using Azure Data Factory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A17837-FD1B-4990-8F03-1689AD4FB4F2}"/>
              </a:ext>
            </a:extLst>
          </p:cNvPr>
          <p:cNvSpPr txBox="1"/>
          <p:nvPr/>
        </p:nvSpPr>
        <p:spPr>
          <a:xfrm>
            <a:off x="19026" y="6543953"/>
            <a:ext cx="358244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same can be replicated for Google Cloud Platform / </a:t>
            </a:r>
            <a:b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Web Services stack</a:t>
            </a:r>
          </a:p>
        </p:txBody>
      </p:sp>
    </p:spTree>
    <p:extLst>
      <p:ext uri="{BB962C8B-B14F-4D97-AF65-F5344CB8AC3E}">
        <p14:creationId xmlns:p14="http://schemas.microsoft.com/office/powerpoint/2010/main" val="250436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639D0-BAAD-4F58-9B6D-AB70135305F1}"/>
              </a:ext>
            </a:extLst>
          </p:cNvPr>
          <p:cNvSpPr txBox="1"/>
          <p:nvPr/>
        </p:nvSpPr>
        <p:spPr>
          <a:xfrm>
            <a:off x="396852" y="283882"/>
            <a:ext cx="985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solutions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DF63C4-534B-4564-934A-D4B84577C0D5}"/>
              </a:ext>
            </a:extLst>
          </p:cNvPr>
          <p:cNvSpPr/>
          <p:nvPr/>
        </p:nvSpPr>
        <p:spPr>
          <a:xfrm>
            <a:off x="4198255" y="1513173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129">
            <a:extLst>
              <a:ext uri="{FF2B5EF4-FFF2-40B4-BE49-F238E27FC236}">
                <a16:creationId xmlns:a16="http://schemas.microsoft.com/office/drawing/2014/main" id="{7A00515C-5BC7-499B-B5E1-D54B94A44A83}"/>
              </a:ext>
            </a:extLst>
          </p:cNvPr>
          <p:cNvGrpSpPr>
            <a:grpSpLocks noChangeAspect="1"/>
          </p:cNvGrpSpPr>
          <p:nvPr/>
        </p:nvGrpSpPr>
        <p:grpSpPr>
          <a:xfrm>
            <a:off x="3698035" y="2908349"/>
            <a:ext cx="1124065" cy="1125007"/>
            <a:chOff x="2779491" y="2517212"/>
            <a:chExt cx="648499" cy="649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4C9E4D-02C1-4E22-A0C1-A05AC3C3B6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7264E0-8C19-4EA2-903F-842CD9880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130">
            <a:extLst>
              <a:ext uri="{FF2B5EF4-FFF2-40B4-BE49-F238E27FC236}">
                <a16:creationId xmlns:a16="http://schemas.microsoft.com/office/drawing/2014/main" id="{E6D4E40A-98BB-4445-A016-FD18DA71F0AA}"/>
              </a:ext>
            </a:extLst>
          </p:cNvPr>
          <p:cNvGrpSpPr>
            <a:grpSpLocks noChangeAspect="1"/>
          </p:cNvGrpSpPr>
          <p:nvPr/>
        </p:nvGrpSpPr>
        <p:grpSpPr>
          <a:xfrm>
            <a:off x="4417394" y="4522324"/>
            <a:ext cx="1124065" cy="1125007"/>
            <a:chOff x="3287425" y="3613920"/>
            <a:chExt cx="648499" cy="6490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FDBA2C-E673-44D5-9874-2F7C446F00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DCA57B-12A2-4B35-8868-8F39D3749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33">
            <a:extLst>
              <a:ext uri="{FF2B5EF4-FFF2-40B4-BE49-F238E27FC236}">
                <a16:creationId xmlns:a16="http://schemas.microsoft.com/office/drawing/2014/main" id="{B1F47272-FA5F-4283-BD5A-F39DE881110B}"/>
              </a:ext>
            </a:extLst>
          </p:cNvPr>
          <p:cNvGrpSpPr>
            <a:grpSpLocks noChangeAspect="1"/>
          </p:cNvGrpSpPr>
          <p:nvPr/>
        </p:nvGrpSpPr>
        <p:grpSpPr>
          <a:xfrm>
            <a:off x="6847218" y="1499626"/>
            <a:ext cx="1124065" cy="1125007"/>
            <a:chOff x="5249342" y="1406453"/>
            <a:chExt cx="648499" cy="64904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8A5C4C-0FD3-4592-89CB-696C222075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4F0B0F-03CD-4826-AC10-6CC1EBE82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32">
            <a:extLst>
              <a:ext uri="{FF2B5EF4-FFF2-40B4-BE49-F238E27FC236}">
                <a16:creationId xmlns:a16="http://schemas.microsoft.com/office/drawing/2014/main" id="{7130749D-1A80-4DB6-83CF-371B2C740F69}"/>
              </a:ext>
            </a:extLst>
          </p:cNvPr>
          <p:cNvGrpSpPr>
            <a:grpSpLocks noChangeAspect="1"/>
          </p:cNvGrpSpPr>
          <p:nvPr/>
        </p:nvGrpSpPr>
        <p:grpSpPr>
          <a:xfrm>
            <a:off x="7461693" y="2908349"/>
            <a:ext cx="1124065" cy="1125007"/>
            <a:chOff x="5716010" y="2517212"/>
            <a:chExt cx="648499" cy="64904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1DB1BFE-5476-41C3-8BF2-75B1189CC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80DA291-F4C0-4EE8-9D4D-089B0775A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31">
            <a:extLst>
              <a:ext uri="{FF2B5EF4-FFF2-40B4-BE49-F238E27FC236}">
                <a16:creationId xmlns:a16="http://schemas.microsoft.com/office/drawing/2014/main" id="{11DB3382-EA7E-4C3A-AB7A-28F681A14ED2}"/>
              </a:ext>
            </a:extLst>
          </p:cNvPr>
          <p:cNvGrpSpPr>
            <a:grpSpLocks noChangeAspect="1"/>
          </p:cNvGrpSpPr>
          <p:nvPr/>
        </p:nvGrpSpPr>
        <p:grpSpPr>
          <a:xfrm>
            <a:off x="6847218" y="4522324"/>
            <a:ext cx="1124065" cy="1125007"/>
            <a:chOff x="5244691" y="3613920"/>
            <a:chExt cx="648499" cy="64904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C1ABD3-CAE6-4F22-9B98-01D1E9863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D999EB-76A8-4A2B-99EB-3BA59339E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134">
            <a:extLst>
              <a:ext uri="{FF2B5EF4-FFF2-40B4-BE49-F238E27FC236}">
                <a16:creationId xmlns:a16="http://schemas.microsoft.com/office/drawing/2014/main" id="{AB3CEEBB-DAFA-4152-9CF6-528C29122EA5}"/>
              </a:ext>
            </a:extLst>
          </p:cNvPr>
          <p:cNvGrpSpPr>
            <a:grpSpLocks noChangeAspect="1"/>
          </p:cNvGrpSpPr>
          <p:nvPr/>
        </p:nvGrpSpPr>
        <p:grpSpPr>
          <a:xfrm>
            <a:off x="4340585" y="1514866"/>
            <a:ext cx="1124065" cy="1125007"/>
            <a:chOff x="3287425" y="1417883"/>
            <a:chExt cx="648499" cy="64904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02A554-F1D0-4219-8A8A-0B19913BFF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B00819-3BA2-487B-B522-880C4C1D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59">
            <a:extLst>
              <a:ext uri="{FF2B5EF4-FFF2-40B4-BE49-F238E27FC236}">
                <a16:creationId xmlns:a16="http://schemas.microsoft.com/office/drawing/2014/main" id="{E4F186DC-4829-4410-8147-DC84AEAE7EB5}"/>
              </a:ext>
            </a:extLst>
          </p:cNvPr>
          <p:cNvGrpSpPr/>
          <p:nvPr/>
        </p:nvGrpSpPr>
        <p:grpSpPr>
          <a:xfrm>
            <a:off x="8242895" y="4905944"/>
            <a:ext cx="3034927" cy="574644"/>
            <a:chOff x="7154104" y="3206176"/>
            <a:chExt cx="2276195" cy="43098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815367-DA30-4FA7-8BC1-53774ACA6813}"/>
                </a:ext>
              </a:extLst>
            </p:cNvPr>
            <p:cNvSpPr txBox="1"/>
            <p:nvPr/>
          </p:nvSpPr>
          <p:spPr>
            <a:xfrm>
              <a:off x="7154105" y="3453979"/>
              <a:ext cx="2276194" cy="1538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716327-71DB-42E3-9897-825E9E6ACCA2}"/>
                </a:ext>
              </a:extLst>
            </p:cNvPr>
            <p:cNvSpPr/>
            <p:nvPr/>
          </p:nvSpPr>
          <p:spPr>
            <a:xfrm>
              <a:off x="7154104" y="3206176"/>
              <a:ext cx="1861087" cy="4309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Identify causes and </a:t>
              </a:r>
              <a:b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reduce return rates</a:t>
              </a:r>
            </a:p>
          </p:txBody>
        </p:sp>
      </p:grpSp>
      <p:grpSp>
        <p:nvGrpSpPr>
          <p:cNvPr id="27" name="Group 58">
            <a:extLst>
              <a:ext uri="{FF2B5EF4-FFF2-40B4-BE49-F238E27FC236}">
                <a16:creationId xmlns:a16="http://schemas.microsoft.com/office/drawing/2014/main" id="{72D88F5B-A07C-4B25-9BB6-D0C1A343E02F}"/>
              </a:ext>
            </a:extLst>
          </p:cNvPr>
          <p:cNvGrpSpPr/>
          <p:nvPr/>
        </p:nvGrpSpPr>
        <p:grpSpPr>
          <a:xfrm>
            <a:off x="8111273" y="1768737"/>
            <a:ext cx="3622787" cy="574643"/>
            <a:chOff x="7174424" y="1352592"/>
            <a:chExt cx="2717090" cy="4309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59402C-7424-4871-81A4-589933CC1ED7}"/>
                </a:ext>
              </a:extLst>
            </p:cNvPr>
            <p:cNvSpPr txBox="1"/>
            <p:nvPr/>
          </p:nvSpPr>
          <p:spPr>
            <a:xfrm>
              <a:off x="7174424" y="1600395"/>
              <a:ext cx="2276195" cy="1538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38164B-0D58-46B5-8BB6-3B3E0228ACA4}"/>
                </a:ext>
              </a:extLst>
            </p:cNvPr>
            <p:cNvSpPr/>
            <p:nvPr/>
          </p:nvSpPr>
          <p:spPr>
            <a:xfrm>
              <a:off x="7174424" y="1352592"/>
              <a:ext cx="2717090" cy="43098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Optimize product dimensions </a:t>
              </a:r>
              <a:b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and placement</a:t>
              </a:r>
            </a:p>
          </p:txBody>
        </p:sp>
      </p:grpSp>
      <p:grpSp>
        <p:nvGrpSpPr>
          <p:cNvPr id="30" name="Group 56">
            <a:extLst>
              <a:ext uri="{FF2B5EF4-FFF2-40B4-BE49-F238E27FC236}">
                <a16:creationId xmlns:a16="http://schemas.microsoft.com/office/drawing/2014/main" id="{2808E688-581E-4298-8FD4-FF13FEF9BCC5}"/>
              </a:ext>
            </a:extLst>
          </p:cNvPr>
          <p:cNvGrpSpPr/>
          <p:nvPr/>
        </p:nvGrpSpPr>
        <p:grpSpPr>
          <a:xfrm>
            <a:off x="867214" y="1722558"/>
            <a:ext cx="3331040" cy="763310"/>
            <a:chOff x="-518592" y="1363501"/>
            <a:chExt cx="2498280" cy="3417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1884C1-7188-4AFD-BC9A-5E93573AE6CE}"/>
                </a:ext>
              </a:extLst>
            </p:cNvPr>
            <p:cNvSpPr txBox="1"/>
            <p:nvPr/>
          </p:nvSpPr>
          <p:spPr>
            <a:xfrm>
              <a:off x="-296509" y="1613423"/>
              <a:ext cx="2276196" cy="918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373627F-FEC7-46B8-866C-8FFF85BDA24F}"/>
                </a:ext>
              </a:extLst>
            </p:cNvPr>
            <p:cNvSpPr/>
            <p:nvPr/>
          </p:nvSpPr>
          <p:spPr>
            <a:xfrm>
              <a:off x="-518592" y="1363501"/>
              <a:ext cx="2498280" cy="25728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Update inventory based on </a:t>
              </a:r>
              <a:b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campaign runs</a:t>
              </a:r>
            </a:p>
          </p:txBody>
        </p:sp>
      </p:grpSp>
      <p:grpSp>
        <p:nvGrpSpPr>
          <p:cNvPr id="33" name="Group 56">
            <a:extLst>
              <a:ext uri="{FF2B5EF4-FFF2-40B4-BE49-F238E27FC236}">
                <a16:creationId xmlns:a16="http://schemas.microsoft.com/office/drawing/2014/main" id="{D560C0F0-F617-4CDA-9955-F0786E570C2D}"/>
              </a:ext>
            </a:extLst>
          </p:cNvPr>
          <p:cNvGrpSpPr/>
          <p:nvPr/>
        </p:nvGrpSpPr>
        <p:grpSpPr>
          <a:xfrm>
            <a:off x="950429" y="4783420"/>
            <a:ext cx="3174964" cy="633350"/>
            <a:chOff x="-297142" y="1363501"/>
            <a:chExt cx="2276829" cy="47501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E0588A-D18A-489D-BC71-A388C675CAD7}"/>
                </a:ext>
              </a:extLst>
            </p:cNvPr>
            <p:cNvSpPr txBox="1"/>
            <p:nvPr/>
          </p:nvSpPr>
          <p:spPr>
            <a:xfrm>
              <a:off x="-297142" y="1684672"/>
              <a:ext cx="2276196" cy="1538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56F48ED-68B2-4E3E-BBEC-F67AC389B327}"/>
                </a:ext>
              </a:extLst>
            </p:cNvPr>
            <p:cNvSpPr/>
            <p:nvPr/>
          </p:nvSpPr>
          <p:spPr>
            <a:xfrm>
              <a:off x="142714" y="1363501"/>
              <a:ext cx="1836973" cy="43098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Efficient and Holistic</a:t>
              </a:r>
              <a:b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Demand forecasting</a:t>
              </a:r>
            </a:p>
          </p:txBody>
        </p:sp>
      </p:grpSp>
      <p:grpSp>
        <p:nvGrpSpPr>
          <p:cNvPr id="36" name="Group 58">
            <a:extLst>
              <a:ext uri="{FF2B5EF4-FFF2-40B4-BE49-F238E27FC236}">
                <a16:creationId xmlns:a16="http://schemas.microsoft.com/office/drawing/2014/main" id="{1BB53A49-53A9-4FFF-8037-BC3DE7A39215}"/>
              </a:ext>
            </a:extLst>
          </p:cNvPr>
          <p:cNvGrpSpPr/>
          <p:nvPr/>
        </p:nvGrpSpPr>
        <p:grpSpPr>
          <a:xfrm>
            <a:off x="8715458" y="3155268"/>
            <a:ext cx="3578166" cy="812061"/>
            <a:chOff x="7174424" y="1352592"/>
            <a:chExt cx="2276195" cy="37458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7BA44A-7F4C-492F-AA2C-5DA598BF131F}"/>
                </a:ext>
              </a:extLst>
            </p:cNvPr>
            <p:cNvSpPr txBox="1"/>
            <p:nvPr/>
          </p:nvSpPr>
          <p:spPr>
            <a:xfrm>
              <a:off x="7174424" y="1632558"/>
              <a:ext cx="2276195" cy="946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C7CD4F-2FBE-456E-808A-937EEF933F09}"/>
                </a:ext>
              </a:extLst>
            </p:cNvPr>
            <p:cNvSpPr/>
            <p:nvPr/>
          </p:nvSpPr>
          <p:spPr>
            <a:xfrm>
              <a:off x="7174424" y="1352592"/>
              <a:ext cx="1920237" cy="26506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867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Personalized </a:t>
              </a:r>
              <a:br>
                <a:rPr lang="en-US" sz="1867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customer profiles</a:t>
              </a:r>
            </a:p>
          </p:txBody>
        </p:sp>
      </p:grpSp>
      <p:grpSp>
        <p:nvGrpSpPr>
          <p:cNvPr id="53" name="Group 57">
            <a:extLst>
              <a:ext uri="{FF2B5EF4-FFF2-40B4-BE49-F238E27FC236}">
                <a16:creationId xmlns:a16="http://schemas.microsoft.com/office/drawing/2014/main" id="{CBED4371-17A8-4101-9F5B-162EB3F5FD91}"/>
              </a:ext>
            </a:extLst>
          </p:cNvPr>
          <p:cNvGrpSpPr/>
          <p:nvPr/>
        </p:nvGrpSpPr>
        <p:grpSpPr>
          <a:xfrm>
            <a:off x="526707" y="3166306"/>
            <a:ext cx="2996118" cy="804451"/>
            <a:chOff x="-267404" y="3168889"/>
            <a:chExt cx="2247089" cy="33261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F9AB6AA-D694-44F6-B814-F53562FD6594}"/>
                </a:ext>
              </a:extLst>
            </p:cNvPr>
            <p:cNvSpPr txBox="1"/>
            <p:nvPr/>
          </p:nvSpPr>
          <p:spPr>
            <a:xfrm>
              <a:off x="-267404" y="3416692"/>
              <a:ext cx="2247089" cy="848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0FFC3B-E6D4-4565-9A1E-F608C78317E0}"/>
                </a:ext>
              </a:extLst>
            </p:cNvPr>
            <p:cNvSpPr/>
            <p:nvPr/>
          </p:nvSpPr>
          <p:spPr>
            <a:xfrm>
              <a:off x="-191631" y="3168889"/>
              <a:ext cx="2171316" cy="23759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Efficient contracts with </a:t>
              </a:r>
              <a:b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867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3PL vendors</a:t>
              </a:r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A122CF83-E6C9-40EA-A664-F064641F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836" y="3200964"/>
            <a:ext cx="557671" cy="55767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1BFBF7B-AFFD-42E5-B7AC-AE796B119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175" y="3162461"/>
            <a:ext cx="611979" cy="61197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D8E9367-E5E3-46FF-AD2B-840C0CC18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40" y="4766476"/>
            <a:ext cx="647076" cy="64707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4B7E8E8-F6FF-40F6-9A25-4CC5741B60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80" y="1816295"/>
            <a:ext cx="516130" cy="51613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4694789-B8A4-4CCF-BF95-3F1CFBE201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908" y="1747741"/>
            <a:ext cx="584684" cy="58468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679B324-B3D4-427B-8DCD-69183D345D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99" y="4783420"/>
            <a:ext cx="566614" cy="56661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51EF500-71C0-4DBD-A4C0-A39F9B4C51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403" y="2727898"/>
            <a:ext cx="1273437" cy="1273437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9A158D6-9B49-4AA8-B3FF-E760ED1935DF}"/>
              </a:ext>
            </a:extLst>
          </p:cNvPr>
          <p:cNvSpPr/>
          <p:nvPr/>
        </p:nvSpPr>
        <p:spPr>
          <a:xfrm>
            <a:off x="5466414" y="2676690"/>
            <a:ext cx="1448090" cy="148645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EE1B0C-F499-4999-9AAA-0A912EA76926}"/>
              </a:ext>
            </a:extLst>
          </p:cNvPr>
          <p:cNvSpPr txBox="1"/>
          <p:nvPr/>
        </p:nvSpPr>
        <p:spPr>
          <a:xfrm>
            <a:off x="19026" y="-22086"/>
            <a:ext cx="736624" cy="25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5 of 6</a:t>
            </a:r>
          </a:p>
        </p:txBody>
      </p:sp>
    </p:spTree>
    <p:extLst>
      <p:ext uri="{BB962C8B-B14F-4D97-AF65-F5344CB8AC3E}">
        <p14:creationId xmlns:p14="http://schemas.microsoft.com/office/powerpoint/2010/main" val="55552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DD942E-B569-4B98-891F-E414D32646A2}"/>
              </a:ext>
            </a:extLst>
          </p:cNvPr>
          <p:cNvSpPr txBox="1"/>
          <p:nvPr/>
        </p:nvSpPr>
        <p:spPr>
          <a:xfrm>
            <a:off x="396852" y="283882"/>
            <a:ext cx="985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5335375-7924-4622-AF82-FA2C6FD1C933}"/>
              </a:ext>
            </a:extLst>
          </p:cNvPr>
          <p:cNvSpPr txBox="1">
            <a:spLocks/>
          </p:cNvSpPr>
          <p:nvPr/>
        </p:nvSpPr>
        <p:spPr>
          <a:xfrm>
            <a:off x="387236" y="115511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72863C0-3E9A-4E1D-A687-3612172F7A59}"/>
              </a:ext>
            </a:extLst>
          </p:cNvPr>
          <p:cNvSpPr txBox="1">
            <a:spLocks/>
          </p:cNvSpPr>
          <p:nvPr/>
        </p:nvSpPr>
        <p:spPr>
          <a:xfrm>
            <a:off x="387233" y="2301337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8D7DF81-14C1-4F31-ACBB-42D51E429EA7}"/>
              </a:ext>
            </a:extLst>
          </p:cNvPr>
          <p:cNvSpPr txBox="1">
            <a:spLocks/>
          </p:cNvSpPr>
          <p:nvPr/>
        </p:nvSpPr>
        <p:spPr>
          <a:xfrm>
            <a:off x="387233" y="3501021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DA1616-C21E-49C5-9EA4-86F8E56B2B52}"/>
              </a:ext>
            </a:extLst>
          </p:cNvPr>
          <p:cNvSpPr txBox="1">
            <a:spLocks/>
          </p:cNvSpPr>
          <p:nvPr/>
        </p:nvSpPr>
        <p:spPr>
          <a:xfrm>
            <a:off x="396852" y="4694248"/>
            <a:ext cx="628377" cy="677108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4400" b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EEC14-E845-44D3-A6A8-C2D34FD2E487}"/>
              </a:ext>
            </a:extLst>
          </p:cNvPr>
          <p:cNvSpPr txBox="1"/>
          <p:nvPr/>
        </p:nvSpPr>
        <p:spPr>
          <a:xfrm>
            <a:off x="1005991" y="1200911"/>
            <a:ext cx="1107371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approach to move from current state to desired future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F4D6A-35E3-4E14-B38D-A0CE722770F4}"/>
              </a:ext>
            </a:extLst>
          </p:cNvPr>
          <p:cNvSpPr txBox="1"/>
          <p:nvPr/>
        </p:nvSpPr>
        <p:spPr>
          <a:xfrm>
            <a:off x="1005991" y="2351126"/>
            <a:ext cx="76687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and analysis of the hypotheses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F4317-2888-44F6-A227-B6D7F7D100A2}"/>
              </a:ext>
            </a:extLst>
          </p:cNvPr>
          <p:cNvSpPr txBox="1"/>
          <p:nvPr/>
        </p:nvSpPr>
        <p:spPr>
          <a:xfrm>
            <a:off x="1005991" y="3550810"/>
            <a:ext cx="831848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architecture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7932F5-3322-448E-8C98-B64A545B055B}"/>
              </a:ext>
            </a:extLst>
          </p:cNvPr>
          <p:cNvSpPr txBox="1"/>
          <p:nvPr/>
        </p:nvSpPr>
        <p:spPr>
          <a:xfrm>
            <a:off x="1015610" y="4744037"/>
            <a:ext cx="907780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solution implementations for the platform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C2F04-25BC-48B3-A97D-CD6D2DC7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429"/>
            <a:ext cx="2099255" cy="3517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D2996D-6F51-4B1A-A1F9-818ED4984BC3}"/>
              </a:ext>
            </a:extLst>
          </p:cNvPr>
          <p:cNvSpPr txBox="1"/>
          <p:nvPr/>
        </p:nvSpPr>
        <p:spPr>
          <a:xfrm>
            <a:off x="0" y="0"/>
            <a:ext cx="736624" cy="2541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6 of 6</a:t>
            </a:r>
          </a:p>
        </p:txBody>
      </p:sp>
    </p:spTree>
    <p:extLst>
      <p:ext uri="{BB962C8B-B14F-4D97-AF65-F5344CB8AC3E}">
        <p14:creationId xmlns:p14="http://schemas.microsoft.com/office/powerpoint/2010/main" val="109397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2148AA-7CCB-45B8-969F-9AD60301D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9" y="0"/>
            <a:ext cx="10277363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146ED7-7A7C-4183-B744-408085A0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618" y="791359"/>
            <a:ext cx="1625172" cy="8859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82D50-F04C-4762-A55A-496A48347D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8FF0-D8DC-4E79-A031-36756AC12555}"/>
              </a:ext>
            </a:extLst>
          </p:cNvPr>
          <p:cNvSpPr txBox="1"/>
          <p:nvPr/>
        </p:nvSpPr>
        <p:spPr>
          <a:xfrm>
            <a:off x="2123934" y="3142008"/>
            <a:ext cx="6026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Discussion Session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5CBFE-EAE1-4B54-A1CD-1CEB39B1C004}"/>
              </a:ext>
            </a:extLst>
          </p:cNvPr>
          <p:cNvSpPr txBox="1"/>
          <p:nvPr/>
        </p:nvSpPr>
        <p:spPr>
          <a:xfrm>
            <a:off x="-11753" y="6072657"/>
            <a:ext cx="8972231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b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anishmahapatra01</a:t>
            </a: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@gmail.com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043AEC-1305-4BB0-A1F0-832F8A5109DF}"/>
              </a:ext>
            </a:extLst>
          </p:cNvPr>
          <p:cNvSpPr txBox="1"/>
          <p:nvPr/>
        </p:nvSpPr>
        <p:spPr>
          <a:xfrm>
            <a:off x="558186" y="465848"/>
            <a:ext cx="4520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Shipments</a:t>
            </a:r>
          </a:p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FE58FE-913D-46F1-AC82-9B2E4BB5394C}"/>
              </a:ext>
            </a:extLst>
          </p:cNvPr>
          <p:cNvSpPr txBox="1"/>
          <p:nvPr/>
        </p:nvSpPr>
        <p:spPr>
          <a:xfrm>
            <a:off x="558186" y="1814146"/>
            <a:ext cx="525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Anish Mahapatra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96264C-0FAA-48E0-B08A-FFCB05491DAA}"/>
              </a:ext>
            </a:extLst>
          </p:cNvPr>
          <p:cNvSpPr/>
          <p:nvPr/>
        </p:nvSpPr>
        <p:spPr>
          <a:xfrm>
            <a:off x="422194" y="465833"/>
            <a:ext cx="45719" cy="1077218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4D7667-112C-4C45-A9C7-991E84926C95}"/>
              </a:ext>
            </a:extLst>
          </p:cNvPr>
          <p:cNvSpPr/>
          <p:nvPr/>
        </p:nvSpPr>
        <p:spPr>
          <a:xfrm>
            <a:off x="416703" y="1858614"/>
            <a:ext cx="56699" cy="280397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E78337-258D-428F-B7BA-E5E99DDCEE36}"/>
              </a:ext>
            </a:extLst>
          </p:cNvPr>
          <p:cNvCxnSpPr>
            <a:cxnSpLocks/>
          </p:cNvCxnSpPr>
          <p:nvPr/>
        </p:nvCxnSpPr>
        <p:spPr>
          <a:xfrm flipH="1">
            <a:off x="558187" y="1699638"/>
            <a:ext cx="4407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9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6569</TotalTime>
  <Words>610</Words>
  <Application>Microsoft Office PowerPoint</Application>
  <PresentationFormat>Widescreen</PresentationFormat>
  <Paragraphs>130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986</cp:revision>
  <dcterms:created xsi:type="dcterms:W3CDTF">2021-05-29T21:16:01Z</dcterms:created>
  <dcterms:modified xsi:type="dcterms:W3CDTF">2022-01-30T13:11:29Z</dcterms:modified>
</cp:coreProperties>
</file>