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70" r:id="rId5"/>
    <p:sldId id="260" r:id="rId6"/>
    <p:sldId id="261" r:id="rId7"/>
    <p:sldId id="269" r:id="rId8"/>
    <p:sldId id="267" r:id="rId9"/>
    <p:sldId id="265" r:id="rId10"/>
    <p:sldId id="263" r:id="rId11"/>
    <p:sldId id="27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  <a:srgbClr val="16274C"/>
    <a:srgbClr val="5B6B85"/>
    <a:srgbClr val="041B43"/>
    <a:srgbClr val="13264C"/>
    <a:srgbClr val="54647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6843-92DA-41C1-B614-3316DE97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4A76E-CF81-40D8-B391-931419D5F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DB9C4-5056-4212-BF61-7B4BD158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AAC34-ACEA-4058-9A28-AFA8BD0F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1D4D-0EDB-42F4-9D24-BB197926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FD2F0-2614-4D89-BB89-B7C3F9D5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7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55B0-AA44-488B-88F3-9EE75CC2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164B1-87A6-48BB-9A46-79A2FBA7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11A9-FEEF-489E-990E-649A1B07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5E93-0CA9-434F-ACE9-9DAE9F2C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6CBF-F972-4894-B8A8-704A0D26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D7757-B359-481D-9215-DEDA5D240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744CE-24A0-4863-A3C2-A00B41A0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E2B2-C0F5-4314-A0F9-D28E4781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EAC0-72FE-40B2-B8E6-2F9A4B3A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FE668-D35C-44FC-B380-7115EFD2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FD-2EE3-4AFC-81DF-DBFDB907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7552-9E39-4C3C-B860-07F04F78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E120E-6E53-4F45-9C0A-3BBEC785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1260A-C8D3-4098-BD9D-B1EC9159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09DE2-A733-4BA2-97C7-C41A3254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49B0-6FF2-488F-9902-66DF111D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s, features and blogs | Liverpool John Moores University">
            <a:extLst>
              <a:ext uri="{FF2B5EF4-FFF2-40B4-BE49-F238E27FC236}">
                <a16:creationId xmlns:a16="http://schemas.microsoft.com/office/drawing/2014/main" id="{CD8AF028-BABE-46B2-B089-8DB96FF49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32" y="6156961"/>
            <a:ext cx="1974324" cy="7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brown rotary phone near gray wall">
            <a:extLst>
              <a:ext uri="{FF2B5EF4-FFF2-40B4-BE49-F238E27FC236}">
                <a16:creationId xmlns:a16="http://schemas.microsoft.com/office/drawing/2014/main" id="{46A4C715-2AA2-44E8-B78E-E26F2F29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121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1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Prediction of Customer Attrition in the Telecom Industry using Machine Learning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7000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4" y="1459426"/>
            <a:ext cx="72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31 May,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B8D61-070D-4CAE-953D-926562D6AFC7}"/>
              </a:ext>
            </a:extLst>
          </p:cNvPr>
          <p:cNvSpPr txBox="1"/>
          <p:nvPr/>
        </p:nvSpPr>
        <p:spPr>
          <a:xfrm>
            <a:off x="377826" y="1054956"/>
            <a:ext cx="11398293" cy="383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Interpretable machine learning models such as SHAP and LIME can help the business understand the underlying mechanism of the predictions by the models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pipeline that gives the best result includes class balancing using SMOTE-NC, performing cross validation and hyperparameter tuning using Randomized Search CV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One of the better models obtained was CatBoost with an AUC score of 0.83 and accuracy of 76.45.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Ensemble models with balanced data tend to give better results as compared to individual machine learning models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5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B8D61-070D-4CAE-953D-926562D6AFC7}"/>
              </a:ext>
            </a:extLst>
          </p:cNvPr>
          <p:cNvSpPr txBox="1"/>
          <p:nvPr/>
        </p:nvSpPr>
        <p:spPr>
          <a:xfrm>
            <a:off x="377826" y="1222381"/>
            <a:ext cx="11398293" cy="286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Future Recommendations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Deep Learning models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attempted to leverage the interconnections within the data to provide better results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suggested pipeline can be attempted in a real world setting to check revenue generated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factors such as demographic information, streaming data and more historical records can be included in the machine learning modelling pipeline to improve performance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7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B5ECE56-625B-4B50-A895-C1A1993245A6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96854" y="1155111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96852" y="1865308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96852" y="2575505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96852" y="4706096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96852" y="3995899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96852" y="3285702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220872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Literature 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 and 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3836463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Research Methodology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3836463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and Discussions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77B79A-C63C-4A45-9C77-D003DCCCECBF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6818D-ECB9-43D2-A6AA-019C069AAA52}"/>
              </a:ext>
            </a:extLst>
          </p:cNvPr>
          <p:cNvSpPr txBox="1"/>
          <p:nvPr/>
        </p:nvSpPr>
        <p:spPr>
          <a:xfrm>
            <a:off x="398949" y="1182765"/>
            <a:ext cx="11013829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telecom industry is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$1658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percentage of customers a telecom operator can retain decides the profits of the company.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ev01">
            <a:extLst>
              <a:ext uri="{FF2B5EF4-FFF2-40B4-BE49-F238E27FC236}">
                <a16:creationId xmlns:a16="http://schemas.microsoft.com/office/drawing/2014/main" id="{0FAE080F-1696-4A5C-86D6-320C01FDA1C2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ev02">
            <a:extLst>
              <a:ext uri="{FF2B5EF4-FFF2-40B4-BE49-F238E27FC236}">
                <a16:creationId xmlns:a16="http://schemas.microsoft.com/office/drawing/2014/main" id="{02FFB356-A1CC-4E02-A179-76AE8F096E5A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v03">
            <a:extLst>
              <a:ext uri="{FF2B5EF4-FFF2-40B4-BE49-F238E27FC236}">
                <a16:creationId xmlns:a16="http://schemas.microsoft.com/office/drawing/2014/main" id="{A731529E-5332-4EBB-9D6E-BAAF231C8FA9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v04">
            <a:extLst>
              <a:ext uri="{FF2B5EF4-FFF2-40B4-BE49-F238E27FC236}">
                <a16:creationId xmlns:a16="http://schemas.microsoft.com/office/drawing/2014/main" id="{06DA6251-BFCA-4D6C-A89C-AF455E26A99F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254FD6A-D8A8-4C42-9E28-C0F61A318DF7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BB81E9E0-9B44-4CAA-BAA5-1766CF3CEC7D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2DCA630E-EB2C-44E0-A779-3CD8ADFD31B7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D689A11B-3EEF-4599-B680-A26DC16E5E88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BB81F-087E-43FB-8BE7-4387B3663FD5}"/>
              </a:ext>
            </a:extLst>
          </p:cNvPr>
          <p:cNvSpPr txBox="1"/>
          <p:nvPr/>
        </p:nvSpPr>
        <p:spPr>
          <a:xfrm>
            <a:off x="396852" y="4000500"/>
            <a:ext cx="2989815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Acquisition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Acquiring new customers is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5-10 times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expensive than keeping existing customers loyal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A8881-38EF-489D-951F-57EE3A700985}"/>
              </a:ext>
            </a:extLst>
          </p:cNvPr>
          <p:cNvSpPr txBox="1"/>
          <p:nvPr/>
        </p:nvSpPr>
        <p:spPr>
          <a:xfrm>
            <a:off x="3584436" y="4000500"/>
            <a:ext cx="2369287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Churn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churn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$10 billion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globally every 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238B1-1353-4BD6-9836-C745D73A149B}"/>
              </a:ext>
            </a:extLst>
          </p:cNvPr>
          <p:cNvSpPr txBox="1"/>
          <p:nvPr/>
        </p:nvSpPr>
        <p:spPr>
          <a:xfrm>
            <a:off x="6151494" y="4000500"/>
            <a:ext cx="2666389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Average churn rate of customers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Companies, on average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lost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10-30%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their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annually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080BB-ED56-41F8-8970-6A291FC8A3E2}"/>
              </a:ext>
            </a:extLst>
          </p:cNvPr>
          <p:cNvSpPr txBox="1"/>
          <p:nvPr/>
        </p:nvSpPr>
        <p:spPr>
          <a:xfrm>
            <a:off x="8856133" y="4000500"/>
            <a:ext cx="2837883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Profits from Customer Retention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customer retention cost was increased by 5%, 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would increase by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50-75%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C8C6B0-DFB3-4E09-AFD0-912005FB0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40" y="2672925"/>
            <a:ext cx="864507" cy="8645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813534-4818-4266-BBEE-FB8C78520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13" y="2750888"/>
            <a:ext cx="780794" cy="7807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E31980-B427-4601-9486-D3F41142E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270" y="2693454"/>
            <a:ext cx="918291" cy="9182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127F30-65FF-41EC-910F-D2DE8BD1C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444" y="2613391"/>
            <a:ext cx="918291" cy="9182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1 of 8</a:t>
            </a: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Literature Review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E0EBE7-8F1C-4A5F-8A50-84FEA2A89E8F}"/>
              </a:ext>
            </a:extLst>
          </p:cNvPr>
          <p:cNvSpPr/>
          <p:nvPr/>
        </p:nvSpPr>
        <p:spPr>
          <a:xfrm>
            <a:off x="4138322" y="177146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oup 129">
            <a:extLst>
              <a:ext uri="{FF2B5EF4-FFF2-40B4-BE49-F238E27FC236}">
                <a16:creationId xmlns:a16="http://schemas.microsoft.com/office/drawing/2014/main" id="{88792FEC-E6C6-47AC-B2E4-BC4BA141F3D0}"/>
              </a:ext>
            </a:extLst>
          </p:cNvPr>
          <p:cNvGrpSpPr>
            <a:grpSpLocks noChangeAspect="1"/>
          </p:cNvGrpSpPr>
          <p:nvPr/>
        </p:nvGrpSpPr>
        <p:grpSpPr>
          <a:xfrm>
            <a:off x="3638102" y="3166642"/>
            <a:ext cx="1124065" cy="1125007"/>
            <a:chOff x="2779491" y="2517212"/>
            <a:chExt cx="648499" cy="64904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ABC9A73-0989-461D-B6D3-2040ED254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C268A6-60D9-490D-873C-6CA15AA2C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130">
            <a:extLst>
              <a:ext uri="{FF2B5EF4-FFF2-40B4-BE49-F238E27FC236}">
                <a16:creationId xmlns:a16="http://schemas.microsoft.com/office/drawing/2014/main" id="{A612631F-11D5-4EFE-B783-C0AD7192DDE1}"/>
              </a:ext>
            </a:extLst>
          </p:cNvPr>
          <p:cNvGrpSpPr>
            <a:grpSpLocks noChangeAspect="1"/>
          </p:cNvGrpSpPr>
          <p:nvPr/>
        </p:nvGrpSpPr>
        <p:grpSpPr>
          <a:xfrm>
            <a:off x="4357461" y="4780617"/>
            <a:ext cx="1124065" cy="1125007"/>
            <a:chOff x="3287425" y="3613920"/>
            <a:chExt cx="648499" cy="64904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2559EE5-ED57-4EE4-BD51-1EA58ABB5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8B6AF39-646A-4943-BC63-4DDCD4AE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Group 133">
            <a:extLst>
              <a:ext uri="{FF2B5EF4-FFF2-40B4-BE49-F238E27FC236}">
                <a16:creationId xmlns:a16="http://schemas.microsoft.com/office/drawing/2014/main" id="{9AD642DE-3E10-402B-B7CF-3BCACD7F2ADE}"/>
              </a:ext>
            </a:extLst>
          </p:cNvPr>
          <p:cNvGrpSpPr>
            <a:grpSpLocks noChangeAspect="1"/>
          </p:cNvGrpSpPr>
          <p:nvPr/>
        </p:nvGrpSpPr>
        <p:grpSpPr>
          <a:xfrm>
            <a:off x="6787285" y="1757919"/>
            <a:ext cx="1124065" cy="1125007"/>
            <a:chOff x="5249342" y="1406453"/>
            <a:chExt cx="648499" cy="64904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8B3F611-291B-4E56-B83F-ACF89069F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3E62791-4100-4857-A51F-67F2F02BC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Group 132">
            <a:extLst>
              <a:ext uri="{FF2B5EF4-FFF2-40B4-BE49-F238E27FC236}">
                <a16:creationId xmlns:a16="http://schemas.microsoft.com/office/drawing/2014/main" id="{CF7D4F37-7A3B-46B9-9681-25FF322982EA}"/>
              </a:ext>
            </a:extLst>
          </p:cNvPr>
          <p:cNvGrpSpPr>
            <a:grpSpLocks noChangeAspect="1"/>
          </p:cNvGrpSpPr>
          <p:nvPr/>
        </p:nvGrpSpPr>
        <p:grpSpPr>
          <a:xfrm>
            <a:off x="7401760" y="3166642"/>
            <a:ext cx="1124065" cy="1125007"/>
            <a:chOff x="5716010" y="2517212"/>
            <a:chExt cx="648499" cy="64904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BAC7D19-A95F-42DE-ABD2-1E6A31CC8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2273219-43B4-4BE4-A060-2B88BBD07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131">
            <a:extLst>
              <a:ext uri="{FF2B5EF4-FFF2-40B4-BE49-F238E27FC236}">
                <a16:creationId xmlns:a16="http://schemas.microsoft.com/office/drawing/2014/main" id="{DC759FC9-865C-4BD2-B58A-978160BF032C}"/>
              </a:ext>
            </a:extLst>
          </p:cNvPr>
          <p:cNvGrpSpPr>
            <a:grpSpLocks noChangeAspect="1"/>
          </p:cNvGrpSpPr>
          <p:nvPr/>
        </p:nvGrpSpPr>
        <p:grpSpPr>
          <a:xfrm>
            <a:off x="6787285" y="4780617"/>
            <a:ext cx="1124065" cy="1125007"/>
            <a:chOff x="5244691" y="3613920"/>
            <a:chExt cx="648499" cy="64904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A0EC7A4-49CB-4A41-B3EB-961096284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9B62000-DF27-408A-8492-A19DCD49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Group 134">
            <a:extLst>
              <a:ext uri="{FF2B5EF4-FFF2-40B4-BE49-F238E27FC236}">
                <a16:creationId xmlns:a16="http://schemas.microsoft.com/office/drawing/2014/main" id="{2B62174C-B4F8-4817-9CCE-FDF6AFD0C53E}"/>
              </a:ext>
            </a:extLst>
          </p:cNvPr>
          <p:cNvGrpSpPr>
            <a:grpSpLocks noChangeAspect="1"/>
          </p:cNvGrpSpPr>
          <p:nvPr/>
        </p:nvGrpSpPr>
        <p:grpSpPr>
          <a:xfrm>
            <a:off x="4280652" y="1773159"/>
            <a:ext cx="1124065" cy="1125007"/>
            <a:chOff x="3287425" y="1417883"/>
            <a:chExt cx="648499" cy="64904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41236B-8EA6-4547-97F7-E016579AD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EF8900B-EE2E-4425-A5D7-C46A314CA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59">
            <a:extLst>
              <a:ext uri="{FF2B5EF4-FFF2-40B4-BE49-F238E27FC236}">
                <a16:creationId xmlns:a16="http://schemas.microsoft.com/office/drawing/2014/main" id="{3668263B-CEFF-4224-9442-7626BBA54254}"/>
              </a:ext>
            </a:extLst>
          </p:cNvPr>
          <p:cNvGrpSpPr/>
          <p:nvPr/>
        </p:nvGrpSpPr>
        <p:grpSpPr>
          <a:xfrm>
            <a:off x="8053682" y="4908766"/>
            <a:ext cx="4121706" cy="945765"/>
            <a:chOff x="7154104" y="3206176"/>
            <a:chExt cx="3091279" cy="70932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F41D37-7D44-4BE9-A4DD-A89430944FE1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There was a gap of research that had good results and performed interpretable machine learning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1532B86-3992-43CC-86B9-E5CB089C4660}"/>
                </a:ext>
              </a:extLst>
            </p:cNvPr>
            <p:cNvSpPr/>
            <p:nvPr/>
          </p:nvSpPr>
          <p:spPr>
            <a:xfrm>
              <a:off x="7154104" y="3206176"/>
              <a:ext cx="3091279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Gap: Interpretable Machine Learning</a:t>
              </a:r>
            </a:p>
          </p:txBody>
        </p:sp>
      </p:grpSp>
      <p:grpSp>
        <p:nvGrpSpPr>
          <p:cNvPr id="72" name="Group 57">
            <a:extLst>
              <a:ext uri="{FF2B5EF4-FFF2-40B4-BE49-F238E27FC236}">
                <a16:creationId xmlns:a16="http://schemas.microsoft.com/office/drawing/2014/main" id="{4626E96E-DFE2-466B-B2F9-EBB4CC9F1949}"/>
              </a:ext>
            </a:extLst>
          </p:cNvPr>
          <p:cNvGrpSpPr/>
          <p:nvPr/>
        </p:nvGrpSpPr>
        <p:grpSpPr>
          <a:xfrm>
            <a:off x="488919" y="3242875"/>
            <a:ext cx="2996119" cy="740645"/>
            <a:chOff x="-267404" y="3168889"/>
            <a:chExt cx="2247089" cy="55548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B32349-0E0D-4843-90C8-98414D72BBFE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Mostly XGBoost was used to  </a:t>
              </a:r>
              <a:b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conduct feature selection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B373C75-90AD-479C-BED8-35A71B605E47}"/>
                </a:ext>
              </a:extLst>
            </p:cNvPr>
            <p:cNvSpPr/>
            <p:nvPr/>
          </p:nvSpPr>
          <p:spPr>
            <a:xfrm>
              <a:off x="526883" y="3168889"/>
              <a:ext cx="1452802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Selection</a:t>
              </a:r>
            </a:p>
          </p:txBody>
        </p:sp>
      </p:grpSp>
      <p:grpSp>
        <p:nvGrpSpPr>
          <p:cNvPr id="75" name="Group 58">
            <a:extLst>
              <a:ext uri="{FF2B5EF4-FFF2-40B4-BE49-F238E27FC236}">
                <a16:creationId xmlns:a16="http://schemas.microsoft.com/office/drawing/2014/main" id="{B78EA985-B84A-4792-9E8E-1801930ECCBF}"/>
              </a:ext>
            </a:extLst>
          </p:cNvPr>
          <p:cNvGrpSpPr/>
          <p:nvPr/>
        </p:nvGrpSpPr>
        <p:grpSpPr>
          <a:xfrm>
            <a:off x="8053681" y="1675933"/>
            <a:ext cx="3034927" cy="945765"/>
            <a:chOff x="7174424" y="1352592"/>
            <a:chExt cx="2276195" cy="70932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1674DFA-FA6B-4985-9B7A-967BF5EE2A04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Single machine learning models, meta-heuristic models, hybrid models, </a:t>
              </a:r>
              <a:b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mining techniques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1FF6166-B6D8-4D36-8488-1EF5D00B0DDC}"/>
                </a:ext>
              </a:extLst>
            </p:cNvPr>
            <p:cNvSpPr/>
            <p:nvPr/>
          </p:nvSpPr>
          <p:spPr>
            <a:xfrm>
              <a:off x="7174424" y="1352592"/>
              <a:ext cx="859611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Modelling</a:t>
              </a:r>
            </a:p>
          </p:txBody>
        </p:sp>
      </p:grpSp>
      <p:grpSp>
        <p:nvGrpSpPr>
          <p:cNvPr id="78" name="Group 56">
            <a:extLst>
              <a:ext uri="{FF2B5EF4-FFF2-40B4-BE49-F238E27FC236}">
                <a16:creationId xmlns:a16="http://schemas.microsoft.com/office/drawing/2014/main" id="{93084A38-5CE8-4316-AE83-8944038739E1}"/>
              </a:ext>
            </a:extLst>
          </p:cNvPr>
          <p:cNvGrpSpPr/>
          <p:nvPr/>
        </p:nvGrpSpPr>
        <p:grpSpPr>
          <a:xfrm>
            <a:off x="1113745" y="1675934"/>
            <a:ext cx="3034929" cy="740645"/>
            <a:chOff x="-296510" y="1363501"/>
            <a:chExt cx="2276197" cy="55548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83BD66E-4945-40B8-8BDE-92EB6AEB9740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 analysis, univariate analysis, </a:t>
              </a:r>
              <a:b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bivariate analysis, 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6F9CEA-D094-4439-AC93-908CBEB8407D}"/>
                </a:ext>
              </a:extLst>
            </p:cNvPr>
            <p:cNvSpPr/>
            <p:nvPr/>
          </p:nvSpPr>
          <p:spPr>
            <a:xfrm>
              <a:off x="-184848" y="1363501"/>
              <a:ext cx="2164535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</a:t>
              </a:r>
            </a:p>
          </p:txBody>
        </p:sp>
      </p:grpSp>
      <p:grpSp>
        <p:nvGrpSpPr>
          <p:cNvPr id="81" name="Group 56">
            <a:extLst>
              <a:ext uri="{FF2B5EF4-FFF2-40B4-BE49-F238E27FC236}">
                <a16:creationId xmlns:a16="http://schemas.microsoft.com/office/drawing/2014/main" id="{B9B60D14-CB0E-46FC-9614-D63F1760E7EE}"/>
              </a:ext>
            </a:extLst>
          </p:cNvPr>
          <p:cNvGrpSpPr/>
          <p:nvPr/>
        </p:nvGrpSpPr>
        <p:grpSpPr>
          <a:xfrm>
            <a:off x="1113745" y="4908764"/>
            <a:ext cx="3034929" cy="945765"/>
            <a:chOff x="-296510" y="1363501"/>
            <a:chExt cx="2276197" cy="70932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810D835-9463-4BBE-8033-BEC2269E2CA9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Box Cox Transformation, Class Balancing, Handling Categorical variables, Standardization, Normalization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4CAD5C-6FAF-4FC4-955B-343588C2144D}"/>
                </a:ext>
              </a:extLst>
            </p:cNvPr>
            <p:cNvSpPr/>
            <p:nvPr/>
          </p:nvSpPr>
          <p:spPr>
            <a:xfrm>
              <a:off x="289320" y="1363501"/>
              <a:ext cx="1690367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Engineering</a:t>
              </a:r>
            </a:p>
          </p:txBody>
        </p:sp>
      </p:grpSp>
      <p:grpSp>
        <p:nvGrpSpPr>
          <p:cNvPr id="84" name="Group 58">
            <a:extLst>
              <a:ext uri="{FF2B5EF4-FFF2-40B4-BE49-F238E27FC236}">
                <a16:creationId xmlns:a16="http://schemas.microsoft.com/office/drawing/2014/main" id="{DFA7046F-4D20-4826-A182-8BFF69BE0946}"/>
              </a:ext>
            </a:extLst>
          </p:cNvPr>
          <p:cNvGrpSpPr/>
          <p:nvPr/>
        </p:nvGrpSpPr>
        <p:grpSpPr>
          <a:xfrm>
            <a:off x="8553899" y="3242873"/>
            <a:ext cx="3034927" cy="945765"/>
            <a:chOff x="7174424" y="1352592"/>
            <a:chExt cx="2276195" cy="70932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62E95A-D940-4823-B39F-886CD562D00F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models were evaluated using accuracy or AUC scores are the primary methods of assessment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7B0CC-D74D-4D7E-A0D4-5CD608F6C61D}"/>
                </a:ext>
              </a:extLst>
            </p:cNvPr>
            <p:cNvSpPr/>
            <p:nvPr/>
          </p:nvSpPr>
          <p:spPr>
            <a:xfrm>
              <a:off x="7174424" y="1352592"/>
              <a:ext cx="1554897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Evaluation Metrics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86FA53E5-87B7-4FB9-B53B-1F35D056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14" y="2089053"/>
            <a:ext cx="532645" cy="53264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46A4C94-1BED-49A2-8111-4C9E26894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47" y="3452535"/>
            <a:ext cx="540974" cy="54097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FBB3393-4398-4D02-B973-5701E57FA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76" y="5064981"/>
            <a:ext cx="546823" cy="54682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FFCA279-FFF3-4CF7-9D38-EBE52C470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40" y="2057971"/>
            <a:ext cx="528598" cy="52859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09FBADB-C093-47A4-8E45-92113792E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61" y="3452535"/>
            <a:ext cx="549395" cy="54939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9DCDFEC7-BCE7-4C7E-A9B9-7753F1480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92" y="5041101"/>
            <a:ext cx="632250" cy="63225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AD328B2-3089-47E2-BC02-4F3E19757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59" y="2940197"/>
            <a:ext cx="1273437" cy="1273437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50B5447F-4DDC-4362-AAB0-B65BD4FEDC6F}"/>
              </a:ext>
            </a:extLst>
          </p:cNvPr>
          <p:cNvSpPr/>
          <p:nvPr/>
        </p:nvSpPr>
        <p:spPr>
          <a:xfrm>
            <a:off x="5374095" y="2809738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2 of 8</a:t>
            </a:r>
          </a:p>
        </p:txBody>
      </p:sp>
    </p:spTree>
    <p:extLst>
      <p:ext uri="{BB962C8B-B14F-4D97-AF65-F5344CB8AC3E}">
        <p14:creationId xmlns:p14="http://schemas.microsoft.com/office/powerpoint/2010/main" val="9610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 and Objective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8A126-BB5A-4EF9-AB3A-5530499E3DE2}"/>
              </a:ext>
            </a:extLst>
          </p:cNvPr>
          <p:cNvSpPr txBox="1"/>
          <p:nvPr/>
        </p:nvSpPr>
        <p:spPr>
          <a:xfrm>
            <a:off x="396853" y="1365718"/>
            <a:ext cx="11069433" cy="346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aim of the paper is to develop a trustworthy and interpretable model that will predict customers that will churn.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Visualize patterns of customer behavior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Selection to identify important attributes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Implement class balancing techniques to improve model performance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Develop and evaluate various machine learning models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 help the business make sense of the data and predictions, leverage interpretable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3 of 8</a:t>
            </a:r>
          </a:p>
        </p:txBody>
      </p:sp>
    </p:spTree>
    <p:extLst>
      <p:ext uri="{BB962C8B-B14F-4D97-AF65-F5344CB8AC3E}">
        <p14:creationId xmlns:p14="http://schemas.microsoft.com/office/powerpoint/2010/main" val="35755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Research Methodology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5E76013-AD24-4872-8D46-68220E950DF4}"/>
              </a:ext>
            </a:extLst>
          </p:cNvPr>
          <p:cNvSpPr txBox="1">
            <a:spLocks/>
          </p:cNvSpPr>
          <p:nvPr/>
        </p:nvSpPr>
        <p:spPr>
          <a:xfrm>
            <a:off x="781900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0ABE62-2AF1-40A1-8826-F1652DBAFADE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1">
            <a:extLst>
              <a:ext uri="{FF2B5EF4-FFF2-40B4-BE49-F238E27FC236}">
                <a16:creationId xmlns:a16="http://schemas.microsoft.com/office/drawing/2014/main" id="{295BF1FF-F7E0-4910-AE3C-3DAB23F7B564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6254802A-E210-4EB6-9E7A-FAA237F95687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Understanding, Distribution of variables, Missing Value Analysis, Outlier Analysis, Bivariate Analysis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CC07B4-5D75-4C23-8D2F-0AE8C097FB36}"/>
                </a:ext>
              </a:extLst>
            </p:cNvPr>
            <p:cNvSpPr txBox="1"/>
            <p:nvPr/>
          </p:nvSpPr>
          <p:spPr>
            <a:xfrm>
              <a:off x="625692" y="1862556"/>
              <a:ext cx="224245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</a:t>
              </a:r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A910AE-266B-4303-AF77-48FFC190EAC1}"/>
              </a:ext>
            </a:extLst>
          </p:cNvPr>
          <p:cNvSpPr txBox="1">
            <a:spLocks/>
          </p:cNvSpPr>
          <p:nvPr/>
        </p:nvSpPr>
        <p:spPr>
          <a:xfrm>
            <a:off x="441855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0902F7-9C5C-40E7-8CE3-35D8AAE04E35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5">
            <a:extLst>
              <a:ext uri="{FF2B5EF4-FFF2-40B4-BE49-F238E27FC236}">
                <a16:creationId xmlns:a16="http://schemas.microsoft.com/office/drawing/2014/main" id="{5DCB3878-9A82-4D71-90B2-FD9B7B335568}"/>
              </a:ext>
            </a:extLst>
          </p:cNvPr>
          <p:cNvGrpSpPr/>
          <p:nvPr/>
        </p:nvGrpSpPr>
        <p:grpSpPr>
          <a:xfrm>
            <a:off x="4406802" y="2464902"/>
            <a:ext cx="2715215" cy="930589"/>
            <a:chOff x="625692" y="1862555"/>
            <a:chExt cx="2036411" cy="697942"/>
          </a:xfrm>
        </p:grpSpPr>
        <p:sp>
          <p:nvSpPr>
            <p:cNvPr id="13" name="Footer Text">
              <a:extLst>
                <a:ext uri="{FF2B5EF4-FFF2-40B4-BE49-F238E27FC236}">
                  <a16:creationId xmlns:a16="http://schemas.microsoft.com/office/drawing/2014/main" id="{A5BAC5A4-A44A-4479-BD7E-DE109F60B4AA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Chi-Square Test, ANOVA, Probability Distribution using Kerner Density Estimation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F0C5F-FE9E-4621-B7D8-09E629C58F64}"/>
                </a:ext>
              </a:extLst>
            </p:cNvPr>
            <p:cNvSpPr txBox="1"/>
            <p:nvPr/>
          </p:nvSpPr>
          <p:spPr>
            <a:xfrm>
              <a:off x="625692" y="1862555"/>
              <a:ext cx="136893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Statistical Tests</a:t>
              </a:r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46AD137-56AB-407A-9931-19EC823BF37B}"/>
              </a:ext>
            </a:extLst>
          </p:cNvPr>
          <p:cNvSpPr txBox="1">
            <a:spLocks/>
          </p:cNvSpPr>
          <p:nvPr/>
        </p:nvSpPr>
        <p:spPr>
          <a:xfrm>
            <a:off x="796387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28D48DB2-69EA-49D3-9746-85CED8A7F75C}"/>
              </a:ext>
            </a:extLst>
          </p:cNvPr>
          <p:cNvGrpSpPr/>
          <p:nvPr/>
        </p:nvGrpSpPr>
        <p:grpSpPr>
          <a:xfrm>
            <a:off x="7952122" y="2464900"/>
            <a:ext cx="3290216" cy="930588"/>
            <a:chOff x="625692" y="1862555"/>
            <a:chExt cx="2690511" cy="697942"/>
          </a:xfrm>
        </p:grpSpPr>
        <p:sp>
          <p:nvSpPr>
            <p:cNvPr id="17" name="Footer Text">
              <a:extLst>
                <a:ext uri="{FF2B5EF4-FFF2-40B4-BE49-F238E27FC236}">
                  <a16:creationId xmlns:a16="http://schemas.microsoft.com/office/drawing/2014/main" id="{0ACA0040-7833-44ED-8151-B5E52A0BD7CA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One-Hot Encoding, Feature Importance Analysis, Standardization (After train - test split), Class Balancing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60A358-747E-49E7-B527-47405D5F9E7F}"/>
                </a:ext>
              </a:extLst>
            </p:cNvPr>
            <p:cNvSpPr txBox="1"/>
            <p:nvPr/>
          </p:nvSpPr>
          <p:spPr>
            <a:xfrm>
              <a:off x="625692" y="1862555"/>
              <a:ext cx="198196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Engineering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0C84AF-DA0B-425A-8069-A9BEFA22717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44">
            <a:extLst>
              <a:ext uri="{FF2B5EF4-FFF2-40B4-BE49-F238E27FC236}">
                <a16:creationId xmlns:a16="http://schemas.microsoft.com/office/drawing/2014/main" id="{29E3FBBE-149C-4938-9E56-96A6C7C381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78F6E49-D11D-4C2E-BA5C-A7E6395E8AF1}"/>
              </a:ext>
            </a:extLst>
          </p:cNvPr>
          <p:cNvSpPr txBox="1">
            <a:spLocks/>
          </p:cNvSpPr>
          <p:nvPr/>
        </p:nvSpPr>
        <p:spPr>
          <a:xfrm>
            <a:off x="781900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grpSp>
        <p:nvGrpSpPr>
          <p:cNvPr id="22" name="Group 56">
            <a:extLst>
              <a:ext uri="{FF2B5EF4-FFF2-40B4-BE49-F238E27FC236}">
                <a16:creationId xmlns:a16="http://schemas.microsoft.com/office/drawing/2014/main" id="{31DEC56A-9526-42A4-BBF8-83FE7E7E75B9}"/>
              </a:ext>
            </a:extLst>
          </p:cNvPr>
          <p:cNvGrpSpPr/>
          <p:nvPr/>
        </p:nvGrpSpPr>
        <p:grpSpPr>
          <a:xfrm>
            <a:off x="770145" y="4519158"/>
            <a:ext cx="3265311" cy="930589"/>
            <a:chOff x="625691" y="1862555"/>
            <a:chExt cx="2506132" cy="697942"/>
          </a:xfrm>
        </p:grpSpPr>
        <p:sp>
          <p:nvSpPr>
            <p:cNvPr id="23" name="Footer Text">
              <a:extLst>
                <a:ext uri="{FF2B5EF4-FFF2-40B4-BE49-F238E27FC236}">
                  <a16:creationId xmlns:a16="http://schemas.microsoft.com/office/drawing/2014/main" id="{F5D094FF-39C7-4F88-9543-E6F2A7F4CD20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Interpretability using Locally Interpretable Model - Agnostic Explanation (LIME) and Shapely Additive Explanations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A576B-8B1C-4109-A23B-3EE3625602FE}"/>
                </a:ext>
              </a:extLst>
            </p:cNvPr>
            <p:cNvSpPr txBox="1"/>
            <p:nvPr/>
          </p:nvSpPr>
          <p:spPr>
            <a:xfrm>
              <a:off x="625692" y="1862555"/>
              <a:ext cx="204934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Interpretability</a:t>
              </a:r>
            </a:p>
          </p:txBody>
        </p:sp>
      </p:grp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3CE2096-09CA-422B-A3E7-193791BA085D}"/>
              </a:ext>
            </a:extLst>
          </p:cNvPr>
          <p:cNvSpPr txBox="1">
            <a:spLocks/>
          </p:cNvSpPr>
          <p:nvPr/>
        </p:nvSpPr>
        <p:spPr>
          <a:xfrm>
            <a:off x="441855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grpSp>
        <p:nvGrpSpPr>
          <p:cNvPr id="26" name="Group 60">
            <a:extLst>
              <a:ext uri="{FF2B5EF4-FFF2-40B4-BE49-F238E27FC236}">
                <a16:creationId xmlns:a16="http://schemas.microsoft.com/office/drawing/2014/main" id="{6B800D65-720F-44E1-ABDD-6375D968E6A9}"/>
              </a:ext>
            </a:extLst>
          </p:cNvPr>
          <p:cNvGrpSpPr/>
          <p:nvPr/>
        </p:nvGrpSpPr>
        <p:grpSpPr>
          <a:xfrm>
            <a:off x="4406802" y="4519158"/>
            <a:ext cx="3265311" cy="930589"/>
            <a:chOff x="625692" y="1862555"/>
            <a:chExt cx="2506133" cy="697942"/>
          </a:xfrm>
        </p:grpSpPr>
        <p:sp>
          <p:nvSpPr>
            <p:cNvPr id="27" name="Footer Text">
              <a:extLst>
                <a:ext uri="{FF2B5EF4-FFF2-40B4-BE49-F238E27FC236}">
                  <a16:creationId xmlns:a16="http://schemas.microsoft.com/office/drawing/2014/main" id="{0604E282-61D4-440C-8E1B-706EBC417AA5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Evaluation on Train-Validation-Test Data, after Class Balancing, and after Oversampling using SMOTE-NC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F7DFA5-B71A-44B4-886F-0803F46968E5}"/>
                </a:ext>
              </a:extLst>
            </p:cNvPr>
            <p:cNvSpPr txBox="1"/>
            <p:nvPr/>
          </p:nvSpPr>
          <p:spPr>
            <a:xfrm>
              <a:off x="625692" y="1862555"/>
              <a:ext cx="1613623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Evaluation</a:t>
              </a:r>
            </a:p>
          </p:txBody>
        </p:sp>
      </p:grp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63BB8F2-3A46-4419-9D89-B917370C0087}"/>
              </a:ext>
            </a:extLst>
          </p:cNvPr>
          <p:cNvSpPr txBox="1">
            <a:spLocks/>
          </p:cNvSpPr>
          <p:nvPr/>
        </p:nvSpPr>
        <p:spPr>
          <a:xfrm>
            <a:off x="796387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30" name="Group 64">
            <a:extLst>
              <a:ext uri="{FF2B5EF4-FFF2-40B4-BE49-F238E27FC236}">
                <a16:creationId xmlns:a16="http://schemas.microsoft.com/office/drawing/2014/main" id="{DCE92F6A-E603-4530-9C04-8225F62B894E}"/>
              </a:ext>
            </a:extLst>
          </p:cNvPr>
          <p:cNvGrpSpPr/>
          <p:nvPr/>
        </p:nvGrpSpPr>
        <p:grpSpPr>
          <a:xfrm>
            <a:off x="7952122" y="4519158"/>
            <a:ext cx="3084178" cy="930589"/>
            <a:chOff x="625691" y="1862555"/>
            <a:chExt cx="2447781" cy="697942"/>
          </a:xfrm>
        </p:grpSpPr>
        <p:sp>
          <p:nvSpPr>
            <p:cNvPr id="31" name="Footer Text">
              <a:extLst>
                <a:ext uri="{FF2B5EF4-FFF2-40B4-BE49-F238E27FC236}">
                  <a16:creationId xmlns:a16="http://schemas.microsoft.com/office/drawing/2014/main" id="{4D8CF251-9CCE-4F95-93AF-44CD75B7D044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Train-test split, Baseline models, Hyperparameter tuning, Class Balancing - Oversampling using SMOTE-NC,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C88314-77F6-40A2-9991-2F18C5061E11}"/>
                </a:ext>
              </a:extLst>
            </p:cNvPr>
            <p:cNvSpPr txBox="1"/>
            <p:nvPr/>
          </p:nvSpPr>
          <p:spPr>
            <a:xfrm>
              <a:off x="625692" y="1862555"/>
              <a:ext cx="1470704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Building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4518EB-EDC7-4BC5-B20C-CE001DF0347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42156C-21AD-44B9-98B1-E8FC6BCE8BDB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4 of 8</a:t>
            </a:r>
          </a:p>
        </p:txBody>
      </p:sp>
    </p:spTree>
    <p:extLst>
      <p:ext uri="{BB962C8B-B14F-4D97-AF65-F5344CB8AC3E}">
        <p14:creationId xmlns:p14="http://schemas.microsoft.com/office/powerpoint/2010/main" val="67482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21" grpId="0"/>
      <p:bldP spid="25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3" y="283882"/>
            <a:ext cx="7451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Train-Test-Validation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75D5F-B9A4-46C7-9E1A-594E9169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2" y="1395607"/>
            <a:ext cx="6888335" cy="4352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11DF8B-2B16-4456-A051-2B3AF455B4AB}"/>
              </a:ext>
            </a:extLst>
          </p:cNvPr>
          <p:cNvSpPr txBox="1"/>
          <p:nvPr/>
        </p:nvSpPr>
        <p:spPr>
          <a:xfrm>
            <a:off x="7408718" y="1140745"/>
            <a:ext cx="4221661" cy="4576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data has been split into 80% train, 10% test and 10% validation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Logistic regression has the highest accuracy on the test data of 78.30%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Bernoulli Naïve Bayes has the highest AUC Score of 0.74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Random Forest and Decision Tree are overfit on the train data with accuracies of 99.75%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 and Gaussian Naïve Bayes are the other models that performed well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3E54B3-4F43-4B43-A224-E31B896E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32" y="4743293"/>
            <a:ext cx="6196960" cy="1005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9C1791-0792-4A4B-957F-BE9345D3D9DE}"/>
              </a:ext>
            </a:extLst>
          </p:cNvPr>
          <p:cNvSpPr txBox="1"/>
          <p:nvPr/>
        </p:nvSpPr>
        <p:spPr>
          <a:xfrm rot="18903568">
            <a:off x="-301981" y="5214776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Gaussian NB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BBF4F-5EB8-4842-BE5C-6E59015B4E89}"/>
              </a:ext>
            </a:extLst>
          </p:cNvPr>
          <p:cNvSpPr txBox="1"/>
          <p:nvPr/>
        </p:nvSpPr>
        <p:spPr>
          <a:xfrm rot="18903568">
            <a:off x="299625" y="5210540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Bernoulli NB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FA109-B3A6-489E-A3AF-297379E2FCF4}"/>
              </a:ext>
            </a:extLst>
          </p:cNvPr>
          <p:cNvSpPr txBox="1"/>
          <p:nvPr/>
        </p:nvSpPr>
        <p:spPr>
          <a:xfrm rot="18903568">
            <a:off x="891754" y="5206587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Logistic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9D067-24ED-4FA5-B7C5-2E44768408E4}"/>
              </a:ext>
            </a:extLst>
          </p:cNvPr>
          <p:cNvSpPr txBox="1"/>
          <p:nvPr/>
        </p:nvSpPr>
        <p:spPr>
          <a:xfrm rot="18903568">
            <a:off x="1503309" y="5222961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AC7A4-C938-40DA-9E2C-C920E31CC78C}"/>
              </a:ext>
            </a:extLst>
          </p:cNvPr>
          <p:cNvSpPr txBox="1"/>
          <p:nvPr/>
        </p:nvSpPr>
        <p:spPr>
          <a:xfrm rot="18903568">
            <a:off x="1984315" y="5274798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SVM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CCF4B-67B5-4694-9B7E-9FA5C5DE8F8B}"/>
              </a:ext>
            </a:extLst>
          </p:cNvPr>
          <p:cNvSpPr txBox="1"/>
          <p:nvPr/>
        </p:nvSpPr>
        <p:spPr>
          <a:xfrm rot="18903568">
            <a:off x="2596894" y="5252910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8A1E3-2947-4123-9D66-F1E15D5F0CB9}"/>
              </a:ext>
            </a:extLst>
          </p:cNvPr>
          <p:cNvSpPr txBox="1"/>
          <p:nvPr/>
        </p:nvSpPr>
        <p:spPr>
          <a:xfrm rot="18903568">
            <a:off x="3198500" y="5274798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 Neighbor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8ECC9-C284-45B6-AD3F-06BAFF8C0950}"/>
              </a:ext>
            </a:extLst>
          </p:cNvPr>
          <p:cNvSpPr txBox="1"/>
          <p:nvPr/>
        </p:nvSpPr>
        <p:spPr>
          <a:xfrm rot="18903568">
            <a:off x="3777336" y="5266442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Gradient Boost Classifier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6AA72-9F47-40DF-8656-A0083225E448}"/>
              </a:ext>
            </a:extLst>
          </p:cNvPr>
          <p:cNvSpPr txBox="1"/>
          <p:nvPr/>
        </p:nvSpPr>
        <p:spPr>
          <a:xfrm rot="18903568">
            <a:off x="5958941" y="4865708"/>
            <a:ext cx="970677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Light GBM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9DDDC-B651-40BB-8A5F-8EE4486995DB}"/>
              </a:ext>
            </a:extLst>
          </p:cNvPr>
          <p:cNvSpPr txBox="1"/>
          <p:nvPr/>
        </p:nvSpPr>
        <p:spPr>
          <a:xfrm rot="18903568">
            <a:off x="4404364" y="5284255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2D3E0-C464-4715-A225-556EFA368019}"/>
              </a:ext>
            </a:extLst>
          </p:cNvPr>
          <p:cNvSpPr txBox="1"/>
          <p:nvPr/>
        </p:nvSpPr>
        <p:spPr>
          <a:xfrm>
            <a:off x="667657" y="5929775"/>
            <a:ext cx="6617530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8</a:t>
            </a:r>
          </a:p>
        </p:txBody>
      </p:sp>
    </p:spTree>
    <p:extLst>
      <p:ext uri="{BB962C8B-B14F-4D97-AF65-F5344CB8AC3E}">
        <p14:creationId xmlns:p14="http://schemas.microsoft.com/office/powerpoint/2010/main" val="391424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Model Performance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8BB69-1FC1-4523-902B-76840C46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8" y="1002696"/>
            <a:ext cx="11262321" cy="369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7239AE-B7B1-48E2-B34C-7C2CB91066C1}"/>
              </a:ext>
            </a:extLst>
          </p:cNvPr>
          <p:cNvSpPr txBox="1"/>
          <p:nvPr/>
        </p:nvSpPr>
        <p:spPr>
          <a:xfrm>
            <a:off x="688431" y="4611274"/>
            <a:ext cx="540756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results are obtained after class balancing using SMOTE-NC and hyperparameter tuning using Randomized Search CV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79063-C83A-4EF2-ABAC-7C0D858629D8}"/>
              </a:ext>
            </a:extLst>
          </p:cNvPr>
          <p:cNvSpPr txBox="1"/>
          <p:nvPr/>
        </p:nvSpPr>
        <p:spPr>
          <a:xfrm>
            <a:off x="6420632" y="5309799"/>
            <a:ext cx="519114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XGBoost and CatBoost are the ensemble models that have the highest accuracy of about 76%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127C6-6076-4756-B8D9-584CDA70F3BE}"/>
              </a:ext>
            </a:extLst>
          </p:cNvPr>
          <p:cNvSpPr txBox="1"/>
          <p:nvPr/>
        </p:nvSpPr>
        <p:spPr>
          <a:xfrm>
            <a:off x="688431" y="5298871"/>
            <a:ext cx="5407568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Decision Tree AdaBoost Classifier and Bagging Classifier have the highest AUC score of 0.84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89415-53CA-4C7E-B509-8895AB6097DA}"/>
              </a:ext>
            </a:extLst>
          </p:cNvPr>
          <p:cNvSpPr txBox="1"/>
          <p:nvPr/>
        </p:nvSpPr>
        <p:spPr>
          <a:xfrm>
            <a:off x="6420632" y="4600346"/>
            <a:ext cx="519114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All models (except one) have AUC scores of greater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0.80 and test accuracy scores of greater than 70%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E086E-53BC-4324-9F57-887590C1781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A6E8A-275F-4BE0-987F-959FCC74F02C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8</a:t>
            </a:r>
          </a:p>
        </p:txBody>
      </p:sp>
    </p:spTree>
    <p:extLst>
      <p:ext uri="{BB962C8B-B14F-4D97-AF65-F5344CB8AC3E}">
        <p14:creationId xmlns:p14="http://schemas.microsoft.com/office/powerpoint/2010/main" val="46343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10292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Interpretable Machine Learning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28486-5D05-4F0D-ADAD-715A37EF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1" y="991768"/>
            <a:ext cx="7294446" cy="578748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C82839-9A81-4607-A366-E94F85429A86}"/>
              </a:ext>
            </a:extLst>
          </p:cNvPr>
          <p:cNvSpPr txBox="1"/>
          <p:nvPr/>
        </p:nvSpPr>
        <p:spPr>
          <a:xfrm>
            <a:off x="7848291" y="2448141"/>
            <a:ext cx="4162755" cy="29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LIME stands for Locally Interpretable Model Agnostic Explanation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output is a set of explanations that explain each feature’s contribution to predicting a data point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SHAP is used for global interpretation of the features using Shapely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711A7-336D-4896-B8DE-93C312767D85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C5405-F808-4989-B62F-B9554F2AD0A3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8</a:t>
            </a:r>
          </a:p>
        </p:txBody>
      </p:sp>
    </p:spTree>
    <p:extLst>
      <p:ext uri="{BB962C8B-B14F-4D97-AF65-F5344CB8AC3E}">
        <p14:creationId xmlns:p14="http://schemas.microsoft.com/office/powerpoint/2010/main" val="152648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569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177</cp:revision>
  <dcterms:created xsi:type="dcterms:W3CDTF">2021-05-29T21:16:01Z</dcterms:created>
  <dcterms:modified xsi:type="dcterms:W3CDTF">2021-05-30T21:05:46Z</dcterms:modified>
</cp:coreProperties>
</file>