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57" r:id="rId3"/>
    <p:sldId id="258" r:id="rId4"/>
    <p:sldId id="270" r:id="rId5"/>
    <p:sldId id="260" r:id="rId6"/>
    <p:sldId id="261" r:id="rId7"/>
    <p:sldId id="269" r:id="rId8"/>
    <p:sldId id="267" r:id="rId9"/>
    <p:sldId id="265" r:id="rId10"/>
    <p:sldId id="263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2A8"/>
    <a:srgbClr val="595959"/>
    <a:srgbClr val="656565"/>
    <a:srgbClr val="009DD9"/>
    <a:srgbClr val="16274C"/>
    <a:srgbClr val="5B6B85"/>
    <a:srgbClr val="041B43"/>
    <a:srgbClr val="13264C"/>
    <a:srgbClr val="54647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8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1E092-1ED1-4761-85D1-EEE54D1D70F3}" type="datetimeFigureOut">
              <a:rPr lang="en-US" smtClean="0"/>
              <a:t>31-May-21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A27A9-5E68-4D2C-8C97-692FCAAE1E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0156-419E-43DB-89F6-9CD0DC50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3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E6843-92DA-41C1-B614-3316DE97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4A76E-CF81-40D8-B391-931419D5F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DB9C4-5056-4212-BF61-7B4BD1581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AAC34-ACEA-4058-9A28-AFA8BD0F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31-May-21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A1D4D-0EDB-42F4-9D24-BB197926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FD2F0-2614-4D89-BB89-B7C3F9D5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7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55B0-AA44-488B-88F3-9EE75CC2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164B1-87A6-48BB-9A46-79A2FBA73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F11A9-FEEF-489E-990E-649A1B07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31-May-21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65E93-0CA9-434F-ACE9-9DAE9F2C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E6CBF-F972-4894-B8A8-704A0D26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26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D7757-B359-481D-9215-DEDA5D240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744CE-24A0-4863-A3C2-A00B41A04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5E2B2-C0F5-4314-A0F9-D28E4781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31-May-21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6EAC0-72FE-40B2-B8E6-2F9A4B3A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FE668-D35C-44FC-B380-7115EFD2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0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8847-8E1C-424B-9F53-FFF149C5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B51A-C99B-420B-BF6E-1489A1FF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BF96-CAAB-4E65-B8C1-E5F17C10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31-May-21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F0AE-66A6-491A-9B12-C0621348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9FE5-E9A0-490A-B6C1-38EC340B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433C-C431-4AE6-9A93-AE011D9D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4F17-F159-46E1-BFB0-A1168F550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C50B-14EF-485B-A1A1-EB8863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31-May-21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A638-0ED0-4884-841F-2780146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F29AE-1F1A-48F8-8577-98534E58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4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C603-A489-4A48-A6AB-3BB2F78A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C04E-1F4E-4FB9-807B-13C64B0C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F035D-F95B-4DB9-BB75-98FDD96B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31-May-21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8FF3-25F0-42D0-B9D8-71857362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17D4-935A-41D3-9D1D-48DC75EC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6B82-5836-48B6-A20A-DB750996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391F-538C-4A01-A0C9-8EC356FC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63FC5-33A3-491B-892C-AD6F30014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CB7BB-FA87-4F63-962A-3076DA9A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31-May-21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30AE6-A337-43C0-90DB-C9F523AC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6CBE1-1FDA-4854-A790-EC77CE36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8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747-0732-4154-AC37-5D2FC5D2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B904F-0DAF-4A4B-92BA-734547B4E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0570-F457-4E9D-ABD1-BBC4C353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B416C-3243-4ED6-AB24-FCB338E57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F2B3C-13E4-4D65-B718-FFD0D944B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92CD5-1537-4A94-8618-B1E808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31-May-21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76CFF-48AB-4CF6-A22D-CF1BC270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31545-F892-4A7B-B293-3AF483EC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43D4-D2D1-4419-B1E5-076C0A13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F94DD-188B-4865-8521-75CF4887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31-May-21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8871E-2911-4AB6-9B8C-EEAA81C9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4A9B9-F8DE-44AA-804A-94F27086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0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43909-FBD5-44CC-AD59-A2EFE31F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31-May-21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98007-DBD8-4345-B327-FF9FD7C4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725A0-2A80-40DE-8D9E-2C3A11E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9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B3FD-2EE3-4AFC-81DF-DBFDB907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7552-9E39-4C3C-B860-07F04F788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E120E-6E53-4F45-9C0A-3BBEC7855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1260A-C8D3-4098-BD9D-B1EC9159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5646-DC20-4B9A-BA6C-96B87E2ABB20}" type="datetimeFigureOut">
              <a:rPr lang="en-US" smtClean="0"/>
              <a:t>31-May-21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09DE2-A733-4BA2-97C7-C41A3254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749B0-6FF2-488F-9902-66DF111D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11981-C217-4C2D-AE6A-6701B941C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1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ws, features and blogs | Liverpool John Moores University">
            <a:extLst>
              <a:ext uri="{FF2B5EF4-FFF2-40B4-BE49-F238E27FC236}">
                <a16:creationId xmlns:a16="http://schemas.microsoft.com/office/drawing/2014/main" id="{CD8AF028-BABE-46B2-B089-8DB96FF491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332" y="6156961"/>
            <a:ext cx="1974324" cy="70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EB7707-7402-457C-A6BF-56B9F490CD63}"/>
              </a:ext>
            </a:extLst>
          </p:cNvPr>
          <p:cNvCxnSpPr>
            <a:cxnSpLocks/>
          </p:cNvCxnSpPr>
          <p:nvPr userDrawn="1"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DC549A6-7D61-40F4-A51B-0714B0810528}"/>
              </a:ext>
            </a:extLst>
          </p:cNvPr>
          <p:cNvSpPr/>
          <p:nvPr userDrawn="1"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188" y="573477"/>
            <a:ext cx="1799602" cy="885949"/>
          </a:xfrm>
          <a:prstGeom prst="rect">
            <a:avLst/>
          </a:prstGeom>
        </p:spPr>
      </p:pic>
      <p:pic>
        <p:nvPicPr>
          <p:cNvPr id="1026" name="Picture 2" descr="black and brown rotary phone near gray wall">
            <a:extLst>
              <a:ext uri="{FF2B5EF4-FFF2-40B4-BE49-F238E27FC236}">
                <a16:creationId xmlns:a16="http://schemas.microsoft.com/office/drawing/2014/main" id="{46A4C715-2AA2-44E8-B78E-E26F2F29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1218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0" y="10"/>
            <a:ext cx="12192000" cy="685799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173114" y="397598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Prediction of Customer Attrition in the Telecom Industry using Machine Learning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280210" y="1459426"/>
            <a:ext cx="70004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173114" y="1459426"/>
            <a:ext cx="721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Anish Mahapatra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|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31 May, 2021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21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238C4F-6A98-4E30-99A6-F441078BC7BF}"/>
              </a:ext>
            </a:extLst>
          </p:cNvPr>
          <p:cNvSpPr txBox="1"/>
          <p:nvPr/>
        </p:nvSpPr>
        <p:spPr>
          <a:xfrm>
            <a:off x="396852" y="283882"/>
            <a:ext cx="10358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Conclusions and Future Recommendations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46A4FD9-94EE-43C1-B67E-4E7A59DB7EE0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9B996-4FFE-407C-94C7-30578195BA51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6 of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6B8D61-070D-4CAE-953D-926562D6AFC7}"/>
              </a:ext>
            </a:extLst>
          </p:cNvPr>
          <p:cNvSpPr txBox="1"/>
          <p:nvPr/>
        </p:nvSpPr>
        <p:spPr>
          <a:xfrm>
            <a:off x="377826" y="1054956"/>
            <a:ext cx="11398293" cy="3953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Conclusions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500" b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Interpretable machine learning models 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such as SHAP and LIME can help the business understand the underlying mechanism of the predictions by the models</a:t>
            </a:r>
            <a:b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pipeline that gives the best result includes </a:t>
            </a:r>
            <a:r>
              <a:rPr lang="en-US" sz="1400" b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 balancing 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sz="1400" i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SMOTE-NC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performing </a:t>
            </a:r>
            <a:r>
              <a:rPr lang="en-US" sz="1400" b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 validation 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1400" b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hyperparameter tuning 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sz="1400" i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Randomized Search CV</a:t>
            </a:r>
            <a:b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One of the better models obtained was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CatBoost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with an AUC score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0.83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and accuracy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76.45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Ensemble models 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balanced data tend to give better results as compared to individual machine learning models</a:t>
            </a:r>
            <a:b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FE5A2-3182-4C90-A233-E44BA0773640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35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238C4F-6A98-4E30-99A6-F441078BC7BF}"/>
              </a:ext>
            </a:extLst>
          </p:cNvPr>
          <p:cNvSpPr txBox="1"/>
          <p:nvPr/>
        </p:nvSpPr>
        <p:spPr>
          <a:xfrm>
            <a:off x="396852" y="283882"/>
            <a:ext cx="10358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Conclusions and Future Recommendations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46A4FD9-94EE-43C1-B67E-4E7A59DB7EE0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9B996-4FFE-407C-94C7-30578195BA51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6 of 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6B8D61-070D-4CAE-953D-926562D6AFC7}"/>
              </a:ext>
            </a:extLst>
          </p:cNvPr>
          <p:cNvSpPr txBox="1"/>
          <p:nvPr/>
        </p:nvSpPr>
        <p:spPr>
          <a:xfrm>
            <a:off x="377825" y="1054942"/>
            <a:ext cx="11398293" cy="2868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Future Recommendations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b="1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Deep Learning models 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be attempted to leverage the interconnections within the data to provide better results</a:t>
            </a:r>
            <a:b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suggested pipeline can be attempted in 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real world setting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to check revenue generated 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factors 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such as demographic information, streaming data and more historical records can be included in the machine learning modelling pipeline to </a:t>
            </a:r>
            <a:r>
              <a:rPr lang="en-US" sz="1400" i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 performance</a:t>
            </a:r>
            <a:endParaRPr kumimoji="0" lang="en-US" sz="1400" i="1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864366-D1FA-4D0E-9E31-ECF2CED1C138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172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188" y="573477"/>
            <a:ext cx="1799602" cy="885949"/>
          </a:xfrm>
          <a:prstGeom prst="rect">
            <a:avLst/>
          </a:prstGeom>
        </p:spPr>
      </p:pic>
      <p:pic>
        <p:nvPicPr>
          <p:cNvPr id="1026" name="Picture 2" descr="black and brown rotary phone near gray wall">
            <a:extLst>
              <a:ext uri="{FF2B5EF4-FFF2-40B4-BE49-F238E27FC236}">
                <a16:creationId xmlns:a16="http://schemas.microsoft.com/office/drawing/2014/main" id="{46A4C715-2AA2-44E8-B78E-E26F2F29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1218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173114" y="397598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Prediction of Customer Attrition in the Telecom Industry using Machine Learning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280210" y="1459426"/>
            <a:ext cx="70004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173114" y="1459426"/>
            <a:ext cx="721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Anish Mahapatra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|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78FF0-D8DC-4E79-A031-36756AC12555}"/>
              </a:ext>
            </a:extLst>
          </p:cNvPr>
          <p:cNvSpPr txBox="1"/>
          <p:nvPr/>
        </p:nvSpPr>
        <p:spPr>
          <a:xfrm>
            <a:off x="66017" y="4475244"/>
            <a:ext cx="7214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Thank you.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03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96854" y="1155111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96852" y="1865308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96852" y="2575505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96852" y="4706096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96852" y="3995899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96852" y="3285702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2" y="1200911"/>
            <a:ext cx="220872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3218544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Literature Review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3218544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Aim and Objective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3836463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Research Methodology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3836463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Results and Discussions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Conclusions and Future Recommendations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FDC28C-0691-4DBA-9716-AF4DB5EB26DD}"/>
              </a:ext>
            </a:extLst>
          </p:cNvPr>
          <p:cNvSpPr/>
          <p:nvPr/>
        </p:nvSpPr>
        <p:spPr>
          <a:xfrm>
            <a:off x="396852" y="1200909"/>
            <a:ext cx="660922" cy="4132493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2693CE-A49D-460E-9CBC-E9EDBDCA8BBC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377B79A-C63C-4A45-9C77-D003DCCCECBF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6818D-ECB9-43D2-A6AA-019C069AAA52}"/>
              </a:ext>
            </a:extLst>
          </p:cNvPr>
          <p:cNvSpPr txBox="1"/>
          <p:nvPr/>
        </p:nvSpPr>
        <p:spPr>
          <a:xfrm>
            <a:off x="398949" y="1182765"/>
            <a:ext cx="11013829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telecom industry is valued 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$1658 billion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percentage of customers a telecom operator can retain decides the profits of the company.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ev01">
            <a:extLst>
              <a:ext uri="{FF2B5EF4-FFF2-40B4-BE49-F238E27FC236}">
                <a16:creationId xmlns:a16="http://schemas.microsoft.com/office/drawing/2014/main" id="{0FAE080F-1696-4A5C-86D6-320C01FDA1C2}"/>
              </a:ext>
            </a:extLst>
          </p:cNvPr>
          <p:cNvSpPr/>
          <p:nvPr/>
        </p:nvSpPr>
        <p:spPr>
          <a:xfrm>
            <a:off x="1267883" y="2324315"/>
            <a:ext cx="1612996" cy="1612996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ev02">
            <a:extLst>
              <a:ext uri="{FF2B5EF4-FFF2-40B4-BE49-F238E27FC236}">
                <a16:creationId xmlns:a16="http://schemas.microsoft.com/office/drawing/2014/main" id="{02FFB356-A1CC-4E02-A179-76AE8F096E5A}"/>
              </a:ext>
            </a:extLst>
          </p:cNvPr>
          <p:cNvSpPr/>
          <p:nvPr/>
        </p:nvSpPr>
        <p:spPr>
          <a:xfrm>
            <a:off x="3950475" y="2324315"/>
            <a:ext cx="1612996" cy="1612996"/>
          </a:xfrm>
          <a:prstGeom prst="teardrop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ev03">
            <a:extLst>
              <a:ext uri="{FF2B5EF4-FFF2-40B4-BE49-F238E27FC236}">
                <a16:creationId xmlns:a16="http://schemas.microsoft.com/office/drawing/2014/main" id="{A731529E-5332-4EBB-9D6E-BAAF231C8FA9}"/>
              </a:ext>
            </a:extLst>
          </p:cNvPr>
          <p:cNvSpPr/>
          <p:nvPr/>
        </p:nvSpPr>
        <p:spPr>
          <a:xfrm>
            <a:off x="6633067" y="2324315"/>
            <a:ext cx="1612996" cy="161299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ev04">
            <a:extLst>
              <a:ext uri="{FF2B5EF4-FFF2-40B4-BE49-F238E27FC236}">
                <a16:creationId xmlns:a16="http://schemas.microsoft.com/office/drawing/2014/main" id="{06DA6251-BFCA-4D6C-A89C-AF455E26A99F}"/>
              </a:ext>
            </a:extLst>
          </p:cNvPr>
          <p:cNvSpPr/>
          <p:nvPr/>
        </p:nvSpPr>
        <p:spPr>
          <a:xfrm>
            <a:off x="9315659" y="2324315"/>
            <a:ext cx="1612996" cy="161299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1254FD6A-D8A8-4C42-9E28-C0F61A318DF7}"/>
              </a:ext>
            </a:extLst>
          </p:cNvPr>
          <p:cNvSpPr/>
          <p:nvPr/>
        </p:nvSpPr>
        <p:spPr>
          <a:xfrm rot="5400000">
            <a:off x="2025410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BB81E9E0-9B44-4CAA-BAA5-1766CF3CEC7D}"/>
              </a:ext>
            </a:extLst>
          </p:cNvPr>
          <p:cNvSpPr/>
          <p:nvPr/>
        </p:nvSpPr>
        <p:spPr>
          <a:xfrm rot="5400000">
            <a:off x="4708002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2DCA630E-EB2C-44E0-A779-3CD8ADFD31B7}"/>
              </a:ext>
            </a:extLst>
          </p:cNvPr>
          <p:cNvSpPr/>
          <p:nvPr/>
        </p:nvSpPr>
        <p:spPr>
          <a:xfrm rot="5400000">
            <a:off x="7390594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D689A11B-3EEF-4599-B680-A26DC16E5E88}"/>
              </a:ext>
            </a:extLst>
          </p:cNvPr>
          <p:cNvSpPr/>
          <p:nvPr/>
        </p:nvSpPr>
        <p:spPr>
          <a:xfrm rot="5400000">
            <a:off x="10073186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CBB81F-087E-43FB-8BE7-4387B3663FD5}"/>
              </a:ext>
            </a:extLst>
          </p:cNvPr>
          <p:cNvSpPr txBox="1"/>
          <p:nvPr/>
        </p:nvSpPr>
        <p:spPr>
          <a:xfrm>
            <a:off x="396852" y="4000500"/>
            <a:ext cx="2989815" cy="1596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Cost of Customer Acquisition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Acquiring new customers is 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5-10 times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expensive than keeping existing customers loyal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CA8881-38EF-489D-951F-57EE3A700985}"/>
              </a:ext>
            </a:extLst>
          </p:cNvPr>
          <p:cNvSpPr txBox="1"/>
          <p:nvPr/>
        </p:nvSpPr>
        <p:spPr>
          <a:xfrm>
            <a:off x="3584436" y="4000500"/>
            <a:ext cx="2369287" cy="1596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Cost of Customer Churn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cost of customer churn is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$10 billion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globally every year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2238B1-1353-4BD6-9836-C745D73A149B}"/>
              </a:ext>
            </a:extLst>
          </p:cNvPr>
          <p:cNvSpPr txBox="1"/>
          <p:nvPr/>
        </p:nvSpPr>
        <p:spPr>
          <a:xfrm>
            <a:off x="6151494" y="4000500"/>
            <a:ext cx="2666389" cy="1596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Average churn rate of customers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Companies, on average 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lost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10-30%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their 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customers annually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C080BB-ED56-41F8-8970-6A291FC8A3E2}"/>
              </a:ext>
            </a:extLst>
          </p:cNvPr>
          <p:cNvSpPr txBox="1"/>
          <p:nvPr/>
        </p:nvSpPr>
        <p:spPr>
          <a:xfrm>
            <a:off x="8856133" y="4000500"/>
            <a:ext cx="2837883" cy="1596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Profits from Customer Retention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customer retention cost was increased by 5%, 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profits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would increase by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50-75%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C8C6B0-DFB3-4E09-AFD0-912005FB0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340" y="2672925"/>
            <a:ext cx="864507" cy="8645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813534-4818-4266-BBEE-FB8C78520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13" y="2750888"/>
            <a:ext cx="780794" cy="7807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EE31980-B427-4601-9486-D3F41142E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270" y="2693454"/>
            <a:ext cx="918291" cy="91829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9127F30-65FF-41EC-910F-D2DE8BD1C9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444" y="2613391"/>
            <a:ext cx="918291" cy="91829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4886A22-4A7B-4639-BEFB-35925980A014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2E3112-D815-4D4B-88A6-554FB6493464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1 of 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F2FA5B-3D15-41F7-A941-C04ED4B8FCCF}"/>
              </a:ext>
            </a:extLst>
          </p:cNvPr>
          <p:cNvSpPr/>
          <p:nvPr/>
        </p:nvSpPr>
        <p:spPr>
          <a:xfrm>
            <a:off x="1032612" y="2015984"/>
            <a:ext cx="10562487" cy="1984512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A385F8-6AEB-495F-B47A-BAE60ED89387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73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Literature Review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7E0EBE7-8F1C-4A5F-8A50-84FEA2A89E8F}"/>
              </a:ext>
            </a:extLst>
          </p:cNvPr>
          <p:cNvSpPr/>
          <p:nvPr/>
        </p:nvSpPr>
        <p:spPr>
          <a:xfrm>
            <a:off x="3919381" y="1462373"/>
            <a:ext cx="3915359" cy="3915359"/>
          </a:xfrm>
          <a:prstGeom prst="ellipse">
            <a:avLst/>
          </a:prstGeom>
          <a:noFill/>
          <a:ln w="19050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1" name="Group 129">
            <a:extLst>
              <a:ext uri="{FF2B5EF4-FFF2-40B4-BE49-F238E27FC236}">
                <a16:creationId xmlns:a16="http://schemas.microsoft.com/office/drawing/2014/main" id="{88792FEC-E6C6-47AC-B2E4-BC4BA141F3D0}"/>
              </a:ext>
            </a:extLst>
          </p:cNvPr>
          <p:cNvGrpSpPr>
            <a:grpSpLocks noChangeAspect="1"/>
          </p:cNvGrpSpPr>
          <p:nvPr/>
        </p:nvGrpSpPr>
        <p:grpSpPr>
          <a:xfrm>
            <a:off x="3419161" y="2857549"/>
            <a:ext cx="1124065" cy="1125007"/>
            <a:chOff x="2779491" y="2517212"/>
            <a:chExt cx="648499" cy="64904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ABC9A73-0989-461D-B6D3-2040ED254B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C268A6-60D9-490D-873C-6CA15AA2C4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4" name="Group 130">
            <a:extLst>
              <a:ext uri="{FF2B5EF4-FFF2-40B4-BE49-F238E27FC236}">
                <a16:creationId xmlns:a16="http://schemas.microsoft.com/office/drawing/2014/main" id="{A612631F-11D5-4EFE-B783-C0AD7192DDE1}"/>
              </a:ext>
            </a:extLst>
          </p:cNvPr>
          <p:cNvGrpSpPr>
            <a:grpSpLocks noChangeAspect="1"/>
          </p:cNvGrpSpPr>
          <p:nvPr/>
        </p:nvGrpSpPr>
        <p:grpSpPr>
          <a:xfrm>
            <a:off x="4138520" y="4471524"/>
            <a:ext cx="1124065" cy="1125007"/>
            <a:chOff x="3287425" y="3613920"/>
            <a:chExt cx="648499" cy="64904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2559EE5-ED57-4EE4-BD51-1EA58ABB5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8B6AF39-646A-4943-BC63-4DDCD4AE0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7" name="Group 133">
            <a:extLst>
              <a:ext uri="{FF2B5EF4-FFF2-40B4-BE49-F238E27FC236}">
                <a16:creationId xmlns:a16="http://schemas.microsoft.com/office/drawing/2014/main" id="{9AD642DE-3E10-402B-B7CF-3BCACD7F2ADE}"/>
              </a:ext>
            </a:extLst>
          </p:cNvPr>
          <p:cNvGrpSpPr>
            <a:grpSpLocks noChangeAspect="1"/>
          </p:cNvGrpSpPr>
          <p:nvPr/>
        </p:nvGrpSpPr>
        <p:grpSpPr>
          <a:xfrm>
            <a:off x="6568344" y="1448826"/>
            <a:ext cx="1124065" cy="1125007"/>
            <a:chOff x="5249342" y="1406453"/>
            <a:chExt cx="648499" cy="64904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8B3F611-291B-4E56-B83F-ACF89069F9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3E62791-4100-4857-A51F-67F2F02BCE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0" name="Group 132">
            <a:extLst>
              <a:ext uri="{FF2B5EF4-FFF2-40B4-BE49-F238E27FC236}">
                <a16:creationId xmlns:a16="http://schemas.microsoft.com/office/drawing/2014/main" id="{CF7D4F37-7A3B-46B9-9681-25FF322982EA}"/>
              </a:ext>
            </a:extLst>
          </p:cNvPr>
          <p:cNvGrpSpPr>
            <a:grpSpLocks noChangeAspect="1"/>
          </p:cNvGrpSpPr>
          <p:nvPr/>
        </p:nvGrpSpPr>
        <p:grpSpPr>
          <a:xfrm>
            <a:off x="7182819" y="2857549"/>
            <a:ext cx="1124065" cy="1125007"/>
            <a:chOff x="5716010" y="2517212"/>
            <a:chExt cx="648499" cy="64904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BAC7D19-A95F-42DE-ABD2-1E6A31CC8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010" y="2517212"/>
              <a:ext cx="648499" cy="64904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2273219-43B4-4BE4-A060-2B88BBD078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0837" y="2592102"/>
              <a:ext cx="498845" cy="499263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131">
            <a:extLst>
              <a:ext uri="{FF2B5EF4-FFF2-40B4-BE49-F238E27FC236}">
                <a16:creationId xmlns:a16="http://schemas.microsoft.com/office/drawing/2014/main" id="{DC759FC9-865C-4BD2-B58A-978160BF032C}"/>
              </a:ext>
            </a:extLst>
          </p:cNvPr>
          <p:cNvGrpSpPr>
            <a:grpSpLocks noChangeAspect="1"/>
          </p:cNvGrpSpPr>
          <p:nvPr/>
        </p:nvGrpSpPr>
        <p:grpSpPr>
          <a:xfrm>
            <a:off x="6568344" y="4471524"/>
            <a:ext cx="1124065" cy="1125007"/>
            <a:chOff x="5244691" y="3613920"/>
            <a:chExt cx="648499" cy="649042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A0EC7A4-49CB-4A41-B3EB-9610962849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4691" y="3613920"/>
              <a:ext cx="648499" cy="64904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9B62000-DF27-408A-8492-A19DCD4946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9518" y="3688810"/>
              <a:ext cx="498845" cy="4992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Group 134">
            <a:extLst>
              <a:ext uri="{FF2B5EF4-FFF2-40B4-BE49-F238E27FC236}">
                <a16:creationId xmlns:a16="http://schemas.microsoft.com/office/drawing/2014/main" id="{2B62174C-B4F8-4817-9CCE-FDF6AFD0C53E}"/>
              </a:ext>
            </a:extLst>
          </p:cNvPr>
          <p:cNvGrpSpPr>
            <a:grpSpLocks noChangeAspect="1"/>
          </p:cNvGrpSpPr>
          <p:nvPr/>
        </p:nvGrpSpPr>
        <p:grpSpPr>
          <a:xfrm>
            <a:off x="4061711" y="1464066"/>
            <a:ext cx="1124065" cy="1125007"/>
            <a:chOff x="3287425" y="1417883"/>
            <a:chExt cx="648499" cy="649042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C41236B-8EA6-4547-97F7-E016579AD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EF8900B-EE2E-4425-A5D7-C46A314CA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9" name="Group 59">
            <a:extLst>
              <a:ext uri="{FF2B5EF4-FFF2-40B4-BE49-F238E27FC236}">
                <a16:creationId xmlns:a16="http://schemas.microsoft.com/office/drawing/2014/main" id="{3668263B-CEFF-4224-9442-7626BBA54254}"/>
              </a:ext>
            </a:extLst>
          </p:cNvPr>
          <p:cNvGrpSpPr/>
          <p:nvPr/>
        </p:nvGrpSpPr>
        <p:grpSpPr>
          <a:xfrm>
            <a:off x="7834741" y="4599673"/>
            <a:ext cx="4121706" cy="945765"/>
            <a:chOff x="7154104" y="3206176"/>
            <a:chExt cx="3091279" cy="709323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3F41D37-7D44-4BE9-A4DD-A89430944FE1}"/>
                </a:ext>
              </a:extLst>
            </p:cNvPr>
            <p:cNvSpPr txBox="1"/>
            <p:nvPr/>
          </p:nvSpPr>
          <p:spPr>
            <a:xfrm>
              <a:off x="7154105" y="3453979"/>
              <a:ext cx="2276194" cy="4615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There was a gap of research that had good results and performed interpretable machine learning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1532B86-3992-43CC-86B9-E5CB089C4660}"/>
                </a:ext>
              </a:extLst>
            </p:cNvPr>
            <p:cNvSpPr/>
            <p:nvPr/>
          </p:nvSpPr>
          <p:spPr>
            <a:xfrm>
              <a:off x="7154104" y="3206176"/>
              <a:ext cx="3091279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Gap: Interpretable Machine Learning</a:t>
              </a:r>
            </a:p>
          </p:txBody>
        </p:sp>
      </p:grpSp>
      <p:grpSp>
        <p:nvGrpSpPr>
          <p:cNvPr id="72" name="Group 57">
            <a:extLst>
              <a:ext uri="{FF2B5EF4-FFF2-40B4-BE49-F238E27FC236}">
                <a16:creationId xmlns:a16="http://schemas.microsoft.com/office/drawing/2014/main" id="{4626E96E-DFE2-466B-B2F9-EBB4CC9F1949}"/>
              </a:ext>
            </a:extLst>
          </p:cNvPr>
          <p:cNvGrpSpPr/>
          <p:nvPr/>
        </p:nvGrpSpPr>
        <p:grpSpPr>
          <a:xfrm>
            <a:off x="269978" y="2933782"/>
            <a:ext cx="2996119" cy="740645"/>
            <a:chOff x="-267404" y="3168889"/>
            <a:chExt cx="2247089" cy="55548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0B32349-0E0D-4843-90C8-98414D72BBFE}"/>
                </a:ext>
              </a:extLst>
            </p:cNvPr>
            <p:cNvSpPr txBox="1"/>
            <p:nvPr/>
          </p:nvSpPr>
          <p:spPr>
            <a:xfrm>
              <a:off x="-267404" y="3416692"/>
              <a:ext cx="2247089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Mostly XGBoost was used to  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conduct feature selection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B373C75-90AD-479C-BED8-35A71B605E47}"/>
                </a:ext>
              </a:extLst>
            </p:cNvPr>
            <p:cNvSpPr/>
            <p:nvPr/>
          </p:nvSpPr>
          <p:spPr>
            <a:xfrm>
              <a:off x="526883" y="3168889"/>
              <a:ext cx="1452802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Feature Selection</a:t>
              </a:r>
            </a:p>
          </p:txBody>
        </p:sp>
      </p:grpSp>
      <p:grpSp>
        <p:nvGrpSpPr>
          <p:cNvPr id="75" name="Group 58">
            <a:extLst>
              <a:ext uri="{FF2B5EF4-FFF2-40B4-BE49-F238E27FC236}">
                <a16:creationId xmlns:a16="http://schemas.microsoft.com/office/drawing/2014/main" id="{B78EA985-B84A-4792-9E8E-1801930ECCBF}"/>
              </a:ext>
            </a:extLst>
          </p:cNvPr>
          <p:cNvGrpSpPr/>
          <p:nvPr/>
        </p:nvGrpSpPr>
        <p:grpSpPr>
          <a:xfrm>
            <a:off x="7834740" y="1366840"/>
            <a:ext cx="3034927" cy="945765"/>
            <a:chOff x="7174424" y="1352592"/>
            <a:chExt cx="2276195" cy="709323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1674DFA-FA6B-4985-9B7A-967BF5EE2A04}"/>
                </a:ext>
              </a:extLst>
            </p:cNvPr>
            <p:cNvSpPr txBox="1"/>
            <p:nvPr/>
          </p:nvSpPr>
          <p:spPr>
            <a:xfrm>
              <a:off x="7174424" y="1600395"/>
              <a:ext cx="2276195" cy="4615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Single machine learning models, 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meta-heuristic models, hybrid models, 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mining techniques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1FF6166-B6D8-4D36-8488-1EF5D00B0DDC}"/>
                </a:ext>
              </a:extLst>
            </p:cNvPr>
            <p:cNvSpPr/>
            <p:nvPr/>
          </p:nvSpPr>
          <p:spPr>
            <a:xfrm>
              <a:off x="7174424" y="1352592"/>
              <a:ext cx="859611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Modelling</a:t>
              </a:r>
            </a:p>
          </p:txBody>
        </p:sp>
      </p:grpSp>
      <p:grpSp>
        <p:nvGrpSpPr>
          <p:cNvPr id="78" name="Group 56">
            <a:extLst>
              <a:ext uri="{FF2B5EF4-FFF2-40B4-BE49-F238E27FC236}">
                <a16:creationId xmlns:a16="http://schemas.microsoft.com/office/drawing/2014/main" id="{93084A38-5CE8-4316-AE83-8944038739E1}"/>
              </a:ext>
            </a:extLst>
          </p:cNvPr>
          <p:cNvGrpSpPr/>
          <p:nvPr/>
        </p:nvGrpSpPr>
        <p:grpSpPr>
          <a:xfrm>
            <a:off x="894804" y="1366841"/>
            <a:ext cx="3034929" cy="740645"/>
            <a:chOff x="-296510" y="1363501"/>
            <a:chExt cx="2276197" cy="555483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83BD66E-4945-40B8-8BDE-92EB6AEB9740}"/>
                </a:ext>
              </a:extLst>
            </p:cNvPr>
            <p:cNvSpPr txBox="1"/>
            <p:nvPr/>
          </p:nvSpPr>
          <p:spPr>
            <a:xfrm>
              <a:off x="-296510" y="1611304"/>
              <a:ext cx="2276196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Visual analysis, univariate analysis, 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bivariate analysis, 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76F9CEA-D094-4439-AC93-908CBEB8407D}"/>
                </a:ext>
              </a:extLst>
            </p:cNvPr>
            <p:cNvSpPr/>
            <p:nvPr/>
          </p:nvSpPr>
          <p:spPr>
            <a:xfrm>
              <a:off x="-184848" y="1363501"/>
              <a:ext cx="2164535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Exploratory Data Analysis</a:t>
              </a:r>
            </a:p>
          </p:txBody>
        </p:sp>
      </p:grpSp>
      <p:grpSp>
        <p:nvGrpSpPr>
          <p:cNvPr id="81" name="Group 56">
            <a:extLst>
              <a:ext uri="{FF2B5EF4-FFF2-40B4-BE49-F238E27FC236}">
                <a16:creationId xmlns:a16="http://schemas.microsoft.com/office/drawing/2014/main" id="{B9B60D14-CB0E-46FC-9614-D63F1760E7EE}"/>
              </a:ext>
            </a:extLst>
          </p:cNvPr>
          <p:cNvGrpSpPr/>
          <p:nvPr/>
        </p:nvGrpSpPr>
        <p:grpSpPr>
          <a:xfrm>
            <a:off x="755650" y="4599671"/>
            <a:ext cx="3174083" cy="945765"/>
            <a:chOff x="-296510" y="1363501"/>
            <a:chExt cx="2276197" cy="709323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810D835-9463-4BBE-8033-BEC2269E2CA9}"/>
                </a:ext>
              </a:extLst>
            </p:cNvPr>
            <p:cNvSpPr txBox="1"/>
            <p:nvPr/>
          </p:nvSpPr>
          <p:spPr>
            <a:xfrm>
              <a:off x="-296510" y="1611304"/>
              <a:ext cx="2276196" cy="4615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Box Cox Transformation, Class Balancing, Handling Categorical variables, 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Standardization, Normalization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E4CAD5C-6FAF-4FC4-955B-343588C2144D}"/>
                </a:ext>
              </a:extLst>
            </p:cNvPr>
            <p:cNvSpPr/>
            <p:nvPr/>
          </p:nvSpPr>
          <p:spPr>
            <a:xfrm>
              <a:off x="289320" y="1363501"/>
              <a:ext cx="1690367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Feature Engineering</a:t>
              </a:r>
            </a:p>
          </p:txBody>
        </p:sp>
      </p:grpSp>
      <p:grpSp>
        <p:nvGrpSpPr>
          <p:cNvPr id="84" name="Group 58">
            <a:extLst>
              <a:ext uri="{FF2B5EF4-FFF2-40B4-BE49-F238E27FC236}">
                <a16:creationId xmlns:a16="http://schemas.microsoft.com/office/drawing/2014/main" id="{DFA7046F-4D20-4826-A182-8BFF69BE0946}"/>
              </a:ext>
            </a:extLst>
          </p:cNvPr>
          <p:cNvGrpSpPr/>
          <p:nvPr/>
        </p:nvGrpSpPr>
        <p:grpSpPr>
          <a:xfrm>
            <a:off x="8334958" y="2933780"/>
            <a:ext cx="3034927" cy="945765"/>
            <a:chOff x="7174424" y="1352592"/>
            <a:chExt cx="2276195" cy="70932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162E95A-D940-4823-B39F-886CD562D00F}"/>
                </a:ext>
              </a:extLst>
            </p:cNvPr>
            <p:cNvSpPr txBox="1"/>
            <p:nvPr/>
          </p:nvSpPr>
          <p:spPr>
            <a:xfrm>
              <a:off x="7174424" y="1600395"/>
              <a:ext cx="2276195" cy="4615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models were evaluated using accuracy or AUC scores are the primary methods of assessment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EA7B0CC-D74D-4D7E-A0D4-5CD608F6C61D}"/>
                </a:ext>
              </a:extLst>
            </p:cNvPr>
            <p:cNvSpPr/>
            <p:nvPr/>
          </p:nvSpPr>
          <p:spPr>
            <a:xfrm>
              <a:off x="7174424" y="1352592"/>
              <a:ext cx="1554897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chemeClr val="accent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Evaluation Metrics</a:t>
              </a:r>
            </a:p>
          </p:txBody>
        </p:sp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86FA53E5-87B7-4FB9-B53B-1F35D0569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673" y="1779960"/>
            <a:ext cx="532645" cy="53264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A46A4C94-1BED-49A2-8111-4C9E26894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06" y="3143442"/>
            <a:ext cx="540974" cy="540974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0FBB3393-4398-4D02-B973-5701E57FA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35" y="4755888"/>
            <a:ext cx="546823" cy="546823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0FFCA279-FFF3-4CF7-9D38-EBE52C470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199" y="1748878"/>
            <a:ext cx="528598" cy="528598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209FBADB-C093-47A4-8E45-92113792EB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20" y="3143442"/>
            <a:ext cx="549395" cy="549395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9DCDFEC7-BCE7-4C7E-A9B9-7753F14802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51" y="4732008"/>
            <a:ext cx="632250" cy="632250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4AD328B2-3089-47E2-BC02-4F3E197573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418" y="2631104"/>
            <a:ext cx="1273437" cy="1273437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50B5447F-4DDC-4362-AAB0-B65BD4FEDC6F}"/>
              </a:ext>
            </a:extLst>
          </p:cNvPr>
          <p:cNvSpPr/>
          <p:nvPr/>
        </p:nvSpPr>
        <p:spPr>
          <a:xfrm>
            <a:off x="5155154" y="2500645"/>
            <a:ext cx="1448090" cy="1486456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C4D96D9-1C53-4FFF-98F4-377B26168DC9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FFB4B09-C828-4C39-B911-7834712B60D7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2 of 6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F85A05C-684C-42FD-8D4B-E80884664C68}"/>
              </a:ext>
            </a:extLst>
          </p:cNvPr>
          <p:cNvSpPr/>
          <p:nvPr/>
        </p:nvSpPr>
        <p:spPr>
          <a:xfrm>
            <a:off x="4065990" y="1425355"/>
            <a:ext cx="1119786" cy="1205749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6E53EB2-415C-4CCC-8E84-B824319744A6}"/>
              </a:ext>
            </a:extLst>
          </p:cNvPr>
          <p:cNvSpPr/>
          <p:nvPr/>
        </p:nvSpPr>
        <p:spPr>
          <a:xfrm>
            <a:off x="3417482" y="2797028"/>
            <a:ext cx="1119786" cy="1205749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26BC8A4-8180-46C1-A3E1-69BA5D1A177A}"/>
              </a:ext>
            </a:extLst>
          </p:cNvPr>
          <p:cNvSpPr/>
          <p:nvPr/>
        </p:nvSpPr>
        <p:spPr>
          <a:xfrm>
            <a:off x="4132453" y="4471524"/>
            <a:ext cx="1130132" cy="1205749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C232D9D-267E-4EF0-BF24-D6FBBC462F17}"/>
              </a:ext>
            </a:extLst>
          </p:cNvPr>
          <p:cNvSpPr/>
          <p:nvPr/>
        </p:nvSpPr>
        <p:spPr>
          <a:xfrm>
            <a:off x="6438644" y="1359834"/>
            <a:ext cx="1253764" cy="1271269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536EBFB-ECBD-4E76-87AD-280A59E55F62}"/>
              </a:ext>
            </a:extLst>
          </p:cNvPr>
          <p:cNvSpPr/>
          <p:nvPr/>
        </p:nvSpPr>
        <p:spPr>
          <a:xfrm>
            <a:off x="7053120" y="2773835"/>
            <a:ext cx="1253764" cy="1271269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412EA3C-EE5D-4C94-B1BE-848A70322752}"/>
              </a:ext>
            </a:extLst>
          </p:cNvPr>
          <p:cNvSpPr/>
          <p:nvPr/>
        </p:nvSpPr>
        <p:spPr>
          <a:xfrm>
            <a:off x="6530416" y="4412498"/>
            <a:ext cx="1253764" cy="1271269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0F6FB7-F91D-48C3-8926-E15D6B3CC7B0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2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F11F78B-85E5-4BAF-AB3B-897FE9E807C5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Aim and Objective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8A126-BB5A-4EF9-AB3A-5530499E3DE2}"/>
              </a:ext>
            </a:extLst>
          </p:cNvPr>
          <p:cNvSpPr txBox="1"/>
          <p:nvPr/>
        </p:nvSpPr>
        <p:spPr>
          <a:xfrm>
            <a:off x="396853" y="1365718"/>
            <a:ext cx="11069433" cy="431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Aim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aim of the paper is to develop a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trustworthy and interpretable model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that will predict customers that will churn.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Visualize patterns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of customer behavior</a:t>
            </a:r>
            <a:b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5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Selection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identify important attributes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Implement 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class balancing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techniques to improve model performance</a:t>
            </a:r>
            <a:b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5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Develop and 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evaluate machine learning models</a:t>
            </a:r>
            <a:b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5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To help the business make sense of predictions, leverage 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interpretable 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B448FF-4A1E-4CD2-A864-C4F6715F97DD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92EA8-69CC-4BA1-A34D-4F11C9F981BD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3 of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399E9-B353-4DCB-8252-8B3FCBDD60F4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5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1E639D0-BAAD-4F58-9B6D-AB70135305F1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Research Methodology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5E76013-AD24-4872-8D46-68220E950DF4}"/>
              </a:ext>
            </a:extLst>
          </p:cNvPr>
          <p:cNvSpPr txBox="1">
            <a:spLocks/>
          </p:cNvSpPr>
          <p:nvPr/>
        </p:nvSpPr>
        <p:spPr>
          <a:xfrm>
            <a:off x="781900" y="1687329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0ABE62-2AF1-40A1-8826-F1652DBAFADE}"/>
              </a:ext>
            </a:extLst>
          </p:cNvPr>
          <p:cNvCxnSpPr/>
          <p:nvPr/>
        </p:nvCxnSpPr>
        <p:spPr>
          <a:xfrm>
            <a:off x="1743266" y="2086233"/>
            <a:ext cx="2381089" cy="0"/>
          </a:xfrm>
          <a:prstGeom prst="line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1">
            <a:extLst>
              <a:ext uri="{FF2B5EF4-FFF2-40B4-BE49-F238E27FC236}">
                <a16:creationId xmlns:a16="http://schemas.microsoft.com/office/drawing/2014/main" id="{295BF1FF-F7E0-4910-AE3C-3DAB23F7B564}"/>
              </a:ext>
            </a:extLst>
          </p:cNvPr>
          <p:cNvGrpSpPr/>
          <p:nvPr/>
        </p:nvGrpSpPr>
        <p:grpSpPr>
          <a:xfrm>
            <a:off x="770145" y="2464905"/>
            <a:ext cx="3098221" cy="930588"/>
            <a:chOff x="625692" y="1862556"/>
            <a:chExt cx="2242452" cy="697941"/>
          </a:xfrm>
        </p:grpSpPr>
        <p:sp>
          <p:nvSpPr>
            <p:cNvPr id="8" name="Footer Text">
              <a:extLst>
                <a:ext uri="{FF2B5EF4-FFF2-40B4-BE49-F238E27FC236}">
                  <a16:creationId xmlns:a16="http://schemas.microsoft.com/office/drawing/2014/main" id="{6254802A-E210-4EB6-9E7A-FAA237F95687}"/>
                </a:ext>
              </a:extLst>
            </p:cNvPr>
            <p:cNvSpPr txBox="1"/>
            <p:nvPr/>
          </p:nvSpPr>
          <p:spPr>
            <a:xfrm>
              <a:off x="625692" y="2099986"/>
              <a:ext cx="2242452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Understanding, Distribution of variables, Missing Value Analysis, Outlier Analysis, Bivariate Analysis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CC07B4-5D75-4C23-8D2F-0AE8C097FB36}"/>
                </a:ext>
              </a:extLst>
            </p:cNvPr>
            <p:cNvSpPr txBox="1"/>
            <p:nvPr/>
          </p:nvSpPr>
          <p:spPr>
            <a:xfrm>
              <a:off x="625692" y="1862556"/>
              <a:ext cx="2242452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Exploratory Data Analysis</a:t>
              </a:r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FA910AE-266B-4303-AF77-48FFC190EAC1}"/>
              </a:ext>
            </a:extLst>
          </p:cNvPr>
          <p:cNvSpPr txBox="1">
            <a:spLocks/>
          </p:cNvSpPr>
          <p:nvPr/>
        </p:nvSpPr>
        <p:spPr>
          <a:xfrm>
            <a:off x="4418558" y="1687329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0902F7-9C5C-40E7-8CE3-35D8AAE04E35}"/>
              </a:ext>
            </a:extLst>
          </p:cNvPr>
          <p:cNvCxnSpPr/>
          <p:nvPr/>
        </p:nvCxnSpPr>
        <p:spPr>
          <a:xfrm>
            <a:off x="5341824" y="2086233"/>
            <a:ext cx="2381089" cy="0"/>
          </a:xfrm>
          <a:prstGeom prst="line">
            <a:avLst/>
          </a:prstGeom>
          <a:ln w="19050" cap="rnd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35">
            <a:extLst>
              <a:ext uri="{FF2B5EF4-FFF2-40B4-BE49-F238E27FC236}">
                <a16:creationId xmlns:a16="http://schemas.microsoft.com/office/drawing/2014/main" id="{5DCB3878-9A82-4D71-90B2-FD9B7B335568}"/>
              </a:ext>
            </a:extLst>
          </p:cNvPr>
          <p:cNvGrpSpPr/>
          <p:nvPr/>
        </p:nvGrpSpPr>
        <p:grpSpPr>
          <a:xfrm>
            <a:off x="4406802" y="2464902"/>
            <a:ext cx="2715215" cy="930589"/>
            <a:chOff x="625692" y="1862555"/>
            <a:chExt cx="2036411" cy="697942"/>
          </a:xfrm>
        </p:grpSpPr>
        <p:sp>
          <p:nvSpPr>
            <p:cNvPr id="13" name="Footer Text">
              <a:extLst>
                <a:ext uri="{FF2B5EF4-FFF2-40B4-BE49-F238E27FC236}">
                  <a16:creationId xmlns:a16="http://schemas.microsoft.com/office/drawing/2014/main" id="{A5BAC5A4-A44A-4479-BD7E-DE109F60B4AA}"/>
                </a:ext>
              </a:extLst>
            </p:cNvPr>
            <p:cNvSpPr txBox="1"/>
            <p:nvPr/>
          </p:nvSpPr>
          <p:spPr>
            <a:xfrm>
              <a:off x="625692" y="2099986"/>
              <a:ext cx="203641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Chi-Square Test, ANOVA, Probability Distribution using Kernel Density Estimation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F0C5F-FE9E-4621-B7D8-09E629C58F64}"/>
                </a:ext>
              </a:extLst>
            </p:cNvPr>
            <p:cNvSpPr txBox="1"/>
            <p:nvPr/>
          </p:nvSpPr>
          <p:spPr>
            <a:xfrm>
              <a:off x="625692" y="1862555"/>
              <a:ext cx="1368932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Statistical Tests</a:t>
              </a:r>
            </a:p>
          </p:txBody>
        </p:sp>
      </p:grp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46AD137-56AB-407A-9931-19EC823BF37B}"/>
              </a:ext>
            </a:extLst>
          </p:cNvPr>
          <p:cNvSpPr txBox="1">
            <a:spLocks/>
          </p:cNvSpPr>
          <p:nvPr/>
        </p:nvSpPr>
        <p:spPr>
          <a:xfrm>
            <a:off x="7963878" y="1687329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grpSp>
        <p:nvGrpSpPr>
          <p:cNvPr id="16" name="Group 40">
            <a:extLst>
              <a:ext uri="{FF2B5EF4-FFF2-40B4-BE49-F238E27FC236}">
                <a16:creationId xmlns:a16="http://schemas.microsoft.com/office/drawing/2014/main" id="{28D48DB2-69EA-49D3-9746-85CED8A7F75C}"/>
              </a:ext>
            </a:extLst>
          </p:cNvPr>
          <p:cNvGrpSpPr/>
          <p:nvPr/>
        </p:nvGrpSpPr>
        <p:grpSpPr>
          <a:xfrm>
            <a:off x="7952122" y="2464900"/>
            <a:ext cx="3290216" cy="930588"/>
            <a:chOff x="625692" y="1862555"/>
            <a:chExt cx="2690511" cy="697942"/>
          </a:xfrm>
        </p:grpSpPr>
        <p:sp>
          <p:nvSpPr>
            <p:cNvPr id="17" name="Footer Text">
              <a:extLst>
                <a:ext uri="{FF2B5EF4-FFF2-40B4-BE49-F238E27FC236}">
                  <a16:creationId xmlns:a16="http://schemas.microsoft.com/office/drawing/2014/main" id="{0ACA0040-7833-44ED-8151-B5E52A0BD7CA}"/>
                </a:ext>
              </a:extLst>
            </p:cNvPr>
            <p:cNvSpPr txBox="1"/>
            <p:nvPr/>
          </p:nvSpPr>
          <p:spPr>
            <a:xfrm>
              <a:off x="625692" y="2099986"/>
              <a:ext cx="269051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One-Hot Encoding, Feature Importance Analysis, Standardization (After train - validation - test split), Class Balancing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60A358-747E-49E7-B527-47405D5F9E7F}"/>
                </a:ext>
              </a:extLst>
            </p:cNvPr>
            <p:cNvSpPr txBox="1"/>
            <p:nvPr/>
          </p:nvSpPr>
          <p:spPr>
            <a:xfrm>
              <a:off x="625692" y="1862555"/>
              <a:ext cx="1981967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Feature Engineering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0C84AF-DA0B-425A-8069-A9BEFA227170}"/>
              </a:ext>
            </a:extLst>
          </p:cNvPr>
          <p:cNvCxnSpPr/>
          <p:nvPr/>
        </p:nvCxnSpPr>
        <p:spPr>
          <a:xfrm>
            <a:off x="8912544" y="2086233"/>
            <a:ext cx="2381089" cy="0"/>
          </a:xfrm>
          <a:prstGeom prst="line">
            <a:avLst/>
          </a:prstGeom>
          <a:ln w="19050" cap="rnd">
            <a:solidFill>
              <a:schemeClr val="accent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44">
            <a:extLst>
              <a:ext uri="{FF2B5EF4-FFF2-40B4-BE49-F238E27FC236}">
                <a16:creationId xmlns:a16="http://schemas.microsoft.com/office/drawing/2014/main" id="{29E3FBBE-149C-4938-9E56-96A6C7C381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78659" y="2086233"/>
            <a:ext cx="2414974" cy="2053646"/>
          </a:xfrm>
          <a:prstGeom prst="bentConnector3">
            <a:avLst>
              <a:gd name="adj1" fmla="val -12929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78F6E49-D11D-4C2E-BA5C-A7E6395E8AF1}"/>
              </a:ext>
            </a:extLst>
          </p:cNvPr>
          <p:cNvSpPr txBox="1">
            <a:spLocks/>
          </p:cNvSpPr>
          <p:nvPr/>
        </p:nvSpPr>
        <p:spPr>
          <a:xfrm>
            <a:off x="781900" y="3741585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</a:p>
        </p:txBody>
      </p:sp>
      <p:grpSp>
        <p:nvGrpSpPr>
          <p:cNvPr id="22" name="Group 56">
            <a:extLst>
              <a:ext uri="{FF2B5EF4-FFF2-40B4-BE49-F238E27FC236}">
                <a16:creationId xmlns:a16="http://schemas.microsoft.com/office/drawing/2014/main" id="{31DEC56A-9526-42A4-BBF8-83FE7E7E75B9}"/>
              </a:ext>
            </a:extLst>
          </p:cNvPr>
          <p:cNvGrpSpPr/>
          <p:nvPr/>
        </p:nvGrpSpPr>
        <p:grpSpPr>
          <a:xfrm>
            <a:off x="770145" y="4519158"/>
            <a:ext cx="3265311" cy="1135261"/>
            <a:chOff x="625691" y="1862555"/>
            <a:chExt cx="2506132" cy="851446"/>
          </a:xfrm>
        </p:grpSpPr>
        <p:sp>
          <p:nvSpPr>
            <p:cNvPr id="23" name="Footer Text">
              <a:extLst>
                <a:ext uri="{FF2B5EF4-FFF2-40B4-BE49-F238E27FC236}">
                  <a16:creationId xmlns:a16="http://schemas.microsoft.com/office/drawing/2014/main" id="{F5D094FF-39C7-4F88-9543-E6F2A7F4CD20}"/>
                </a:ext>
              </a:extLst>
            </p:cNvPr>
            <p:cNvSpPr txBox="1"/>
            <p:nvPr/>
          </p:nvSpPr>
          <p:spPr>
            <a:xfrm>
              <a:off x="625691" y="2099986"/>
              <a:ext cx="2506132" cy="6140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Interpretability using Locally Interpretable Model - Agnostic Explanation (LIME) and Shapely Additive Explanations (SHAP)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EA576B-8B1C-4109-A23B-3EE3625602FE}"/>
                </a:ext>
              </a:extLst>
            </p:cNvPr>
            <p:cNvSpPr txBox="1"/>
            <p:nvPr/>
          </p:nvSpPr>
          <p:spPr>
            <a:xfrm>
              <a:off x="625692" y="1862555"/>
              <a:ext cx="2049349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Interpretability</a:t>
              </a:r>
            </a:p>
          </p:txBody>
        </p:sp>
      </p:grp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3CE2096-09CA-422B-A3E7-193791BA085D}"/>
              </a:ext>
            </a:extLst>
          </p:cNvPr>
          <p:cNvSpPr txBox="1">
            <a:spLocks/>
          </p:cNvSpPr>
          <p:nvPr/>
        </p:nvSpPr>
        <p:spPr>
          <a:xfrm>
            <a:off x="4418558" y="3741585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grpSp>
        <p:nvGrpSpPr>
          <p:cNvPr id="26" name="Group 60">
            <a:extLst>
              <a:ext uri="{FF2B5EF4-FFF2-40B4-BE49-F238E27FC236}">
                <a16:creationId xmlns:a16="http://schemas.microsoft.com/office/drawing/2014/main" id="{6B800D65-720F-44E1-ABDD-6375D968E6A9}"/>
              </a:ext>
            </a:extLst>
          </p:cNvPr>
          <p:cNvGrpSpPr/>
          <p:nvPr/>
        </p:nvGrpSpPr>
        <p:grpSpPr>
          <a:xfrm>
            <a:off x="4406802" y="4519158"/>
            <a:ext cx="3265311" cy="930589"/>
            <a:chOff x="625692" y="1862555"/>
            <a:chExt cx="2506133" cy="697942"/>
          </a:xfrm>
        </p:grpSpPr>
        <p:sp>
          <p:nvSpPr>
            <p:cNvPr id="27" name="Footer Text">
              <a:extLst>
                <a:ext uri="{FF2B5EF4-FFF2-40B4-BE49-F238E27FC236}">
                  <a16:creationId xmlns:a16="http://schemas.microsoft.com/office/drawing/2014/main" id="{0604E282-61D4-440C-8E1B-706EBC417AA5}"/>
                </a:ext>
              </a:extLst>
            </p:cNvPr>
            <p:cNvSpPr txBox="1"/>
            <p:nvPr/>
          </p:nvSpPr>
          <p:spPr>
            <a:xfrm>
              <a:off x="625692" y="2099986"/>
              <a:ext cx="2506133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Evaluation on Train-Validation-Test Data, after Class Balancing, and after Oversampling using SMOTE-NC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F7DFA5-B71A-44B4-886F-0803F46968E5}"/>
                </a:ext>
              </a:extLst>
            </p:cNvPr>
            <p:cNvSpPr txBox="1"/>
            <p:nvPr/>
          </p:nvSpPr>
          <p:spPr>
            <a:xfrm>
              <a:off x="625692" y="1862555"/>
              <a:ext cx="1613623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Evaluation</a:t>
              </a:r>
            </a:p>
          </p:txBody>
        </p:sp>
      </p:grp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63BB8F2-3A46-4419-9D89-B917370C0087}"/>
              </a:ext>
            </a:extLst>
          </p:cNvPr>
          <p:cNvSpPr txBox="1">
            <a:spLocks/>
          </p:cNvSpPr>
          <p:nvPr/>
        </p:nvSpPr>
        <p:spPr>
          <a:xfrm>
            <a:off x="7963878" y="3741585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grpSp>
        <p:nvGrpSpPr>
          <p:cNvPr id="30" name="Group 64">
            <a:extLst>
              <a:ext uri="{FF2B5EF4-FFF2-40B4-BE49-F238E27FC236}">
                <a16:creationId xmlns:a16="http://schemas.microsoft.com/office/drawing/2014/main" id="{DCE92F6A-E603-4530-9C04-8225F62B894E}"/>
              </a:ext>
            </a:extLst>
          </p:cNvPr>
          <p:cNvGrpSpPr/>
          <p:nvPr/>
        </p:nvGrpSpPr>
        <p:grpSpPr>
          <a:xfrm>
            <a:off x="7952122" y="4519158"/>
            <a:ext cx="3084178" cy="930589"/>
            <a:chOff x="625691" y="1862555"/>
            <a:chExt cx="2447781" cy="697942"/>
          </a:xfrm>
        </p:grpSpPr>
        <p:sp>
          <p:nvSpPr>
            <p:cNvPr id="31" name="Footer Text">
              <a:extLst>
                <a:ext uri="{FF2B5EF4-FFF2-40B4-BE49-F238E27FC236}">
                  <a16:creationId xmlns:a16="http://schemas.microsoft.com/office/drawing/2014/main" id="{4D8CF251-9CCE-4F95-93AF-44CD75B7D044}"/>
                </a:ext>
              </a:extLst>
            </p:cNvPr>
            <p:cNvSpPr txBox="1"/>
            <p:nvPr/>
          </p:nvSpPr>
          <p:spPr>
            <a:xfrm>
              <a:off x="625691" y="2099986"/>
              <a:ext cx="244778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Train-test split, Baseline models, Hyperparameter tuning, Class Balancing - Oversampling using SMOTE-NC,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C88314-77F6-40A2-9991-2F18C5061E11}"/>
                </a:ext>
              </a:extLst>
            </p:cNvPr>
            <p:cNvSpPr txBox="1"/>
            <p:nvPr/>
          </p:nvSpPr>
          <p:spPr>
            <a:xfrm>
              <a:off x="625692" y="1862555"/>
              <a:ext cx="1470704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Building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4518EB-EDC7-4BC5-B20C-CE001DF03471}"/>
              </a:ext>
            </a:extLst>
          </p:cNvPr>
          <p:cNvCxnSpPr/>
          <p:nvPr/>
        </p:nvCxnSpPr>
        <p:spPr>
          <a:xfrm flipH="1">
            <a:off x="5291024" y="4139879"/>
            <a:ext cx="2381089" cy="0"/>
          </a:xfrm>
          <a:prstGeom prst="line">
            <a:avLst/>
          </a:prstGeom>
          <a:ln w="19050" cap="rnd">
            <a:solidFill>
              <a:schemeClr val="accent4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F42156C-21AD-44B9-98B1-E8FC6BCE8BDB}"/>
              </a:ext>
            </a:extLst>
          </p:cNvPr>
          <p:cNvCxnSpPr/>
          <p:nvPr/>
        </p:nvCxnSpPr>
        <p:spPr>
          <a:xfrm flipH="1">
            <a:off x="1692466" y="4139879"/>
            <a:ext cx="2381089" cy="0"/>
          </a:xfrm>
          <a:prstGeom prst="line">
            <a:avLst/>
          </a:prstGeom>
          <a:ln w="19050" cap="rnd">
            <a:solidFill>
              <a:schemeClr val="accent5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E119E94-4C76-4D4D-AB4C-315AF5758B20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402FFA-7990-4600-AA59-8FC0BB162337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4 of 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15CDB6-27E9-46A4-932D-A18BC0F9E7D2}"/>
              </a:ext>
            </a:extLst>
          </p:cNvPr>
          <p:cNvSpPr/>
          <p:nvPr/>
        </p:nvSpPr>
        <p:spPr>
          <a:xfrm>
            <a:off x="653116" y="1494540"/>
            <a:ext cx="11142030" cy="1271269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6A3D75-2926-4180-BF08-EABC60552B94}"/>
              </a:ext>
            </a:extLst>
          </p:cNvPr>
          <p:cNvSpPr/>
          <p:nvPr/>
        </p:nvSpPr>
        <p:spPr>
          <a:xfrm>
            <a:off x="579527" y="3537426"/>
            <a:ext cx="11142030" cy="1271269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C4EF44-3D76-4C86-9E80-9CB38A3F064C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2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  <p:bldP spid="21" grpId="0"/>
      <p:bldP spid="25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89862A6-177C-44E3-BB95-88FAFE1CBE0E}"/>
              </a:ext>
            </a:extLst>
          </p:cNvPr>
          <p:cNvSpPr txBox="1"/>
          <p:nvPr/>
        </p:nvSpPr>
        <p:spPr>
          <a:xfrm>
            <a:off x="396853" y="283882"/>
            <a:ext cx="7451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Results </a:t>
            </a: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|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Train-Validation-Test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75D5F-B9A4-46C7-9E1A-594E91693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52" y="1395607"/>
            <a:ext cx="6888335" cy="43529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11DF8B-2B16-4456-A051-2B3AF455B4AB}"/>
              </a:ext>
            </a:extLst>
          </p:cNvPr>
          <p:cNvSpPr txBox="1"/>
          <p:nvPr/>
        </p:nvSpPr>
        <p:spPr>
          <a:xfrm>
            <a:off x="7408718" y="1140745"/>
            <a:ext cx="4221661" cy="4576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data has been split into train, test and validation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Logistic regression has the highest accuracy on the test data of 78.30%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Bernoulli Naïve Bayes has the highest AUC Score of 0.74</a:t>
            </a:r>
            <a:b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Random Forest and Decision Tree are overfit on the train data with accuracies of 99.75%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 and Gaussian Naïve Bayes are the other models that performed well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3E54B3-4F43-4B43-A224-E31B896EE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32" y="4743293"/>
            <a:ext cx="6196960" cy="10052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9C1791-0792-4A4B-957F-BE9345D3D9DE}"/>
              </a:ext>
            </a:extLst>
          </p:cNvPr>
          <p:cNvSpPr txBox="1"/>
          <p:nvPr/>
        </p:nvSpPr>
        <p:spPr>
          <a:xfrm rot="18903568">
            <a:off x="-301981" y="5214776"/>
            <a:ext cx="1968762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Gaussian NB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BBF4F-5EB8-4842-BE5C-6E59015B4E89}"/>
              </a:ext>
            </a:extLst>
          </p:cNvPr>
          <p:cNvSpPr txBox="1"/>
          <p:nvPr/>
        </p:nvSpPr>
        <p:spPr>
          <a:xfrm rot="18903568">
            <a:off x="299625" y="5210540"/>
            <a:ext cx="1968762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Bernoulli NB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0FA109-B3A6-489E-A3AF-297379E2FCF4}"/>
              </a:ext>
            </a:extLst>
          </p:cNvPr>
          <p:cNvSpPr txBox="1"/>
          <p:nvPr/>
        </p:nvSpPr>
        <p:spPr>
          <a:xfrm rot="18903568">
            <a:off x="891754" y="5206587"/>
            <a:ext cx="1968762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Logistic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19D067-24ED-4FA5-B7C5-2E44768408E4}"/>
              </a:ext>
            </a:extLst>
          </p:cNvPr>
          <p:cNvSpPr txBox="1"/>
          <p:nvPr/>
        </p:nvSpPr>
        <p:spPr>
          <a:xfrm rot="18903568">
            <a:off x="1503309" y="5222961"/>
            <a:ext cx="1968762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Random Forest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3AC7A4-C938-40DA-9E2C-C920E31CC78C}"/>
              </a:ext>
            </a:extLst>
          </p:cNvPr>
          <p:cNvSpPr txBox="1"/>
          <p:nvPr/>
        </p:nvSpPr>
        <p:spPr>
          <a:xfrm rot="18903568">
            <a:off x="1984315" y="5274798"/>
            <a:ext cx="2118654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SVM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9CCF4B-67B5-4694-9B7E-9FA5C5DE8F8B}"/>
              </a:ext>
            </a:extLst>
          </p:cNvPr>
          <p:cNvSpPr txBox="1"/>
          <p:nvPr/>
        </p:nvSpPr>
        <p:spPr>
          <a:xfrm rot="18903568">
            <a:off x="2596894" y="5252910"/>
            <a:ext cx="2118654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Decision Tree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98A1E3-2947-4123-9D66-F1E15D5F0CB9}"/>
              </a:ext>
            </a:extLst>
          </p:cNvPr>
          <p:cNvSpPr txBox="1"/>
          <p:nvPr/>
        </p:nvSpPr>
        <p:spPr>
          <a:xfrm rot="18903568">
            <a:off x="3198500" y="5274798"/>
            <a:ext cx="2118654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K Neighbor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A8ECC9-C284-45B6-AD3F-06BAFF8C0950}"/>
              </a:ext>
            </a:extLst>
          </p:cNvPr>
          <p:cNvSpPr txBox="1"/>
          <p:nvPr/>
        </p:nvSpPr>
        <p:spPr>
          <a:xfrm rot="18903568">
            <a:off x="3777336" y="5266442"/>
            <a:ext cx="2118654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Gradient Boost Classifier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06AA72-9F47-40DF-8656-A0083225E448}"/>
              </a:ext>
            </a:extLst>
          </p:cNvPr>
          <p:cNvSpPr txBox="1"/>
          <p:nvPr/>
        </p:nvSpPr>
        <p:spPr>
          <a:xfrm rot="18903568">
            <a:off x="5958941" y="4865708"/>
            <a:ext cx="970677" cy="30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Light GBM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79DDDC-B651-40BB-8A5F-8EE4486995DB}"/>
              </a:ext>
            </a:extLst>
          </p:cNvPr>
          <p:cNvSpPr txBox="1"/>
          <p:nvPr/>
        </p:nvSpPr>
        <p:spPr>
          <a:xfrm rot="18903568">
            <a:off x="4404364" y="5284255"/>
            <a:ext cx="2118654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22D3E0-C464-4715-A225-556EFA368019}"/>
              </a:ext>
            </a:extLst>
          </p:cNvPr>
          <p:cNvSpPr txBox="1"/>
          <p:nvPr/>
        </p:nvSpPr>
        <p:spPr>
          <a:xfrm>
            <a:off x="667657" y="5929775"/>
            <a:ext cx="6617530" cy="30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Algorithms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C2FF53-1AB3-4C3E-BB12-F51C50B726D7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E8EF8-22F1-485E-B21B-51177930E3EF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5 of 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9F3E87-C930-48A3-ADDE-89BBDAD09002}"/>
              </a:ext>
            </a:extLst>
          </p:cNvPr>
          <p:cNvSpPr/>
          <p:nvPr/>
        </p:nvSpPr>
        <p:spPr>
          <a:xfrm>
            <a:off x="-125533" y="317031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24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89862A6-177C-44E3-BB95-88FAFE1CBE0E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Results </a:t>
            </a: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|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Model Performance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8BB69-1FC1-4523-902B-76840C467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8" y="1002696"/>
            <a:ext cx="11262321" cy="36980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7239AE-B7B1-48E2-B34C-7C2CB91066C1}"/>
              </a:ext>
            </a:extLst>
          </p:cNvPr>
          <p:cNvSpPr txBox="1"/>
          <p:nvPr/>
        </p:nvSpPr>
        <p:spPr>
          <a:xfrm>
            <a:off x="688431" y="4611274"/>
            <a:ext cx="5407568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results are obtained after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class balancing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using SMOTE-NC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hyperparameter tuning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using Randomized Search CV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79063-C83A-4EF2-ABAC-7C0D858629D8}"/>
              </a:ext>
            </a:extLst>
          </p:cNvPr>
          <p:cNvSpPr txBox="1"/>
          <p:nvPr/>
        </p:nvSpPr>
        <p:spPr>
          <a:xfrm>
            <a:off x="6420632" y="5309799"/>
            <a:ext cx="5191146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XGBoost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CatBoost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are the ensemble models that have the highest accuracy of about 76%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127C6-6076-4756-B8D9-584CDA70F3BE}"/>
              </a:ext>
            </a:extLst>
          </p:cNvPr>
          <p:cNvSpPr txBox="1"/>
          <p:nvPr/>
        </p:nvSpPr>
        <p:spPr>
          <a:xfrm>
            <a:off x="688430" y="5355387"/>
            <a:ext cx="5407568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Decision Tree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AdaBoost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Classifier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Bagging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Classifier have the </a:t>
            </a:r>
            <a:r>
              <a:rPr kumimoji="0" lang="en-US" sz="1400" i="1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highest AUC score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of 0.84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89415-53CA-4C7E-B509-8895AB6097DA}"/>
              </a:ext>
            </a:extLst>
          </p:cNvPr>
          <p:cNvSpPr txBox="1"/>
          <p:nvPr/>
        </p:nvSpPr>
        <p:spPr>
          <a:xfrm>
            <a:off x="6420632" y="4600346"/>
            <a:ext cx="5191146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All models (except one) have </a:t>
            </a:r>
            <a:r>
              <a:rPr kumimoji="0" lang="en-US" sz="1400" i="1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AUC scores of greater </a:t>
            </a:r>
            <a:r>
              <a:rPr kumimoji="0" lang="en-GB" sz="1400" i="1" u="none" strike="noStrike" kern="1200" cap="none" spc="0" normalizeH="0" baseline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tha</a:t>
            </a:r>
            <a:r>
              <a:rPr lang="en-US" sz="1400" i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 0.80 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test accuracy scores of greater than 70%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E086E-53BC-4324-9F57-887590C17817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AA6E8A-275F-4BE0-987F-959FCC74F02C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5 of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A2F2C7-13ED-4141-8392-5A16858506C1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43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9862A6-177C-44E3-BB95-88FAFE1CBE0E}"/>
              </a:ext>
            </a:extLst>
          </p:cNvPr>
          <p:cNvSpPr txBox="1"/>
          <p:nvPr/>
        </p:nvSpPr>
        <p:spPr>
          <a:xfrm>
            <a:off x="396852" y="283882"/>
            <a:ext cx="10292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Results </a:t>
            </a: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|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Interpretable Machine Learning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28486-5D05-4F0D-ADAD-715A37EF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51" y="991768"/>
            <a:ext cx="7294446" cy="578748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C82839-9A81-4607-A366-E94F85429A86}"/>
              </a:ext>
            </a:extLst>
          </p:cNvPr>
          <p:cNvSpPr txBox="1"/>
          <p:nvPr/>
        </p:nvSpPr>
        <p:spPr>
          <a:xfrm>
            <a:off x="7848291" y="2448141"/>
            <a:ext cx="4162755" cy="2960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LIME stands for Locally Interpretable Model Agnostic Explanation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output is a set of explanations that explain each feature’s contribution to predicting a data point</a:t>
            </a:r>
            <a:b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SHAP is used for global interpretation of the features using Shapely values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711A7-336D-4896-B8DE-93C312767D85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AC5405-F808-4989-B62F-B9554F2AD0A3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5 of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53BA9C-D8D6-4546-B21A-E632831A1FD1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8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542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222</cp:revision>
  <dcterms:created xsi:type="dcterms:W3CDTF">2021-05-29T21:16:01Z</dcterms:created>
  <dcterms:modified xsi:type="dcterms:W3CDTF">2021-05-30T22:51:10Z</dcterms:modified>
</cp:coreProperties>
</file>