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8" r:id="rId2"/>
    <p:sldId id="257" r:id="rId3"/>
    <p:sldId id="306" r:id="rId4"/>
    <p:sldId id="320" r:id="rId5"/>
    <p:sldId id="332" r:id="rId6"/>
    <p:sldId id="333" r:id="rId7"/>
    <p:sldId id="334" r:id="rId8"/>
    <p:sldId id="335" r:id="rId9"/>
    <p:sldId id="285" r:id="rId10"/>
    <p:sldId id="1725" r:id="rId11"/>
    <p:sldId id="1724" r:id="rId12"/>
    <p:sldId id="337" r:id="rId13"/>
    <p:sldId id="321" r:id="rId14"/>
    <p:sldId id="32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reer Roadmap in Data Science" id="{56089670-DB74-4208-BB24-FE15ECFB2C85}">
          <p14:sldIdLst>
            <p14:sldId id="318"/>
          </p14:sldIdLst>
        </p14:section>
        <p14:section name="Agenda" id="{D96C7D46-2674-4A40-A9EA-A6C127A57227}">
          <p14:sldIdLst>
            <p14:sldId id="257"/>
          </p14:sldIdLst>
        </p14:section>
        <p14:section name="01 Defining the Problem Statement&#13;" id="{84E6C1AB-B7C4-43D2-A70A-53C9CD0A7907}">
          <p14:sldIdLst>
            <p14:sldId id="306"/>
            <p14:sldId id="320"/>
          </p14:sldIdLst>
        </p14:section>
        <p14:section name="02 Current and Future Scenarios&#13;" id="{D004E2EC-B2D2-4F95-A01D-C90D0CE95CDB}">
          <p14:sldIdLst>
            <p14:sldId id="332"/>
          </p14:sldIdLst>
        </p14:section>
        <p14:section name="03 Gathering Data and forming a Hypothesis Tree&#13;" id="{DDD30065-BC03-4C9D-8FF2-52460EC9B4F4}">
          <p14:sldIdLst>
            <p14:sldId id="333"/>
          </p14:sldIdLst>
        </p14:section>
        <p14:section name="04 Data Collection&#13;" id="{3D296992-B957-4696-8E42-D3432FC225FE}">
          <p14:sldIdLst>
            <p14:sldId id="334"/>
          </p14:sldIdLst>
        </p14:section>
        <p14:section name="05 Data Pre-processing, Modelling and Iterations&#13;" id="{D7A576BD-4F7A-4B8C-9970-60EFC20E329B}">
          <p14:sldIdLst>
            <p14:sldId id="335"/>
            <p14:sldId id="285"/>
            <p14:sldId id="1725"/>
          </p14:sldIdLst>
        </p14:section>
        <p14:section name="06 AI Integration for Optimization&#13;" id="{A8AD9179-485B-4868-8754-74C90074B6CD}">
          <p14:sldIdLst>
            <p14:sldId id="1724"/>
          </p14:sldIdLst>
        </p14:section>
        <p14:section name="07 Conclusion and Impact&#13;" id="{7B3248BD-B7AD-BF4B-BE63-FD0D67F15AFC}">
          <p14:sldIdLst>
            <p14:sldId id="337"/>
          </p14:sldIdLst>
        </p14:section>
        <p14:section name="Archive" id="{50520B23-E549-49CA-817B-EA2271E104E8}">
          <p14:sldIdLst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0B050"/>
    <a:srgbClr val="287FD6"/>
    <a:srgbClr val="0FB050"/>
    <a:srgbClr val="5C64B7"/>
    <a:srgbClr val="000000"/>
    <a:srgbClr val="F9607F"/>
    <a:srgbClr val="EF2C3C"/>
    <a:srgbClr val="297FD5"/>
    <a:srgbClr val="417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4" autoAdjust="0"/>
    <p:restoredTop sz="97193" autoAdjust="0"/>
  </p:normalViewPr>
  <p:slideViewPr>
    <p:cSldViewPr snapToGrid="0">
      <p:cViewPr varScale="1">
        <p:scale>
          <a:sx n="140" d="100"/>
          <a:sy n="140" d="100"/>
        </p:scale>
        <p:origin x="232" y="40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1E092-1ED1-4761-85D1-EEE54D1D70F3}" type="datetimeFigureOut">
              <a:rPr lang="en-US" smtClean="0"/>
              <a:t>8/18/24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A27A9-5E68-4D2C-8C97-692FCAAE1E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93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APOLLO Hospital Pharmacy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36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APOLLO Hospital Pharmacy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15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C1DA1-9214-29AD-695B-9B68E0A09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591E64-BA43-1F03-57A0-164C3D764F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83BAAF-DF8F-9ABD-6D75-9A36A6D26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9BF0C-9EBD-4788-27FE-E4818913D0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7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2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APOLLO Hospital Pharmacy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94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APOLLO Hospital Pharmacy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4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APOLLO Hospital Pharmacy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0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APOLLO Hospital Pharmacy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66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APOLLO Hospital Pharmacy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19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APOLLO Hospital Pharmacy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93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Source:https://www.payscale.com/research/IN/Job=Data_Scientist/Salary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9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0156-419E-43DB-89F6-9CD0DC50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3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8847-8E1C-424B-9F53-FFF149C5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B51A-C99B-420B-BF6E-1489A1FF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BF96-CAAB-4E65-B8C1-E5F17C10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8/18/24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F0AE-66A6-491A-9B12-C0621348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9FE5-E9A0-490A-B6C1-38EC340B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433C-C431-4AE6-9A93-AE011D9D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4F17-F159-46E1-BFB0-A1168F550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C50B-14EF-485B-A1A1-EB8863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8/18/24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A638-0ED0-4884-841F-2780146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F29AE-1F1A-48F8-8577-98534E58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4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C603-A489-4A48-A6AB-3BB2F78A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C04E-1F4E-4FB9-807B-13C64B0C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F035D-F95B-4DB9-BB75-98FDD96B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8/18/24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8FF3-25F0-42D0-B9D8-71857362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17D4-935A-41D3-9D1D-48DC75EC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6B82-5836-48B6-A20A-DB750996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391F-538C-4A01-A0C9-8EC356FC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63FC5-33A3-491B-892C-AD6F30014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CB7BB-FA87-4F63-962A-3076DA9A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8/18/24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30AE6-A337-43C0-90DB-C9F523AC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6CBE1-1FDA-4854-A790-EC77CE36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8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747-0732-4154-AC37-5D2FC5D2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B904F-0DAF-4A4B-92BA-734547B4E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0570-F457-4E9D-ABD1-BBC4C353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B416C-3243-4ED6-AB24-FCB338E57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F2B3C-13E4-4D65-B718-FFD0D944B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92CD5-1537-4A94-8618-B1E808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8/18/24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76CFF-48AB-4CF6-A22D-CF1BC270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31545-F892-4A7B-B293-3AF483EC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43D4-D2D1-4419-B1E5-076C0A13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F94DD-188B-4865-8521-75CF4887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8/18/24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8871E-2911-4AB6-9B8C-EEAA81C9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4A9B9-F8DE-44AA-804A-94F27086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0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43909-FBD5-44CC-AD59-A2EFE31F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8/18/24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98007-DBD8-4345-B327-FF9FD7C4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725A0-2A80-40DE-8D9E-2C3A11E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9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EB7707-7402-457C-A6BF-56B9F490CD63}"/>
              </a:ext>
            </a:extLst>
          </p:cNvPr>
          <p:cNvCxnSpPr>
            <a:cxnSpLocks/>
          </p:cNvCxnSpPr>
          <p:nvPr userDrawn="1"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" name="Picture 2" descr="upGrad appoints Saranjit Sangar as CEO - UK, Europe, and Middle East">
            <a:extLst>
              <a:ext uri="{FF2B5EF4-FFF2-40B4-BE49-F238E27FC236}">
                <a16:creationId xmlns:a16="http://schemas.microsoft.com/office/drawing/2014/main" id="{71BA9D70-22EA-4278-BE9A-02A03B39978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0950" y="0"/>
            <a:ext cx="1691049" cy="88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0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D508EB-EE9D-D5EE-12E2-D0F45F97575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0327599" cy="68850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9BC358-AA79-4252-AA17-1DE7B5329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198" y="6341931"/>
            <a:ext cx="1864802" cy="5160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7199" y="840835"/>
            <a:ext cx="1593164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0"/>
            <a:ext cx="12192000" cy="6885066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solidFill>
              <a:srgbClr val="7A464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F1C089-1525-481A-972E-A424F171B706}"/>
              </a:ext>
            </a:extLst>
          </p:cNvPr>
          <p:cNvGrpSpPr/>
          <p:nvPr/>
        </p:nvGrpSpPr>
        <p:grpSpPr>
          <a:xfrm>
            <a:off x="888723" y="623296"/>
            <a:ext cx="8560730" cy="1042649"/>
            <a:chOff x="430869" y="1099731"/>
            <a:chExt cx="8560730" cy="104264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F38FB6-D98F-4EDC-87DF-742731A3086C}"/>
                </a:ext>
              </a:extLst>
            </p:cNvPr>
            <p:cNvSpPr txBox="1"/>
            <p:nvPr/>
          </p:nvSpPr>
          <p:spPr>
            <a:xfrm>
              <a:off x="558185" y="1099731"/>
              <a:ext cx="84334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Demand Forecasting for Perishable Goods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97BC12-3D7A-47D0-A42D-DB005B3C4B1A}"/>
                </a:ext>
              </a:extLst>
            </p:cNvPr>
            <p:cNvSpPr txBox="1"/>
            <p:nvPr/>
          </p:nvSpPr>
          <p:spPr>
            <a:xfrm>
              <a:off x="558185" y="1773048"/>
              <a:ext cx="5256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Anish Mahapatra</a:t>
              </a:r>
              <a:r>
                <a:rPr kumimoji="0" lang="en-US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|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13</a:t>
              </a:r>
              <a:r>
                <a:rPr lang="en-US" baseline="30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US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June, 2024</a:t>
              </a:r>
              <a:endParaRPr kumimoji="0" lang="en-US" sz="11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272680-583D-4909-A3A8-8B3601B04EB3}"/>
                </a:ext>
              </a:extLst>
            </p:cNvPr>
            <p:cNvSpPr/>
            <p:nvPr/>
          </p:nvSpPr>
          <p:spPr>
            <a:xfrm>
              <a:off x="430869" y="1834496"/>
              <a:ext cx="56699" cy="24643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9607F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9039863-DD76-4F7F-9EBA-0B2AB9A3CF1C}"/>
                </a:ext>
              </a:extLst>
            </p:cNvPr>
            <p:cNvSpPr/>
            <p:nvPr/>
          </p:nvSpPr>
          <p:spPr>
            <a:xfrm>
              <a:off x="430869" y="1129001"/>
              <a:ext cx="45719" cy="584776"/>
            </a:xfrm>
            <a:prstGeom prst="rect">
              <a:avLst/>
            </a:prstGeom>
            <a:solidFill>
              <a:srgbClr val="5C64B7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9DE22A-973E-49BC-BA5E-E323C8BE79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2964" y="1682859"/>
              <a:ext cx="8166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3403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 of the Master’s Degree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3 of 6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4CA315-063D-4E52-9F97-2BAD8191362B}"/>
              </a:ext>
            </a:extLst>
          </p:cNvPr>
          <p:cNvGrpSpPr/>
          <p:nvPr/>
        </p:nvGrpSpPr>
        <p:grpSpPr>
          <a:xfrm>
            <a:off x="608913" y="1509529"/>
            <a:ext cx="3879297" cy="2353545"/>
            <a:chOff x="608913" y="1509529"/>
            <a:chExt cx="3879297" cy="235354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89197B-77E7-455A-9D1A-E24439576A14}"/>
                </a:ext>
              </a:extLst>
            </p:cNvPr>
            <p:cNvSpPr txBox="1"/>
            <p:nvPr/>
          </p:nvSpPr>
          <p:spPr>
            <a:xfrm>
              <a:off x="1176300" y="2660835"/>
              <a:ext cx="2744525" cy="492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Companies should </a:t>
              </a:r>
            </a:p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recognize my degree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603662-A235-4DA9-A070-AF07092D7DA1}"/>
                </a:ext>
              </a:extLst>
            </p:cNvPr>
            <p:cNvSpPr txBox="1"/>
            <p:nvPr/>
          </p:nvSpPr>
          <p:spPr>
            <a:xfrm>
              <a:off x="608913" y="3165639"/>
              <a:ext cx="3879297" cy="69743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Companies like Amazon, Microsoft, Fortune 500: </a:t>
              </a:r>
            </a:p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recognize this as a full-fledged </a:t>
              </a:r>
            </a:p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graduate and Master’s Degree</a:t>
              </a:r>
            </a:p>
          </p:txBody>
        </p:sp>
        <p:sp>
          <p:nvSpPr>
            <p:cNvPr id="44" name="Text Placeholder 3">
              <a:extLst>
                <a:ext uri="{FF2B5EF4-FFF2-40B4-BE49-F238E27FC236}">
                  <a16:creationId xmlns:a16="http://schemas.microsoft.com/office/drawing/2014/main" id="{B92452D7-6EFA-48DA-B9C1-89EBAD2C6887}"/>
                </a:ext>
              </a:extLst>
            </p:cNvPr>
            <p:cNvSpPr txBox="1">
              <a:spLocks/>
            </p:cNvSpPr>
            <p:nvPr/>
          </p:nvSpPr>
          <p:spPr>
            <a:xfrm>
              <a:off x="743484" y="1509529"/>
              <a:ext cx="759824" cy="82067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821429-072D-4ECA-9F93-ABFDADDB72BB}"/>
                </a:ext>
              </a:extLst>
            </p:cNvPr>
            <p:cNvSpPr/>
            <p:nvPr/>
          </p:nvSpPr>
          <p:spPr>
            <a:xfrm>
              <a:off x="2066032" y="1744141"/>
              <a:ext cx="965063" cy="9374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26" name="Picture 2" descr="https://cdn-icons-png.flaticon.com/512/3061/3061341.png">
              <a:extLst>
                <a:ext uri="{FF2B5EF4-FFF2-40B4-BE49-F238E27FC236}">
                  <a16:creationId xmlns:a16="http://schemas.microsoft.com/office/drawing/2014/main" id="{ED8BD585-04CC-489B-AA3C-157CA4E95D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4790" y="1855625"/>
              <a:ext cx="693726" cy="693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5FF7ED-FA62-48FB-8774-91BCAC6F6149}"/>
              </a:ext>
            </a:extLst>
          </p:cNvPr>
          <p:cNvGrpSpPr/>
          <p:nvPr/>
        </p:nvGrpSpPr>
        <p:grpSpPr>
          <a:xfrm>
            <a:off x="7418023" y="1595824"/>
            <a:ext cx="3477752" cy="2249824"/>
            <a:chOff x="7418023" y="1595824"/>
            <a:chExt cx="3477752" cy="2249824"/>
          </a:xfrm>
        </p:grpSpPr>
        <p:sp>
          <p:nvSpPr>
            <p:cNvPr id="45" name="Text Placeholder 3">
              <a:extLst>
                <a:ext uri="{FF2B5EF4-FFF2-40B4-BE49-F238E27FC236}">
                  <a16:creationId xmlns:a16="http://schemas.microsoft.com/office/drawing/2014/main" id="{40EAD5D2-6885-4F25-AF8D-3772429AFFDC}"/>
                </a:ext>
              </a:extLst>
            </p:cNvPr>
            <p:cNvSpPr txBox="1">
              <a:spLocks/>
            </p:cNvSpPr>
            <p:nvPr/>
          </p:nvSpPr>
          <p:spPr>
            <a:xfrm>
              <a:off x="7418023" y="1595824"/>
              <a:ext cx="759824" cy="82067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rgbClr val="417B8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grpSp>
          <p:nvGrpSpPr>
            <p:cNvPr id="28" name="Group 31">
              <a:extLst>
                <a:ext uri="{FF2B5EF4-FFF2-40B4-BE49-F238E27FC236}">
                  <a16:creationId xmlns:a16="http://schemas.microsoft.com/office/drawing/2014/main" id="{A805C287-EBBE-4235-9422-9FD9D9EEB494}"/>
                </a:ext>
              </a:extLst>
            </p:cNvPr>
            <p:cNvGrpSpPr/>
            <p:nvPr/>
          </p:nvGrpSpPr>
          <p:grpSpPr>
            <a:xfrm>
              <a:off x="7439855" y="2737844"/>
              <a:ext cx="3455920" cy="1107804"/>
              <a:chOff x="3276175" y="1900372"/>
              <a:chExt cx="2591940" cy="830853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1B3CF7-DDFC-4C2F-AC4B-E80A56BE6723}"/>
                  </a:ext>
                </a:extLst>
              </p:cNvPr>
              <p:cNvSpPr txBox="1"/>
              <p:nvPr/>
            </p:nvSpPr>
            <p:spPr>
              <a:xfrm>
                <a:off x="3534761" y="1900372"/>
                <a:ext cx="20583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417B8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My Degree should be </a:t>
                </a:r>
              </a:p>
              <a:p>
                <a:pPr algn="ctr"/>
                <a:r>
                  <a:rPr lang="en-US" sz="1600" b="1" dirty="0">
                    <a:solidFill>
                      <a:srgbClr val="417B8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Recognized globally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8CD03E8-F530-48FF-A2D3-B4B6E103E17A}"/>
                  </a:ext>
                </a:extLst>
              </p:cNvPr>
              <p:cNvSpPr txBox="1"/>
              <p:nvPr/>
            </p:nvSpPr>
            <p:spPr>
              <a:xfrm>
                <a:off x="3276175" y="2269704"/>
                <a:ext cx="2591940" cy="461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 defTabSz="1219170">
                  <a:spcBef>
                    <a:spcPct val="20000"/>
                  </a:spcBef>
                  <a:defRPr/>
                </a:pPr>
                <a:r>
                  <a:rPr lang="en-US" sz="1333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India or Abroad, everyone should recognize my degree. This is possible because of the WES Certification</a:t>
                </a:r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565D925-9808-4238-8D89-F0778A419B4C}"/>
                </a:ext>
              </a:extLst>
            </p:cNvPr>
            <p:cNvSpPr/>
            <p:nvPr/>
          </p:nvSpPr>
          <p:spPr>
            <a:xfrm>
              <a:off x="8685284" y="1818730"/>
              <a:ext cx="965063" cy="93743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28" name="Picture 4" descr="https://cdn-icons-png.flaticon.com/512/2206/2206461.png">
              <a:extLst>
                <a:ext uri="{FF2B5EF4-FFF2-40B4-BE49-F238E27FC236}">
                  <a16:creationId xmlns:a16="http://schemas.microsoft.com/office/drawing/2014/main" id="{86565B35-075B-4923-A0EF-9620FD733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6401" y="1937651"/>
              <a:ext cx="702827" cy="702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6F4F4E-F58F-43AA-B6BA-E4AD74D2F768}"/>
              </a:ext>
            </a:extLst>
          </p:cNvPr>
          <p:cNvGrpSpPr/>
          <p:nvPr/>
        </p:nvGrpSpPr>
        <p:grpSpPr>
          <a:xfrm>
            <a:off x="7462070" y="4228962"/>
            <a:ext cx="3102600" cy="2126753"/>
            <a:chOff x="7426560" y="3936545"/>
            <a:chExt cx="3102600" cy="212675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C3D491-4A3D-4CFB-AECA-8E0162A07413}"/>
                </a:ext>
              </a:extLst>
            </p:cNvPr>
            <p:cNvSpPr txBox="1"/>
            <p:nvPr/>
          </p:nvSpPr>
          <p:spPr>
            <a:xfrm>
              <a:off x="7784635" y="5117927"/>
              <a:ext cx="2744525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Possibility of </a:t>
              </a:r>
            </a:p>
            <a:p>
              <a:pPr algn="ctr"/>
              <a:r>
                <a:rPr lang="en-US" sz="16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Higher Studies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65E42F-7B4E-4B4C-8BAD-ED026ED86D1D}"/>
                </a:ext>
              </a:extLst>
            </p:cNvPr>
            <p:cNvSpPr txBox="1"/>
            <p:nvPr/>
          </p:nvSpPr>
          <p:spPr>
            <a:xfrm>
              <a:off x="7784634" y="5653057"/>
              <a:ext cx="2744525" cy="41024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you wish, you should be able to pursue even higher degrees later</a:t>
              </a:r>
            </a:p>
          </p:txBody>
        </p:sp>
        <p:sp>
          <p:nvSpPr>
            <p:cNvPr id="47" name="Text Placeholder 3">
              <a:extLst>
                <a:ext uri="{FF2B5EF4-FFF2-40B4-BE49-F238E27FC236}">
                  <a16:creationId xmlns:a16="http://schemas.microsoft.com/office/drawing/2014/main" id="{A3212ECA-5398-4374-8CD4-836CA7DE7DF2}"/>
                </a:ext>
              </a:extLst>
            </p:cNvPr>
            <p:cNvSpPr txBox="1">
              <a:spLocks/>
            </p:cNvSpPr>
            <p:nvPr/>
          </p:nvSpPr>
          <p:spPr>
            <a:xfrm>
              <a:off x="7426560" y="3936545"/>
              <a:ext cx="759824" cy="82067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7D6C25C-DAF7-4B5F-8F2F-60B13DD7FE39}"/>
                </a:ext>
              </a:extLst>
            </p:cNvPr>
            <p:cNvSpPr/>
            <p:nvPr/>
          </p:nvSpPr>
          <p:spPr>
            <a:xfrm>
              <a:off x="8674368" y="4083909"/>
              <a:ext cx="965063" cy="9374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32" name="Picture 8" descr="https://cdn-icons-png.flaticon.com/512/308/308201.png">
              <a:extLst>
                <a:ext uri="{FF2B5EF4-FFF2-40B4-BE49-F238E27FC236}">
                  <a16:creationId xmlns:a16="http://schemas.microsoft.com/office/drawing/2014/main" id="{2B94C5E5-A3D0-47E7-8636-DC049E9F55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6982" y="4172712"/>
              <a:ext cx="759825" cy="759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D3CF4D-CDCF-4D60-9F26-7CE00B9B322E}"/>
              </a:ext>
            </a:extLst>
          </p:cNvPr>
          <p:cNvGrpSpPr/>
          <p:nvPr/>
        </p:nvGrpSpPr>
        <p:grpSpPr>
          <a:xfrm>
            <a:off x="755650" y="4372580"/>
            <a:ext cx="3510164" cy="1983135"/>
            <a:chOff x="779789" y="4080164"/>
            <a:chExt cx="3510164" cy="1983135"/>
          </a:xfrm>
        </p:grpSpPr>
        <p:grpSp>
          <p:nvGrpSpPr>
            <p:cNvPr id="32" name="Group 32">
              <a:extLst>
                <a:ext uri="{FF2B5EF4-FFF2-40B4-BE49-F238E27FC236}">
                  <a16:creationId xmlns:a16="http://schemas.microsoft.com/office/drawing/2014/main" id="{59319684-CA53-43C3-AFBB-FB1621AC3D85}"/>
                </a:ext>
              </a:extLst>
            </p:cNvPr>
            <p:cNvGrpSpPr/>
            <p:nvPr/>
          </p:nvGrpSpPr>
          <p:grpSpPr>
            <a:xfrm>
              <a:off x="807169" y="5117928"/>
              <a:ext cx="3482784" cy="945371"/>
              <a:chOff x="5945729" y="1911492"/>
              <a:chExt cx="2612088" cy="709026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B78878-EB9E-4CAC-9AAC-BE32ABB81448}"/>
                  </a:ext>
                </a:extLst>
              </p:cNvPr>
              <p:cNvSpPr txBox="1"/>
              <p:nvPr/>
            </p:nvSpPr>
            <p:spPr>
              <a:xfrm>
                <a:off x="5945729" y="1911492"/>
                <a:ext cx="2612088" cy="369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 should be able to get a transition my job or get a jump in my salary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4044A6-83F7-4B10-A68E-6771E3478A11}"/>
                  </a:ext>
                </a:extLst>
              </p:cNvPr>
              <p:cNvSpPr txBox="1"/>
              <p:nvPr/>
            </p:nvSpPr>
            <p:spPr>
              <a:xfrm>
                <a:off x="5957254" y="2312838"/>
                <a:ext cx="2589038" cy="307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 defTabSz="1219170">
                  <a:spcBef>
                    <a:spcPct val="20000"/>
                  </a:spcBef>
                  <a:defRPr/>
                </a:pPr>
                <a:r>
                  <a:rPr lang="en-US" sz="1333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 Average, having a relevant MSc Degree will get you 40% more in the market</a:t>
                </a:r>
              </a:p>
            </p:txBody>
          </p:sp>
        </p:grpSp>
        <p:sp>
          <p:nvSpPr>
            <p:cNvPr id="46" name="Text Placeholder 3">
              <a:extLst>
                <a:ext uri="{FF2B5EF4-FFF2-40B4-BE49-F238E27FC236}">
                  <a16:creationId xmlns:a16="http://schemas.microsoft.com/office/drawing/2014/main" id="{F69A0D0F-707A-4B52-AFF5-781C8F5269F1}"/>
                </a:ext>
              </a:extLst>
            </p:cNvPr>
            <p:cNvSpPr txBox="1">
              <a:spLocks/>
            </p:cNvSpPr>
            <p:nvPr/>
          </p:nvSpPr>
          <p:spPr>
            <a:xfrm>
              <a:off x="779789" y="4080164"/>
              <a:ext cx="759824" cy="82067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2202D8-41EA-471F-B18F-24625DF4A461}"/>
                </a:ext>
              </a:extLst>
            </p:cNvPr>
            <p:cNvSpPr/>
            <p:nvPr/>
          </p:nvSpPr>
          <p:spPr>
            <a:xfrm>
              <a:off x="2066032" y="4083909"/>
              <a:ext cx="965063" cy="9374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67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34" name="Picture 10" descr="https://cdn-icons-png.flaticon.com/512/893/893104.png">
              <a:extLst>
                <a:ext uri="{FF2B5EF4-FFF2-40B4-BE49-F238E27FC236}">
                  <a16:creationId xmlns:a16="http://schemas.microsoft.com/office/drawing/2014/main" id="{4D6498FF-7242-4AC6-A7A4-8040D5D96E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3159" y="4222035"/>
              <a:ext cx="616987" cy="616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 descr="https://cdn-icons-png.flaticon.com/512/3561/3561473.png">
            <a:extLst>
              <a:ext uri="{FF2B5EF4-FFF2-40B4-BE49-F238E27FC236}">
                <a16:creationId xmlns:a16="http://schemas.microsoft.com/office/drawing/2014/main" id="{03D279AC-63BC-4AE8-8F17-537EC7C9F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8156" y="3542742"/>
            <a:ext cx="1047270" cy="10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862A82-D5FA-447F-83C1-1C7A84057821}"/>
              </a:ext>
            </a:extLst>
          </p:cNvPr>
          <p:cNvGrpSpPr/>
          <p:nvPr/>
        </p:nvGrpSpPr>
        <p:grpSpPr>
          <a:xfrm>
            <a:off x="1406050" y="1091472"/>
            <a:ext cx="9011166" cy="461665"/>
            <a:chOff x="1436168" y="1091472"/>
            <a:chExt cx="8793406" cy="46166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796528F-04B8-4188-8F1F-321FEB592DFF}"/>
                </a:ext>
              </a:extLst>
            </p:cNvPr>
            <p:cNvSpPr txBox="1"/>
            <p:nvPr/>
          </p:nvSpPr>
          <p:spPr>
            <a:xfrm>
              <a:off x="1436168" y="1091472"/>
              <a:ext cx="879340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. What d</a:t>
              </a:r>
              <a:r>
                <a:rPr lang="en-US" sz="24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 you really want from a Master’s Degree?</a:t>
              </a:r>
              <a:endPara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BB54D8B-1F7A-45E7-9B89-6F5E0ADC8038}"/>
                </a:ext>
              </a:extLst>
            </p:cNvPr>
            <p:cNvSpPr/>
            <p:nvPr/>
          </p:nvSpPr>
          <p:spPr>
            <a:xfrm>
              <a:off x="1984798" y="1105980"/>
              <a:ext cx="7696147" cy="429125"/>
            </a:xfrm>
            <a:prstGeom prst="roundRect">
              <a:avLst/>
            </a:prstGeom>
            <a:noFill/>
            <a:ln w="28575">
              <a:solidFill>
                <a:srgbClr val="5C64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943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00220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Integration for Optimization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79DD00E-FC35-57E8-2562-1123556EFB26}"/>
              </a:ext>
            </a:extLst>
          </p:cNvPr>
          <p:cNvGrpSpPr/>
          <p:nvPr/>
        </p:nvGrpSpPr>
        <p:grpSpPr>
          <a:xfrm>
            <a:off x="825918" y="1103498"/>
            <a:ext cx="2616502" cy="5249733"/>
            <a:chOff x="825918" y="1103498"/>
            <a:chExt cx="2616502" cy="524973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FEFDD7E-619B-7CCC-F677-93D248CDA778}"/>
                </a:ext>
              </a:extLst>
            </p:cNvPr>
            <p:cNvGrpSpPr/>
            <p:nvPr/>
          </p:nvGrpSpPr>
          <p:grpSpPr>
            <a:xfrm>
              <a:off x="825918" y="2092115"/>
              <a:ext cx="2616502" cy="4261116"/>
              <a:chOff x="393054" y="1802754"/>
              <a:chExt cx="2616502" cy="4261116"/>
            </a:xfrm>
          </p:grpSpPr>
          <p:sp>
            <p:nvSpPr>
              <p:cNvPr id="4" name="Flowchart: Alternate Process 24">
                <a:extLst>
                  <a:ext uri="{FF2B5EF4-FFF2-40B4-BE49-F238E27FC236}">
                    <a16:creationId xmlns:a16="http://schemas.microsoft.com/office/drawing/2014/main" id="{8E0394E5-D297-3890-F378-05A0FC59055F}"/>
                  </a:ext>
                </a:extLst>
              </p:cNvPr>
              <p:cNvSpPr/>
              <p:nvPr/>
            </p:nvSpPr>
            <p:spPr>
              <a:xfrm rot="16200000">
                <a:off x="-174534" y="2370342"/>
                <a:ext cx="3686864" cy="2551688"/>
              </a:xfrm>
              <a:prstGeom prst="roundRect">
                <a:avLst>
                  <a:gd name="adj" fmla="val 6205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Right Arrow 5">
                <a:extLst>
                  <a:ext uri="{FF2B5EF4-FFF2-40B4-BE49-F238E27FC236}">
                    <a16:creationId xmlns:a16="http://schemas.microsoft.com/office/drawing/2014/main" id="{C5E57E30-E029-FD1F-EEA9-34C18E1F8A81}"/>
                  </a:ext>
                </a:extLst>
              </p:cNvPr>
              <p:cNvSpPr/>
              <p:nvPr/>
            </p:nvSpPr>
            <p:spPr bwMode="auto">
              <a:xfrm>
                <a:off x="393056" y="2115312"/>
                <a:ext cx="2551687" cy="985532"/>
              </a:xfrm>
              <a:prstGeom prst="rightArrow">
                <a:avLst>
                  <a:gd name="adj1" fmla="val 68232"/>
                  <a:gd name="adj2" fmla="val 5797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" name="Group 129">
                <a:extLst>
                  <a:ext uri="{FF2B5EF4-FFF2-40B4-BE49-F238E27FC236}">
                    <a16:creationId xmlns:a16="http://schemas.microsoft.com/office/drawing/2014/main" id="{AC146255-A897-53C1-CEFB-2A118F92FD4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95126" y="4915369"/>
                <a:ext cx="1147544" cy="1148501"/>
                <a:chOff x="2779491" y="2517212"/>
                <a:chExt cx="648499" cy="649042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3686D66-CD68-20A2-2540-6D80B63279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79491" y="2517212"/>
                  <a:ext cx="648499" cy="64904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33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E181B32-9510-A3E1-70FA-4C1B6366AD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4318" y="2592102"/>
                  <a:ext cx="498845" cy="49926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33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01</a:t>
                  </a:r>
                  <a:endParaRPr lang="en-US" sz="2133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" name="Text Placeholder 3">
                <a:extLst>
                  <a:ext uri="{FF2B5EF4-FFF2-40B4-BE49-F238E27FC236}">
                    <a16:creationId xmlns:a16="http://schemas.microsoft.com/office/drawing/2014/main" id="{79EF7248-1A0F-8BB1-FF01-1A3570594A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866" y="3045965"/>
                <a:ext cx="2551690" cy="1841081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marL="134938" indent="-134938" algn="l" defTabSz="121917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1333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 tools for advanced data analysis, feature extraction.</a:t>
                </a:r>
                <a:br>
                  <a:rPr lang="en-US" sz="1333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333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34938" indent="-134938" algn="l" defTabSz="121917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1333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NLP for sentiment analysis, customer feedback.</a:t>
                </a:r>
                <a:br>
                  <a:rPr lang="en-US" sz="1333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34938" indent="-134938" algn="l" defTabSz="121917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1333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Example: Using GPT-4 for analyzing customer reviews &amp; predicting demand shifts.</a:t>
                </a:r>
              </a:p>
            </p:txBody>
          </p:sp>
        </p:grpSp>
        <p:sp>
          <p:nvSpPr>
            <p:cNvPr id="28" name="Text Placeholder 3">
              <a:extLst>
                <a:ext uri="{FF2B5EF4-FFF2-40B4-BE49-F238E27FC236}">
                  <a16:creationId xmlns:a16="http://schemas.microsoft.com/office/drawing/2014/main" id="{51E96854-A5B5-1C4A-B3CD-C332125871D7}"/>
                </a:ext>
              </a:extLst>
            </p:cNvPr>
            <p:cNvSpPr txBox="1">
              <a:spLocks/>
            </p:cNvSpPr>
            <p:nvPr/>
          </p:nvSpPr>
          <p:spPr>
            <a:xfrm>
              <a:off x="975706" y="2632321"/>
              <a:ext cx="2095133" cy="492443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Using AI for Data Insights</a:t>
              </a:r>
              <a:endPara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122" name="Picture 2" descr="AI Basic Rounded Flat icon">
              <a:extLst>
                <a:ext uri="{FF2B5EF4-FFF2-40B4-BE49-F238E27FC236}">
                  <a16:creationId xmlns:a16="http://schemas.microsoft.com/office/drawing/2014/main" id="{38523F23-3FC5-A1B8-A28C-DDB8B4579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663" y="1103498"/>
              <a:ext cx="907218" cy="907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3449D3-91B9-0CB6-B241-889D5C6A79F6}"/>
              </a:ext>
            </a:extLst>
          </p:cNvPr>
          <p:cNvGrpSpPr/>
          <p:nvPr/>
        </p:nvGrpSpPr>
        <p:grpSpPr>
          <a:xfrm>
            <a:off x="4832405" y="1157673"/>
            <a:ext cx="2551687" cy="5195564"/>
            <a:chOff x="4832405" y="1157673"/>
            <a:chExt cx="2551687" cy="519556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6B5C59B-0F30-6112-1F99-57C4EEF7FF5F}"/>
                </a:ext>
              </a:extLst>
            </p:cNvPr>
            <p:cNvGrpSpPr/>
            <p:nvPr/>
          </p:nvGrpSpPr>
          <p:grpSpPr>
            <a:xfrm>
              <a:off x="4832405" y="2092127"/>
              <a:ext cx="2551687" cy="4261110"/>
              <a:chOff x="6136701" y="1802759"/>
              <a:chExt cx="2551687" cy="4261110"/>
            </a:xfrm>
          </p:grpSpPr>
          <p:sp>
            <p:nvSpPr>
              <p:cNvPr id="13" name="Flowchart: Alternate Process 24">
                <a:extLst>
                  <a:ext uri="{FF2B5EF4-FFF2-40B4-BE49-F238E27FC236}">
                    <a16:creationId xmlns:a16="http://schemas.microsoft.com/office/drawing/2014/main" id="{CAEA7B27-E8DF-A715-3935-EDA5AF9E577C}"/>
                  </a:ext>
                </a:extLst>
              </p:cNvPr>
              <p:cNvSpPr/>
              <p:nvPr/>
            </p:nvSpPr>
            <p:spPr>
              <a:xfrm rot="16200000">
                <a:off x="5569118" y="2370343"/>
                <a:ext cx="3686853" cy="2551685"/>
              </a:xfrm>
              <a:prstGeom prst="roundRect">
                <a:avLst>
                  <a:gd name="adj" fmla="val 620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ight Arrow 13">
                <a:extLst>
                  <a:ext uri="{FF2B5EF4-FFF2-40B4-BE49-F238E27FC236}">
                    <a16:creationId xmlns:a16="http://schemas.microsoft.com/office/drawing/2014/main" id="{099EF56C-3539-AD90-9290-9F93FB1C1357}"/>
                  </a:ext>
                </a:extLst>
              </p:cNvPr>
              <p:cNvSpPr/>
              <p:nvPr/>
            </p:nvSpPr>
            <p:spPr bwMode="auto">
              <a:xfrm>
                <a:off x="6136701" y="2115311"/>
                <a:ext cx="2551687" cy="985532"/>
              </a:xfrm>
              <a:prstGeom prst="rightArrow">
                <a:avLst>
                  <a:gd name="adj1" fmla="val 68232"/>
                  <a:gd name="adj2" fmla="val 5797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" name="Group 130">
                <a:extLst>
                  <a:ext uri="{FF2B5EF4-FFF2-40B4-BE49-F238E27FC236}">
                    <a16:creationId xmlns:a16="http://schemas.microsoft.com/office/drawing/2014/main" id="{BFB32C26-0526-1880-B032-A22D872018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838771" y="4915368"/>
                <a:ext cx="1147544" cy="1148501"/>
                <a:chOff x="3287425" y="3613920"/>
                <a:chExt cx="648499" cy="649042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60935743-636A-5C1E-055E-D466BBDE76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87425" y="3613920"/>
                  <a:ext cx="648499" cy="64904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33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2D539DA9-CA69-0BA5-8066-39D531D359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62252" y="3688810"/>
                  <a:ext cx="498845" cy="499263"/>
                </a:xfrm>
                <a:prstGeom prst="ellipse">
                  <a:avLst/>
                </a:prstGeom>
                <a:solidFill>
                  <a:schemeClr val="accent3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33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02</a:t>
                  </a:r>
                  <a:endParaRPr lang="en-US" sz="2133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id="{27B83CF6-B51D-EC0F-BD43-D8AD79DC5B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1514" y="3228069"/>
                <a:ext cx="2486873" cy="147687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marL="134938" indent="-134938" algn="l" defTabSz="121917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1333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Leveraging LLMs like GPT-4 for anomaly detection and pattern recognition.</a:t>
                </a:r>
                <a:br>
                  <a:rPr lang="en-US" sz="1333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333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34938" indent="-134938" algn="l" defTabSz="121917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1333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Example: Fine-tuning LLMs to analyze large datasets for demand prediction.</a:t>
                </a:r>
              </a:p>
            </p:txBody>
          </p:sp>
        </p:grpSp>
        <p:sp>
          <p:nvSpPr>
            <p:cNvPr id="29" name="Text Placeholder 3">
              <a:extLst>
                <a:ext uri="{FF2B5EF4-FFF2-40B4-BE49-F238E27FC236}">
                  <a16:creationId xmlns:a16="http://schemas.microsoft.com/office/drawing/2014/main" id="{3675EE73-4400-2D82-E015-E7EE6C292855}"/>
                </a:ext>
              </a:extLst>
            </p:cNvPr>
            <p:cNvSpPr txBox="1">
              <a:spLocks/>
            </p:cNvSpPr>
            <p:nvPr/>
          </p:nvSpPr>
          <p:spPr>
            <a:xfrm>
              <a:off x="4968791" y="2632321"/>
              <a:ext cx="2095133" cy="492443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LLMs for Pattern Recognition</a:t>
              </a:r>
              <a:endPara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126" name="Picture 6" descr="Translate - free icon">
              <a:extLst>
                <a:ext uri="{FF2B5EF4-FFF2-40B4-BE49-F238E27FC236}">
                  <a16:creationId xmlns:a16="http://schemas.microsoft.com/office/drawing/2014/main" id="{9CA742D4-BAA7-152C-0894-BA2D46D01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391" y="1157673"/>
              <a:ext cx="907218" cy="907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813671-208D-6EEB-3C4A-DD9A7E4062CA}"/>
              </a:ext>
            </a:extLst>
          </p:cNvPr>
          <p:cNvGrpSpPr/>
          <p:nvPr/>
        </p:nvGrpSpPr>
        <p:grpSpPr>
          <a:xfrm>
            <a:off x="8838890" y="1145758"/>
            <a:ext cx="2551691" cy="5207462"/>
            <a:chOff x="8838890" y="1145758"/>
            <a:chExt cx="2551691" cy="520746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977C321-0A85-C2EE-D62F-4C1349163950}"/>
                </a:ext>
              </a:extLst>
            </p:cNvPr>
            <p:cNvGrpSpPr/>
            <p:nvPr/>
          </p:nvGrpSpPr>
          <p:grpSpPr>
            <a:xfrm>
              <a:off x="8838890" y="2092114"/>
              <a:ext cx="2551691" cy="4261106"/>
              <a:chOff x="9328652" y="1802748"/>
              <a:chExt cx="2551691" cy="4261106"/>
            </a:xfrm>
          </p:grpSpPr>
          <p:sp>
            <p:nvSpPr>
              <p:cNvPr id="21" name="Flowchart: Alternate Process 24">
                <a:extLst>
                  <a:ext uri="{FF2B5EF4-FFF2-40B4-BE49-F238E27FC236}">
                    <a16:creationId xmlns:a16="http://schemas.microsoft.com/office/drawing/2014/main" id="{F4E1BC46-CFA1-D0A6-21DD-3E16A33C2422}"/>
                  </a:ext>
                </a:extLst>
              </p:cNvPr>
              <p:cNvSpPr/>
              <p:nvPr/>
            </p:nvSpPr>
            <p:spPr>
              <a:xfrm rot="16200000">
                <a:off x="8761066" y="2370334"/>
                <a:ext cx="3686864" cy="2551691"/>
              </a:xfrm>
              <a:prstGeom prst="roundRect">
                <a:avLst>
                  <a:gd name="adj" fmla="val 6205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ight Arrow 21">
                <a:extLst>
                  <a:ext uri="{FF2B5EF4-FFF2-40B4-BE49-F238E27FC236}">
                    <a16:creationId xmlns:a16="http://schemas.microsoft.com/office/drawing/2014/main" id="{379EB0ED-FC6C-7514-F202-3CC8DAC5A93F}"/>
                  </a:ext>
                </a:extLst>
              </p:cNvPr>
              <p:cNvSpPr/>
              <p:nvPr/>
            </p:nvSpPr>
            <p:spPr bwMode="auto">
              <a:xfrm>
                <a:off x="9328654" y="2115304"/>
                <a:ext cx="2551687" cy="985532"/>
              </a:xfrm>
              <a:prstGeom prst="rightArrow">
                <a:avLst>
                  <a:gd name="adj1" fmla="val 68232"/>
                  <a:gd name="adj2" fmla="val 5797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3" name="Group 133">
                <a:extLst>
                  <a:ext uri="{FF2B5EF4-FFF2-40B4-BE49-F238E27FC236}">
                    <a16:creationId xmlns:a16="http://schemas.microsoft.com/office/drawing/2014/main" id="{507CE020-7F0C-0EA8-CAB3-FBF56166A97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030725" y="4915353"/>
                <a:ext cx="1147544" cy="1148501"/>
                <a:chOff x="5249342" y="1406453"/>
                <a:chExt cx="648499" cy="649042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F8A86EE1-9F2F-D577-8CA1-99E9858AF5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49342" y="1406453"/>
                  <a:ext cx="648499" cy="64904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33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94E4891F-4D1A-7D38-2706-D0EB73C29A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24169" y="1481343"/>
                  <a:ext cx="498845" cy="499263"/>
                </a:xfrm>
                <a:prstGeom prst="ellipse">
                  <a:avLst/>
                </a:prstGeom>
                <a:solidFill>
                  <a:schemeClr val="accent4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33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03</a:t>
                  </a:r>
                  <a:endParaRPr lang="en-US" sz="2133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5" name="Text Placeholder 3">
                <a:extLst>
                  <a:ext uri="{FF2B5EF4-FFF2-40B4-BE49-F238E27FC236}">
                    <a16:creationId xmlns:a16="http://schemas.microsoft.com/office/drawing/2014/main" id="{D96A947F-02F7-2CFD-CB09-964B99F48F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3465" y="3063049"/>
                <a:ext cx="2486875" cy="195745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marL="134938" indent="-134938" algn="l" defTabSz="121917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Platforms like TensorFlow, </a:t>
                </a:r>
                <a:r>
                  <a:rPr lang="en-US" sz="1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PyTorch</a:t>
                </a:r>
                <a: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for model development.</a:t>
                </a:r>
                <a:b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34938" indent="-134938" algn="l" defTabSz="121917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 services like AWS, Google Cloud AI for scalability.</a:t>
                </a:r>
                <a:b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34938" indent="-134938" algn="l" defTabSz="121917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Example: Implementing TensorFlow models on Google Cloud for real-time forecasting.</a:t>
                </a:r>
              </a:p>
              <a:p>
                <a:pPr defTabSz="1219170">
                  <a:spcBef>
                    <a:spcPct val="20000"/>
                  </a:spcBef>
                  <a:defRPr/>
                </a:pPr>
                <a:endPara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" name="Text Placeholder 3">
              <a:extLst>
                <a:ext uri="{FF2B5EF4-FFF2-40B4-BE49-F238E27FC236}">
                  <a16:creationId xmlns:a16="http://schemas.microsoft.com/office/drawing/2014/main" id="{77B91AEE-F268-7F57-3CD7-4513F53AE058}"/>
                </a:ext>
              </a:extLst>
            </p:cNvPr>
            <p:cNvSpPr txBox="1">
              <a:spLocks/>
            </p:cNvSpPr>
            <p:nvPr/>
          </p:nvSpPr>
          <p:spPr>
            <a:xfrm>
              <a:off x="9026915" y="2632321"/>
              <a:ext cx="2095133" cy="492443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 Source and Cloud AI Solutions</a:t>
              </a:r>
              <a:endPara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128" name="Picture 8" descr="Search in sidebar query">
              <a:extLst>
                <a:ext uri="{FF2B5EF4-FFF2-40B4-BE49-F238E27FC236}">
                  <a16:creationId xmlns:a16="http://schemas.microsoft.com/office/drawing/2014/main" id="{1344043B-75B8-77C0-BC09-D58BA25AE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8957" y="1145758"/>
              <a:ext cx="931048" cy="931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925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00220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Real-World Impact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FB409-A522-C9A7-1ABA-422B66AAACB9}"/>
              </a:ext>
            </a:extLst>
          </p:cNvPr>
          <p:cNvGrpSpPr/>
          <p:nvPr/>
        </p:nvGrpSpPr>
        <p:grpSpPr>
          <a:xfrm>
            <a:off x="988181" y="1575316"/>
            <a:ext cx="3378128" cy="3733633"/>
            <a:chOff x="988181" y="1575316"/>
            <a:chExt cx="3378128" cy="3733633"/>
          </a:xfrm>
        </p:grpSpPr>
        <p:grpSp>
          <p:nvGrpSpPr>
            <p:cNvPr id="3" name="Group 32">
              <a:extLst>
                <a:ext uri="{FF2B5EF4-FFF2-40B4-BE49-F238E27FC236}">
                  <a16:creationId xmlns:a16="http://schemas.microsoft.com/office/drawing/2014/main" id="{C4266D25-4B42-249C-A294-8120DD6826BB}"/>
                </a:ext>
              </a:extLst>
            </p:cNvPr>
            <p:cNvGrpSpPr/>
            <p:nvPr/>
          </p:nvGrpSpPr>
          <p:grpSpPr>
            <a:xfrm>
              <a:off x="988181" y="1575316"/>
              <a:ext cx="3088458" cy="2488356"/>
              <a:chOff x="741136" y="1296701"/>
              <a:chExt cx="2316343" cy="1866268"/>
            </a:xfrm>
          </p:grpSpPr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35D4B73-E001-72F4-23DD-A16145F471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363" y="1296701"/>
                <a:ext cx="1816170" cy="230833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1219170">
                  <a:spcBef>
                    <a:spcPct val="20000"/>
                  </a:spcBef>
                  <a:defRPr/>
                </a:pPr>
                <a:r>
                  <a:rPr lang="en-US" sz="2000" b="1" dirty="0">
                    <a:solidFill>
                      <a:schemeClr val="accent1"/>
                    </a:solidFill>
                  </a:rPr>
                  <a:t>Deployment Strategies</a:t>
                </a:r>
              </a:p>
            </p:txBody>
          </p:sp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51AA1C6F-0D92-54BC-7D9A-6448D2044B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136" y="1685641"/>
                <a:ext cx="2316343" cy="1477328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Integrating the model into the inventory system using APIs.</a:t>
                </a:r>
                <a:b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Using Docker for containerization to ensure seamless deployment.</a:t>
                </a:r>
                <a:b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Technical Info: </a:t>
                </a:r>
                <a:b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Dockerfile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setup, CI/CD pipelines.</a:t>
                </a:r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70E71C6-2366-0621-73BD-A9BDAD5F8503}"/>
                </a:ext>
              </a:extLst>
            </p:cNvPr>
            <p:cNvCxnSpPr>
              <a:cxnSpLocks/>
            </p:cNvCxnSpPr>
            <p:nvPr/>
          </p:nvCxnSpPr>
          <p:spPr>
            <a:xfrm>
              <a:off x="4366309" y="1585577"/>
              <a:ext cx="0" cy="2986423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6618C2EE-3DAD-EC6E-BD1D-48267A9503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574" y="4741006"/>
              <a:ext cx="2248351" cy="567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4E6D09-7D8F-ED3F-8115-8A7DE4712AE7}"/>
              </a:ext>
            </a:extLst>
          </p:cNvPr>
          <p:cNvGrpSpPr/>
          <p:nvPr/>
        </p:nvGrpSpPr>
        <p:grpSpPr>
          <a:xfrm>
            <a:off x="4655676" y="1585577"/>
            <a:ext cx="3285227" cy="4941671"/>
            <a:chOff x="4655676" y="1585577"/>
            <a:chExt cx="3285227" cy="4941671"/>
          </a:xfrm>
        </p:grpSpPr>
        <p:grpSp>
          <p:nvGrpSpPr>
            <p:cNvPr id="8" name="Group 33">
              <a:extLst>
                <a:ext uri="{FF2B5EF4-FFF2-40B4-BE49-F238E27FC236}">
                  <a16:creationId xmlns:a16="http://schemas.microsoft.com/office/drawing/2014/main" id="{850AF726-6D33-0D35-F259-68850E5983D9}"/>
                </a:ext>
              </a:extLst>
            </p:cNvPr>
            <p:cNvGrpSpPr/>
            <p:nvPr/>
          </p:nvGrpSpPr>
          <p:grpSpPr>
            <a:xfrm>
              <a:off x="4655676" y="1595833"/>
              <a:ext cx="2995860" cy="2467839"/>
              <a:chOff x="741135" y="1312090"/>
              <a:chExt cx="2246895" cy="1850881"/>
            </a:xfrm>
          </p:grpSpPr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626B4856-131F-3191-62C9-56E76C2A0A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363" y="1312090"/>
                <a:ext cx="2042723" cy="230833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1219170">
                  <a:spcBef>
                    <a:spcPct val="20000"/>
                  </a:spcBef>
                  <a:defRPr/>
                </a:pPr>
                <a:r>
                  <a:rPr lang="en-US" sz="2000" b="1" dirty="0">
                    <a:solidFill>
                      <a:schemeClr val="accent2"/>
                    </a:solidFill>
                  </a:rPr>
                  <a:t>Monitoring and Feedback</a:t>
                </a:r>
              </a:p>
            </p:txBody>
          </p:sp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3E088FEC-2735-96A1-6330-F08AB98949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135" y="1685643"/>
                <a:ext cx="2246895" cy="1477328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Continuous tracking of model accuracy, detecting model drift.</a:t>
                </a:r>
                <a:b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Automated re-training based on feedback.</a:t>
                </a:r>
                <a:b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Technical Info: </a:t>
                </a:r>
                <a:b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Monitoring tools, alert systems.</a:t>
                </a:r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59A2372-2656-C216-8A13-913133C9A973}"/>
                </a:ext>
              </a:extLst>
            </p:cNvPr>
            <p:cNvCxnSpPr>
              <a:cxnSpLocks/>
            </p:cNvCxnSpPr>
            <p:nvPr/>
          </p:nvCxnSpPr>
          <p:spPr>
            <a:xfrm>
              <a:off x="7940903" y="1585577"/>
              <a:ext cx="0" cy="2986423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48" name="Picture 4" descr="MLOps Principles">
              <a:extLst>
                <a:ext uri="{FF2B5EF4-FFF2-40B4-BE49-F238E27FC236}">
                  <a16:creationId xmlns:a16="http://schemas.microsoft.com/office/drawing/2014/main" id="{A329B47E-0A59-8498-1F7C-CF85D4CE28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676" y="4216637"/>
              <a:ext cx="3082419" cy="2310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DFCE1D-4EB6-A886-CEAC-5F5B7317CE96}"/>
              </a:ext>
            </a:extLst>
          </p:cNvPr>
          <p:cNvGrpSpPr/>
          <p:nvPr/>
        </p:nvGrpSpPr>
        <p:grpSpPr>
          <a:xfrm>
            <a:off x="8230271" y="1595833"/>
            <a:ext cx="3165556" cy="4114769"/>
            <a:chOff x="8230271" y="1595833"/>
            <a:chExt cx="3165556" cy="4114769"/>
          </a:xfrm>
        </p:grpSpPr>
        <p:grpSp>
          <p:nvGrpSpPr>
            <p:cNvPr id="12" name="Group 37">
              <a:extLst>
                <a:ext uri="{FF2B5EF4-FFF2-40B4-BE49-F238E27FC236}">
                  <a16:creationId xmlns:a16="http://schemas.microsoft.com/office/drawing/2014/main" id="{281FE556-B1E8-FEC5-EA4F-669FED203828}"/>
                </a:ext>
              </a:extLst>
            </p:cNvPr>
            <p:cNvGrpSpPr/>
            <p:nvPr/>
          </p:nvGrpSpPr>
          <p:grpSpPr>
            <a:xfrm>
              <a:off x="8230271" y="1595833"/>
              <a:ext cx="3165556" cy="1992118"/>
              <a:chOff x="741363" y="1312090"/>
              <a:chExt cx="2374167" cy="1494090"/>
            </a:xfrm>
          </p:grpSpPr>
          <p:sp>
            <p:nvSpPr>
              <p:cNvPr id="13" name="Text Placeholder 3">
                <a:extLst>
                  <a:ext uri="{FF2B5EF4-FFF2-40B4-BE49-F238E27FC236}">
                    <a16:creationId xmlns:a16="http://schemas.microsoft.com/office/drawing/2014/main" id="{2752B4D7-B82B-5753-AC13-A1DF7D3652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363" y="1312090"/>
                <a:ext cx="1482281" cy="230833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1219170">
                  <a:spcBef>
                    <a:spcPct val="20000"/>
                  </a:spcBef>
                  <a:defRPr/>
                </a:pPr>
                <a:r>
                  <a:rPr lang="en-US" sz="2000" b="1" dirty="0">
                    <a:solidFill>
                      <a:schemeClr val="accent3"/>
                    </a:solidFill>
                  </a:rPr>
                  <a:t>Evaluation Metrics</a:t>
                </a:r>
              </a:p>
            </p:txBody>
          </p:sp>
          <p:sp>
            <p:nvSpPr>
              <p:cNvPr id="14" name="Text Placeholder 3">
                <a:extLst>
                  <a:ext uri="{FF2B5EF4-FFF2-40B4-BE49-F238E27FC236}">
                    <a16:creationId xmlns:a16="http://schemas.microsoft.com/office/drawing/2014/main" id="{C8A0F5DA-5E1A-271C-A3AB-2AEADE2BB0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363" y="1882850"/>
                <a:ext cx="2374167" cy="923330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RMSE, MAE, MAPE for performance evaluation.</a:t>
                </a:r>
                <a:b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Continuous improvement through A/B testing and feedback loops.</a:t>
                </a:r>
              </a:p>
            </p:txBody>
          </p:sp>
        </p:grpSp>
        <p:pic>
          <p:nvPicPr>
            <p:cNvPr id="6150" name="Picture 6" descr="Good feedback Juicy Fish Flat icon">
              <a:extLst>
                <a:ext uri="{FF2B5EF4-FFF2-40B4-BE49-F238E27FC236}">
                  <a16:creationId xmlns:a16="http://schemas.microsoft.com/office/drawing/2014/main" id="{D9546B2B-15DA-EF9A-75E7-A6C2504FF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7808" y="4339351"/>
              <a:ext cx="1371251" cy="1371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418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BAEBFE7-5EA0-4E87-97E7-C0416E8D1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198" y="6341931"/>
            <a:ext cx="1864802" cy="516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2148AA-7CCB-45B8-969F-9AD60301D2F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49" y="0"/>
            <a:ext cx="10277363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618" y="791359"/>
            <a:ext cx="162517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78FF0-D8DC-4E79-A031-36756AC12555}"/>
              </a:ext>
            </a:extLst>
          </p:cNvPr>
          <p:cNvSpPr txBox="1"/>
          <p:nvPr/>
        </p:nvSpPr>
        <p:spPr>
          <a:xfrm>
            <a:off x="2123934" y="3142008"/>
            <a:ext cx="6026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Let’s Talk!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5CBFE-EAE1-4B54-A1CD-1CEB39B1C004}"/>
              </a:ext>
            </a:extLst>
          </p:cNvPr>
          <p:cNvSpPr txBox="1"/>
          <p:nvPr/>
        </p:nvSpPr>
        <p:spPr>
          <a:xfrm>
            <a:off x="479779" y="5363941"/>
            <a:ext cx="8972231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LinkedIn: </a:t>
            </a:r>
            <a:r>
              <a:rPr kumimoji="0" lang="en-US" sz="160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www.linkedin.com/in/</a:t>
            </a:r>
            <a: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anishmahapatra01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@gmail.com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043AEC-1305-4BB0-A1F0-832F8A5109DF}"/>
              </a:ext>
            </a:extLst>
          </p:cNvPr>
          <p:cNvSpPr txBox="1"/>
          <p:nvPr/>
        </p:nvSpPr>
        <p:spPr>
          <a:xfrm>
            <a:off x="558185" y="465848"/>
            <a:ext cx="8642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Demand Forecasting for Perishable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FE58FE-913D-46F1-AC82-9B2E4BB5394C}"/>
              </a:ext>
            </a:extLst>
          </p:cNvPr>
          <p:cNvSpPr txBox="1"/>
          <p:nvPr/>
        </p:nvSpPr>
        <p:spPr>
          <a:xfrm>
            <a:off x="558186" y="1220315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96264C-0FAA-48E0-B08A-FFCB05491DAA}"/>
              </a:ext>
            </a:extLst>
          </p:cNvPr>
          <p:cNvSpPr/>
          <p:nvPr/>
        </p:nvSpPr>
        <p:spPr>
          <a:xfrm>
            <a:off x="422194" y="465833"/>
            <a:ext cx="57585" cy="58477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4D7667-112C-4C45-A9C7-991E84926C95}"/>
              </a:ext>
            </a:extLst>
          </p:cNvPr>
          <p:cNvSpPr/>
          <p:nvPr/>
        </p:nvSpPr>
        <p:spPr>
          <a:xfrm>
            <a:off x="423080" y="1264767"/>
            <a:ext cx="56699" cy="280397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E78337-258D-428F-B7BA-E5E99DDCEE36}"/>
              </a:ext>
            </a:extLst>
          </p:cNvPr>
          <p:cNvCxnSpPr>
            <a:cxnSpLocks/>
          </p:cNvCxnSpPr>
          <p:nvPr/>
        </p:nvCxnSpPr>
        <p:spPr>
          <a:xfrm flipH="1">
            <a:off x="671398" y="1050623"/>
            <a:ext cx="60342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7CEE8C-AE93-4A7E-BD93-E4C2DB66F99F}"/>
              </a:ext>
            </a:extLst>
          </p:cNvPr>
          <p:cNvSpPr/>
          <p:nvPr/>
        </p:nvSpPr>
        <p:spPr>
          <a:xfrm>
            <a:off x="479779" y="5423771"/>
            <a:ext cx="5051552" cy="72551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9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F8E27D-E8E9-CF4D-128F-407FFF9DC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CF761D0E-EC52-9827-2D8E-0DD8B4BB034F}"/>
              </a:ext>
            </a:extLst>
          </p:cNvPr>
          <p:cNvSpPr txBox="1"/>
          <p:nvPr/>
        </p:nvSpPr>
        <p:spPr>
          <a:xfrm>
            <a:off x="19026" y="-22085"/>
            <a:ext cx="730274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1 of 6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FE223A-5E7B-9E99-425E-211A5576513B}"/>
              </a:ext>
            </a:extLst>
          </p:cNvPr>
          <p:cNvGrpSpPr/>
          <p:nvPr/>
        </p:nvGrpSpPr>
        <p:grpSpPr>
          <a:xfrm>
            <a:off x="3258820" y="4283891"/>
            <a:ext cx="5699148" cy="2009890"/>
            <a:chOff x="217622" y="3991283"/>
            <a:chExt cx="5699148" cy="200989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43ABC5D-5933-164E-DC8F-BE1B2294ACD5}"/>
                </a:ext>
              </a:extLst>
            </p:cNvPr>
            <p:cNvGrpSpPr/>
            <p:nvPr/>
          </p:nvGrpSpPr>
          <p:grpSpPr>
            <a:xfrm>
              <a:off x="217622" y="3991283"/>
              <a:ext cx="5699148" cy="2009890"/>
              <a:chOff x="396853" y="4309258"/>
              <a:chExt cx="5699148" cy="200989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BA218A4-34B7-38DC-8B3E-681758B33562}"/>
                  </a:ext>
                </a:extLst>
              </p:cNvPr>
              <p:cNvSpPr txBox="1"/>
              <p:nvPr/>
            </p:nvSpPr>
            <p:spPr>
              <a:xfrm>
                <a:off x="396853" y="4309258"/>
                <a:ext cx="5699148" cy="1985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Senior Data Scientist</a:t>
                </a:r>
                <a:endPara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LinkedIn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kumimoji="0" lang="en-US" sz="1600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www.linkedin.com/in/</a:t>
                </a:r>
                <a: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  <a:b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Medium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1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.medium.com</a:t>
                </a:r>
                <a:b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Website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www.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.com</a:t>
                </a: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1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GitHub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sz="1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www.github.com/</a:t>
                </a:r>
                <a:r>
                  <a:rPr lang="en-US" sz="1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</a:p>
            </p:txBody>
          </p:sp>
          <p:pic>
            <p:nvPicPr>
              <p:cNvPr id="5122" name="Picture 2" descr="Linkedin - Free social media icons">
                <a:extLst>
                  <a:ext uri="{FF2B5EF4-FFF2-40B4-BE49-F238E27FC236}">
                    <a16:creationId xmlns:a16="http://schemas.microsoft.com/office/drawing/2014/main" id="{13F83B6C-80E3-E637-D62C-1FFB68010B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-1031"/>
              <a:stretch/>
            </p:blipFill>
            <p:spPr bwMode="auto">
              <a:xfrm>
                <a:off x="963623" y="4880415"/>
                <a:ext cx="280429" cy="2800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8" name="Picture 8" descr="Medium logo | Logok">
                <a:extLst>
                  <a:ext uri="{FF2B5EF4-FFF2-40B4-BE49-F238E27FC236}">
                    <a16:creationId xmlns:a16="http://schemas.microsoft.com/office/drawing/2014/main" id="{AF3DAB8F-AE1C-AFAD-4DAB-5876DDC1A2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885199" y="5252814"/>
                <a:ext cx="425103" cy="233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2" name="Picture 12" descr="Github Logo - Free social media icons">
                <a:extLst>
                  <a:ext uri="{FF2B5EF4-FFF2-40B4-BE49-F238E27FC236}">
                    <a16:creationId xmlns:a16="http://schemas.microsoft.com/office/drawing/2014/main" id="{F1E7CA90-BA97-7FB0-5E1E-B0936C0FA1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0764" y="5953002"/>
                <a:ext cx="366146" cy="3661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230EEE7-AD5D-BF9C-60F7-2F8A645F2DE2}"/>
                </a:ext>
              </a:extLst>
            </p:cNvPr>
            <p:cNvSpPr/>
            <p:nvPr/>
          </p:nvSpPr>
          <p:spPr>
            <a:xfrm>
              <a:off x="684410" y="4532120"/>
              <a:ext cx="5051552" cy="338923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ECA688-41AB-AB58-017D-7B36B2B2534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622" y="1030514"/>
            <a:ext cx="11781545" cy="3001018"/>
          </a:xfrm>
          <a:prstGeom prst="round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ED05B1-284D-AB1B-F16B-A814D663CFC4}"/>
              </a:ext>
            </a:extLst>
          </p:cNvPr>
          <p:cNvSpPr txBox="1"/>
          <p:nvPr/>
        </p:nvSpPr>
        <p:spPr>
          <a:xfrm>
            <a:off x="217622" y="2481996"/>
            <a:ext cx="60269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FUTURA MEDIUM" panose="020B0602020204020303" pitchFamily="34" charset="-79"/>
                <a:cs typeface="FUTURA MEDIUM" panose="020B0602020204020303" pitchFamily="34" charset="-79"/>
              </a:rPr>
              <a:t>Let’s Talk!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91A0A-304E-682B-12B1-89DEB7442DDA}"/>
              </a:ext>
            </a:extLst>
          </p:cNvPr>
          <p:cNvSpPr txBox="1"/>
          <p:nvPr/>
        </p:nvSpPr>
        <p:spPr>
          <a:xfrm>
            <a:off x="479779" y="290730"/>
            <a:ext cx="8177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4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 Session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769A3C-AC48-146D-8CAC-B25C658C8F33}"/>
              </a:ext>
            </a:extLst>
          </p:cNvPr>
          <p:cNvSpPr/>
          <p:nvPr/>
        </p:nvSpPr>
        <p:spPr>
          <a:xfrm>
            <a:off x="217622" y="386340"/>
            <a:ext cx="57585" cy="58477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B9182-B20C-3FCB-41B0-B09F5CE3E278}"/>
              </a:ext>
            </a:extLst>
          </p:cNvPr>
          <p:cNvSpPr/>
          <p:nvPr/>
        </p:nvSpPr>
        <p:spPr>
          <a:xfrm>
            <a:off x="4711616" y="4432170"/>
            <a:ext cx="56699" cy="280397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6A3B8E7-42AE-E347-B2F4-2482925BA7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26" y="0"/>
            <a:ext cx="1460500" cy="317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E792F7-1F56-0F42-8E8B-969742D77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1721" y="0"/>
            <a:ext cx="1940279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87234" y="2575505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87234" y="4706096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87234" y="3995899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87234" y="3285702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2" y="1200911"/>
            <a:ext cx="639936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the Problem Statement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1" y="1915097"/>
            <a:ext cx="6399360" cy="586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and Future Scenarios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49628" y="2620985"/>
            <a:ext cx="705859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Gathering Data and forming a Hypothesis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49628" y="3344020"/>
            <a:ext cx="737905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57774" y="4059442"/>
            <a:ext cx="7585917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Pre-processing, Modelling and Iterations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Integration for Optimization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914C6-0829-813B-E6E2-1BA8FAF6E5A4}"/>
              </a:ext>
            </a:extLst>
          </p:cNvPr>
          <p:cNvSpPr txBox="1">
            <a:spLocks/>
          </p:cNvSpPr>
          <p:nvPr/>
        </p:nvSpPr>
        <p:spPr>
          <a:xfrm>
            <a:off x="377614" y="5416293"/>
            <a:ext cx="628378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0E7CF-D602-3C35-7281-9337053DDEBB}"/>
              </a:ext>
            </a:extLst>
          </p:cNvPr>
          <p:cNvSpPr txBox="1"/>
          <p:nvPr/>
        </p:nvSpPr>
        <p:spPr>
          <a:xfrm>
            <a:off x="1057774" y="5416293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&amp; Real-World Impact</a:t>
            </a:r>
          </a:p>
        </p:txBody>
      </p:sp>
    </p:spTree>
    <p:extLst>
      <p:ext uri="{BB962C8B-B14F-4D97-AF65-F5344CB8AC3E}">
        <p14:creationId xmlns:p14="http://schemas.microsoft.com/office/powerpoint/2010/main" val="198811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D033331F-402B-4FD6-A596-7F20E55E03B9}"/>
              </a:ext>
            </a:extLst>
          </p:cNvPr>
          <p:cNvSpPr txBox="1"/>
          <p:nvPr/>
        </p:nvSpPr>
        <p:spPr>
          <a:xfrm>
            <a:off x="396852" y="283882"/>
            <a:ext cx="11602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Introduction: Am I worth your time?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4E5C5D-AD92-453F-8425-6D0604A9EAD0}"/>
              </a:ext>
            </a:extLst>
          </p:cNvPr>
          <p:cNvGrpSpPr/>
          <p:nvPr/>
        </p:nvGrpSpPr>
        <p:grpSpPr>
          <a:xfrm>
            <a:off x="217622" y="3991283"/>
            <a:ext cx="5699148" cy="2009890"/>
            <a:chOff x="396852" y="4430730"/>
            <a:chExt cx="5699148" cy="200989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3020E1-61BC-41F0-A9EF-165E220E5D33}"/>
                </a:ext>
              </a:extLst>
            </p:cNvPr>
            <p:cNvGrpSpPr/>
            <p:nvPr/>
          </p:nvGrpSpPr>
          <p:grpSpPr>
            <a:xfrm>
              <a:off x="396852" y="4430730"/>
              <a:ext cx="5699148" cy="2009890"/>
              <a:chOff x="396853" y="4309258"/>
              <a:chExt cx="5699148" cy="200989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B15A08-447B-47C9-A717-79FA893DD707}"/>
                  </a:ext>
                </a:extLst>
              </p:cNvPr>
              <p:cNvSpPr txBox="1"/>
              <p:nvPr/>
            </p:nvSpPr>
            <p:spPr>
              <a:xfrm>
                <a:off x="396853" y="4309258"/>
                <a:ext cx="5699148" cy="1985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Senior Data Scientist</a:t>
                </a:r>
                <a:endPara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LinkedIn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kumimoji="0" lang="en-US" sz="1600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www.linkedin.com/in/</a:t>
                </a:r>
                <a: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  <a:b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Medium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anishmahapatra</a:t>
                </a: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.medium.com</a:t>
                </a:r>
                <a:b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Website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www.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.com</a:t>
                </a: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1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GitHub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sz="1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www.github.com/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</a:p>
            </p:txBody>
          </p:sp>
          <p:pic>
            <p:nvPicPr>
              <p:cNvPr id="5122" name="Picture 2" descr="Linkedin - Free social media icons">
                <a:extLst>
                  <a:ext uri="{FF2B5EF4-FFF2-40B4-BE49-F238E27FC236}">
                    <a16:creationId xmlns:a16="http://schemas.microsoft.com/office/drawing/2014/main" id="{4D5F61CE-74F4-4A82-8CE5-2510AA48C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-1031"/>
              <a:stretch/>
            </p:blipFill>
            <p:spPr bwMode="auto">
              <a:xfrm>
                <a:off x="963623" y="4880415"/>
                <a:ext cx="280429" cy="2800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8" name="Picture 8" descr="Medium logo | Logok">
                <a:extLst>
                  <a:ext uri="{FF2B5EF4-FFF2-40B4-BE49-F238E27FC236}">
                    <a16:creationId xmlns:a16="http://schemas.microsoft.com/office/drawing/2014/main" id="{7E7A7376-C94C-4B53-9B29-28C9969C02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885199" y="5252814"/>
                <a:ext cx="425103" cy="233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2" name="Picture 12" descr="Github Logo - Free social media icons">
                <a:extLst>
                  <a:ext uri="{FF2B5EF4-FFF2-40B4-BE49-F238E27FC236}">
                    <a16:creationId xmlns:a16="http://schemas.microsoft.com/office/drawing/2014/main" id="{638E600F-B535-4F24-88FA-3874A3F862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0764" y="5953002"/>
                <a:ext cx="366146" cy="3661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74" name="Picture 2" descr="Website Logo PNG, Web Site Logos Free Download - Free Transparent PNG Logos">
              <a:extLst>
                <a:ext uri="{FF2B5EF4-FFF2-40B4-BE49-F238E27FC236}">
                  <a16:creationId xmlns:a16="http://schemas.microsoft.com/office/drawing/2014/main" id="{D5625FC6-C437-4846-8376-3E74DACFD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858" y="5644809"/>
              <a:ext cx="419040" cy="419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B530404-8E05-462C-8846-5E21E39535A5}"/>
              </a:ext>
            </a:extLst>
          </p:cNvPr>
          <p:cNvGrpSpPr/>
          <p:nvPr/>
        </p:nvGrpSpPr>
        <p:grpSpPr>
          <a:xfrm>
            <a:off x="621036" y="5958721"/>
            <a:ext cx="4507287" cy="978378"/>
            <a:chOff x="7545283" y="5591651"/>
            <a:chExt cx="4331524" cy="877121"/>
          </a:xfrm>
        </p:grpSpPr>
        <p:pic>
          <p:nvPicPr>
            <p:cNvPr id="2050" name="Picture 2" descr="International Institute of Information Technology, Bangalore - Wikipedia">
              <a:extLst>
                <a:ext uri="{FF2B5EF4-FFF2-40B4-BE49-F238E27FC236}">
                  <a16:creationId xmlns:a16="http://schemas.microsoft.com/office/drawing/2014/main" id="{5DDAA93B-B836-48AA-A725-F7A0AC81A6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2874" y="5661249"/>
              <a:ext cx="825500" cy="675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King&amp;#39;s College London Clinical Research Fellowship 2021 | Opportunity Desk">
              <a:extLst>
                <a:ext uri="{FF2B5EF4-FFF2-40B4-BE49-F238E27FC236}">
                  <a16:creationId xmlns:a16="http://schemas.microsoft.com/office/drawing/2014/main" id="{84A6F731-F67D-4675-A915-71FAE1B1D0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283" y="5742302"/>
              <a:ext cx="1030417" cy="539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Manipal Academy of Higher Education (MAHEMET) My Careers View - India&amp;#39;s  Best College, School and Consultant">
              <a:extLst>
                <a:ext uri="{FF2B5EF4-FFF2-40B4-BE49-F238E27FC236}">
                  <a16:creationId xmlns:a16="http://schemas.microsoft.com/office/drawing/2014/main" id="{0A9DF6BE-3E93-4F7D-A5B7-0A7F48AD11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643" y="5729619"/>
              <a:ext cx="548493" cy="548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Liverpool John Moores University - Rankings, Courses, Acceptance Rate">
              <a:extLst>
                <a:ext uri="{FF2B5EF4-FFF2-40B4-BE49-F238E27FC236}">
                  <a16:creationId xmlns:a16="http://schemas.microsoft.com/office/drawing/2014/main" id="{A8D7814D-E5D1-42D5-8152-3A796B623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5951" y="5738397"/>
              <a:ext cx="1301135" cy="539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Decision Sciences | Data Analytics Firm | Business Analytics Consulting | Mu  Sigma">
              <a:extLst>
                <a:ext uri="{FF2B5EF4-FFF2-40B4-BE49-F238E27FC236}">
                  <a16:creationId xmlns:a16="http://schemas.microsoft.com/office/drawing/2014/main" id="{2E1B8F8A-E6C2-4439-8AE7-CC683DAE1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9085" y="5697760"/>
              <a:ext cx="892171" cy="77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2282F46-A8BC-4545-9816-24CD5214F82D}"/>
                </a:ext>
              </a:extLst>
            </p:cNvPr>
            <p:cNvSpPr/>
            <p:nvPr/>
          </p:nvSpPr>
          <p:spPr>
            <a:xfrm>
              <a:off x="7663705" y="5591651"/>
              <a:ext cx="4213102" cy="785151"/>
            </a:xfrm>
            <a:prstGeom prst="rect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8E2EB55-00B2-4320-9B62-7F3F4CD91719}"/>
              </a:ext>
            </a:extLst>
          </p:cNvPr>
          <p:cNvSpPr txBox="1"/>
          <p:nvPr/>
        </p:nvSpPr>
        <p:spPr>
          <a:xfrm>
            <a:off x="6961540" y="4155958"/>
            <a:ext cx="3797373" cy="22720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 algn="just" defTabSz="1219170">
              <a:lnSpc>
                <a:spcPts val="2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Mentored over 300 people in Data Science</a:t>
            </a:r>
          </a:p>
          <a:p>
            <a:pPr marL="171450" indent="-171450" algn="just" defTabSz="1219170">
              <a:lnSpc>
                <a:spcPts val="2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Senior Data Scientist at a Fortune 200 company</a:t>
            </a:r>
          </a:p>
          <a:p>
            <a:pPr marL="171450" indent="-171450" algn="just" defTabSz="1219170">
              <a:lnSpc>
                <a:spcPts val="2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Writer, Teacher, Webinar Expert in Data Science</a:t>
            </a:r>
          </a:p>
          <a:p>
            <a:pPr marL="171450" indent="-171450" algn="just" defTabSz="1219170">
              <a:lnSpc>
                <a:spcPts val="2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Consultant to 7+ Fortune 500 companies</a:t>
            </a:r>
          </a:p>
          <a:p>
            <a:pPr marL="171450" indent="-171450" algn="just" defTabSz="1219170">
              <a:lnSpc>
                <a:spcPts val="2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 Matter Expert in multiple Data Science Topics including Chatbots, Kafka, ML &amp; AI</a:t>
            </a:r>
          </a:p>
          <a:p>
            <a:pPr marL="171450" indent="-171450" algn="just" defTabSz="1219170">
              <a:lnSpc>
                <a:spcPts val="2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PGD from IIIT Bangalore + MSc in Data Science</a:t>
            </a:r>
          </a:p>
          <a:p>
            <a:pPr marL="171450" indent="-171450" algn="just" defTabSz="1219170">
              <a:lnSpc>
                <a:spcPts val="2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years of experience in Data Science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D28FE2-9BB1-4AF8-9CC6-AC7AEB97E3C3}"/>
              </a:ext>
            </a:extLst>
          </p:cNvPr>
          <p:cNvSpPr/>
          <p:nvPr/>
        </p:nvSpPr>
        <p:spPr>
          <a:xfrm>
            <a:off x="684410" y="4532120"/>
            <a:ext cx="5051552" cy="33892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A34F95-CB56-8E0D-3571-A81E9031E3BB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22" y="1030514"/>
            <a:ext cx="11956648" cy="300101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8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00220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the Problem Statement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2E298C-2116-BDC8-CA37-4A95E323D5E7}"/>
              </a:ext>
            </a:extLst>
          </p:cNvPr>
          <p:cNvGrpSpPr/>
          <p:nvPr/>
        </p:nvGrpSpPr>
        <p:grpSpPr>
          <a:xfrm>
            <a:off x="313339" y="2008578"/>
            <a:ext cx="3266227" cy="3428789"/>
            <a:chOff x="313339" y="2008578"/>
            <a:chExt cx="3266227" cy="342878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EC71389-7EFE-67C6-7DF5-411EA8DF52F5}"/>
                </a:ext>
              </a:extLst>
            </p:cNvPr>
            <p:cNvSpPr/>
            <p:nvPr/>
          </p:nvSpPr>
          <p:spPr>
            <a:xfrm>
              <a:off x="1209545" y="2008578"/>
              <a:ext cx="1482276" cy="14398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9244D0-5236-6A5A-FDD3-0AA54764CE0F}"/>
                </a:ext>
              </a:extLst>
            </p:cNvPr>
            <p:cNvSpPr txBox="1"/>
            <p:nvPr/>
          </p:nvSpPr>
          <p:spPr>
            <a:xfrm>
              <a:off x="1595028" y="3756289"/>
              <a:ext cx="6960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/>
                <a:t>Aim</a:t>
              </a:r>
              <a:endPara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547768-F584-7C5A-A915-447A81EE3287}"/>
                </a:ext>
              </a:extLst>
            </p:cNvPr>
            <p:cNvSpPr txBox="1"/>
            <p:nvPr/>
          </p:nvSpPr>
          <p:spPr>
            <a:xfrm>
              <a:off x="313339" y="4237038"/>
              <a:ext cx="32662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Improve demand forecasting accuracy for perishable </a:t>
              </a:r>
              <a:br>
                <a:rPr lang="en-IN" dirty="0"/>
              </a:br>
              <a:r>
                <a:rPr lang="en-IN" dirty="0"/>
                <a:t>goods to reduce waste and optimize inventory</a:t>
              </a:r>
              <a:endPara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28" name="Picture 4" descr="3d target 3D Color icon">
              <a:extLst>
                <a:ext uri="{FF2B5EF4-FFF2-40B4-BE49-F238E27FC236}">
                  <a16:creationId xmlns:a16="http://schemas.microsoft.com/office/drawing/2014/main" id="{F61F3F3D-1C21-38F0-4939-95D9D9D5C2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5126" y="2154668"/>
              <a:ext cx="1115828" cy="1115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446851-DE64-1B98-B630-FF649E8328EC}"/>
              </a:ext>
            </a:extLst>
          </p:cNvPr>
          <p:cNvGrpSpPr/>
          <p:nvPr/>
        </p:nvGrpSpPr>
        <p:grpSpPr>
          <a:xfrm>
            <a:off x="4105890" y="2008578"/>
            <a:ext cx="3813544" cy="2983514"/>
            <a:chOff x="4105890" y="2008578"/>
            <a:chExt cx="3813544" cy="298351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C8A5460-F522-82EE-69B3-26FA6FD96CBE}"/>
                </a:ext>
              </a:extLst>
            </p:cNvPr>
            <p:cNvSpPr/>
            <p:nvPr/>
          </p:nvSpPr>
          <p:spPr>
            <a:xfrm>
              <a:off x="5362505" y="2008578"/>
              <a:ext cx="1482276" cy="143983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B677FA-A4B2-7261-7B47-F34BB56E4631}"/>
                </a:ext>
              </a:extLst>
            </p:cNvPr>
            <p:cNvSpPr txBox="1"/>
            <p:nvPr/>
          </p:nvSpPr>
          <p:spPr>
            <a:xfrm>
              <a:off x="5145643" y="3756289"/>
              <a:ext cx="1900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/>
                <a:t>Stakeholders</a:t>
              </a:r>
              <a:endPara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ED3570-8537-0E26-A655-AAE2927C6E36}"/>
                </a:ext>
              </a:extLst>
            </p:cNvPr>
            <p:cNvSpPr txBox="1"/>
            <p:nvPr/>
          </p:nvSpPr>
          <p:spPr>
            <a:xfrm>
              <a:off x="4105890" y="4345761"/>
              <a:ext cx="38135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 algn="ctr"/>
              <a:r>
                <a:rPr lang="en-IN" dirty="0"/>
                <a:t>Retailers, supply chain managers, </a:t>
              </a:r>
            </a:p>
            <a:p>
              <a:pPr lvl="1" algn="ctr"/>
              <a:r>
                <a:rPr lang="en-IN" dirty="0"/>
                <a:t>data scientists.</a:t>
              </a:r>
            </a:p>
          </p:txBody>
        </p:sp>
        <p:pic>
          <p:nvPicPr>
            <p:cNvPr id="1030" name="Picture 6" descr="Search in sidebar query">
              <a:extLst>
                <a:ext uri="{FF2B5EF4-FFF2-40B4-BE49-F238E27FC236}">
                  <a16:creationId xmlns:a16="http://schemas.microsoft.com/office/drawing/2014/main" id="{2C1563F4-84B2-BCC3-A44B-8238E52157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3605" y="2180505"/>
              <a:ext cx="1004788" cy="1004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A707CE-AE06-1A50-7F9C-08F44FB19AAE}"/>
              </a:ext>
            </a:extLst>
          </p:cNvPr>
          <p:cNvGrpSpPr/>
          <p:nvPr/>
        </p:nvGrpSpPr>
        <p:grpSpPr>
          <a:xfrm>
            <a:off x="8173340" y="2019008"/>
            <a:ext cx="3711401" cy="3192481"/>
            <a:chOff x="8173340" y="2019008"/>
            <a:chExt cx="3711401" cy="31924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531F59-2861-4A68-440D-9156D259400A}"/>
                </a:ext>
              </a:extLst>
            </p:cNvPr>
            <p:cNvSpPr/>
            <p:nvPr/>
          </p:nvSpPr>
          <p:spPr>
            <a:xfrm>
              <a:off x="9515465" y="2019008"/>
              <a:ext cx="1482276" cy="14398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67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84B929-14CE-7FB1-C55F-4CD5BAA4129E}"/>
                </a:ext>
              </a:extLst>
            </p:cNvPr>
            <p:cNvSpPr txBox="1"/>
            <p:nvPr/>
          </p:nvSpPr>
          <p:spPr>
            <a:xfrm>
              <a:off x="9718462" y="3756288"/>
              <a:ext cx="10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/>
                <a:t>Trigger</a:t>
              </a:r>
              <a:endPara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BA1EAB-9872-301C-764F-334C000B205F}"/>
                </a:ext>
              </a:extLst>
            </p:cNvPr>
            <p:cNvSpPr txBox="1"/>
            <p:nvPr/>
          </p:nvSpPr>
          <p:spPr>
            <a:xfrm>
              <a:off x="8173340" y="4288159"/>
              <a:ext cx="37114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 algn="ctr"/>
              <a:r>
                <a:rPr lang="en-IN" dirty="0"/>
                <a:t>High spoilage rates and </a:t>
              </a:r>
            </a:p>
            <a:p>
              <a:pPr lvl="1" algn="ctr"/>
              <a:r>
                <a:rPr lang="en-IN" dirty="0"/>
                <a:t>stockouts impacting profitability </a:t>
              </a:r>
            </a:p>
            <a:p>
              <a:pPr lvl="1" algn="ctr"/>
              <a:r>
                <a:rPr lang="en-IN" dirty="0"/>
                <a:t>and customer satisfaction.</a:t>
              </a:r>
            </a:p>
          </p:txBody>
        </p:sp>
        <p:pic>
          <p:nvPicPr>
            <p:cNvPr id="1032" name="Picture 8" descr="Light bulb 3D Color icon">
              <a:extLst>
                <a:ext uri="{FF2B5EF4-FFF2-40B4-BE49-F238E27FC236}">
                  <a16:creationId xmlns:a16="http://schemas.microsoft.com/office/drawing/2014/main" id="{EFE4F21C-4069-6DF2-C987-9F88A4EB51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9691" y="2292015"/>
              <a:ext cx="893823" cy="893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940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00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and Future Scenarios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BA6100-C659-D492-2814-6E3151774916}"/>
              </a:ext>
            </a:extLst>
          </p:cNvPr>
          <p:cNvGrpSpPr/>
          <p:nvPr/>
        </p:nvGrpSpPr>
        <p:grpSpPr>
          <a:xfrm>
            <a:off x="7396222" y="1037584"/>
            <a:ext cx="4014418" cy="5222143"/>
            <a:chOff x="7396222" y="1037584"/>
            <a:chExt cx="4014418" cy="522214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25AB92F-A58E-AF95-B416-DD58C987C8EC}"/>
                </a:ext>
              </a:extLst>
            </p:cNvPr>
            <p:cNvSpPr/>
            <p:nvPr/>
          </p:nvSpPr>
          <p:spPr>
            <a:xfrm>
              <a:off x="7396223" y="2042729"/>
              <a:ext cx="4014417" cy="4216998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66D7BB-E0BF-0B62-0568-97704E728D7A}"/>
                </a:ext>
              </a:extLst>
            </p:cNvPr>
            <p:cNvSpPr txBox="1"/>
            <p:nvPr/>
          </p:nvSpPr>
          <p:spPr>
            <a:xfrm>
              <a:off x="7396222" y="2298680"/>
              <a:ext cx="4014417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Future Scenario</a:t>
              </a:r>
            </a:p>
            <a:p>
              <a:pPr algn="ctr"/>
              <a:endParaRPr lang="en-IN" b="1" dirty="0"/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IN" b="1" dirty="0"/>
                <a:t>Observation:</a:t>
              </a:r>
              <a:r>
                <a:rPr lang="en-IN" dirty="0"/>
                <a:t> Reduced spoilage and optimized inventory levels.</a:t>
              </a:r>
              <a:br>
                <a:rPr lang="en-IN" dirty="0"/>
              </a:br>
              <a:endParaRPr lang="en-IN" dirty="0"/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IN" b="1" dirty="0"/>
                <a:t>Behaviour:</a:t>
              </a:r>
              <a:r>
                <a:rPr lang="en-IN" dirty="0"/>
                <a:t> Better alignment of supply with demand, improved customer satisfaction.</a:t>
              </a:r>
              <a:br>
                <a:rPr lang="en-IN" dirty="0"/>
              </a:br>
              <a:endParaRPr lang="en-IN" dirty="0"/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IN" b="1" dirty="0"/>
                <a:t>Insight/Profits:</a:t>
              </a:r>
              <a:r>
                <a:rPr lang="en-IN" dirty="0"/>
                <a:t> Increased profitability and reduced waste costs.</a:t>
              </a:r>
            </a:p>
          </p:txBody>
        </p:sp>
        <p:pic>
          <p:nvPicPr>
            <p:cNvPr id="2050" name="Picture 2" descr="Search in sidebar query">
              <a:extLst>
                <a:ext uri="{FF2B5EF4-FFF2-40B4-BE49-F238E27FC236}">
                  <a16:creationId xmlns:a16="http://schemas.microsoft.com/office/drawing/2014/main" id="{F108563A-F153-5BD9-C591-E79AE56B7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3126" y="1037584"/>
              <a:ext cx="940608" cy="940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6CF2D0-4827-AE25-CA63-C717A9CE6281}"/>
              </a:ext>
            </a:extLst>
          </p:cNvPr>
          <p:cNvGrpSpPr/>
          <p:nvPr/>
        </p:nvGrpSpPr>
        <p:grpSpPr>
          <a:xfrm>
            <a:off x="981078" y="1037584"/>
            <a:ext cx="4014417" cy="5222144"/>
            <a:chOff x="981078" y="1037584"/>
            <a:chExt cx="4014417" cy="5222144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B10539C8-1364-0862-C7E7-9C3BD810B891}"/>
                </a:ext>
              </a:extLst>
            </p:cNvPr>
            <p:cNvSpPr/>
            <p:nvPr/>
          </p:nvSpPr>
          <p:spPr>
            <a:xfrm>
              <a:off x="981078" y="2042730"/>
              <a:ext cx="4014417" cy="4216998"/>
            </a:xfrm>
            <a:prstGeom prst="roundRect">
              <a:avLst/>
            </a:prstGeom>
            <a:noFill/>
            <a:ln w="28575">
              <a:solidFill>
                <a:srgbClr val="287F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8B751F-D4A8-9B27-0431-835816711B07}"/>
                </a:ext>
              </a:extLst>
            </p:cNvPr>
            <p:cNvSpPr txBox="1"/>
            <p:nvPr/>
          </p:nvSpPr>
          <p:spPr>
            <a:xfrm>
              <a:off x="1208205" y="2298680"/>
              <a:ext cx="3588863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Current Scenario</a:t>
              </a:r>
            </a:p>
            <a:p>
              <a:endParaRPr lang="en-IN" b="1" dirty="0"/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IN" b="1" dirty="0"/>
                <a:t>Problem:</a:t>
              </a:r>
              <a:r>
                <a:rPr lang="en-IN" dirty="0"/>
                <a:t> Inaccurate demand forecasts leading to high spoilage and stockouts.</a:t>
              </a:r>
              <a:br>
                <a:rPr lang="en-IN" dirty="0"/>
              </a:br>
              <a:endParaRPr lang="en-IN" dirty="0"/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IN" b="1" dirty="0"/>
                <a:t>Stakeholder:</a:t>
              </a:r>
              <a:r>
                <a:rPr lang="en-IN" dirty="0"/>
                <a:t> Retailers and supply chain managers.</a:t>
              </a:r>
              <a:br>
                <a:rPr lang="en-IN" dirty="0"/>
              </a:br>
              <a:endParaRPr lang="en-IN" dirty="0"/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IN" b="1" dirty="0"/>
                <a:t>Trigger:</a:t>
              </a:r>
              <a:r>
                <a:rPr lang="en-IN" dirty="0"/>
                <a:t> High operational costs and customer complaints.</a:t>
              </a:r>
            </a:p>
          </p:txBody>
        </p:sp>
        <p:pic>
          <p:nvPicPr>
            <p:cNvPr id="2052" name="Picture 4" descr="Now Icon Png">
              <a:extLst>
                <a:ext uri="{FF2B5EF4-FFF2-40B4-BE49-F238E27FC236}">
                  <a16:creationId xmlns:a16="http://schemas.microsoft.com/office/drawing/2014/main" id="{D30DBD9A-5171-658D-D70D-5B86C51195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982" y="1037584"/>
              <a:ext cx="940608" cy="940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4" name="Picture 6" descr="Problem solving Wanicon Flat icon">
            <a:extLst>
              <a:ext uri="{FF2B5EF4-FFF2-40B4-BE49-F238E27FC236}">
                <a16:creationId xmlns:a16="http://schemas.microsoft.com/office/drawing/2014/main" id="{EEBB1AD8-774A-A823-BD5A-8973696A7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44902" y="3263096"/>
            <a:ext cx="1211484" cy="121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66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002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Gathering Data and forming a Hypothesis Tree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E16FF68-AE21-03D5-686E-BE84062D6CC1}"/>
              </a:ext>
            </a:extLst>
          </p:cNvPr>
          <p:cNvGrpSpPr/>
          <p:nvPr/>
        </p:nvGrpSpPr>
        <p:grpSpPr>
          <a:xfrm>
            <a:off x="7064532" y="1674606"/>
            <a:ext cx="3980754" cy="1851397"/>
            <a:chOff x="7064532" y="1674606"/>
            <a:chExt cx="3980754" cy="1851397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15A3FD3A-013C-511D-4594-749AD5E4B0EB}"/>
                </a:ext>
              </a:extLst>
            </p:cNvPr>
            <p:cNvGrpSpPr/>
            <p:nvPr/>
          </p:nvGrpSpPr>
          <p:grpSpPr>
            <a:xfrm>
              <a:off x="7064532" y="1674606"/>
              <a:ext cx="3980754" cy="1851397"/>
              <a:chOff x="5268348" y="1674867"/>
              <a:chExt cx="3980754" cy="1851397"/>
            </a:xfrm>
          </p:grpSpPr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55A0AF7D-BAAC-E90A-74FD-FE92F4B061FE}"/>
                  </a:ext>
                </a:extLst>
              </p:cNvPr>
              <p:cNvSpPr/>
              <p:nvPr/>
            </p:nvSpPr>
            <p:spPr bwMode="auto">
              <a:xfrm>
                <a:off x="5268348" y="1924531"/>
                <a:ext cx="3980754" cy="1601733"/>
              </a:xfrm>
              <a:prstGeom prst="roundRect">
                <a:avLst>
                  <a:gd name="adj" fmla="val 6360"/>
                </a:avLst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400"/>
              </a:p>
            </p:txBody>
          </p:sp>
          <p:grpSp>
            <p:nvGrpSpPr>
              <p:cNvPr id="98" name="Group 25">
                <a:extLst>
                  <a:ext uri="{FF2B5EF4-FFF2-40B4-BE49-F238E27FC236}">
                    <a16:creationId xmlns:a16="http://schemas.microsoft.com/office/drawing/2014/main" id="{452DFAC3-31D8-6DC5-4EEE-94356901B071}"/>
                  </a:ext>
                </a:extLst>
              </p:cNvPr>
              <p:cNvGrpSpPr/>
              <p:nvPr/>
            </p:nvGrpSpPr>
            <p:grpSpPr>
              <a:xfrm>
                <a:off x="6735579" y="2431988"/>
                <a:ext cx="2470472" cy="894920"/>
                <a:chOff x="764014" y="1593668"/>
                <a:chExt cx="1580329" cy="671190"/>
              </a:xfrm>
            </p:grpSpPr>
            <p:sp>
              <p:nvSpPr>
                <p:cNvPr id="99" name="Text Placeholder 3">
                  <a:extLst>
                    <a:ext uri="{FF2B5EF4-FFF2-40B4-BE49-F238E27FC236}">
                      <a16:creationId xmlns:a16="http://schemas.microsoft.com/office/drawing/2014/main" id="{CED97F90-FD87-6661-AE76-E91DC840B9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4014" y="1593668"/>
                  <a:ext cx="858775" cy="184666"/>
                </a:xfrm>
                <a:prstGeom prst="rect">
                  <a:avLst/>
                </a:prstGeom>
              </p:spPr>
              <p:txBody>
                <a:bodyPr wrap="none" lIns="0" tIns="0" rIns="0" bIns="0" anchor="ctr" anchorCtr="0">
                  <a:spAutoFit/>
                </a:bodyPr>
                <a:lstStyle>
                  <a:lvl1pPr marL="0" indent="0" algn="ctr">
                    <a:buNone/>
                    <a:defRPr sz="14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defRPr>
                  </a:lvl1pPr>
                  <a:lvl2pPr marL="457200" indent="0">
                    <a:buNone/>
                    <a:defRPr sz="1200"/>
                  </a:lvl2pPr>
                  <a:lvl3pPr marL="914400" indent="0">
                    <a:buNone/>
                    <a:defRPr sz="1000"/>
                  </a:lvl3pPr>
                  <a:lvl4pPr marL="1371600" indent="0">
                    <a:buNone/>
                    <a:defRPr sz="900"/>
                  </a:lvl4pPr>
                  <a:lvl5pPr marL="1828800" indent="0">
                    <a:buNone/>
                    <a:defRPr sz="900"/>
                  </a:lvl5pPr>
                  <a:lvl6pPr marL="2286000" indent="0">
                    <a:buNone/>
                    <a:defRPr sz="900"/>
                  </a:lvl6pPr>
                  <a:lvl7pPr marL="2743200" indent="0">
                    <a:buNone/>
                    <a:defRPr sz="900"/>
                  </a:lvl7pPr>
                  <a:lvl8pPr marL="3200400" indent="0">
                    <a:buNone/>
                    <a:defRPr sz="900"/>
                  </a:lvl8pPr>
                  <a:lvl9pPr marL="3657600" indent="0">
                    <a:buNone/>
                    <a:defRPr sz="900"/>
                  </a:lvl9pPr>
                </a:lstStyle>
                <a:p>
                  <a:pPr algn="l" defTabSz="1219170">
                    <a:spcBef>
                      <a:spcPct val="20000"/>
                    </a:spcBef>
                    <a:defRPr/>
                  </a:pPr>
                  <a:r>
                    <a:rPr lang="en-US" sz="1600" b="1" dirty="0">
                      <a:solidFill>
                        <a:schemeClr val="bg1"/>
                      </a:solidFill>
                    </a:rPr>
                    <a:t>Hypothesis 2</a:t>
                  </a:r>
                  <a:endParaRPr lang="en-US" sz="2133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0" name="Text Placeholder 3">
                  <a:extLst>
                    <a:ext uri="{FF2B5EF4-FFF2-40B4-BE49-F238E27FC236}">
                      <a16:creationId xmlns:a16="http://schemas.microsoft.com/office/drawing/2014/main" id="{1E800AFA-72F9-5075-2498-85DE5FE6F76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4014" y="1803337"/>
                  <a:ext cx="1580329" cy="461521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>
                  <a:lvl1pPr marL="0" indent="0" algn="ctr">
                    <a:buNone/>
                    <a:defRPr sz="16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defRPr>
                  </a:lvl1pPr>
                  <a:lvl2pPr marL="457200" indent="0">
                    <a:buNone/>
                    <a:defRPr sz="1200"/>
                  </a:lvl2pPr>
                  <a:lvl3pPr marL="914400" indent="0">
                    <a:buNone/>
                    <a:defRPr sz="1000"/>
                  </a:lvl3pPr>
                  <a:lvl4pPr marL="1371600" indent="0">
                    <a:buNone/>
                    <a:defRPr sz="900"/>
                  </a:lvl4pPr>
                  <a:lvl5pPr marL="1828800" indent="0">
                    <a:buNone/>
                    <a:defRPr sz="900"/>
                  </a:lvl5pPr>
                  <a:lvl6pPr marL="2286000" indent="0">
                    <a:buNone/>
                    <a:defRPr sz="900"/>
                  </a:lvl6pPr>
                  <a:lvl7pPr marL="2743200" indent="0">
                    <a:buNone/>
                    <a:defRPr sz="900"/>
                  </a:lvl7pPr>
                  <a:lvl8pPr marL="3200400" indent="0">
                    <a:buNone/>
                    <a:defRPr sz="900"/>
                  </a:lvl8pPr>
                  <a:lvl9pPr marL="3657600" indent="0">
                    <a:buNone/>
                    <a:defRPr sz="900"/>
                  </a:lvl9pPr>
                </a:lstStyle>
                <a:p>
                  <a:pPr algn="l" defTabSz="1219170">
                    <a:spcBef>
                      <a:spcPct val="20000"/>
                    </a:spcBef>
                    <a:defRPr/>
                  </a:pPr>
                  <a:r>
                    <a:rPr lang="en-US" sz="1333" dirty="0">
                      <a:solidFill>
                        <a:schemeClr val="bg1"/>
                      </a:solidFill>
                    </a:rPr>
                    <a:t>Weather conditions significantly affect demand for certain perishables.</a:t>
                  </a:r>
                </a:p>
              </p:txBody>
            </p:sp>
          </p:grpSp>
          <p:grpSp>
            <p:nvGrpSpPr>
              <p:cNvPr id="101" name="Group 35">
                <a:extLst>
                  <a:ext uri="{FF2B5EF4-FFF2-40B4-BE49-F238E27FC236}">
                    <a16:creationId xmlns:a16="http://schemas.microsoft.com/office/drawing/2014/main" id="{BD8591F1-D458-5BA9-B0F5-339751604959}"/>
                  </a:ext>
                </a:extLst>
              </p:cNvPr>
              <p:cNvGrpSpPr/>
              <p:nvPr/>
            </p:nvGrpSpPr>
            <p:grpSpPr>
              <a:xfrm>
                <a:off x="5517145" y="1674867"/>
                <a:ext cx="2239174" cy="660400"/>
                <a:chOff x="838200" y="1009650"/>
                <a:chExt cx="1371600" cy="495300"/>
              </a:xfrm>
            </p:grpSpPr>
            <p:sp>
              <p:nvSpPr>
                <p:cNvPr id="102" name="Round Single Corner Rectangle 36">
                  <a:extLst>
                    <a:ext uri="{FF2B5EF4-FFF2-40B4-BE49-F238E27FC236}">
                      <a16:creationId xmlns:a16="http://schemas.microsoft.com/office/drawing/2014/main" id="{92A37A05-9723-EE27-76E1-6D154AF204CE}"/>
                    </a:ext>
                  </a:extLst>
                </p:cNvPr>
                <p:cNvSpPr/>
                <p:nvPr/>
              </p:nvSpPr>
              <p:spPr bwMode="auto">
                <a:xfrm flipV="1">
                  <a:off x="838200" y="1009650"/>
                  <a:ext cx="1219200" cy="495300"/>
                </a:xfrm>
                <a:prstGeom prst="round1Rect">
                  <a:avLst>
                    <a:gd name="adj" fmla="val 36667"/>
                  </a:avLst>
                </a:prstGeom>
                <a:solidFill>
                  <a:schemeClr val="bg2">
                    <a:lumMod val="8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24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3" name="Right Triangle 102">
                  <a:extLst>
                    <a:ext uri="{FF2B5EF4-FFF2-40B4-BE49-F238E27FC236}">
                      <a16:creationId xmlns:a16="http://schemas.microsoft.com/office/drawing/2014/main" id="{26073165-9F09-F743-BC39-6318BBBFF682}"/>
                    </a:ext>
                  </a:extLst>
                </p:cNvPr>
                <p:cNvSpPr/>
                <p:nvPr/>
              </p:nvSpPr>
              <p:spPr bwMode="auto">
                <a:xfrm>
                  <a:off x="2057400" y="1009650"/>
                  <a:ext cx="152400" cy="190500"/>
                </a:xfrm>
                <a:prstGeom prst="rtTriangle">
                  <a:avLst/>
                </a:pr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4" name="Text Placeholder 3">
                  <a:extLst>
                    <a:ext uri="{FF2B5EF4-FFF2-40B4-BE49-F238E27FC236}">
                      <a16:creationId xmlns:a16="http://schemas.microsoft.com/office/drawing/2014/main" id="{69552C74-006D-B3DD-2CD5-EDD4D96D874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17769" y="1103686"/>
                  <a:ext cx="460063" cy="307825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>
                  <a:lvl1pPr marL="0" indent="0" algn="ctr">
                    <a:buNone/>
                    <a:defRPr sz="14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defRPr>
                  </a:lvl1pPr>
                  <a:lvl2pPr marL="457200" indent="0">
                    <a:buNone/>
                    <a:defRPr sz="1200"/>
                  </a:lvl2pPr>
                  <a:lvl3pPr marL="914400" indent="0">
                    <a:buNone/>
                    <a:defRPr sz="1000"/>
                  </a:lvl3pPr>
                  <a:lvl4pPr marL="1371600" indent="0">
                    <a:buNone/>
                    <a:defRPr sz="900"/>
                  </a:lvl4pPr>
                  <a:lvl5pPr marL="1828800" indent="0">
                    <a:buNone/>
                    <a:defRPr sz="900"/>
                  </a:lvl5pPr>
                  <a:lvl6pPr marL="2286000" indent="0">
                    <a:buNone/>
                    <a:defRPr sz="900"/>
                  </a:lvl6pPr>
                  <a:lvl7pPr marL="2743200" indent="0">
                    <a:buNone/>
                    <a:defRPr sz="900"/>
                  </a:lvl7pPr>
                  <a:lvl8pPr marL="3200400" indent="0">
                    <a:buNone/>
                    <a:defRPr sz="900"/>
                  </a:lvl8pPr>
                  <a:lvl9pPr marL="3657600" indent="0">
                    <a:buNone/>
                    <a:defRPr sz="900"/>
                  </a:lvl9pPr>
                </a:lstStyle>
                <a:p>
                  <a:pPr defTabSz="1219170">
                    <a:spcBef>
                      <a:spcPct val="20000"/>
                    </a:spcBef>
                    <a:defRPr/>
                  </a:pPr>
                  <a:r>
                    <a:rPr lang="en-US" sz="2667" b="1" dirty="0">
                      <a:solidFill>
                        <a:schemeClr val="bg1"/>
                      </a:solidFill>
                    </a:rPr>
                    <a:t>02</a:t>
                  </a:r>
                  <a:endParaRPr lang="en-US" sz="3733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2B7C8BE2-6C02-52EF-6A5E-A5BDAE47E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29663" y="2453609"/>
              <a:ext cx="812800" cy="812800"/>
            </a:xfrm>
            <a:prstGeom prst="rect">
              <a:avLst/>
            </a:prstGeom>
          </p:spPr>
        </p:pic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87DA34C-C921-B2BB-56A7-4B327F228B5F}"/>
              </a:ext>
            </a:extLst>
          </p:cNvPr>
          <p:cNvGrpSpPr/>
          <p:nvPr/>
        </p:nvGrpSpPr>
        <p:grpSpPr>
          <a:xfrm>
            <a:off x="1363866" y="4054683"/>
            <a:ext cx="3980754" cy="1855733"/>
            <a:chOff x="1363866" y="4054683"/>
            <a:chExt cx="3980754" cy="1855733"/>
          </a:xfrm>
        </p:grpSpPr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7945EEF2-3C7F-4383-BFA6-9C6E6EC7FAA4}"/>
                </a:ext>
              </a:extLst>
            </p:cNvPr>
            <p:cNvSpPr/>
            <p:nvPr/>
          </p:nvSpPr>
          <p:spPr bwMode="auto">
            <a:xfrm>
              <a:off x="1363866" y="4308683"/>
              <a:ext cx="3980754" cy="1601733"/>
            </a:xfrm>
            <a:prstGeom prst="roundRect">
              <a:avLst>
                <a:gd name="adj" fmla="val 6360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400"/>
            </a:p>
          </p:txBody>
        </p:sp>
        <p:grpSp>
          <p:nvGrpSpPr>
            <p:cNvPr id="106" name="Group 25">
              <a:extLst>
                <a:ext uri="{FF2B5EF4-FFF2-40B4-BE49-F238E27FC236}">
                  <a16:creationId xmlns:a16="http://schemas.microsoft.com/office/drawing/2014/main" id="{6FD551A6-B05C-8319-4185-DF9FCD729E58}"/>
                </a:ext>
              </a:extLst>
            </p:cNvPr>
            <p:cNvGrpSpPr/>
            <p:nvPr/>
          </p:nvGrpSpPr>
          <p:grpSpPr>
            <a:xfrm>
              <a:off x="2831097" y="4811804"/>
              <a:ext cx="2202529" cy="894920"/>
              <a:chOff x="764014" y="1593668"/>
              <a:chExt cx="1408929" cy="671190"/>
            </a:xfrm>
          </p:grpSpPr>
          <p:sp>
            <p:nvSpPr>
              <p:cNvPr id="107" name="Text Placeholder 3">
                <a:extLst>
                  <a:ext uri="{FF2B5EF4-FFF2-40B4-BE49-F238E27FC236}">
                    <a16:creationId xmlns:a16="http://schemas.microsoft.com/office/drawing/2014/main" id="{01F1D53E-C073-0D1F-A71C-ED7CE1087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4014" y="1593668"/>
                <a:ext cx="858775" cy="184666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1219170">
                  <a:spcBef>
                    <a:spcPct val="20000"/>
                  </a:spcBef>
                  <a:defRPr/>
                </a:pPr>
                <a:r>
                  <a:rPr lang="en-US" sz="1600" b="1" dirty="0">
                    <a:solidFill>
                      <a:schemeClr val="bg1"/>
                    </a:solidFill>
                  </a:rPr>
                  <a:t>Hypothesis 3</a:t>
                </a:r>
                <a:endParaRPr lang="en-US" sz="2133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8" name="Text Placeholder 3">
                <a:extLst>
                  <a:ext uri="{FF2B5EF4-FFF2-40B4-BE49-F238E27FC236}">
                    <a16:creationId xmlns:a16="http://schemas.microsoft.com/office/drawing/2014/main" id="{33F49F34-3BDD-B10A-5422-C9251FAA12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4015" y="1803337"/>
                <a:ext cx="1408928" cy="461521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1219170">
                  <a:spcBef>
                    <a:spcPct val="20000"/>
                  </a:spcBef>
                  <a:defRPr/>
                </a:pPr>
                <a:r>
                  <a:rPr lang="en-US" sz="1333" dirty="0">
                    <a:solidFill>
                      <a:schemeClr val="bg1"/>
                    </a:solidFill>
                  </a:rPr>
                  <a:t>Promotional activities drive short-term spikes in demand.</a:t>
                </a:r>
              </a:p>
            </p:txBody>
          </p:sp>
        </p:grpSp>
        <p:grpSp>
          <p:nvGrpSpPr>
            <p:cNvPr id="109" name="Group 44">
              <a:extLst>
                <a:ext uri="{FF2B5EF4-FFF2-40B4-BE49-F238E27FC236}">
                  <a16:creationId xmlns:a16="http://schemas.microsoft.com/office/drawing/2014/main" id="{37694010-0C8F-24FE-F6D3-039556A844C5}"/>
                </a:ext>
              </a:extLst>
            </p:cNvPr>
            <p:cNvGrpSpPr/>
            <p:nvPr/>
          </p:nvGrpSpPr>
          <p:grpSpPr>
            <a:xfrm>
              <a:off x="1612663" y="4054683"/>
              <a:ext cx="2239174" cy="660400"/>
              <a:chOff x="838200" y="1009650"/>
              <a:chExt cx="1371600" cy="495300"/>
            </a:xfrm>
          </p:grpSpPr>
          <p:sp>
            <p:nvSpPr>
              <p:cNvPr id="110" name="Round Single Corner Rectangle 45">
                <a:extLst>
                  <a:ext uri="{FF2B5EF4-FFF2-40B4-BE49-F238E27FC236}">
                    <a16:creationId xmlns:a16="http://schemas.microsoft.com/office/drawing/2014/main" id="{E385C6F8-CE78-DC75-B663-F31456DF4C9E}"/>
                  </a:ext>
                </a:extLst>
              </p:cNvPr>
              <p:cNvSpPr/>
              <p:nvPr/>
            </p:nvSpPr>
            <p:spPr bwMode="auto">
              <a:xfrm flipV="1">
                <a:off x="838200" y="1009650"/>
                <a:ext cx="1219200" cy="495300"/>
              </a:xfrm>
              <a:prstGeom prst="round1Rect">
                <a:avLst>
                  <a:gd name="adj" fmla="val 36667"/>
                </a:avLst>
              </a:prstGeom>
              <a:solidFill>
                <a:schemeClr val="bg2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4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11" name="Right Triangle 110">
                <a:extLst>
                  <a:ext uri="{FF2B5EF4-FFF2-40B4-BE49-F238E27FC236}">
                    <a16:creationId xmlns:a16="http://schemas.microsoft.com/office/drawing/2014/main" id="{38001DF3-2240-776C-B41D-A57C425BEB09}"/>
                  </a:ext>
                </a:extLst>
              </p:cNvPr>
              <p:cNvSpPr/>
              <p:nvPr/>
            </p:nvSpPr>
            <p:spPr bwMode="auto">
              <a:xfrm>
                <a:off x="2057400" y="1009650"/>
                <a:ext cx="152400" cy="190500"/>
              </a:xfrm>
              <a:prstGeom prst="rtTriangle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4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12" name="Text Placeholder 3">
                <a:extLst>
                  <a:ext uri="{FF2B5EF4-FFF2-40B4-BE49-F238E27FC236}">
                    <a16:creationId xmlns:a16="http://schemas.microsoft.com/office/drawing/2014/main" id="{84E8B478-E23B-4D5E-246A-68AC262C2E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7769" y="1103685"/>
                <a:ext cx="460063" cy="307825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9170">
                  <a:spcBef>
                    <a:spcPct val="20000"/>
                  </a:spcBef>
                  <a:defRPr/>
                </a:pPr>
                <a:r>
                  <a:rPr lang="en-US" sz="2667" b="1" dirty="0">
                    <a:solidFill>
                      <a:schemeClr val="bg1"/>
                    </a:solidFill>
                  </a:rPr>
                  <a:t>03</a:t>
                </a:r>
                <a:endParaRPr lang="en-US" sz="3733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1B7635B4-4977-12FE-2013-C65AC133F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39880" y="4811543"/>
              <a:ext cx="812800" cy="812800"/>
            </a:xfrm>
            <a:prstGeom prst="rect">
              <a:avLst/>
            </a:prstGeom>
          </p:spPr>
        </p:pic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603110C-2705-69CB-BC2F-0694058C3C65}"/>
              </a:ext>
            </a:extLst>
          </p:cNvPr>
          <p:cNvGrpSpPr/>
          <p:nvPr/>
        </p:nvGrpSpPr>
        <p:grpSpPr>
          <a:xfrm>
            <a:off x="7064532" y="4059018"/>
            <a:ext cx="3980754" cy="1855734"/>
            <a:chOff x="7064532" y="4059018"/>
            <a:chExt cx="3980754" cy="185573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285105A0-A6DE-6B96-16A3-45E4B2328BB1}"/>
                </a:ext>
              </a:extLst>
            </p:cNvPr>
            <p:cNvGrpSpPr/>
            <p:nvPr/>
          </p:nvGrpSpPr>
          <p:grpSpPr>
            <a:xfrm>
              <a:off x="7064532" y="4059018"/>
              <a:ext cx="3980754" cy="1855734"/>
              <a:chOff x="5268348" y="4059279"/>
              <a:chExt cx="3980754" cy="1855734"/>
            </a:xfrm>
          </p:grpSpPr>
          <p:sp>
            <p:nvSpPr>
              <p:cNvPr id="113" name="Rounded Rectangle 112">
                <a:extLst>
                  <a:ext uri="{FF2B5EF4-FFF2-40B4-BE49-F238E27FC236}">
                    <a16:creationId xmlns:a16="http://schemas.microsoft.com/office/drawing/2014/main" id="{969AAAE6-2D2A-943D-788E-0B286D1262C7}"/>
                  </a:ext>
                </a:extLst>
              </p:cNvPr>
              <p:cNvSpPr/>
              <p:nvPr/>
            </p:nvSpPr>
            <p:spPr bwMode="auto">
              <a:xfrm>
                <a:off x="5268348" y="4313280"/>
                <a:ext cx="3980754" cy="1601733"/>
              </a:xfrm>
              <a:prstGeom prst="roundRect">
                <a:avLst>
                  <a:gd name="adj" fmla="val 636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400"/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B1B87FE6-3698-7CE7-DDF4-3047A716D110}"/>
                  </a:ext>
                </a:extLst>
              </p:cNvPr>
              <p:cNvGrpSpPr/>
              <p:nvPr/>
            </p:nvGrpSpPr>
            <p:grpSpPr>
              <a:xfrm>
                <a:off x="6735579" y="4816401"/>
                <a:ext cx="2202529" cy="894920"/>
                <a:chOff x="764014" y="1593668"/>
                <a:chExt cx="1408929" cy="671190"/>
              </a:xfrm>
            </p:grpSpPr>
            <p:sp>
              <p:nvSpPr>
                <p:cNvPr id="115" name="Text Placeholder 3">
                  <a:extLst>
                    <a:ext uri="{FF2B5EF4-FFF2-40B4-BE49-F238E27FC236}">
                      <a16:creationId xmlns:a16="http://schemas.microsoft.com/office/drawing/2014/main" id="{69547DA8-0E44-3028-6FC3-E05CB6DC5B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4014" y="1593668"/>
                  <a:ext cx="858775" cy="184666"/>
                </a:xfrm>
                <a:prstGeom prst="rect">
                  <a:avLst/>
                </a:prstGeom>
              </p:spPr>
              <p:txBody>
                <a:bodyPr wrap="none" lIns="0" tIns="0" rIns="0" bIns="0" anchor="ctr" anchorCtr="0">
                  <a:spAutoFit/>
                </a:bodyPr>
                <a:lstStyle>
                  <a:lvl1pPr marL="0" indent="0" algn="ctr">
                    <a:buNone/>
                    <a:defRPr sz="14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defRPr>
                  </a:lvl1pPr>
                  <a:lvl2pPr marL="457200" indent="0">
                    <a:buNone/>
                    <a:defRPr sz="1200"/>
                  </a:lvl2pPr>
                  <a:lvl3pPr marL="914400" indent="0">
                    <a:buNone/>
                    <a:defRPr sz="1000"/>
                  </a:lvl3pPr>
                  <a:lvl4pPr marL="1371600" indent="0">
                    <a:buNone/>
                    <a:defRPr sz="900"/>
                  </a:lvl4pPr>
                  <a:lvl5pPr marL="1828800" indent="0">
                    <a:buNone/>
                    <a:defRPr sz="900"/>
                  </a:lvl5pPr>
                  <a:lvl6pPr marL="2286000" indent="0">
                    <a:buNone/>
                    <a:defRPr sz="900"/>
                  </a:lvl6pPr>
                  <a:lvl7pPr marL="2743200" indent="0">
                    <a:buNone/>
                    <a:defRPr sz="900"/>
                  </a:lvl7pPr>
                  <a:lvl8pPr marL="3200400" indent="0">
                    <a:buNone/>
                    <a:defRPr sz="900"/>
                  </a:lvl8pPr>
                  <a:lvl9pPr marL="3657600" indent="0">
                    <a:buNone/>
                    <a:defRPr sz="900"/>
                  </a:lvl9pPr>
                </a:lstStyle>
                <a:p>
                  <a:pPr algn="l" defTabSz="1219170">
                    <a:spcBef>
                      <a:spcPct val="20000"/>
                    </a:spcBef>
                    <a:defRPr/>
                  </a:pPr>
                  <a:r>
                    <a:rPr lang="en-US" sz="1600" b="1" dirty="0">
                      <a:solidFill>
                        <a:schemeClr val="bg1"/>
                      </a:solidFill>
                    </a:rPr>
                    <a:t>Hypothesis 4</a:t>
                  </a:r>
                  <a:endParaRPr lang="en-US" sz="2133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6" name="Text Placeholder 3">
                  <a:extLst>
                    <a:ext uri="{FF2B5EF4-FFF2-40B4-BE49-F238E27FC236}">
                      <a16:creationId xmlns:a16="http://schemas.microsoft.com/office/drawing/2014/main" id="{072EAFD1-C177-7730-FBE0-95D96F0F877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4015" y="1803337"/>
                  <a:ext cx="1408928" cy="461521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>
                  <a:lvl1pPr marL="0" indent="0" algn="ctr">
                    <a:buNone/>
                    <a:defRPr sz="16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defRPr>
                  </a:lvl1pPr>
                  <a:lvl2pPr marL="457200" indent="0">
                    <a:buNone/>
                    <a:defRPr sz="1200"/>
                  </a:lvl2pPr>
                  <a:lvl3pPr marL="914400" indent="0">
                    <a:buNone/>
                    <a:defRPr sz="1000"/>
                  </a:lvl3pPr>
                  <a:lvl4pPr marL="1371600" indent="0">
                    <a:buNone/>
                    <a:defRPr sz="900"/>
                  </a:lvl4pPr>
                  <a:lvl5pPr marL="1828800" indent="0">
                    <a:buNone/>
                    <a:defRPr sz="900"/>
                  </a:lvl5pPr>
                  <a:lvl6pPr marL="2286000" indent="0">
                    <a:buNone/>
                    <a:defRPr sz="900"/>
                  </a:lvl6pPr>
                  <a:lvl7pPr marL="2743200" indent="0">
                    <a:buNone/>
                    <a:defRPr sz="900"/>
                  </a:lvl7pPr>
                  <a:lvl8pPr marL="3200400" indent="0">
                    <a:buNone/>
                    <a:defRPr sz="900"/>
                  </a:lvl8pPr>
                  <a:lvl9pPr marL="3657600" indent="0">
                    <a:buNone/>
                    <a:defRPr sz="900"/>
                  </a:lvl9pPr>
                </a:lstStyle>
                <a:p>
                  <a:pPr algn="l" defTabSz="1219170">
                    <a:spcBef>
                      <a:spcPct val="20000"/>
                    </a:spcBef>
                    <a:defRPr/>
                  </a:pPr>
                  <a:r>
                    <a:rPr lang="en-US" sz="1333" dirty="0">
                      <a:solidFill>
                        <a:schemeClr val="bg1"/>
                      </a:solidFill>
                    </a:rPr>
                    <a:t>Holidays and special events cause significant demand variations.</a:t>
                  </a:r>
                </a:p>
              </p:txBody>
            </p:sp>
          </p:grpSp>
          <p:grpSp>
            <p:nvGrpSpPr>
              <p:cNvPr id="117" name="Group 53">
                <a:extLst>
                  <a:ext uri="{FF2B5EF4-FFF2-40B4-BE49-F238E27FC236}">
                    <a16:creationId xmlns:a16="http://schemas.microsoft.com/office/drawing/2014/main" id="{F9087BA7-D415-1072-05E1-3FAAFA20A1EB}"/>
                  </a:ext>
                </a:extLst>
              </p:cNvPr>
              <p:cNvGrpSpPr/>
              <p:nvPr/>
            </p:nvGrpSpPr>
            <p:grpSpPr>
              <a:xfrm>
                <a:off x="5517145" y="4059279"/>
                <a:ext cx="2239174" cy="660400"/>
                <a:chOff x="838200" y="1009650"/>
                <a:chExt cx="1371600" cy="495300"/>
              </a:xfrm>
            </p:grpSpPr>
            <p:sp>
              <p:nvSpPr>
                <p:cNvPr id="118" name="Round Single Corner Rectangle 54">
                  <a:extLst>
                    <a:ext uri="{FF2B5EF4-FFF2-40B4-BE49-F238E27FC236}">
                      <a16:creationId xmlns:a16="http://schemas.microsoft.com/office/drawing/2014/main" id="{05C6AF98-C41B-181B-6184-56A94CFACCAD}"/>
                    </a:ext>
                  </a:extLst>
                </p:cNvPr>
                <p:cNvSpPr/>
                <p:nvPr/>
              </p:nvSpPr>
              <p:spPr bwMode="auto">
                <a:xfrm flipV="1">
                  <a:off x="838200" y="1009650"/>
                  <a:ext cx="1219200" cy="495300"/>
                </a:xfrm>
                <a:prstGeom prst="round1Rect">
                  <a:avLst>
                    <a:gd name="adj" fmla="val 36667"/>
                  </a:avLst>
                </a:prstGeom>
                <a:solidFill>
                  <a:schemeClr val="bg2">
                    <a:lumMod val="8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2400" dirty="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19" name="Right Triangle 118">
                  <a:extLst>
                    <a:ext uri="{FF2B5EF4-FFF2-40B4-BE49-F238E27FC236}">
                      <a16:creationId xmlns:a16="http://schemas.microsoft.com/office/drawing/2014/main" id="{2111F368-E70A-9310-1C69-65306881D77D}"/>
                    </a:ext>
                  </a:extLst>
                </p:cNvPr>
                <p:cNvSpPr/>
                <p:nvPr/>
              </p:nvSpPr>
              <p:spPr bwMode="auto">
                <a:xfrm>
                  <a:off x="2057400" y="1009650"/>
                  <a:ext cx="152400" cy="190500"/>
                </a:xfrm>
                <a:prstGeom prst="rtTriangle">
                  <a:avLst/>
                </a:prstGeom>
                <a:solidFill>
                  <a:schemeClr val="accent4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240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20" name="Text Placeholder 3">
                  <a:extLst>
                    <a:ext uri="{FF2B5EF4-FFF2-40B4-BE49-F238E27FC236}">
                      <a16:creationId xmlns:a16="http://schemas.microsoft.com/office/drawing/2014/main" id="{8E7F6D26-8391-E859-A430-6F456968071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17769" y="1103686"/>
                  <a:ext cx="460063" cy="307825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>
                  <a:lvl1pPr marL="0" indent="0" algn="ctr">
                    <a:buNone/>
                    <a:defRPr sz="14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defRPr>
                  </a:lvl1pPr>
                  <a:lvl2pPr marL="457200" indent="0">
                    <a:buNone/>
                    <a:defRPr sz="1200"/>
                  </a:lvl2pPr>
                  <a:lvl3pPr marL="914400" indent="0">
                    <a:buNone/>
                    <a:defRPr sz="1000"/>
                  </a:lvl3pPr>
                  <a:lvl4pPr marL="1371600" indent="0">
                    <a:buNone/>
                    <a:defRPr sz="900"/>
                  </a:lvl4pPr>
                  <a:lvl5pPr marL="1828800" indent="0">
                    <a:buNone/>
                    <a:defRPr sz="900"/>
                  </a:lvl5pPr>
                  <a:lvl6pPr marL="2286000" indent="0">
                    <a:buNone/>
                    <a:defRPr sz="900"/>
                  </a:lvl6pPr>
                  <a:lvl7pPr marL="2743200" indent="0">
                    <a:buNone/>
                    <a:defRPr sz="900"/>
                  </a:lvl7pPr>
                  <a:lvl8pPr marL="3200400" indent="0">
                    <a:buNone/>
                    <a:defRPr sz="900"/>
                  </a:lvl8pPr>
                  <a:lvl9pPr marL="3657600" indent="0">
                    <a:buNone/>
                    <a:defRPr sz="900"/>
                  </a:lvl9pPr>
                </a:lstStyle>
                <a:p>
                  <a:pPr defTabSz="1219170">
                    <a:spcBef>
                      <a:spcPct val="20000"/>
                    </a:spcBef>
                    <a:defRPr/>
                  </a:pPr>
                  <a:r>
                    <a:rPr lang="en-US" sz="2667" b="1" dirty="0">
                      <a:solidFill>
                        <a:schemeClr val="bg1"/>
                      </a:solidFill>
                    </a:rPr>
                    <a:t>04</a:t>
                  </a:r>
                  <a:endParaRPr lang="en-US" sz="3733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9A2773AC-584C-BF56-0941-C3C0811EC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29663" y="4816140"/>
              <a:ext cx="812800" cy="812800"/>
            </a:xfrm>
            <a:prstGeom prst="rect">
              <a:avLst/>
            </a:prstGeom>
          </p:spPr>
        </p:pic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EA3B747-C558-53C1-C7E5-BA864C27B315}"/>
              </a:ext>
            </a:extLst>
          </p:cNvPr>
          <p:cNvGrpSpPr/>
          <p:nvPr/>
        </p:nvGrpSpPr>
        <p:grpSpPr>
          <a:xfrm>
            <a:off x="1363866" y="1670270"/>
            <a:ext cx="3980754" cy="1855733"/>
            <a:chOff x="1363866" y="1670270"/>
            <a:chExt cx="3980754" cy="1855733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D84C50EB-6B7A-E3A7-A2E8-C4EE05BAAB6D}"/>
                </a:ext>
              </a:extLst>
            </p:cNvPr>
            <p:cNvSpPr/>
            <p:nvPr/>
          </p:nvSpPr>
          <p:spPr bwMode="auto">
            <a:xfrm>
              <a:off x="1363866" y="1924270"/>
              <a:ext cx="3980754" cy="1601733"/>
            </a:xfrm>
            <a:prstGeom prst="roundRect">
              <a:avLst>
                <a:gd name="adj" fmla="val 636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400"/>
            </a:p>
          </p:txBody>
        </p:sp>
        <p:grpSp>
          <p:nvGrpSpPr>
            <p:cNvPr id="89" name="Group 25">
              <a:extLst>
                <a:ext uri="{FF2B5EF4-FFF2-40B4-BE49-F238E27FC236}">
                  <a16:creationId xmlns:a16="http://schemas.microsoft.com/office/drawing/2014/main" id="{F16F07D1-C8CB-D3C1-3FE7-9FCF0FD01933}"/>
                </a:ext>
              </a:extLst>
            </p:cNvPr>
            <p:cNvGrpSpPr/>
            <p:nvPr/>
          </p:nvGrpSpPr>
          <p:grpSpPr>
            <a:xfrm>
              <a:off x="2831097" y="2427391"/>
              <a:ext cx="2202529" cy="894920"/>
              <a:chOff x="764014" y="1593668"/>
              <a:chExt cx="1408929" cy="671190"/>
            </a:xfrm>
          </p:grpSpPr>
          <p:sp>
            <p:nvSpPr>
              <p:cNvPr id="90" name="Text Placeholder 3">
                <a:extLst>
                  <a:ext uri="{FF2B5EF4-FFF2-40B4-BE49-F238E27FC236}">
                    <a16:creationId xmlns:a16="http://schemas.microsoft.com/office/drawing/2014/main" id="{7F44DC6C-42B9-F1AC-8256-7A09A9D89C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4014" y="1593668"/>
                <a:ext cx="940385" cy="184666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1219170">
                  <a:spcBef>
                    <a:spcPct val="20000"/>
                  </a:spcBef>
                  <a:defRPr/>
                </a:pPr>
                <a:r>
                  <a:rPr lang="en-US" sz="1600" b="1" dirty="0">
                    <a:solidFill>
                      <a:schemeClr val="bg1"/>
                    </a:solidFill>
                  </a:rPr>
                  <a:t>Hypothesis 01</a:t>
                </a:r>
                <a:endParaRPr lang="en-US" sz="2133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 Placeholder 3">
                <a:extLst>
                  <a:ext uri="{FF2B5EF4-FFF2-40B4-BE49-F238E27FC236}">
                    <a16:creationId xmlns:a16="http://schemas.microsoft.com/office/drawing/2014/main" id="{DCCD7C97-0263-B65B-5BC3-017FF72975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4015" y="1803337"/>
                <a:ext cx="1408928" cy="461521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1219170">
                  <a:spcBef>
                    <a:spcPct val="20000"/>
                  </a:spcBef>
                  <a:defRPr/>
                </a:pPr>
                <a:r>
                  <a:rPr lang="en-US" sz="1333" dirty="0">
                    <a:solidFill>
                      <a:schemeClr val="bg1"/>
                    </a:solidFill>
                  </a:rPr>
                  <a:t>Sales are influenced by historical demand patterns.</a:t>
                </a:r>
              </a:p>
            </p:txBody>
          </p:sp>
        </p:grpSp>
        <p:grpSp>
          <p:nvGrpSpPr>
            <p:cNvPr id="92" name="Group 30">
              <a:extLst>
                <a:ext uri="{FF2B5EF4-FFF2-40B4-BE49-F238E27FC236}">
                  <a16:creationId xmlns:a16="http://schemas.microsoft.com/office/drawing/2014/main" id="{2137596D-9971-793B-8E53-190ED53D1459}"/>
                </a:ext>
              </a:extLst>
            </p:cNvPr>
            <p:cNvGrpSpPr/>
            <p:nvPr/>
          </p:nvGrpSpPr>
          <p:grpSpPr>
            <a:xfrm>
              <a:off x="1612663" y="1670270"/>
              <a:ext cx="2239174" cy="660400"/>
              <a:chOff x="838200" y="1009650"/>
              <a:chExt cx="1371600" cy="495300"/>
            </a:xfrm>
          </p:grpSpPr>
          <p:sp>
            <p:nvSpPr>
              <p:cNvPr id="93" name="Round Single Corner Rectangle 5">
                <a:extLst>
                  <a:ext uri="{FF2B5EF4-FFF2-40B4-BE49-F238E27FC236}">
                    <a16:creationId xmlns:a16="http://schemas.microsoft.com/office/drawing/2014/main" id="{26D3405D-715D-5908-91DC-9956C6B637FD}"/>
                  </a:ext>
                </a:extLst>
              </p:cNvPr>
              <p:cNvSpPr/>
              <p:nvPr/>
            </p:nvSpPr>
            <p:spPr bwMode="auto">
              <a:xfrm flipV="1">
                <a:off x="838200" y="1009650"/>
                <a:ext cx="1219200" cy="495300"/>
              </a:xfrm>
              <a:prstGeom prst="round1Rect">
                <a:avLst>
                  <a:gd name="adj" fmla="val 36667"/>
                </a:avLst>
              </a:prstGeom>
              <a:solidFill>
                <a:schemeClr val="bg2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94" name="Right Triangle 93">
                <a:extLst>
                  <a:ext uri="{FF2B5EF4-FFF2-40B4-BE49-F238E27FC236}">
                    <a16:creationId xmlns:a16="http://schemas.microsoft.com/office/drawing/2014/main" id="{B50F47DC-C1A2-2564-DC30-B4F3BB36DAD6}"/>
                  </a:ext>
                </a:extLst>
              </p:cNvPr>
              <p:cNvSpPr/>
              <p:nvPr/>
            </p:nvSpPr>
            <p:spPr bwMode="auto">
              <a:xfrm>
                <a:off x="2057400" y="1009650"/>
                <a:ext cx="152400" cy="19050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400"/>
              </a:p>
            </p:txBody>
          </p:sp>
          <p:sp>
            <p:nvSpPr>
              <p:cNvPr id="95" name="Text Placeholder 3">
                <a:extLst>
                  <a:ext uri="{FF2B5EF4-FFF2-40B4-BE49-F238E27FC236}">
                    <a16:creationId xmlns:a16="http://schemas.microsoft.com/office/drawing/2014/main" id="{A860363E-6D25-2367-42D0-6247BFD5BA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7769" y="1103686"/>
                <a:ext cx="460063" cy="307825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9170">
                  <a:spcBef>
                    <a:spcPct val="20000"/>
                  </a:spcBef>
                  <a:defRPr/>
                </a:pPr>
                <a:r>
                  <a:rPr lang="en-US" sz="2667" b="1" dirty="0">
                    <a:solidFill>
                      <a:schemeClr val="bg1"/>
                    </a:solidFill>
                  </a:rPr>
                  <a:t>01</a:t>
                </a:r>
                <a:endParaRPr lang="en-US" sz="3733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D9C16EA7-B029-4ABB-16B7-84E3F1F3C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78840" y="2449012"/>
              <a:ext cx="812800" cy="812800"/>
            </a:xfrm>
            <a:prstGeom prst="rect">
              <a:avLst/>
            </a:prstGeom>
          </p:spPr>
        </p:pic>
      </p:grpSp>
      <p:pic>
        <p:nvPicPr>
          <p:cNvPr id="3074" name="Picture 2" descr="Suming's Web">
            <a:extLst>
              <a:ext uri="{FF2B5EF4-FFF2-40B4-BE49-F238E27FC236}">
                <a16:creationId xmlns:a16="http://schemas.microsoft.com/office/drawing/2014/main" id="{F7303D63-1929-20D6-55D9-89A33B1E9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4114" y="3108186"/>
            <a:ext cx="1072588" cy="107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68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00220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5ABF22-F3E0-BCB5-6A66-1DE7AC271291}"/>
              </a:ext>
            </a:extLst>
          </p:cNvPr>
          <p:cNvSpPr txBox="1"/>
          <p:nvPr/>
        </p:nvSpPr>
        <p:spPr>
          <a:xfrm>
            <a:off x="167165" y="5610713"/>
            <a:ext cx="61380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Sources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POS systems, online sales platforms, weather APIs, marketing databases, local event listings.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2B751B-3A45-58C4-DBC0-92D59386C66C}"/>
              </a:ext>
            </a:extLst>
          </p:cNvPr>
          <p:cNvGrpSpPr/>
          <p:nvPr/>
        </p:nvGrpSpPr>
        <p:grpSpPr>
          <a:xfrm>
            <a:off x="2842327" y="1209331"/>
            <a:ext cx="4534450" cy="2361188"/>
            <a:chOff x="2842327" y="1209331"/>
            <a:chExt cx="4534450" cy="2361188"/>
          </a:xfrm>
        </p:grpSpPr>
        <p:grpSp>
          <p:nvGrpSpPr>
            <p:cNvPr id="13" name="Group 62">
              <a:extLst>
                <a:ext uri="{FF2B5EF4-FFF2-40B4-BE49-F238E27FC236}">
                  <a16:creationId xmlns:a16="http://schemas.microsoft.com/office/drawing/2014/main" id="{2AB2792D-C3B6-5F9D-4B21-A6E59D560C32}"/>
                </a:ext>
              </a:extLst>
            </p:cNvPr>
            <p:cNvGrpSpPr/>
            <p:nvPr/>
          </p:nvGrpSpPr>
          <p:grpSpPr>
            <a:xfrm>
              <a:off x="5218203" y="1559357"/>
              <a:ext cx="1856432" cy="1927548"/>
              <a:chOff x="3590171" y="1274819"/>
              <a:chExt cx="1451696" cy="1507307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0EDA60A-7C3C-82A0-E2F1-47BA17C836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0171" y="1330430"/>
                <a:ext cx="1451696" cy="1451696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48CC56A-8788-BF52-AA9F-304D6C3E21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0171" y="1274819"/>
                <a:ext cx="1451696" cy="14516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57">
              <a:extLst>
                <a:ext uri="{FF2B5EF4-FFF2-40B4-BE49-F238E27FC236}">
                  <a16:creationId xmlns:a16="http://schemas.microsoft.com/office/drawing/2014/main" id="{BBC364E7-9C12-35C1-2C88-029C64FC788F}"/>
                </a:ext>
              </a:extLst>
            </p:cNvPr>
            <p:cNvGrpSpPr/>
            <p:nvPr/>
          </p:nvGrpSpPr>
          <p:grpSpPr>
            <a:xfrm>
              <a:off x="2842327" y="1209331"/>
              <a:ext cx="2349890" cy="757001"/>
              <a:chOff x="142114" y="3168889"/>
              <a:chExt cx="1837571" cy="591961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0D56F2-6FD4-EC03-156E-E05B4D6A4D8F}"/>
                  </a:ext>
                </a:extLst>
              </p:cNvPr>
              <p:cNvSpPr txBox="1"/>
              <p:nvPr/>
            </p:nvSpPr>
            <p:spPr>
              <a:xfrm>
                <a:off x="142114" y="3416692"/>
                <a:ext cx="1837571" cy="3441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algn="r" defTabSz="914400">
                  <a:spcBef>
                    <a:spcPct val="20000"/>
                  </a:spcBef>
                  <a:defRPr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Daily/weekly sales records, product categories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858F4DA-6FA2-E418-E9D0-87EC28C01204}"/>
                  </a:ext>
                </a:extLst>
              </p:cNvPr>
              <p:cNvSpPr/>
              <p:nvPr/>
            </p:nvSpPr>
            <p:spPr>
              <a:xfrm>
                <a:off x="560260" y="3168889"/>
                <a:ext cx="1419425" cy="17207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Historical Sales Data</a:t>
                </a:r>
              </a:p>
            </p:txBody>
          </p:sp>
        </p:grp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F5D6841F-4C79-6BCD-D43D-11E6ECA35987}"/>
                </a:ext>
              </a:extLst>
            </p:cNvPr>
            <p:cNvSpPr/>
            <p:nvPr/>
          </p:nvSpPr>
          <p:spPr>
            <a:xfrm rot="2537090">
              <a:off x="5284237" y="1477979"/>
              <a:ext cx="2092540" cy="2092540"/>
            </a:xfrm>
            <a:prstGeom prst="arc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D598324-2451-2FC7-4B86-07D2A4E3B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70126" y="1908460"/>
              <a:ext cx="1160652" cy="116065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EC1E830-FF99-6CBA-3B2B-632E33203E57}"/>
              </a:ext>
            </a:extLst>
          </p:cNvPr>
          <p:cNvGrpSpPr/>
          <p:nvPr/>
        </p:nvGrpSpPr>
        <p:grpSpPr>
          <a:xfrm>
            <a:off x="7375912" y="2671743"/>
            <a:ext cx="3802454" cy="2234840"/>
            <a:chOff x="7375912" y="2671743"/>
            <a:chExt cx="3802454" cy="2234840"/>
          </a:xfrm>
        </p:grpSpPr>
        <p:grpSp>
          <p:nvGrpSpPr>
            <p:cNvPr id="7" name="Group 64">
              <a:extLst>
                <a:ext uri="{FF2B5EF4-FFF2-40B4-BE49-F238E27FC236}">
                  <a16:creationId xmlns:a16="http://schemas.microsoft.com/office/drawing/2014/main" id="{149C1406-19F4-13A0-C963-BE2DA70234E9}"/>
                </a:ext>
              </a:extLst>
            </p:cNvPr>
            <p:cNvGrpSpPr/>
            <p:nvPr/>
          </p:nvGrpSpPr>
          <p:grpSpPr>
            <a:xfrm>
              <a:off x="7468818" y="2671743"/>
              <a:ext cx="1862924" cy="1952073"/>
              <a:chOff x="5350111" y="2144684"/>
              <a:chExt cx="1456772" cy="1526485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4A46C8E-F602-6EEA-A6D0-A18E793178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55187" y="2219473"/>
                <a:ext cx="1451696" cy="14516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A28907E-C724-FB5D-27B7-7C1CFFB909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50111" y="2144684"/>
                <a:ext cx="1451696" cy="14516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D0DFC044-5F31-88E7-F8B1-9179CB17EA2F}"/>
                </a:ext>
              </a:extLst>
            </p:cNvPr>
            <p:cNvGrpSpPr/>
            <p:nvPr/>
          </p:nvGrpSpPr>
          <p:grpSpPr>
            <a:xfrm>
              <a:off x="9420487" y="3146324"/>
              <a:ext cx="1757879" cy="977055"/>
              <a:chOff x="7174424" y="1352592"/>
              <a:chExt cx="1374629" cy="76403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EBDD66-D184-158E-E85D-04257841F9A5}"/>
                  </a:ext>
                </a:extLst>
              </p:cNvPr>
              <p:cNvSpPr txBox="1"/>
              <p:nvPr/>
            </p:nvSpPr>
            <p:spPr>
              <a:xfrm>
                <a:off x="7174424" y="1600395"/>
                <a:ext cx="1374629" cy="5162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defTabSz="914400">
                  <a:spcBef>
                    <a:spcPct val="20000"/>
                  </a:spcBef>
                  <a:defRPr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Temperature, humidity, rainfall data from local sources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0C2FFDE-9D16-5A4C-6E4D-067410A2E037}"/>
                  </a:ext>
                </a:extLst>
              </p:cNvPr>
              <p:cNvSpPr/>
              <p:nvPr/>
            </p:nvSpPr>
            <p:spPr>
              <a:xfrm>
                <a:off x="7174424" y="1352592"/>
                <a:ext cx="913809" cy="17207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Weather Data</a:t>
                </a:r>
              </a:p>
            </p:txBody>
          </p:sp>
        </p:grp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C7CF1956-9CFB-6DBE-C008-A17FC75817BB}"/>
                </a:ext>
              </a:extLst>
            </p:cNvPr>
            <p:cNvSpPr/>
            <p:nvPr/>
          </p:nvSpPr>
          <p:spPr>
            <a:xfrm rot="12440065" flipH="1">
              <a:off x="7375912" y="2814043"/>
              <a:ext cx="2092540" cy="2092540"/>
            </a:xfrm>
            <a:prstGeom prst="arc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BC14153-9378-12F8-E726-D7C7CF311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66472" y="3022162"/>
              <a:ext cx="1061124" cy="1061124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9E3383-675B-9C8A-1DD5-156E9736FB23}"/>
              </a:ext>
            </a:extLst>
          </p:cNvPr>
          <p:cNvGrpSpPr/>
          <p:nvPr/>
        </p:nvGrpSpPr>
        <p:grpSpPr>
          <a:xfrm>
            <a:off x="5403747" y="3474725"/>
            <a:ext cx="4423992" cy="2538653"/>
            <a:chOff x="5403747" y="3474725"/>
            <a:chExt cx="4423992" cy="2538653"/>
          </a:xfrm>
        </p:grpSpPr>
        <p:grpSp>
          <p:nvGrpSpPr>
            <p:cNvPr id="3" name="Group 59">
              <a:extLst>
                <a:ext uri="{FF2B5EF4-FFF2-40B4-BE49-F238E27FC236}">
                  <a16:creationId xmlns:a16="http://schemas.microsoft.com/office/drawing/2014/main" id="{96538A9A-81B6-CFFB-EC7E-A49994C15993}"/>
                </a:ext>
              </a:extLst>
            </p:cNvPr>
            <p:cNvGrpSpPr/>
            <p:nvPr/>
          </p:nvGrpSpPr>
          <p:grpSpPr>
            <a:xfrm>
              <a:off x="7449324" y="5036322"/>
              <a:ext cx="2378415" cy="977056"/>
              <a:chOff x="7154104" y="3206176"/>
              <a:chExt cx="1859877" cy="76404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139CB9-3E1B-8627-FF29-78439A14953D}"/>
                  </a:ext>
                </a:extLst>
              </p:cNvPr>
              <p:cNvSpPr txBox="1"/>
              <p:nvPr/>
            </p:nvSpPr>
            <p:spPr>
              <a:xfrm>
                <a:off x="7154105" y="3453980"/>
                <a:ext cx="1859876" cy="5162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defTabSz="914400">
                  <a:spcBef>
                    <a:spcPct val="20000"/>
                  </a:spcBef>
                  <a:defRPr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Details of past promotions, discounts, and marketing campaigns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6DE7A5D-C4C7-7927-26DA-7424B48FEBDD}"/>
                  </a:ext>
                </a:extLst>
              </p:cNvPr>
              <p:cNvSpPr/>
              <p:nvPr/>
            </p:nvSpPr>
            <p:spPr>
              <a:xfrm>
                <a:off x="7154104" y="3206176"/>
                <a:ext cx="1187521" cy="17207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 dirty="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Promotional Data</a:t>
                </a:r>
              </a:p>
            </p:txBody>
          </p:sp>
        </p:grpSp>
        <p:grpSp>
          <p:nvGrpSpPr>
            <p:cNvPr id="16" name="Group 63">
              <a:extLst>
                <a:ext uri="{FF2B5EF4-FFF2-40B4-BE49-F238E27FC236}">
                  <a16:creationId xmlns:a16="http://schemas.microsoft.com/office/drawing/2014/main" id="{9956279C-E21E-FDA9-9921-E98B277B537B}"/>
                </a:ext>
              </a:extLst>
            </p:cNvPr>
            <p:cNvGrpSpPr/>
            <p:nvPr/>
          </p:nvGrpSpPr>
          <p:grpSpPr>
            <a:xfrm>
              <a:off x="5664356" y="3474725"/>
              <a:ext cx="1856432" cy="1931321"/>
              <a:chOff x="3939055" y="2772601"/>
              <a:chExt cx="1451696" cy="1510257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8BAA6FB-BAF1-D2B6-D3B6-C23E5BD884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39055" y="2831162"/>
                <a:ext cx="1451696" cy="1451696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C684C85-1AB7-912C-778B-BDBBA78E22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39055" y="2772601"/>
                <a:ext cx="1451696" cy="14516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5421924E-2D76-AEB7-4E00-EE396A0033D9}"/>
                </a:ext>
              </a:extLst>
            </p:cNvPr>
            <p:cNvSpPr/>
            <p:nvPr/>
          </p:nvSpPr>
          <p:spPr>
            <a:xfrm rot="16951463" flipH="1">
              <a:off x="5403747" y="3516882"/>
              <a:ext cx="2092540" cy="2092540"/>
            </a:xfrm>
            <a:prstGeom prst="arc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F4C1D30-E6A8-7863-B998-606A2BB7C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6000" y="3896705"/>
              <a:ext cx="993144" cy="993144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B215104-A4D8-1F3C-56B6-9EA1901257B3}"/>
              </a:ext>
            </a:extLst>
          </p:cNvPr>
          <p:cNvGrpSpPr/>
          <p:nvPr/>
        </p:nvGrpSpPr>
        <p:grpSpPr>
          <a:xfrm>
            <a:off x="1013633" y="2387792"/>
            <a:ext cx="4417535" cy="2223031"/>
            <a:chOff x="1013633" y="2387792"/>
            <a:chExt cx="4417535" cy="2223031"/>
          </a:xfrm>
        </p:grpSpPr>
        <p:grpSp>
          <p:nvGrpSpPr>
            <p:cNvPr id="10" name="Group 61">
              <a:extLst>
                <a:ext uri="{FF2B5EF4-FFF2-40B4-BE49-F238E27FC236}">
                  <a16:creationId xmlns:a16="http://schemas.microsoft.com/office/drawing/2014/main" id="{FF1583DF-0E92-22D5-5A79-68F8B9D1A99F}"/>
                </a:ext>
              </a:extLst>
            </p:cNvPr>
            <p:cNvGrpSpPr/>
            <p:nvPr/>
          </p:nvGrpSpPr>
          <p:grpSpPr>
            <a:xfrm>
              <a:off x="3493437" y="2671743"/>
              <a:ext cx="1856432" cy="1939080"/>
              <a:chOff x="2241436" y="2144684"/>
              <a:chExt cx="1451696" cy="151632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7692EC9-2ABE-BB9A-F81F-3A9CC0DECD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41436" y="2209313"/>
                <a:ext cx="1451696" cy="145169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ADF0BCA-626D-C2EE-33DA-BA965E00B3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41436" y="2144684"/>
                <a:ext cx="1451696" cy="145169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Group 56">
              <a:extLst>
                <a:ext uri="{FF2B5EF4-FFF2-40B4-BE49-F238E27FC236}">
                  <a16:creationId xmlns:a16="http://schemas.microsoft.com/office/drawing/2014/main" id="{4CA5E285-61D4-7068-D711-BA185AFAE6F6}"/>
                </a:ext>
              </a:extLst>
            </p:cNvPr>
            <p:cNvGrpSpPr/>
            <p:nvPr/>
          </p:nvGrpSpPr>
          <p:grpSpPr>
            <a:xfrm>
              <a:off x="1013633" y="3146324"/>
              <a:ext cx="2359180" cy="977055"/>
              <a:chOff x="134850" y="1363501"/>
              <a:chExt cx="1844835" cy="764039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1D971C-4B9E-DC08-44B0-EB0861D3CB8C}"/>
                  </a:ext>
                </a:extLst>
              </p:cNvPr>
              <p:cNvSpPr txBox="1"/>
              <p:nvPr/>
            </p:nvSpPr>
            <p:spPr>
              <a:xfrm>
                <a:off x="134850" y="1611304"/>
                <a:ext cx="1844835" cy="5162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algn="r" defTabSz="914400">
                  <a:spcBef>
                    <a:spcPct val="20000"/>
                  </a:spcBef>
                  <a:defRPr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Dates and details of holidays, local festivals, special events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B276F80-FCEE-3C61-E537-6C6F35E7F5AF}"/>
                  </a:ext>
                </a:extLst>
              </p:cNvPr>
              <p:cNvSpPr/>
              <p:nvPr/>
            </p:nvSpPr>
            <p:spPr>
              <a:xfrm>
                <a:off x="936682" y="1363501"/>
                <a:ext cx="1043003" cy="17207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Event Calendar</a:t>
                </a:r>
              </a:p>
            </p:txBody>
          </p:sp>
        </p:grp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612B1801-396C-3F0F-25A9-258B530EFE40}"/>
                </a:ext>
              </a:extLst>
            </p:cNvPr>
            <p:cNvSpPr/>
            <p:nvPr/>
          </p:nvSpPr>
          <p:spPr>
            <a:xfrm rot="18536433">
              <a:off x="3338628" y="2387792"/>
              <a:ext cx="2092540" cy="2092540"/>
            </a:xfrm>
            <a:prstGeom prst="arc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2C52C4D-79D5-93FA-AC36-BDCD2F58D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32105" y="3114934"/>
              <a:ext cx="970050" cy="97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769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002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Pre-processing, modelling and iterations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1C3A89-E6C0-B5E8-1E12-6CC20F709071}"/>
              </a:ext>
            </a:extLst>
          </p:cNvPr>
          <p:cNvGrpSpPr/>
          <p:nvPr/>
        </p:nvGrpSpPr>
        <p:grpSpPr>
          <a:xfrm>
            <a:off x="806227" y="1642422"/>
            <a:ext cx="3560015" cy="4504770"/>
            <a:chOff x="806227" y="1642422"/>
            <a:chExt cx="3560015" cy="4504770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98E4025-5D95-A6BC-A709-E3D1750D36EF}"/>
                </a:ext>
              </a:extLst>
            </p:cNvPr>
            <p:cNvSpPr/>
            <p:nvPr/>
          </p:nvSpPr>
          <p:spPr>
            <a:xfrm>
              <a:off x="806227" y="1642422"/>
              <a:ext cx="2577549" cy="1124746"/>
            </a:xfrm>
            <a:custGeom>
              <a:avLst/>
              <a:gdLst>
                <a:gd name="connsiteX0" fmla="*/ 0 w 1378565"/>
                <a:gd name="connsiteY0" fmla="*/ 95040 h 950400"/>
                <a:gd name="connsiteX1" fmla="*/ 27837 w 1378565"/>
                <a:gd name="connsiteY1" fmla="*/ 27837 h 950400"/>
                <a:gd name="connsiteX2" fmla="*/ 95040 w 1378565"/>
                <a:gd name="connsiteY2" fmla="*/ 1 h 950400"/>
                <a:gd name="connsiteX3" fmla="*/ 1283525 w 1378565"/>
                <a:gd name="connsiteY3" fmla="*/ 0 h 950400"/>
                <a:gd name="connsiteX4" fmla="*/ 1350728 w 1378565"/>
                <a:gd name="connsiteY4" fmla="*/ 27837 h 950400"/>
                <a:gd name="connsiteX5" fmla="*/ 1378564 w 1378565"/>
                <a:gd name="connsiteY5" fmla="*/ 95040 h 950400"/>
                <a:gd name="connsiteX6" fmla="*/ 1378565 w 1378565"/>
                <a:gd name="connsiteY6" fmla="*/ 855360 h 950400"/>
                <a:gd name="connsiteX7" fmla="*/ 1350728 w 1378565"/>
                <a:gd name="connsiteY7" fmla="*/ 922563 h 950400"/>
                <a:gd name="connsiteX8" fmla="*/ 1283525 w 1378565"/>
                <a:gd name="connsiteY8" fmla="*/ 950400 h 950400"/>
                <a:gd name="connsiteX9" fmla="*/ 95040 w 1378565"/>
                <a:gd name="connsiteY9" fmla="*/ 950400 h 950400"/>
                <a:gd name="connsiteX10" fmla="*/ 27837 w 1378565"/>
                <a:gd name="connsiteY10" fmla="*/ 922563 h 950400"/>
                <a:gd name="connsiteX11" fmla="*/ 0 w 1378565"/>
                <a:gd name="connsiteY11" fmla="*/ 855360 h 950400"/>
                <a:gd name="connsiteX12" fmla="*/ 0 w 1378565"/>
                <a:gd name="connsiteY12" fmla="*/ 95040 h 95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8565" h="950400">
                  <a:moveTo>
                    <a:pt x="0" y="95040"/>
                  </a:moveTo>
                  <a:cubicBezTo>
                    <a:pt x="0" y="69834"/>
                    <a:pt x="10013" y="45660"/>
                    <a:pt x="27837" y="27837"/>
                  </a:cubicBezTo>
                  <a:cubicBezTo>
                    <a:pt x="45660" y="10014"/>
                    <a:pt x="69834" y="0"/>
                    <a:pt x="95040" y="1"/>
                  </a:cubicBezTo>
                  <a:lnTo>
                    <a:pt x="1283525" y="0"/>
                  </a:lnTo>
                  <a:cubicBezTo>
                    <a:pt x="1308731" y="0"/>
                    <a:pt x="1332905" y="10013"/>
                    <a:pt x="1350728" y="27837"/>
                  </a:cubicBezTo>
                  <a:cubicBezTo>
                    <a:pt x="1368551" y="45660"/>
                    <a:pt x="1378565" y="69834"/>
                    <a:pt x="1378564" y="95040"/>
                  </a:cubicBezTo>
                  <a:cubicBezTo>
                    <a:pt x="1378564" y="348480"/>
                    <a:pt x="1378565" y="601920"/>
                    <a:pt x="1378565" y="855360"/>
                  </a:cubicBezTo>
                  <a:cubicBezTo>
                    <a:pt x="1378565" y="880566"/>
                    <a:pt x="1368552" y="904740"/>
                    <a:pt x="1350728" y="922563"/>
                  </a:cubicBezTo>
                  <a:cubicBezTo>
                    <a:pt x="1332905" y="940386"/>
                    <a:pt x="1308731" y="950400"/>
                    <a:pt x="1283525" y="950400"/>
                  </a:cubicBezTo>
                  <a:lnTo>
                    <a:pt x="95040" y="950400"/>
                  </a:lnTo>
                  <a:cubicBezTo>
                    <a:pt x="69834" y="950400"/>
                    <a:pt x="45660" y="940387"/>
                    <a:pt x="27837" y="922563"/>
                  </a:cubicBezTo>
                  <a:cubicBezTo>
                    <a:pt x="10014" y="904740"/>
                    <a:pt x="0" y="880566"/>
                    <a:pt x="0" y="855360"/>
                  </a:cubicBezTo>
                  <a:lnTo>
                    <a:pt x="0" y="950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8619" tIns="208619" rIns="208619" bIns="643725" numCol="1" spcCol="1270" anchor="t" anchorCtr="0">
              <a:noAutofit/>
            </a:bodyPr>
            <a:lstStyle/>
            <a:p>
              <a:pPr defTabSz="130383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33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EC5EB85-234C-7F55-ED36-B430208FC467}"/>
                </a:ext>
              </a:extLst>
            </p:cNvPr>
            <p:cNvSpPr/>
            <p:nvPr/>
          </p:nvSpPr>
          <p:spPr>
            <a:xfrm>
              <a:off x="1160048" y="2220830"/>
              <a:ext cx="2811296" cy="2574189"/>
            </a:xfrm>
            <a:custGeom>
              <a:avLst/>
              <a:gdLst>
                <a:gd name="connsiteX0" fmla="*/ 0 w 1378565"/>
                <a:gd name="connsiteY0" fmla="*/ 126720 h 1267200"/>
                <a:gd name="connsiteX1" fmla="*/ 37116 w 1378565"/>
                <a:gd name="connsiteY1" fmla="*/ 37115 h 1267200"/>
                <a:gd name="connsiteX2" fmla="*/ 126721 w 1378565"/>
                <a:gd name="connsiteY2" fmla="*/ 0 h 1267200"/>
                <a:gd name="connsiteX3" fmla="*/ 1251845 w 1378565"/>
                <a:gd name="connsiteY3" fmla="*/ 0 h 1267200"/>
                <a:gd name="connsiteX4" fmla="*/ 1341450 w 1378565"/>
                <a:gd name="connsiteY4" fmla="*/ 37116 h 1267200"/>
                <a:gd name="connsiteX5" fmla="*/ 1378565 w 1378565"/>
                <a:gd name="connsiteY5" fmla="*/ 126721 h 1267200"/>
                <a:gd name="connsiteX6" fmla="*/ 1378565 w 1378565"/>
                <a:gd name="connsiteY6" fmla="*/ 1140480 h 1267200"/>
                <a:gd name="connsiteX7" fmla="*/ 1341450 w 1378565"/>
                <a:gd name="connsiteY7" fmla="*/ 1230085 h 1267200"/>
                <a:gd name="connsiteX8" fmla="*/ 1251845 w 1378565"/>
                <a:gd name="connsiteY8" fmla="*/ 1267200 h 1267200"/>
                <a:gd name="connsiteX9" fmla="*/ 126720 w 1378565"/>
                <a:gd name="connsiteY9" fmla="*/ 1267200 h 1267200"/>
                <a:gd name="connsiteX10" fmla="*/ 37115 w 1378565"/>
                <a:gd name="connsiteY10" fmla="*/ 1230084 h 1267200"/>
                <a:gd name="connsiteX11" fmla="*/ 0 w 1378565"/>
                <a:gd name="connsiteY11" fmla="*/ 1140479 h 1267200"/>
                <a:gd name="connsiteX12" fmla="*/ 0 w 1378565"/>
                <a:gd name="connsiteY12" fmla="*/ 126720 h 1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8565" h="1267200">
                  <a:moveTo>
                    <a:pt x="0" y="126720"/>
                  </a:moveTo>
                  <a:cubicBezTo>
                    <a:pt x="0" y="93112"/>
                    <a:pt x="13351" y="60880"/>
                    <a:pt x="37116" y="37115"/>
                  </a:cubicBezTo>
                  <a:cubicBezTo>
                    <a:pt x="60881" y="13350"/>
                    <a:pt x="93112" y="0"/>
                    <a:pt x="126721" y="0"/>
                  </a:cubicBezTo>
                  <a:lnTo>
                    <a:pt x="1251845" y="0"/>
                  </a:lnTo>
                  <a:cubicBezTo>
                    <a:pt x="1285453" y="0"/>
                    <a:pt x="1317685" y="13351"/>
                    <a:pt x="1341450" y="37116"/>
                  </a:cubicBezTo>
                  <a:cubicBezTo>
                    <a:pt x="1365215" y="60881"/>
                    <a:pt x="1378565" y="93112"/>
                    <a:pt x="1378565" y="126721"/>
                  </a:cubicBezTo>
                  <a:lnTo>
                    <a:pt x="1378565" y="1140480"/>
                  </a:lnTo>
                  <a:cubicBezTo>
                    <a:pt x="1378565" y="1174088"/>
                    <a:pt x="1365214" y="1206320"/>
                    <a:pt x="1341450" y="1230085"/>
                  </a:cubicBezTo>
                  <a:cubicBezTo>
                    <a:pt x="1317685" y="1253850"/>
                    <a:pt x="1285454" y="1267200"/>
                    <a:pt x="1251845" y="1267200"/>
                  </a:cubicBezTo>
                  <a:lnTo>
                    <a:pt x="126720" y="1267200"/>
                  </a:lnTo>
                  <a:cubicBezTo>
                    <a:pt x="93112" y="1267200"/>
                    <a:pt x="60880" y="1253849"/>
                    <a:pt x="37115" y="1230084"/>
                  </a:cubicBezTo>
                  <a:cubicBezTo>
                    <a:pt x="13350" y="1206319"/>
                    <a:pt x="0" y="1174088"/>
                    <a:pt x="0" y="1140479"/>
                  </a:cubicBezTo>
                  <a:lnTo>
                    <a:pt x="0" y="126720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8105" tIns="258105" rIns="258105" bIns="258105" numCol="1" spcCol="1270" anchor="t" anchorCtr="0">
              <a:noAutofit/>
            </a:bodyPr>
            <a:lstStyle/>
            <a:p>
              <a:pPr marL="304792" lvl="1" indent="-304792" defTabSz="130383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933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D25CDA5-0ACD-99FE-272C-E0A24944AEF3}"/>
                </a:ext>
              </a:extLst>
            </p:cNvPr>
            <p:cNvSpPr/>
            <p:nvPr/>
          </p:nvSpPr>
          <p:spPr>
            <a:xfrm>
              <a:off x="3537860" y="1854758"/>
              <a:ext cx="828382" cy="366072"/>
            </a:xfrm>
            <a:custGeom>
              <a:avLst/>
              <a:gdLst>
                <a:gd name="connsiteX0" fmla="*/ 0 w 443049"/>
                <a:gd name="connsiteY0" fmla="*/ 68644 h 343222"/>
                <a:gd name="connsiteX1" fmla="*/ 271438 w 443049"/>
                <a:gd name="connsiteY1" fmla="*/ 68644 h 343222"/>
                <a:gd name="connsiteX2" fmla="*/ 271438 w 443049"/>
                <a:gd name="connsiteY2" fmla="*/ 0 h 343222"/>
                <a:gd name="connsiteX3" fmla="*/ 443049 w 443049"/>
                <a:gd name="connsiteY3" fmla="*/ 171611 h 343222"/>
                <a:gd name="connsiteX4" fmla="*/ 271438 w 443049"/>
                <a:gd name="connsiteY4" fmla="*/ 343222 h 343222"/>
                <a:gd name="connsiteX5" fmla="*/ 271438 w 443049"/>
                <a:gd name="connsiteY5" fmla="*/ 274578 h 343222"/>
                <a:gd name="connsiteX6" fmla="*/ 0 w 443049"/>
                <a:gd name="connsiteY6" fmla="*/ 274578 h 343222"/>
                <a:gd name="connsiteX7" fmla="*/ 0 w 443049"/>
                <a:gd name="connsiteY7" fmla="*/ 68644 h 34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3049" h="343222">
                  <a:moveTo>
                    <a:pt x="0" y="68644"/>
                  </a:moveTo>
                  <a:lnTo>
                    <a:pt x="271438" y="68644"/>
                  </a:lnTo>
                  <a:lnTo>
                    <a:pt x="271438" y="0"/>
                  </a:lnTo>
                  <a:lnTo>
                    <a:pt x="443049" y="171611"/>
                  </a:lnTo>
                  <a:lnTo>
                    <a:pt x="271438" y="343222"/>
                  </a:lnTo>
                  <a:lnTo>
                    <a:pt x="271438" y="274578"/>
                  </a:lnTo>
                  <a:lnTo>
                    <a:pt x="0" y="274578"/>
                  </a:lnTo>
                  <a:lnTo>
                    <a:pt x="0" y="68644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1525" rIns="137289" bIns="91525" numCol="1" spcCol="1270" anchor="ctr" anchorCtr="0">
              <a:noAutofit/>
            </a:bodyPr>
            <a:lstStyle/>
            <a:p>
              <a:pPr algn="ctr" defTabSz="88897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/>
            </a:p>
          </p:txBody>
        </p:sp>
        <p:sp>
          <p:nvSpPr>
            <p:cNvPr id="28" name="Text Placeholder 3">
              <a:extLst>
                <a:ext uri="{FF2B5EF4-FFF2-40B4-BE49-F238E27FC236}">
                  <a16:creationId xmlns:a16="http://schemas.microsoft.com/office/drawing/2014/main" id="{58F26A59-EED0-5368-5B56-636047BBB83D}"/>
                </a:ext>
              </a:extLst>
            </p:cNvPr>
            <p:cNvSpPr txBox="1">
              <a:spLocks/>
            </p:cNvSpPr>
            <p:nvPr/>
          </p:nvSpPr>
          <p:spPr>
            <a:xfrm>
              <a:off x="952427" y="1743620"/>
              <a:ext cx="2270422" cy="369332"/>
            </a:xfrm>
            <a:prstGeom prst="rect">
              <a:avLst/>
            </a:prstGeom>
          </p:spPr>
          <p:txBody>
            <a:bodyPr wrap="squar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</a:rPr>
                <a:t>Data Processing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C682A0B-B6CA-72F0-BF89-7A1A4FE0FC53}"/>
                </a:ext>
              </a:extLst>
            </p:cNvPr>
            <p:cNvSpPr txBox="1"/>
            <p:nvPr/>
          </p:nvSpPr>
          <p:spPr>
            <a:xfrm>
              <a:off x="1300913" y="2988598"/>
              <a:ext cx="2619495" cy="14773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600" dirty="0"/>
                <a:t>Handling missing values, outlier detection, normalization.</a:t>
              </a:r>
              <a:br>
                <a:rPr lang="en-IN" sz="1600" dirty="0"/>
              </a:br>
              <a:endParaRPr lang="en-IN" sz="16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600" dirty="0"/>
                <a:t>Feature engineering: creating lag features, rolling statistics.</a:t>
              </a:r>
            </a:p>
          </p:txBody>
        </p:sp>
        <p:pic>
          <p:nvPicPr>
            <p:cNvPr id="4098" name="Picture 2" descr="Analysis Generic Outline Color icon">
              <a:extLst>
                <a:ext uri="{FF2B5EF4-FFF2-40B4-BE49-F238E27FC236}">
                  <a16:creationId xmlns:a16="http://schemas.microsoft.com/office/drawing/2014/main" id="{5AC4CF58-FE0A-C6AE-FFFB-3A07EBFA12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2766" y="4897109"/>
              <a:ext cx="1250083" cy="1250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502D4D5-2B04-01FE-D9AB-EE88ABCCEB93}"/>
              </a:ext>
            </a:extLst>
          </p:cNvPr>
          <p:cNvGrpSpPr/>
          <p:nvPr/>
        </p:nvGrpSpPr>
        <p:grpSpPr>
          <a:xfrm>
            <a:off x="4471894" y="1642422"/>
            <a:ext cx="3601564" cy="4504770"/>
            <a:chOff x="4471894" y="1642422"/>
            <a:chExt cx="3601564" cy="450477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75FE5E1-B9C6-58A9-0CD6-0FE2D9C94D84}"/>
                </a:ext>
              </a:extLst>
            </p:cNvPr>
            <p:cNvSpPr/>
            <p:nvPr/>
          </p:nvSpPr>
          <p:spPr>
            <a:xfrm>
              <a:off x="4471894" y="1642422"/>
              <a:ext cx="2577549" cy="1135264"/>
            </a:xfrm>
            <a:custGeom>
              <a:avLst/>
              <a:gdLst>
                <a:gd name="connsiteX0" fmla="*/ 0 w 1378565"/>
                <a:gd name="connsiteY0" fmla="*/ 95040 h 950400"/>
                <a:gd name="connsiteX1" fmla="*/ 27837 w 1378565"/>
                <a:gd name="connsiteY1" fmla="*/ 27837 h 950400"/>
                <a:gd name="connsiteX2" fmla="*/ 95040 w 1378565"/>
                <a:gd name="connsiteY2" fmla="*/ 1 h 950400"/>
                <a:gd name="connsiteX3" fmla="*/ 1283525 w 1378565"/>
                <a:gd name="connsiteY3" fmla="*/ 0 h 950400"/>
                <a:gd name="connsiteX4" fmla="*/ 1350728 w 1378565"/>
                <a:gd name="connsiteY4" fmla="*/ 27837 h 950400"/>
                <a:gd name="connsiteX5" fmla="*/ 1378564 w 1378565"/>
                <a:gd name="connsiteY5" fmla="*/ 95040 h 950400"/>
                <a:gd name="connsiteX6" fmla="*/ 1378565 w 1378565"/>
                <a:gd name="connsiteY6" fmla="*/ 855360 h 950400"/>
                <a:gd name="connsiteX7" fmla="*/ 1350728 w 1378565"/>
                <a:gd name="connsiteY7" fmla="*/ 922563 h 950400"/>
                <a:gd name="connsiteX8" fmla="*/ 1283525 w 1378565"/>
                <a:gd name="connsiteY8" fmla="*/ 950400 h 950400"/>
                <a:gd name="connsiteX9" fmla="*/ 95040 w 1378565"/>
                <a:gd name="connsiteY9" fmla="*/ 950400 h 950400"/>
                <a:gd name="connsiteX10" fmla="*/ 27837 w 1378565"/>
                <a:gd name="connsiteY10" fmla="*/ 922563 h 950400"/>
                <a:gd name="connsiteX11" fmla="*/ 0 w 1378565"/>
                <a:gd name="connsiteY11" fmla="*/ 855360 h 950400"/>
                <a:gd name="connsiteX12" fmla="*/ 0 w 1378565"/>
                <a:gd name="connsiteY12" fmla="*/ 95040 h 95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8565" h="950400">
                  <a:moveTo>
                    <a:pt x="0" y="95040"/>
                  </a:moveTo>
                  <a:cubicBezTo>
                    <a:pt x="0" y="69834"/>
                    <a:pt x="10013" y="45660"/>
                    <a:pt x="27837" y="27837"/>
                  </a:cubicBezTo>
                  <a:cubicBezTo>
                    <a:pt x="45660" y="10014"/>
                    <a:pt x="69834" y="0"/>
                    <a:pt x="95040" y="1"/>
                  </a:cubicBezTo>
                  <a:lnTo>
                    <a:pt x="1283525" y="0"/>
                  </a:lnTo>
                  <a:cubicBezTo>
                    <a:pt x="1308731" y="0"/>
                    <a:pt x="1332905" y="10013"/>
                    <a:pt x="1350728" y="27837"/>
                  </a:cubicBezTo>
                  <a:cubicBezTo>
                    <a:pt x="1368551" y="45660"/>
                    <a:pt x="1378565" y="69834"/>
                    <a:pt x="1378564" y="95040"/>
                  </a:cubicBezTo>
                  <a:cubicBezTo>
                    <a:pt x="1378564" y="348480"/>
                    <a:pt x="1378565" y="601920"/>
                    <a:pt x="1378565" y="855360"/>
                  </a:cubicBezTo>
                  <a:cubicBezTo>
                    <a:pt x="1378565" y="880566"/>
                    <a:pt x="1368552" y="904740"/>
                    <a:pt x="1350728" y="922563"/>
                  </a:cubicBezTo>
                  <a:cubicBezTo>
                    <a:pt x="1332905" y="940386"/>
                    <a:pt x="1308731" y="950400"/>
                    <a:pt x="1283525" y="950400"/>
                  </a:cubicBezTo>
                  <a:lnTo>
                    <a:pt x="95040" y="950400"/>
                  </a:lnTo>
                  <a:cubicBezTo>
                    <a:pt x="69834" y="950400"/>
                    <a:pt x="45660" y="940387"/>
                    <a:pt x="27837" y="922563"/>
                  </a:cubicBezTo>
                  <a:cubicBezTo>
                    <a:pt x="10014" y="904740"/>
                    <a:pt x="0" y="880566"/>
                    <a:pt x="0" y="855360"/>
                  </a:cubicBezTo>
                  <a:lnTo>
                    <a:pt x="0" y="950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8619" tIns="208619" rIns="208619" bIns="643725" numCol="1" spcCol="1270" anchor="t" anchorCtr="0">
              <a:noAutofit/>
            </a:bodyPr>
            <a:lstStyle/>
            <a:p>
              <a:pPr defTabSz="130383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33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C15BF24-0034-97EE-4743-D6AC9E20C272}"/>
                </a:ext>
              </a:extLst>
            </p:cNvPr>
            <p:cNvSpPr/>
            <p:nvPr/>
          </p:nvSpPr>
          <p:spPr>
            <a:xfrm>
              <a:off x="4825710" y="2210312"/>
              <a:ext cx="2811296" cy="2584707"/>
            </a:xfrm>
            <a:custGeom>
              <a:avLst/>
              <a:gdLst>
                <a:gd name="connsiteX0" fmla="*/ 0 w 1378565"/>
                <a:gd name="connsiteY0" fmla="*/ 126720 h 1267200"/>
                <a:gd name="connsiteX1" fmla="*/ 37116 w 1378565"/>
                <a:gd name="connsiteY1" fmla="*/ 37115 h 1267200"/>
                <a:gd name="connsiteX2" fmla="*/ 126721 w 1378565"/>
                <a:gd name="connsiteY2" fmla="*/ 0 h 1267200"/>
                <a:gd name="connsiteX3" fmla="*/ 1251845 w 1378565"/>
                <a:gd name="connsiteY3" fmla="*/ 0 h 1267200"/>
                <a:gd name="connsiteX4" fmla="*/ 1341450 w 1378565"/>
                <a:gd name="connsiteY4" fmla="*/ 37116 h 1267200"/>
                <a:gd name="connsiteX5" fmla="*/ 1378565 w 1378565"/>
                <a:gd name="connsiteY5" fmla="*/ 126721 h 1267200"/>
                <a:gd name="connsiteX6" fmla="*/ 1378565 w 1378565"/>
                <a:gd name="connsiteY6" fmla="*/ 1140480 h 1267200"/>
                <a:gd name="connsiteX7" fmla="*/ 1341450 w 1378565"/>
                <a:gd name="connsiteY7" fmla="*/ 1230085 h 1267200"/>
                <a:gd name="connsiteX8" fmla="*/ 1251845 w 1378565"/>
                <a:gd name="connsiteY8" fmla="*/ 1267200 h 1267200"/>
                <a:gd name="connsiteX9" fmla="*/ 126720 w 1378565"/>
                <a:gd name="connsiteY9" fmla="*/ 1267200 h 1267200"/>
                <a:gd name="connsiteX10" fmla="*/ 37115 w 1378565"/>
                <a:gd name="connsiteY10" fmla="*/ 1230084 h 1267200"/>
                <a:gd name="connsiteX11" fmla="*/ 0 w 1378565"/>
                <a:gd name="connsiteY11" fmla="*/ 1140479 h 1267200"/>
                <a:gd name="connsiteX12" fmla="*/ 0 w 1378565"/>
                <a:gd name="connsiteY12" fmla="*/ 126720 h 1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8565" h="1267200">
                  <a:moveTo>
                    <a:pt x="0" y="126720"/>
                  </a:moveTo>
                  <a:cubicBezTo>
                    <a:pt x="0" y="93112"/>
                    <a:pt x="13351" y="60880"/>
                    <a:pt x="37116" y="37115"/>
                  </a:cubicBezTo>
                  <a:cubicBezTo>
                    <a:pt x="60881" y="13350"/>
                    <a:pt x="93112" y="0"/>
                    <a:pt x="126721" y="0"/>
                  </a:cubicBezTo>
                  <a:lnTo>
                    <a:pt x="1251845" y="0"/>
                  </a:lnTo>
                  <a:cubicBezTo>
                    <a:pt x="1285453" y="0"/>
                    <a:pt x="1317685" y="13351"/>
                    <a:pt x="1341450" y="37116"/>
                  </a:cubicBezTo>
                  <a:cubicBezTo>
                    <a:pt x="1365215" y="60881"/>
                    <a:pt x="1378565" y="93112"/>
                    <a:pt x="1378565" y="126721"/>
                  </a:cubicBezTo>
                  <a:lnTo>
                    <a:pt x="1378565" y="1140480"/>
                  </a:lnTo>
                  <a:cubicBezTo>
                    <a:pt x="1378565" y="1174088"/>
                    <a:pt x="1365214" y="1206320"/>
                    <a:pt x="1341450" y="1230085"/>
                  </a:cubicBezTo>
                  <a:cubicBezTo>
                    <a:pt x="1317685" y="1253850"/>
                    <a:pt x="1285454" y="1267200"/>
                    <a:pt x="1251845" y="1267200"/>
                  </a:cubicBezTo>
                  <a:lnTo>
                    <a:pt x="126720" y="1267200"/>
                  </a:lnTo>
                  <a:cubicBezTo>
                    <a:pt x="93112" y="1267200"/>
                    <a:pt x="60880" y="1253849"/>
                    <a:pt x="37115" y="1230084"/>
                  </a:cubicBezTo>
                  <a:cubicBezTo>
                    <a:pt x="13350" y="1206319"/>
                    <a:pt x="0" y="1174088"/>
                    <a:pt x="0" y="1140479"/>
                  </a:cubicBezTo>
                  <a:lnTo>
                    <a:pt x="0" y="126720"/>
                  </a:lnTo>
                  <a:close/>
                </a:path>
              </a:pathLst>
            </a:cu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8105" tIns="258105" rIns="258105" bIns="258105" numCol="1" spcCol="1270" anchor="t" anchorCtr="0">
              <a:noAutofit/>
            </a:bodyPr>
            <a:lstStyle/>
            <a:p>
              <a:pPr marL="304792" lvl="1" indent="-304792" defTabSz="130383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933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F594BA7-8B40-D247-722B-8CE98602DF32}"/>
                </a:ext>
              </a:extLst>
            </p:cNvPr>
            <p:cNvSpPr/>
            <p:nvPr/>
          </p:nvSpPr>
          <p:spPr>
            <a:xfrm>
              <a:off x="7245076" y="1854758"/>
              <a:ext cx="828382" cy="366072"/>
            </a:xfrm>
            <a:custGeom>
              <a:avLst/>
              <a:gdLst>
                <a:gd name="connsiteX0" fmla="*/ 0 w 443049"/>
                <a:gd name="connsiteY0" fmla="*/ 68644 h 343222"/>
                <a:gd name="connsiteX1" fmla="*/ 271438 w 443049"/>
                <a:gd name="connsiteY1" fmla="*/ 68644 h 343222"/>
                <a:gd name="connsiteX2" fmla="*/ 271438 w 443049"/>
                <a:gd name="connsiteY2" fmla="*/ 0 h 343222"/>
                <a:gd name="connsiteX3" fmla="*/ 443049 w 443049"/>
                <a:gd name="connsiteY3" fmla="*/ 171611 h 343222"/>
                <a:gd name="connsiteX4" fmla="*/ 271438 w 443049"/>
                <a:gd name="connsiteY4" fmla="*/ 343222 h 343222"/>
                <a:gd name="connsiteX5" fmla="*/ 271438 w 443049"/>
                <a:gd name="connsiteY5" fmla="*/ 274578 h 343222"/>
                <a:gd name="connsiteX6" fmla="*/ 0 w 443049"/>
                <a:gd name="connsiteY6" fmla="*/ 274578 h 343222"/>
                <a:gd name="connsiteX7" fmla="*/ 0 w 443049"/>
                <a:gd name="connsiteY7" fmla="*/ 68644 h 34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3049" h="343222">
                  <a:moveTo>
                    <a:pt x="0" y="68644"/>
                  </a:moveTo>
                  <a:lnTo>
                    <a:pt x="271438" y="68644"/>
                  </a:lnTo>
                  <a:lnTo>
                    <a:pt x="271438" y="0"/>
                  </a:lnTo>
                  <a:lnTo>
                    <a:pt x="443049" y="171611"/>
                  </a:lnTo>
                  <a:lnTo>
                    <a:pt x="271438" y="343222"/>
                  </a:lnTo>
                  <a:lnTo>
                    <a:pt x="271438" y="274578"/>
                  </a:lnTo>
                  <a:lnTo>
                    <a:pt x="0" y="274578"/>
                  </a:lnTo>
                  <a:lnTo>
                    <a:pt x="0" y="68644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1525" rIns="137289" bIns="91525" numCol="1" spcCol="1270" anchor="ctr" anchorCtr="0">
              <a:noAutofit/>
            </a:bodyPr>
            <a:lstStyle/>
            <a:p>
              <a:pPr algn="ctr" defTabSz="88897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/>
            </a:p>
          </p:txBody>
        </p:sp>
        <p:sp>
          <p:nvSpPr>
            <p:cNvPr id="29" name="Text Placeholder 3">
              <a:extLst>
                <a:ext uri="{FF2B5EF4-FFF2-40B4-BE49-F238E27FC236}">
                  <a16:creationId xmlns:a16="http://schemas.microsoft.com/office/drawing/2014/main" id="{14FD11AE-4481-B389-2F5B-850E7CE08C62}"/>
                </a:ext>
              </a:extLst>
            </p:cNvPr>
            <p:cNvSpPr txBox="1">
              <a:spLocks/>
            </p:cNvSpPr>
            <p:nvPr/>
          </p:nvSpPr>
          <p:spPr>
            <a:xfrm>
              <a:off x="4653011" y="1743620"/>
              <a:ext cx="2270422" cy="369332"/>
            </a:xfrm>
            <a:prstGeom prst="rect">
              <a:avLst/>
            </a:prstGeom>
          </p:spPr>
          <p:txBody>
            <a:bodyPr wrap="squar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</a:rPr>
                <a:t>Model Selection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B9963BF-CBCB-8056-AD79-0A5F89A6EBB7}"/>
                </a:ext>
              </a:extLst>
            </p:cNvPr>
            <p:cNvSpPr txBox="1"/>
            <p:nvPr/>
          </p:nvSpPr>
          <p:spPr>
            <a:xfrm>
              <a:off x="4921610" y="2988598"/>
              <a:ext cx="2619495" cy="14773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600" dirty="0"/>
                <a:t>Time series models: ARIMA, SARIMA.</a:t>
              </a:r>
              <a:br>
                <a:rPr lang="en-IN" sz="1600" dirty="0"/>
              </a:br>
              <a:endParaRPr lang="en-IN" sz="16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600" dirty="0"/>
                <a:t>Machine learning models: Random Forest, Gradient Boosting, LSTM.</a:t>
              </a:r>
            </a:p>
          </p:txBody>
        </p:sp>
        <p:pic>
          <p:nvPicPr>
            <p:cNvPr id="4100" name="Picture 4" descr="Search in sidebar query">
              <a:extLst>
                <a:ext uri="{FF2B5EF4-FFF2-40B4-BE49-F238E27FC236}">
                  <a16:creationId xmlns:a16="http://schemas.microsoft.com/office/drawing/2014/main" id="{F0FBBF0C-7B72-25FA-AE6A-16AF139E2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5873" y="4892379"/>
              <a:ext cx="1254813" cy="1254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6F01871-4654-9641-1033-1358300522AA}"/>
              </a:ext>
            </a:extLst>
          </p:cNvPr>
          <p:cNvGrpSpPr/>
          <p:nvPr/>
        </p:nvGrpSpPr>
        <p:grpSpPr>
          <a:xfrm>
            <a:off x="8220658" y="1642422"/>
            <a:ext cx="3165114" cy="4475884"/>
            <a:chOff x="8220658" y="1642422"/>
            <a:chExt cx="3165114" cy="447588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CBBD81-A46D-6331-25E3-890432741153}"/>
                </a:ext>
              </a:extLst>
            </p:cNvPr>
            <p:cNvSpPr/>
            <p:nvPr/>
          </p:nvSpPr>
          <p:spPr>
            <a:xfrm>
              <a:off x="8220658" y="1642422"/>
              <a:ext cx="2577549" cy="1135264"/>
            </a:xfrm>
            <a:custGeom>
              <a:avLst/>
              <a:gdLst>
                <a:gd name="connsiteX0" fmla="*/ 0 w 1378565"/>
                <a:gd name="connsiteY0" fmla="*/ 95040 h 950400"/>
                <a:gd name="connsiteX1" fmla="*/ 27837 w 1378565"/>
                <a:gd name="connsiteY1" fmla="*/ 27837 h 950400"/>
                <a:gd name="connsiteX2" fmla="*/ 95040 w 1378565"/>
                <a:gd name="connsiteY2" fmla="*/ 1 h 950400"/>
                <a:gd name="connsiteX3" fmla="*/ 1283525 w 1378565"/>
                <a:gd name="connsiteY3" fmla="*/ 0 h 950400"/>
                <a:gd name="connsiteX4" fmla="*/ 1350728 w 1378565"/>
                <a:gd name="connsiteY4" fmla="*/ 27837 h 950400"/>
                <a:gd name="connsiteX5" fmla="*/ 1378564 w 1378565"/>
                <a:gd name="connsiteY5" fmla="*/ 95040 h 950400"/>
                <a:gd name="connsiteX6" fmla="*/ 1378565 w 1378565"/>
                <a:gd name="connsiteY6" fmla="*/ 855360 h 950400"/>
                <a:gd name="connsiteX7" fmla="*/ 1350728 w 1378565"/>
                <a:gd name="connsiteY7" fmla="*/ 922563 h 950400"/>
                <a:gd name="connsiteX8" fmla="*/ 1283525 w 1378565"/>
                <a:gd name="connsiteY8" fmla="*/ 950400 h 950400"/>
                <a:gd name="connsiteX9" fmla="*/ 95040 w 1378565"/>
                <a:gd name="connsiteY9" fmla="*/ 950400 h 950400"/>
                <a:gd name="connsiteX10" fmla="*/ 27837 w 1378565"/>
                <a:gd name="connsiteY10" fmla="*/ 922563 h 950400"/>
                <a:gd name="connsiteX11" fmla="*/ 0 w 1378565"/>
                <a:gd name="connsiteY11" fmla="*/ 855360 h 950400"/>
                <a:gd name="connsiteX12" fmla="*/ 0 w 1378565"/>
                <a:gd name="connsiteY12" fmla="*/ 95040 h 95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8565" h="950400">
                  <a:moveTo>
                    <a:pt x="0" y="95040"/>
                  </a:moveTo>
                  <a:cubicBezTo>
                    <a:pt x="0" y="69834"/>
                    <a:pt x="10013" y="45660"/>
                    <a:pt x="27837" y="27837"/>
                  </a:cubicBezTo>
                  <a:cubicBezTo>
                    <a:pt x="45660" y="10014"/>
                    <a:pt x="69834" y="0"/>
                    <a:pt x="95040" y="1"/>
                  </a:cubicBezTo>
                  <a:lnTo>
                    <a:pt x="1283525" y="0"/>
                  </a:lnTo>
                  <a:cubicBezTo>
                    <a:pt x="1308731" y="0"/>
                    <a:pt x="1332905" y="10013"/>
                    <a:pt x="1350728" y="27837"/>
                  </a:cubicBezTo>
                  <a:cubicBezTo>
                    <a:pt x="1368551" y="45660"/>
                    <a:pt x="1378565" y="69834"/>
                    <a:pt x="1378564" y="95040"/>
                  </a:cubicBezTo>
                  <a:cubicBezTo>
                    <a:pt x="1378564" y="348480"/>
                    <a:pt x="1378565" y="601920"/>
                    <a:pt x="1378565" y="855360"/>
                  </a:cubicBezTo>
                  <a:cubicBezTo>
                    <a:pt x="1378565" y="880566"/>
                    <a:pt x="1368552" y="904740"/>
                    <a:pt x="1350728" y="922563"/>
                  </a:cubicBezTo>
                  <a:cubicBezTo>
                    <a:pt x="1332905" y="940386"/>
                    <a:pt x="1308731" y="950400"/>
                    <a:pt x="1283525" y="950400"/>
                  </a:cubicBezTo>
                  <a:lnTo>
                    <a:pt x="95040" y="950400"/>
                  </a:lnTo>
                  <a:cubicBezTo>
                    <a:pt x="69834" y="950400"/>
                    <a:pt x="45660" y="940387"/>
                    <a:pt x="27837" y="922563"/>
                  </a:cubicBezTo>
                  <a:cubicBezTo>
                    <a:pt x="10014" y="904740"/>
                    <a:pt x="0" y="880566"/>
                    <a:pt x="0" y="855360"/>
                  </a:cubicBezTo>
                  <a:lnTo>
                    <a:pt x="0" y="950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8619" tIns="208619" rIns="208619" bIns="643725" numCol="1" spcCol="1270" anchor="t" anchorCtr="0">
              <a:noAutofit/>
            </a:bodyPr>
            <a:lstStyle/>
            <a:p>
              <a:pPr defTabSz="130383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33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D865BF8C-1A25-556A-5767-A0B9FD4AC568}"/>
                </a:ext>
              </a:extLst>
            </p:cNvPr>
            <p:cNvSpPr/>
            <p:nvPr/>
          </p:nvSpPr>
          <p:spPr>
            <a:xfrm>
              <a:off x="8574476" y="2210312"/>
              <a:ext cx="2811296" cy="2584707"/>
            </a:xfrm>
            <a:custGeom>
              <a:avLst/>
              <a:gdLst>
                <a:gd name="connsiteX0" fmla="*/ 0 w 1378565"/>
                <a:gd name="connsiteY0" fmla="*/ 126720 h 1267200"/>
                <a:gd name="connsiteX1" fmla="*/ 37116 w 1378565"/>
                <a:gd name="connsiteY1" fmla="*/ 37115 h 1267200"/>
                <a:gd name="connsiteX2" fmla="*/ 126721 w 1378565"/>
                <a:gd name="connsiteY2" fmla="*/ 0 h 1267200"/>
                <a:gd name="connsiteX3" fmla="*/ 1251845 w 1378565"/>
                <a:gd name="connsiteY3" fmla="*/ 0 h 1267200"/>
                <a:gd name="connsiteX4" fmla="*/ 1341450 w 1378565"/>
                <a:gd name="connsiteY4" fmla="*/ 37116 h 1267200"/>
                <a:gd name="connsiteX5" fmla="*/ 1378565 w 1378565"/>
                <a:gd name="connsiteY5" fmla="*/ 126721 h 1267200"/>
                <a:gd name="connsiteX6" fmla="*/ 1378565 w 1378565"/>
                <a:gd name="connsiteY6" fmla="*/ 1140480 h 1267200"/>
                <a:gd name="connsiteX7" fmla="*/ 1341450 w 1378565"/>
                <a:gd name="connsiteY7" fmla="*/ 1230085 h 1267200"/>
                <a:gd name="connsiteX8" fmla="*/ 1251845 w 1378565"/>
                <a:gd name="connsiteY8" fmla="*/ 1267200 h 1267200"/>
                <a:gd name="connsiteX9" fmla="*/ 126720 w 1378565"/>
                <a:gd name="connsiteY9" fmla="*/ 1267200 h 1267200"/>
                <a:gd name="connsiteX10" fmla="*/ 37115 w 1378565"/>
                <a:gd name="connsiteY10" fmla="*/ 1230084 h 1267200"/>
                <a:gd name="connsiteX11" fmla="*/ 0 w 1378565"/>
                <a:gd name="connsiteY11" fmla="*/ 1140479 h 1267200"/>
                <a:gd name="connsiteX12" fmla="*/ 0 w 1378565"/>
                <a:gd name="connsiteY12" fmla="*/ 126720 h 1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8565" h="1267200">
                  <a:moveTo>
                    <a:pt x="0" y="126720"/>
                  </a:moveTo>
                  <a:cubicBezTo>
                    <a:pt x="0" y="93112"/>
                    <a:pt x="13351" y="60880"/>
                    <a:pt x="37116" y="37115"/>
                  </a:cubicBezTo>
                  <a:cubicBezTo>
                    <a:pt x="60881" y="13350"/>
                    <a:pt x="93112" y="0"/>
                    <a:pt x="126721" y="0"/>
                  </a:cubicBezTo>
                  <a:lnTo>
                    <a:pt x="1251845" y="0"/>
                  </a:lnTo>
                  <a:cubicBezTo>
                    <a:pt x="1285453" y="0"/>
                    <a:pt x="1317685" y="13351"/>
                    <a:pt x="1341450" y="37116"/>
                  </a:cubicBezTo>
                  <a:cubicBezTo>
                    <a:pt x="1365215" y="60881"/>
                    <a:pt x="1378565" y="93112"/>
                    <a:pt x="1378565" y="126721"/>
                  </a:cubicBezTo>
                  <a:lnTo>
                    <a:pt x="1378565" y="1140480"/>
                  </a:lnTo>
                  <a:cubicBezTo>
                    <a:pt x="1378565" y="1174088"/>
                    <a:pt x="1365214" y="1206320"/>
                    <a:pt x="1341450" y="1230085"/>
                  </a:cubicBezTo>
                  <a:cubicBezTo>
                    <a:pt x="1317685" y="1253850"/>
                    <a:pt x="1285454" y="1267200"/>
                    <a:pt x="1251845" y="1267200"/>
                  </a:cubicBezTo>
                  <a:lnTo>
                    <a:pt x="126720" y="1267200"/>
                  </a:lnTo>
                  <a:cubicBezTo>
                    <a:pt x="93112" y="1267200"/>
                    <a:pt x="60880" y="1253849"/>
                    <a:pt x="37115" y="1230084"/>
                  </a:cubicBezTo>
                  <a:cubicBezTo>
                    <a:pt x="13350" y="1206319"/>
                    <a:pt x="0" y="1174088"/>
                    <a:pt x="0" y="1140479"/>
                  </a:cubicBezTo>
                  <a:lnTo>
                    <a:pt x="0" y="126720"/>
                  </a:lnTo>
                  <a:close/>
                </a:path>
              </a:pathLst>
            </a:custGeom>
            <a:ln>
              <a:solidFill>
                <a:schemeClr val="accent3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8105" tIns="258105" rIns="258105" bIns="258105" numCol="1" spcCol="1270" anchor="t" anchorCtr="0">
              <a:noAutofit/>
            </a:bodyPr>
            <a:lstStyle/>
            <a:p>
              <a:pPr marL="304792" lvl="1" indent="-304792" defTabSz="130383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933" dirty="0"/>
            </a:p>
          </p:txBody>
        </p:sp>
        <p:sp>
          <p:nvSpPr>
            <p:cNvPr id="30" name="Text Placeholder 3">
              <a:extLst>
                <a:ext uri="{FF2B5EF4-FFF2-40B4-BE49-F238E27FC236}">
                  <a16:creationId xmlns:a16="http://schemas.microsoft.com/office/drawing/2014/main" id="{C37E450A-C0DC-C069-8E93-A810B50D8D84}"/>
                </a:ext>
              </a:extLst>
            </p:cNvPr>
            <p:cNvSpPr txBox="1">
              <a:spLocks/>
            </p:cNvSpPr>
            <p:nvPr/>
          </p:nvSpPr>
          <p:spPr>
            <a:xfrm>
              <a:off x="8374221" y="1743620"/>
              <a:ext cx="2270422" cy="369332"/>
            </a:xfrm>
            <a:prstGeom prst="rect">
              <a:avLst/>
            </a:prstGeom>
          </p:spPr>
          <p:txBody>
            <a:bodyPr wrap="squar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</a:rPr>
                <a:t>Iterations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E5601C6-B94B-4193-EC3D-EDB954B50A3D}"/>
                </a:ext>
              </a:extLst>
            </p:cNvPr>
            <p:cNvSpPr txBox="1"/>
            <p:nvPr/>
          </p:nvSpPr>
          <p:spPr>
            <a:xfrm>
              <a:off x="8766277" y="3210898"/>
              <a:ext cx="261949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600" dirty="0"/>
                <a:t>Cross-validation, hyperparameter tuning, model evaluation.</a:t>
              </a:r>
            </a:p>
          </p:txBody>
        </p:sp>
        <p:pic>
          <p:nvPicPr>
            <p:cNvPr id="4102" name="Picture 6" descr="Iteration Generic Outline Color icon">
              <a:extLst>
                <a:ext uri="{FF2B5EF4-FFF2-40B4-BE49-F238E27FC236}">
                  <a16:creationId xmlns:a16="http://schemas.microsoft.com/office/drawing/2014/main" id="{602AB25C-074C-7C77-E8D8-9AE9487B3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0486" y="4950147"/>
              <a:ext cx="1168159" cy="1168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407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00220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Real-World Lifecycle</a:t>
            </a: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B4C03-6B67-416A-808A-3EDA0509A4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1159" y="1165412"/>
            <a:ext cx="8687900" cy="540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6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27669</TotalTime>
  <Words>945</Words>
  <Application>Microsoft Macintosh PowerPoint</Application>
  <PresentationFormat>Widescreen</PresentationFormat>
  <Paragraphs>161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FUTURA MEDIUM</vt:lpstr>
      <vt:lpstr>FUTURA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1181</cp:revision>
  <dcterms:created xsi:type="dcterms:W3CDTF">2021-05-29T21:16:01Z</dcterms:created>
  <dcterms:modified xsi:type="dcterms:W3CDTF">2024-08-18T08:56:06Z</dcterms:modified>
</cp:coreProperties>
</file>