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4" r:id="rId2"/>
    <p:sldId id="257" r:id="rId3"/>
    <p:sldId id="258" r:id="rId4"/>
    <p:sldId id="276" r:id="rId5"/>
    <p:sldId id="301" r:id="rId6"/>
    <p:sldId id="302" r:id="rId7"/>
    <p:sldId id="303" r:id="rId8"/>
    <p:sldId id="285" r:id="rId9"/>
    <p:sldId id="278" r:id="rId10"/>
    <p:sldId id="296" r:id="rId11"/>
    <p:sldId id="282" r:id="rId12"/>
    <p:sldId id="298"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0 MultiDocument-AI by Anish Mahapatra" id="{56089670-DB74-4208-BB24-FE15ECFB2C85}">
          <p14:sldIdLst>
            <p14:sldId id="274"/>
          </p14:sldIdLst>
        </p14:section>
        <p14:section name="Agenda" id="{D96C7D46-2674-4A40-A9EA-A6C127A57227}">
          <p14:sldIdLst>
            <p14:sldId id="257"/>
          </p14:sldIdLst>
        </p14:section>
        <p14:section name="01 Use-case analysis" id="{84E6C1AB-B7C4-43D2-A70A-53C9CD0A7907}">
          <p14:sldIdLst>
            <p14:sldId id="258"/>
          </p14:sldIdLst>
        </p14:section>
        <p14:section name="02 Design Thinking Map" id="{D004E2EC-B2D2-4F95-A01D-C90D0CE95CDB}">
          <p14:sldIdLst>
            <p14:sldId id="276"/>
          </p14:sldIdLst>
        </p14:section>
        <p14:section name="03 Proposed Architecture" id="{DDD30065-BC03-4C9D-8FF2-52460EC9B4F4}">
          <p14:sldIdLst>
            <p14:sldId id="301"/>
            <p14:sldId id="302"/>
            <p14:sldId id="303"/>
          </p14:sldIdLst>
        </p14:section>
        <p14:section name="05 Possible Solutions" id="{D7A576BD-4F7A-4B8C-9970-60EFC20E329B}">
          <p14:sldIdLst>
            <p14:sldId id="285"/>
            <p14:sldId id="278"/>
          </p14:sldIdLst>
        </p14:section>
        <p14:section name="06 Key Takeaways" id="{50520B23-E549-49CA-817B-EA2271E104E8}">
          <p14:sldIdLst>
            <p14:sldId id="296"/>
          </p14:sldIdLst>
        </p14:section>
        <p14:section name="Q&amp;A Session" id="{A8AD9179-485B-4868-8754-74C90074B6CD}">
          <p14:sldIdLst>
            <p14:sldId id="282"/>
            <p14:sldId id="298"/>
          </p14:sldIdLst>
        </p14:section>
        <p14:section name="Archive" id="{921012B7-3C86-492D-995E-B649F1DAA068}">
          <p14:sldIdLst>
            <p14:sldId id="29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DB62"/>
    <a:srgbClr val="2FADE2"/>
    <a:srgbClr val="586A85"/>
    <a:srgbClr val="1A1A1A"/>
    <a:srgbClr val="1800D9"/>
    <a:srgbClr val="629DD1"/>
    <a:srgbClr val="0C194C"/>
    <a:srgbClr val="374D81"/>
    <a:srgbClr val="297FD5"/>
    <a:srgbClr val="34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3" autoAdjust="0"/>
    <p:restoredTop sz="91014" autoAdjust="0"/>
  </p:normalViewPr>
  <p:slideViewPr>
    <p:cSldViewPr snapToGrid="0">
      <p:cViewPr varScale="1">
        <p:scale>
          <a:sx n="123" d="100"/>
          <a:sy n="123" d="100"/>
        </p:scale>
        <p:origin x="680" y="1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1E092-1ED1-4761-85D1-EEE54D1D70F3}" type="datetimeFigureOut">
              <a:rPr lang="en-US" smtClean="0"/>
              <a:t>8/26/24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A27A9-5E68-4D2C-8C97-692FCAAE1E1E}" type="slidenum">
              <a:rPr lang="en-US" smtClean="0"/>
              <a:t>‹#›</a:t>
            </a:fld>
            <a:endParaRPr lang="en-US" dirty="0"/>
          </a:p>
        </p:txBody>
      </p:sp>
    </p:spTree>
    <p:extLst>
      <p:ext uri="{BB962C8B-B14F-4D97-AF65-F5344CB8AC3E}">
        <p14:creationId xmlns:p14="http://schemas.microsoft.com/office/powerpoint/2010/main" val="279212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a:t>
            </a:fld>
            <a:endParaRPr lang="en-US" dirty="0"/>
          </a:p>
        </p:txBody>
      </p:sp>
    </p:spTree>
    <p:extLst>
      <p:ext uri="{BB962C8B-B14F-4D97-AF65-F5344CB8AC3E}">
        <p14:creationId xmlns:p14="http://schemas.microsoft.com/office/powerpoint/2010/main" val="1358704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10</a:t>
            </a:fld>
            <a:endParaRPr lang="en-US" dirty="0"/>
          </a:p>
        </p:txBody>
      </p:sp>
    </p:spTree>
    <p:extLst>
      <p:ext uri="{BB962C8B-B14F-4D97-AF65-F5344CB8AC3E}">
        <p14:creationId xmlns:p14="http://schemas.microsoft.com/office/powerpoint/2010/main" val="1260099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12</a:t>
            </a:fld>
            <a:endParaRPr lang="en-US" dirty="0"/>
          </a:p>
        </p:txBody>
      </p:sp>
    </p:spTree>
    <p:extLst>
      <p:ext uri="{BB962C8B-B14F-4D97-AF65-F5344CB8AC3E}">
        <p14:creationId xmlns:p14="http://schemas.microsoft.com/office/powerpoint/2010/main" val="306058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13</a:t>
            </a:fld>
            <a:endParaRPr lang="en-US" dirty="0"/>
          </a:p>
        </p:txBody>
      </p:sp>
    </p:spTree>
    <p:extLst>
      <p:ext uri="{BB962C8B-B14F-4D97-AF65-F5344CB8AC3E}">
        <p14:creationId xmlns:p14="http://schemas.microsoft.com/office/powerpoint/2010/main" val="183750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2</a:t>
            </a:fld>
            <a:endParaRPr lang="en-US" dirty="0"/>
          </a:p>
        </p:txBody>
      </p:sp>
    </p:spTree>
    <p:extLst>
      <p:ext uri="{BB962C8B-B14F-4D97-AF65-F5344CB8AC3E}">
        <p14:creationId xmlns:p14="http://schemas.microsoft.com/office/powerpoint/2010/main" val="110917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Links:</a:t>
            </a:r>
          </a:p>
          <a:p>
            <a:pPr marL="171450" indent="-171450">
              <a:buFont typeface="Arial" panose="020B0604020202020204" pitchFamily="34" charset="0"/>
              <a:buChar char="•"/>
            </a:pPr>
            <a:r>
              <a:rPr lang="en-US" dirty="0"/>
              <a:t>**https://</a:t>
            </a:r>
            <a:r>
              <a:rPr lang="en-US" dirty="0" err="1"/>
              <a:t>influencermarketinghub.com</a:t>
            </a:r>
            <a:r>
              <a:rPr lang="en-US" dirty="0"/>
              <a:t>/</a:t>
            </a:r>
            <a:r>
              <a:rPr lang="en-US" dirty="0" err="1"/>
              <a:t>ebooks</a:t>
            </a:r>
            <a:r>
              <a:rPr lang="en-US" dirty="0"/>
              <a:t>/Artificial_Intelligence_Benchmark_Report_2023.pdf</a:t>
            </a:r>
          </a:p>
        </p:txBody>
      </p:sp>
      <p:sp>
        <p:nvSpPr>
          <p:cNvPr id="4" name="Slide Number Placeholder 3"/>
          <p:cNvSpPr>
            <a:spLocks noGrp="1"/>
          </p:cNvSpPr>
          <p:nvPr>
            <p:ph type="sldNum" sz="quarter" idx="5"/>
          </p:nvPr>
        </p:nvSpPr>
        <p:spPr/>
        <p:txBody>
          <a:bodyPr/>
          <a:lstStyle/>
          <a:p>
            <a:fld id="{A1EA27A9-5E68-4D2C-8C97-692FCAAE1E1E}" type="slidenum">
              <a:rPr lang="en-US" smtClean="0"/>
              <a:t>3</a:t>
            </a:fld>
            <a:endParaRPr lang="en-US" dirty="0"/>
          </a:p>
        </p:txBody>
      </p:sp>
    </p:spTree>
    <p:extLst>
      <p:ext uri="{BB962C8B-B14F-4D97-AF65-F5344CB8AC3E}">
        <p14:creationId xmlns:p14="http://schemas.microsoft.com/office/powerpoint/2010/main" val="1869029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4</a:t>
            </a:fld>
            <a:endParaRPr lang="en-US" dirty="0"/>
          </a:p>
        </p:txBody>
      </p:sp>
    </p:spTree>
    <p:extLst>
      <p:ext uri="{BB962C8B-B14F-4D97-AF65-F5344CB8AC3E}">
        <p14:creationId xmlns:p14="http://schemas.microsoft.com/office/powerpoint/2010/main" val="244529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5</a:t>
            </a:fld>
            <a:endParaRPr lang="en-US" dirty="0"/>
          </a:p>
        </p:txBody>
      </p:sp>
    </p:spTree>
    <p:extLst>
      <p:ext uri="{BB962C8B-B14F-4D97-AF65-F5344CB8AC3E}">
        <p14:creationId xmlns:p14="http://schemas.microsoft.com/office/powerpoint/2010/main" val="450753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6</a:t>
            </a:fld>
            <a:endParaRPr lang="en-US" dirty="0"/>
          </a:p>
        </p:txBody>
      </p:sp>
    </p:spTree>
    <p:extLst>
      <p:ext uri="{BB962C8B-B14F-4D97-AF65-F5344CB8AC3E}">
        <p14:creationId xmlns:p14="http://schemas.microsoft.com/office/powerpoint/2010/main" val="803618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7</a:t>
            </a:fld>
            <a:endParaRPr lang="en-US" dirty="0"/>
          </a:p>
        </p:txBody>
      </p:sp>
    </p:spTree>
    <p:extLst>
      <p:ext uri="{BB962C8B-B14F-4D97-AF65-F5344CB8AC3E}">
        <p14:creationId xmlns:p14="http://schemas.microsoft.com/office/powerpoint/2010/main" val="3696604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A27A9-5E68-4D2C-8C97-692FCAAE1E1E}" type="slidenum">
              <a:rPr lang="en-US" smtClean="0"/>
              <a:t>8</a:t>
            </a:fld>
            <a:endParaRPr lang="en-US" dirty="0"/>
          </a:p>
        </p:txBody>
      </p:sp>
    </p:spTree>
    <p:extLst>
      <p:ext uri="{BB962C8B-B14F-4D97-AF65-F5344CB8AC3E}">
        <p14:creationId xmlns:p14="http://schemas.microsoft.com/office/powerpoint/2010/main" val="165421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on categories</a:t>
            </a:r>
          </a:p>
          <a:p>
            <a:r>
              <a:rPr lang="en-US" dirty="0"/>
              <a:t>AOV</a:t>
            </a:r>
          </a:p>
          <a:p>
            <a:r>
              <a:rPr lang="en-US" dirty="0"/>
              <a:t>Frequency of visits</a:t>
            </a:r>
          </a:p>
          <a:p>
            <a:r>
              <a:rPr lang="en-US" dirty="0"/>
              <a:t>Time of visits</a:t>
            </a:r>
          </a:p>
          <a:p>
            <a:r>
              <a:rPr lang="en-US" dirty="0"/>
              <a:t>Demographics</a:t>
            </a:r>
          </a:p>
          <a:p>
            <a:r>
              <a:rPr lang="en-US" dirty="0"/>
              <a:t>Gifting?</a:t>
            </a:r>
          </a:p>
          <a:p>
            <a:r>
              <a:rPr lang="en-US" dirty="0"/>
              <a:t>Birthday / Anniversary</a:t>
            </a:r>
          </a:p>
          <a:p>
            <a:r>
              <a:rPr lang="en-US" dirty="0"/>
              <a:t>Holiday Spends</a:t>
            </a:r>
          </a:p>
          <a:p>
            <a:r>
              <a:rPr lang="en-US" dirty="0"/>
              <a:t>Salary Range</a:t>
            </a:r>
          </a:p>
        </p:txBody>
      </p:sp>
      <p:sp>
        <p:nvSpPr>
          <p:cNvPr id="4" name="Slide Number Placeholder 3"/>
          <p:cNvSpPr>
            <a:spLocks noGrp="1"/>
          </p:cNvSpPr>
          <p:nvPr>
            <p:ph type="sldNum" sz="quarter" idx="10"/>
          </p:nvPr>
        </p:nvSpPr>
        <p:spPr/>
        <p:txBody>
          <a:bodyPr/>
          <a:lstStyle/>
          <a:p>
            <a:fld id="{A1EA27A9-5E68-4D2C-8C97-692FCAAE1E1E}" type="slidenum">
              <a:rPr lang="en-US" smtClean="0"/>
              <a:t>9</a:t>
            </a:fld>
            <a:endParaRPr lang="en-US" dirty="0"/>
          </a:p>
        </p:txBody>
      </p:sp>
    </p:spTree>
    <p:extLst>
      <p:ext uri="{BB962C8B-B14F-4D97-AF65-F5344CB8AC3E}">
        <p14:creationId xmlns:p14="http://schemas.microsoft.com/office/powerpoint/2010/main" val="848510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0156-419E-43DB-89F6-9CD0DC5061C6}"/>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5993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8847-8E1C-424B-9F53-FFF149C53AEA}"/>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AE48B51A-C99B-420B-BF6E-1489A1FFAA8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B5BF96-CAAB-4E65-B8C1-E5F17C10AA89}"/>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5" name="Footer Placeholder 4">
            <a:extLst>
              <a:ext uri="{FF2B5EF4-FFF2-40B4-BE49-F238E27FC236}">
                <a16:creationId xmlns:a16="http://schemas.microsoft.com/office/drawing/2014/main" id="{B86EF0AE-66A6-491A-9B12-C06213482A51}"/>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A989FE5-E9A0-490A-B6C1-38EC340BE709}"/>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39469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433C-C431-4AE6-9A93-AE011D9DADE1}"/>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CE24F17-F159-46E1-BFB0-A1168F5509CA}"/>
              </a:ext>
            </a:extLst>
          </p:cNvPr>
          <p:cNvSpPr>
            <a:spLocks noGrp="1"/>
          </p:cNvSpPr>
          <p:nvPr>
            <p:ph idx="1"/>
          </p:nvPr>
        </p:nvSpPr>
        <p:spPr>
          <a:xfrm>
            <a:off x="838200" y="1825625"/>
            <a:ext cx="10515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AC50B-14EF-485B-A1A1-EB8863DD8396}"/>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5" name="Footer Placeholder 4">
            <a:extLst>
              <a:ext uri="{FF2B5EF4-FFF2-40B4-BE49-F238E27FC236}">
                <a16:creationId xmlns:a16="http://schemas.microsoft.com/office/drawing/2014/main" id="{7C8AA638-0ED0-4884-841F-278014622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ACDF29AE-1F1A-48F8-8577-98534E5883FB}"/>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10424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C603-A489-4A48-A6AB-3BB2F78AED49}"/>
              </a:ext>
            </a:extLst>
          </p:cNvPr>
          <p:cNvSpPr>
            <a:spLocks noGrp="1"/>
          </p:cNvSpPr>
          <p:nvPr>
            <p:ph type="title"/>
          </p:nvPr>
        </p:nvSpPr>
        <p:spPr>
          <a:xfrm>
            <a:off x="831850" y="1709738"/>
            <a:ext cx="10515600" cy="2852737"/>
          </a:xfrm>
          <a:prstGeom prst="rect">
            <a:avLst/>
          </a:prstGeo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8FA7C04E-1F4E-4FB9-807B-13C64B0C4D9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DF035D-F95B-4DB9-BB75-98FDD96B7E87}"/>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5" name="Footer Placeholder 4">
            <a:extLst>
              <a:ext uri="{FF2B5EF4-FFF2-40B4-BE49-F238E27FC236}">
                <a16:creationId xmlns:a16="http://schemas.microsoft.com/office/drawing/2014/main" id="{80298FF3-25F0-42D0-B9D8-718573620227}"/>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CFEA17D4-935A-41D3-9D1D-48DC75ECB244}"/>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06169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6B82-5836-48B6-A20A-DB7509962A2C}"/>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99391F-538C-4A01-A0C9-8EC356FCFA47}"/>
              </a:ext>
            </a:extLst>
          </p:cNvPr>
          <p:cNvSpPr>
            <a:spLocks noGrp="1"/>
          </p:cNvSpPr>
          <p:nvPr>
            <p:ph sz="half" idx="1"/>
          </p:nvPr>
        </p:nvSpPr>
        <p:spPr>
          <a:xfrm>
            <a:off x="838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C63FC5-33A3-491B-892C-AD6F300146CC}"/>
              </a:ext>
            </a:extLst>
          </p:cNvPr>
          <p:cNvSpPr>
            <a:spLocks noGrp="1"/>
          </p:cNvSpPr>
          <p:nvPr>
            <p:ph sz="half" idx="2"/>
          </p:nvPr>
        </p:nvSpPr>
        <p:spPr>
          <a:xfrm>
            <a:off x="6172200" y="1825625"/>
            <a:ext cx="5181600" cy="43513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ACB7BB-FA87-4F63-962A-3076DA9AE8BB}"/>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6" name="Footer Placeholder 5">
            <a:extLst>
              <a:ext uri="{FF2B5EF4-FFF2-40B4-BE49-F238E27FC236}">
                <a16:creationId xmlns:a16="http://schemas.microsoft.com/office/drawing/2014/main" id="{C0330AE6-A337-43C0-90DB-C9F523AC4088}"/>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7" name="Slide Number Placeholder 6">
            <a:extLst>
              <a:ext uri="{FF2B5EF4-FFF2-40B4-BE49-F238E27FC236}">
                <a16:creationId xmlns:a16="http://schemas.microsoft.com/office/drawing/2014/main" id="{3246CBE1-1FDA-4854-A790-EC77CE36EBB6}"/>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62238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0747-0732-4154-AC37-5D2FC5D2438B}"/>
              </a:ext>
            </a:extLst>
          </p:cNvPr>
          <p:cNvSpPr>
            <a:spLocks noGrp="1"/>
          </p:cNvSpPr>
          <p:nvPr>
            <p:ph type="title"/>
          </p:nvPr>
        </p:nvSpPr>
        <p:spPr>
          <a:xfrm>
            <a:off x="839788"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1FAB904F-0DAF-4A4B-92BA-734547B4E61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4C0570-F457-4E9D-ABD1-BBC4C353CE44}"/>
              </a:ext>
            </a:extLst>
          </p:cNvPr>
          <p:cNvSpPr>
            <a:spLocks noGrp="1"/>
          </p:cNvSpPr>
          <p:nvPr>
            <p:ph sz="half" idx="2"/>
          </p:nvPr>
        </p:nvSpPr>
        <p:spPr>
          <a:xfrm>
            <a:off x="839788" y="2505075"/>
            <a:ext cx="5157787"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B416C-3243-4ED6-AB24-FCB338E57B9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DF2B3C-13E4-4D65-B718-FFD0D944BCB6}"/>
              </a:ext>
            </a:extLst>
          </p:cNvPr>
          <p:cNvSpPr>
            <a:spLocks noGrp="1"/>
          </p:cNvSpPr>
          <p:nvPr>
            <p:ph sz="quarter" idx="4"/>
          </p:nvPr>
        </p:nvSpPr>
        <p:spPr>
          <a:xfrm>
            <a:off x="6172200" y="2505075"/>
            <a:ext cx="5183188" cy="36845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392CD5-1537-4A94-8618-B1E808FF1BDC}"/>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8" name="Footer Placeholder 7">
            <a:extLst>
              <a:ext uri="{FF2B5EF4-FFF2-40B4-BE49-F238E27FC236}">
                <a16:creationId xmlns:a16="http://schemas.microsoft.com/office/drawing/2014/main" id="{A4E76CFF-48AB-4CF6-A22D-CF1BC270DF5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a:extLst>
              <a:ext uri="{FF2B5EF4-FFF2-40B4-BE49-F238E27FC236}">
                <a16:creationId xmlns:a16="http://schemas.microsoft.com/office/drawing/2014/main" id="{2E531545-F892-4A7B-B293-3AF483ECFBA1}"/>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146640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43D4-D2D1-4419-B1E5-076C0A134F24}"/>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252F94DD-188B-4865-8521-75CF48874A71}"/>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4" name="Footer Placeholder 3">
            <a:extLst>
              <a:ext uri="{FF2B5EF4-FFF2-40B4-BE49-F238E27FC236}">
                <a16:creationId xmlns:a16="http://schemas.microsoft.com/office/drawing/2014/main" id="{7408871E-2911-4AB6-9B8C-EEAA81C9D24A}"/>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Slide Number Placeholder 4">
            <a:extLst>
              <a:ext uri="{FF2B5EF4-FFF2-40B4-BE49-F238E27FC236}">
                <a16:creationId xmlns:a16="http://schemas.microsoft.com/office/drawing/2014/main" id="{A994A9B9-F8DE-44AA-804A-94F270864593}"/>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2868208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43909-FBD5-44CC-AD59-A2EFE31F7F9D}"/>
              </a:ext>
            </a:extLst>
          </p:cNvPr>
          <p:cNvSpPr>
            <a:spLocks noGrp="1"/>
          </p:cNvSpPr>
          <p:nvPr>
            <p:ph type="dt" sz="half" idx="10"/>
          </p:nvPr>
        </p:nvSpPr>
        <p:spPr>
          <a:xfrm>
            <a:off x="8382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93B45646-DC20-4B9A-BA6C-96B87E2ABB20}" type="datetimeFigureOut">
              <a:rPr lang="en-US" smtClean="0"/>
              <a:pPr/>
              <a:t>8/26/24</a:t>
            </a:fld>
            <a:endParaRPr lang="en-US" dirty="0"/>
          </a:p>
        </p:txBody>
      </p:sp>
      <p:sp>
        <p:nvSpPr>
          <p:cNvPr id="3" name="Footer Placeholder 2">
            <a:extLst>
              <a:ext uri="{FF2B5EF4-FFF2-40B4-BE49-F238E27FC236}">
                <a16:creationId xmlns:a16="http://schemas.microsoft.com/office/drawing/2014/main" id="{84C98007-DBD8-4345-B327-FF9FD7C4BB0C}"/>
              </a:ext>
            </a:extLst>
          </p:cNvPr>
          <p:cNvSpPr>
            <a:spLocks noGrp="1"/>
          </p:cNvSpPr>
          <p:nvPr>
            <p:ph type="ftr" sz="quarter" idx="11"/>
          </p:nvPr>
        </p:nvSpPr>
        <p:spPr>
          <a:xfrm>
            <a:off x="4038600" y="6356350"/>
            <a:ext cx="41148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4" name="Slide Number Placeholder 3">
            <a:extLst>
              <a:ext uri="{FF2B5EF4-FFF2-40B4-BE49-F238E27FC236}">
                <a16:creationId xmlns:a16="http://schemas.microsoft.com/office/drawing/2014/main" id="{398725A0-2A80-40DE-8D9E-2C3A11EB9577}"/>
              </a:ext>
            </a:extLst>
          </p:cNvPr>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73311981-C217-4C2D-AE6A-6701B941C5E7}" type="slidenum">
              <a:rPr lang="en-US" smtClean="0"/>
              <a:pPr/>
              <a:t>‹#›</a:t>
            </a:fld>
            <a:endParaRPr lang="en-US" dirty="0"/>
          </a:p>
        </p:txBody>
      </p:sp>
    </p:spTree>
    <p:extLst>
      <p:ext uri="{BB962C8B-B14F-4D97-AF65-F5344CB8AC3E}">
        <p14:creationId xmlns:p14="http://schemas.microsoft.com/office/powerpoint/2010/main" val="396169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3EB7707-7402-457C-A6BF-56B9F490CD63}"/>
              </a:ext>
            </a:extLst>
          </p:cNvPr>
          <p:cNvCxnSpPr>
            <a:cxnSpLocks/>
          </p:cNvCxnSpPr>
          <p:nvPr userDrawn="1"/>
        </p:nvCxnSpPr>
        <p:spPr>
          <a:xfrm flipH="1">
            <a:off x="396853" y="991768"/>
            <a:ext cx="11398293" cy="0"/>
          </a:xfrm>
          <a:prstGeom prst="line">
            <a:avLst/>
          </a:prstGeom>
          <a:ln w="28575">
            <a:solidFill>
              <a:srgbClr val="1800D9"/>
            </a:solidFill>
          </a:ln>
        </p:spPr>
        <p:style>
          <a:lnRef idx="3">
            <a:schemeClr val="accent3"/>
          </a:lnRef>
          <a:fillRef idx="0">
            <a:schemeClr val="accent3"/>
          </a:fillRef>
          <a:effectRef idx="2">
            <a:schemeClr val="accent3"/>
          </a:effectRef>
          <a:fontRef idx="minor">
            <a:schemeClr val="tx1"/>
          </a:fontRef>
        </p:style>
      </p:cxnSp>
      <p:sp>
        <p:nvSpPr>
          <p:cNvPr id="4" name="Rectangle 3">
            <a:extLst>
              <a:ext uri="{FF2B5EF4-FFF2-40B4-BE49-F238E27FC236}">
                <a16:creationId xmlns:a16="http://schemas.microsoft.com/office/drawing/2014/main" id="{DDC549A6-7D61-40F4-A51B-0714B0810528}"/>
              </a:ext>
            </a:extLst>
          </p:cNvPr>
          <p:cNvSpPr/>
          <p:nvPr userDrawn="1"/>
        </p:nvSpPr>
        <p:spPr>
          <a:xfrm>
            <a:off x="1" y="862"/>
            <a:ext cx="755650" cy="219832"/>
          </a:xfrm>
          <a:prstGeom prst="rect">
            <a:avLst/>
          </a:prstGeom>
          <a:solidFill>
            <a:srgbClr val="7A4646">
              <a:alpha val="15294"/>
            </a:srgbClr>
          </a:solidFill>
          <a:ln>
            <a:solidFill>
              <a:schemeClr val="accent3">
                <a:lumMod val="7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152BDDF-D25A-41B4-A111-A8518F81FE4E}"/>
              </a:ext>
            </a:extLst>
          </p:cNvPr>
          <p:cNvSpPr txBox="1"/>
          <p:nvPr userDrawn="1"/>
        </p:nvSpPr>
        <p:spPr>
          <a:xfrm>
            <a:off x="10401572" y="6488668"/>
            <a:ext cx="1790427" cy="369332"/>
          </a:xfrm>
          <a:prstGeom prst="rect">
            <a:avLst/>
          </a:prstGeom>
          <a:noFill/>
        </p:spPr>
        <p:txBody>
          <a:bodyPr wrap="none" rtlCol="0">
            <a:spAutoFit/>
          </a:bodyPr>
          <a:lstStyle/>
          <a:p>
            <a:r>
              <a:rPr lang="en-US" dirty="0">
                <a:solidFill>
                  <a:srgbClr val="FFFFF0"/>
                </a:solidFill>
              </a:rPr>
              <a:t>Anish Mahapatra</a:t>
            </a:r>
          </a:p>
        </p:txBody>
      </p:sp>
      <p:pic>
        <p:nvPicPr>
          <p:cNvPr id="2" name="Picture 1">
            <a:extLst>
              <a:ext uri="{FF2B5EF4-FFF2-40B4-BE49-F238E27FC236}">
                <a16:creationId xmlns:a16="http://schemas.microsoft.com/office/drawing/2014/main" id="{43AE3F7D-4E76-9BB3-7B4E-5A7DB87E9E3F}"/>
              </a:ext>
            </a:extLst>
          </p:cNvPr>
          <p:cNvPicPr>
            <a:picLocks noChangeAspect="1"/>
          </p:cNvPicPr>
          <p:nvPr userDrawn="1"/>
        </p:nvPicPr>
        <p:blipFill>
          <a:blip r:embed="rId10"/>
          <a:stretch>
            <a:fillRect/>
          </a:stretch>
        </p:blipFill>
        <p:spPr>
          <a:xfrm>
            <a:off x="10623222" y="5335571"/>
            <a:ext cx="1862317" cy="1862317"/>
          </a:xfrm>
          <a:prstGeom prst="rect">
            <a:avLst/>
          </a:prstGeom>
        </p:spPr>
      </p:pic>
    </p:spTree>
    <p:extLst>
      <p:ext uri="{BB962C8B-B14F-4D97-AF65-F5344CB8AC3E}">
        <p14:creationId xmlns:p14="http://schemas.microsoft.com/office/powerpoint/2010/main" val="3970088245"/>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microsoft.com/office/2007/relationships/hdphoto" Target="../media/hdphoto2.wdp"/><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2.png"/><Relationship Id="rId20"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microsoft.com/office/2007/relationships/hdphoto" Target="../media/hdphoto1.wdp"/><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4.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ite robot">
            <a:extLst>
              <a:ext uri="{FF2B5EF4-FFF2-40B4-BE49-F238E27FC236}">
                <a16:creationId xmlns:a16="http://schemas.microsoft.com/office/drawing/2014/main" id="{6396613B-7070-F5C1-85CD-8EF1AED6C583}"/>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0"/>
            <a:ext cx="996261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9962610" y="840835"/>
            <a:ext cx="1957753"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2" y="-30241"/>
            <a:ext cx="12192002" cy="6888241"/>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465848"/>
            <a:ext cx="7214657" cy="584775"/>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Multi </a:t>
            </a:r>
            <a:r>
              <a:rPr kumimoji="0" lang="en-US" sz="3200" b="1" i="0" u="none" strike="noStrike" kern="1200" cap="none" spc="0" normalizeH="0" baseline="0" noProof="0" dirty="0">
                <a:ln>
                  <a:noFill/>
                </a:ln>
                <a:solidFill>
                  <a:srgbClr val="2FADE2"/>
                </a:solidFill>
                <a:effectLst/>
                <a:uLnTx/>
                <a:uFillTx/>
                <a:latin typeface="Arial" panose="020B0604020202020204" pitchFamily="34" charset="0"/>
                <a:cs typeface="Arial" panose="020B0604020202020204" pitchFamily="34" charset="0"/>
              </a:rPr>
              <a:t>Document</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3200" b="1" i="0" u="none" strike="noStrike" kern="1200" cap="none" spc="0" normalizeH="0" baseline="0" noProof="0" dirty="0">
                <a:ln>
                  <a:noFill/>
                </a:ln>
                <a:solidFill>
                  <a:srgbClr val="A8DB62"/>
                </a:solidFill>
                <a:effectLst/>
                <a:uLnTx/>
                <a:uFillTx/>
                <a:latin typeface="Arial" panose="020B0604020202020204" pitchFamily="34" charset="0"/>
                <a:cs typeface="Arial" panose="020B0604020202020204" pitchFamily="34" charset="0"/>
              </a:rPr>
              <a:t>AI</a:t>
            </a:r>
            <a:endParaRPr lang="en-US" sz="3200" b="1" dirty="0">
              <a:solidFill>
                <a:srgbClr val="A8DB62"/>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297BC12-3D7A-47D0-A42D-DB005B3C4B1A}"/>
              </a:ext>
            </a:extLst>
          </p:cNvPr>
          <p:cNvSpPr txBox="1"/>
          <p:nvPr/>
        </p:nvSpPr>
        <p:spPr>
          <a:xfrm>
            <a:off x="558185" y="1195357"/>
            <a:ext cx="5256575" cy="369332"/>
          </a:xfrm>
          <a:prstGeom prst="rect">
            <a:avLst/>
          </a:prstGeom>
          <a:noFill/>
        </p:spPr>
        <p:txBody>
          <a:bodyPr wrap="square" rtlCol="0">
            <a:spAutoFit/>
          </a:bodyPr>
          <a:lstStyle/>
          <a:p>
            <a:pPr lvl="0">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2024</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51208" cy="584775"/>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039863-DD76-4F7F-9EBA-0B2AB9A3CF1C}"/>
              </a:ext>
            </a:extLst>
          </p:cNvPr>
          <p:cNvSpPr/>
          <p:nvPr/>
        </p:nvSpPr>
        <p:spPr>
          <a:xfrm>
            <a:off x="416702" y="1239825"/>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6" y="1080849"/>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84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Key Takeaways</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3" y="2301337"/>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3" y="350102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96852" y="469424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Automates document processing and analysis</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1" y="2351126"/>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Scalable Design</a:t>
            </a:r>
          </a:p>
        </p:txBody>
      </p:sp>
      <p:sp>
        <p:nvSpPr>
          <p:cNvPr id="16" name="TextBox 15">
            <a:extLst>
              <a:ext uri="{FF2B5EF4-FFF2-40B4-BE49-F238E27FC236}">
                <a16:creationId xmlns:a16="http://schemas.microsoft.com/office/drawing/2014/main" id="{811F4317-2888-44F6-A227-B6D7F7D100A2}"/>
              </a:ext>
            </a:extLst>
          </p:cNvPr>
          <p:cNvSpPr txBox="1"/>
          <p:nvPr/>
        </p:nvSpPr>
        <p:spPr>
          <a:xfrm>
            <a:off x="1005990" y="3550810"/>
            <a:ext cx="8873115"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Simplifies document interactions with a streamlined interface</a:t>
            </a:r>
          </a:p>
        </p:txBody>
      </p:sp>
      <p:sp>
        <p:nvSpPr>
          <p:cNvPr id="17" name="TextBox 16">
            <a:extLst>
              <a:ext uri="{FF2B5EF4-FFF2-40B4-BE49-F238E27FC236}">
                <a16:creationId xmlns:a16="http://schemas.microsoft.com/office/drawing/2014/main" id="{337932F5-3322-448E-8C98-B64A545B055B}"/>
              </a:ext>
            </a:extLst>
          </p:cNvPr>
          <p:cNvSpPr txBox="1"/>
          <p:nvPr/>
        </p:nvSpPr>
        <p:spPr>
          <a:xfrm>
            <a:off x="1025229" y="4743877"/>
            <a:ext cx="9077808"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Reduces expenses through optimized resource use</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4429"/>
            <a:ext cx="2099255" cy="351708"/>
          </a:xfrm>
          <a:prstGeom prst="rect">
            <a:avLst/>
          </a:prstGeom>
        </p:spPr>
      </p:pic>
      <p:sp>
        <p:nvSpPr>
          <p:cNvPr id="20" name="TextBox 19">
            <a:extLst>
              <a:ext uri="{FF2B5EF4-FFF2-40B4-BE49-F238E27FC236}">
                <a16:creationId xmlns:a16="http://schemas.microsoft.com/office/drawing/2014/main" id="{39D2996D-6F51-4B1A-A1F9-818ED4984BC3}"/>
              </a:ext>
            </a:extLst>
          </p:cNvPr>
          <p:cNvSpPr txBox="1"/>
          <p:nvPr/>
        </p:nvSpPr>
        <p:spPr>
          <a:xfrm>
            <a:off x="0" y="0"/>
            <a:ext cx="736624" cy="254109"/>
          </a:xfrm>
          <a:prstGeom prst="rect">
            <a:avLst/>
          </a:prstGeom>
          <a:solidFill>
            <a:schemeClr val="bg1">
              <a:lumMod val="75000"/>
            </a:schemeClr>
          </a:solid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6 of 6</a:t>
            </a:r>
          </a:p>
        </p:txBody>
      </p:sp>
    </p:spTree>
    <p:extLst>
      <p:ext uri="{BB962C8B-B14F-4D97-AF65-F5344CB8AC3E}">
        <p14:creationId xmlns:p14="http://schemas.microsoft.com/office/powerpoint/2010/main" val="109397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2148AA-7CCB-45B8-969F-9AD60301D2F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49" y="0"/>
            <a:ext cx="10277363" cy="6858000"/>
          </a:xfrm>
          <a:prstGeom prst="rect">
            <a:avLst/>
          </a:prstGeom>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3"/>
          <a:stretch>
            <a:fillRect/>
          </a:stretch>
        </p:blipFill>
        <p:spPr>
          <a:xfrm>
            <a:off x="10286618" y="791359"/>
            <a:ext cx="1625172"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0" y="0"/>
            <a:ext cx="12192000" cy="6858000"/>
          </a:xfrm>
          <a:prstGeom prst="rect">
            <a:avLst/>
          </a:prstGeom>
          <a:solidFill>
            <a:schemeClr val="tx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8778FF0-D8DC-4E79-A031-36756AC12555}"/>
              </a:ext>
            </a:extLst>
          </p:cNvPr>
          <p:cNvSpPr txBox="1"/>
          <p:nvPr/>
        </p:nvSpPr>
        <p:spPr>
          <a:xfrm>
            <a:off x="2123934" y="3142008"/>
            <a:ext cx="602699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Discussion Session</a:t>
            </a:r>
            <a:endParaRPr kumimoji="0" lang="en-US" sz="32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1F5CBFE-EAE1-4B54-A1CD-1CEB39B1C004}"/>
              </a:ext>
            </a:extLst>
          </p:cNvPr>
          <p:cNvSpPr txBox="1"/>
          <p:nvPr/>
        </p:nvSpPr>
        <p:spPr>
          <a:xfrm>
            <a:off x="-11753" y="6072657"/>
            <a:ext cx="8972231" cy="785343"/>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 Mahapatra</a:t>
            </a:r>
            <a:b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br>
            <a:r>
              <a:rPr kumimoji="0" lang="en-US" sz="1600" b="1"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anishmahapatra01</a:t>
            </a:r>
            <a:r>
              <a:rPr kumimoji="0" lang="en-US" sz="1600" u="none" strike="noStrike" kern="1200" cap="none" spc="0" normalizeH="0" baseline="0" noProof="0" dirty="0">
                <a:ln>
                  <a:noFill/>
                </a:ln>
                <a:solidFill>
                  <a:schemeClr val="bg1">
                    <a:lumMod val="85000"/>
                  </a:schemeClr>
                </a:solidFill>
                <a:effectLst/>
                <a:uLnTx/>
                <a:uFillTx/>
                <a:latin typeface="Arial" panose="020B0604020202020204" pitchFamily="34" charset="0"/>
                <a:cs typeface="Arial" panose="020B0604020202020204" pitchFamily="34" charset="0"/>
              </a:rPr>
              <a:t>@gmail.com</a:t>
            </a:r>
          </a:p>
        </p:txBody>
      </p:sp>
      <p:sp>
        <p:nvSpPr>
          <p:cNvPr id="17" name="TextBox 16">
            <a:extLst>
              <a:ext uri="{FF2B5EF4-FFF2-40B4-BE49-F238E27FC236}">
                <a16:creationId xmlns:a16="http://schemas.microsoft.com/office/drawing/2014/main" id="{1D043AEC-1305-4BB0-A1F0-832F8A5109DF}"/>
              </a:ext>
            </a:extLst>
          </p:cNvPr>
          <p:cNvSpPr txBox="1"/>
          <p:nvPr/>
        </p:nvSpPr>
        <p:spPr>
          <a:xfrm>
            <a:off x="558186" y="465848"/>
            <a:ext cx="4520251" cy="584775"/>
          </a:xfrm>
          <a:prstGeom prst="rect">
            <a:avLst/>
          </a:prstGeom>
          <a:noFill/>
        </p:spPr>
        <p:txBody>
          <a:bodyPr wrap="square" rtlCol="0">
            <a:spAutoFit/>
          </a:bodyPr>
          <a:lstStyle/>
          <a:p>
            <a:pPr lvl="0">
              <a:defRPr/>
            </a:pPr>
            <a:r>
              <a:rPr lang="en-US" sz="3200" b="1" dirty="0">
                <a:solidFill>
                  <a:prstClr val="white"/>
                </a:solidFill>
                <a:latin typeface="Arial" panose="020B0604020202020204" pitchFamily="34" charset="0"/>
                <a:cs typeface="Arial" panose="020B0604020202020204" pitchFamily="34" charset="0"/>
              </a:rPr>
              <a:t>Multi-Document AI</a:t>
            </a:r>
          </a:p>
        </p:txBody>
      </p:sp>
      <p:sp>
        <p:nvSpPr>
          <p:cNvPr id="18" name="TextBox 17">
            <a:extLst>
              <a:ext uri="{FF2B5EF4-FFF2-40B4-BE49-F238E27FC236}">
                <a16:creationId xmlns:a16="http://schemas.microsoft.com/office/drawing/2014/main" id="{35FE58FE-913D-46F1-AC82-9B2E4BB5394C}"/>
              </a:ext>
            </a:extLst>
          </p:cNvPr>
          <p:cNvSpPr txBox="1"/>
          <p:nvPr/>
        </p:nvSpPr>
        <p:spPr>
          <a:xfrm>
            <a:off x="558186" y="1307976"/>
            <a:ext cx="5256575" cy="36933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F96264C-0FAA-48E0-B08A-FFCB05491DAA}"/>
              </a:ext>
            </a:extLst>
          </p:cNvPr>
          <p:cNvSpPr/>
          <p:nvPr/>
        </p:nvSpPr>
        <p:spPr>
          <a:xfrm>
            <a:off x="422194" y="465833"/>
            <a:ext cx="51208" cy="584775"/>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C4D7667-112C-4C45-A9C7-991E84926C95}"/>
              </a:ext>
            </a:extLst>
          </p:cNvPr>
          <p:cNvSpPr/>
          <p:nvPr/>
        </p:nvSpPr>
        <p:spPr>
          <a:xfrm>
            <a:off x="416703" y="1352444"/>
            <a:ext cx="56699" cy="280397"/>
          </a:xfrm>
          <a:prstGeom prst="rect">
            <a:avLst/>
          </a:prstGeom>
          <a:solidFill>
            <a:srgbClr val="00B050"/>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CAE78337-258D-428F-B7BA-E5E99DDCEE36}"/>
              </a:ext>
            </a:extLst>
          </p:cNvPr>
          <p:cNvCxnSpPr>
            <a:cxnSpLocks/>
          </p:cNvCxnSpPr>
          <p:nvPr/>
        </p:nvCxnSpPr>
        <p:spPr>
          <a:xfrm flipH="1">
            <a:off x="558187" y="119346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49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ite robot">
            <a:extLst>
              <a:ext uri="{FF2B5EF4-FFF2-40B4-BE49-F238E27FC236}">
                <a16:creationId xmlns:a16="http://schemas.microsoft.com/office/drawing/2014/main" id="{1274FE3F-6756-E675-0D4A-B2A3D34FE555}"/>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0"/>
            <a:ext cx="996261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A146ED7-7A7C-4183-B744-408085A0D311}"/>
              </a:ext>
            </a:extLst>
          </p:cNvPr>
          <p:cNvPicPr>
            <a:picLocks noChangeAspect="1"/>
          </p:cNvPicPr>
          <p:nvPr/>
        </p:nvPicPr>
        <p:blipFill>
          <a:blip r:embed="rId4"/>
          <a:stretch>
            <a:fillRect/>
          </a:stretch>
        </p:blipFill>
        <p:spPr>
          <a:xfrm>
            <a:off x="10327199" y="840835"/>
            <a:ext cx="1593164" cy="885949"/>
          </a:xfrm>
          <a:prstGeom prst="rect">
            <a:avLst/>
          </a:prstGeom>
        </p:spPr>
      </p:pic>
      <p:sp>
        <p:nvSpPr>
          <p:cNvPr id="7" name="Rectangle 6">
            <a:extLst>
              <a:ext uri="{FF2B5EF4-FFF2-40B4-BE49-F238E27FC236}">
                <a16:creationId xmlns:a16="http://schemas.microsoft.com/office/drawing/2014/main" id="{B7382D50-F04C-4762-A55A-496A48347DF6}"/>
              </a:ext>
            </a:extLst>
          </p:cNvPr>
          <p:cNvSpPr/>
          <p:nvPr/>
        </p:nvSpPr>
        <p:spPr>
          <a:xfrm>
            <a:off x="-2" y="0"/>
            <a:ext cx="12192002" cy="6888241"/>
          </a:xfrm>
          <a:prstGeom prst="rect">
            <a:avLst/>
          </a:prstGeom>
          <a:solidFill>
            <a:schemeClr val="tx1">
              <a:alpha val="68000"/>
            </a:schemeClr>
          </a:solidFill>
          <a:ln>
            <a:solidFill>
              <a:srgbClr val="7A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1FF38FB6-D98F-4EDC-87DF-742731A3086C}"/>
              </a:ext>
            </a:extLst>
          </p:cNvPr>
          <p:cNvSpPr txBox="1"/>
          <p:nvPr/>
        </p:nvSpPr>
        <p:spPr>
          <a:xfrm>
            <a:off x="558186" y="686885"/>
            <a:ext cx="7214657" cy="584775"/>
          </a:xfrm>
          <a:prstGeom prst="rect">
            <a:avLst/>
          </a:prstGeom>
          <a:noFill/>
        </p:spPr>
        <p:txBody>
          <a:bodyPr wrap="square" rtlCol="0">
            <a:spAutoFit/>
          </a:bodyPr>
          <a:lstStyle/>
          <a:p>
            <a:pPr lvl="0">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Multi </a:t>
            </a:r>
            <a:r>
              <a:rPr kumimoji="0" lang="en-US" sz="3200" b="1" i="0" u="none" strike="noStrike" kern="1200" cap="none" spc="0" normalizeH="0" baseline="0" noProof="0" dirty="0">
                <a:ln>
                  <a:noFill/>
                </a:ln>
                <a:solidFill>
                  <a:srgbClr val="2FADE2"/>
                </a:solidFill>
                <a:effectLst/>
                <a:uLnTx/>
                <a:uFillTx/>
                <a:latin typeface="Arial" panose="020B0604020202020204" pitchFamily="34" charset="0"/>
                <a:cs typeface="Arial" panose="020B0604020202020204" pitchFamily="34" charset="0"/>
              </a:rPr>
              <a:t>Document</a:t>
            </a: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r>
              <a:rPr kumimoji="0" lang="en-US" sz="3200" b="1" i="0" u="none" strike="noStrike" kern="1200" cap="none" spc="0" normalizeH="0" baseline="0" noProof="0" dirty="0">
                <a:ln>
                  <a:noFill/>
                </a:ln>
                <a:solidFill>
                  <a:srgbClr val="A8DB62"/>
                </a:solidFill>
                <a:effectLst/>
                <a:uLnTx/>
                <a:uFillTx/>
                <a:latin typeface="Arial" panose="020B0604020202020204" pitchFamily="34" charset="0"/>
                <a:cs typeface="Arial" panose="020B0604020202020204" pitchFamily="34" charset="0"/>
              </a:rPr>
              <a:t>AI</a:t>
            </a:r>
            <a:endParaRPr lang="en-US" sz="3200" b="1" dirty="0">
              <a:solidFill>
                <a:srgbClr val="A8DB62"/>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297BC12-3D7A-47D0-A42D-DB005B3C4B1A}"/>
              </a:ext>
            </a:extLst>
          </p:cNvPr>
          <p:cNvSpPr txBox="1"/>
          <p:nvPr/>
        </p:nvSpPr>
        <p:spPr>
          <a:xfrm>
            <a:off x="558186" y="1814146"/>
            <a:ext cx="5256575" cy="369332"/>
          </a:xfrm>
          <a:prstGeom prst="rect">
            <a:avLst/>
          </a:prstGeom>
          <a:noFill/>
        </p:spPr>
        <p:txBody>
          <a:bodyPr wrap="square" rtlCol="0">
            <a:spAutoFit/>
          </a:bodyPr>
          <a:lstStyle/>
          <a:p>
            <a:pPr lvl="0">
              <a:defRPr/>
            </a:pPr>
            <a:r>
              <a:rPr kumimoji="0" lang="en-US" b="1"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Anish Mahapatra</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kumimoji="0" lang="en-US" u="none" strike="noStrike" kern="1200" cap="none" spc="0" normalizeH="0" baseline="0" noProof="0" dirty="0">
                <a:ln>
                  <a:noFill/>
                </a:ln>
                <a:solidFill>
                  <a:srgbClr val="00B050"/>
                </a:solidFill>
                <a:effectLst/>
                <a:uLnTx/>
                <a:uFillTx/>
                <a:latin typeface="Arial" panose="020B0604020202020204" pitchFamily="34" charset="0"/>
                <a:cs typeface="Arial" panose="020B0604020202020204" pitchFamily="34" charset="0"/>
              </a:rPr>
              <a:t>|</a:t>
            </a:r>
            <a:r>
              <a:rPr kumimoji="0" lang="en-US"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2024</a:t>
            </a:r>
            <a:endParaRPr kumimoji="0" lang="en-US" sz="110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4272680-583D-4909-A3A8-8B3601B04EB3}"/>
              </a:ext>
            </a:extLst>
          </p:cNvPr>
          <p:cNvSpPr/>
          <p:nvPr/>
        </p:nvSpPr>
        <p:spPr>
          <a:xfrm>
            <a:off x="422194" y="465833"/>
            <a:ext cx="45719" cy="1077218"/>
          </a:xfrm>
          <a:prstGeom prst="rect">
            <a:avLst/>
          </a:prstGeom>
          <a:solidFill>
            <a:srgbClr val="C0000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9039863-DD76-4F7F-9EBA-0B2AB9A3CF1C}"/>
              </a:ext>
            </a:extLst>
          </p:cNvPr>
          <p:cNvSpPr/>
          <p:nvPr/>
        </p:nvSpPr>
        <p:spPr>
          <a:xfrm>
            <a:off x="416703" y="1858614"/>
            <a:ext cx="56699" cy="280397"/>
          </a:xfrm>
          <a:prstGeom prst="rect">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19DE22A-973E-49BC-BA5E-E323C8BE7983}"/>
              </a:ext>
            </a:extLst>
          </p:cNvPr>
          <p:cNvCxnSpPr>
            <a:cxnSpLocks/>
          </p:cNvCxnSpPr>
          <p:nvPr/>
        </p:nvCxnSpPr>
        <p:spPr>
          <a:xfrm flipH="1">
            <a:off x="558187" y="1699638"/>
            <a:ext cx="44077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8389BA-7DE5-415E-975A-9F216563769F}"/>
              </a:ext>
            </a:extLst>
          </p:cNvPr>
          <p:cNvSpPr txBox="1"/>
          <p:nvPr/>
        </p:nvSpPr>
        <p:spPr>
          <a:xfrm>
            <a:off x="139081" y="5876494"/>
            <a:ext cx="4784181" cy="76944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rPr>
              <a:t>Thank you.</a:t>
            </a:r>
            <a:endParaRPr kumimoji="0" lang="en-US" sz="2800" b="0" i="0" u="none" strike="noStrike" kern="1200" cap="none" spc="0" normalizeH="0" baseline="0" noProof="0" dirty="0">
              <a:ln>
                <a:noFill/>
              </a:ln>
              <a:solidFill>
                <a:schemeClr val="bg1">
                  <a:lumMod val="75000"/>
                </a:scheme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619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7D89197B-77E7-455A-9D1A-E24439576A14}"/>
              </a:ext>
            </a:extLst>
          </p:cNvPr>
          <p:cNvSpPr txBox="1"/>
          <p:nvPr/>
        </p:nvSpPr>
        <p:spPr>
          <a:xfrm>
            <a:off x="952975" y="1457208"/>
            <a:ext cx="4371792" cy="492443"/>
          </a:xfrm>
          <a:prstGeom prst="rect">
            <a:avLst/>
          </a:prstGeom>
          <a:noFill/>
        </p:spPr>
        <p:txBody>
          <a:bodyPr wrap="square" lIns="0" tIns="0" rIns="0" bIns="0" rtlCol="0" anchor="ctr">
            <a:spAutoFit/>
          </a:bodyPr>
          <a:lstStyle/>
          <a:p>
            <a:r>
              <a:rPr lang="en-US" sz="1600" b="1" dirty="0">
                <a:solidFill>
                  <a:schemeClr val="accent1"/>
                </a:solidFill>
                <a:latin typeface="Arial" panose="020B0604020202020204" pitchFamily="34" charset="0"/>
                <a:cs typeface="Arial" panose="020B0604020202020204" pitchFamily="34" charset="0"/>
              </a:rPr>
              <a:t>What is the primary use case for this project, and who are the target users?</a:t>
            </a:r>
          </a:p>
        </p:txBody>
      </p:sp>
      <p:grpSp>
        <p:nvGrpSpPr>
          <p:cNvPr id="32" name="Group 32">
            <a:extLst>
              <a:ext uri="{FF2B5EF4-FFF2-40B4-BE49-F238E27FC236}">
                <a16:creationId xmlns:a16="http://schemas.microsoft.com/office/drawing/2014/main" id="{59319684-CA53-43C3-AFBB-FB1621AC3D85}"/>
              </a:ext>
            </a:extLst>
          </p:cNvPr>
          <p:cNvGrpSpPr/>
          <p:nvPr/>
        </p:nvGrpSpPr>
        <p:grpSpPr>
          <a:xfrm>
            <a:off x="1051259" y="4563704"/>
            <a:ext cx="4516617" cy="984885"/>
            <a:chOff x="6222577" y="1617344"/>
            <a:chExt cx="2961849" cy="738666"/>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7" y="1617344"/>
              <a:ext cx="2961849" cy="738666"/>
            </a:xfrm>
            <a:prstGeom prst="rect">
              <a:avLst/>
            </a:prstGeom>
            <a:noFill/>
          </p:spPr>
          <p:txBody>
            <a:bodyPr wrap="square" lIns="0" tIns="0" rIns="0" bIns="0" rtlCol="0" anchor="ctr">
              <a:spAutoFit/>
            </a:bodyPr>
            <a:lstStyle/>
            <a:p>
              <a:r>
                <a:rPr lang="en-US" sz="1600" b="1" dirty="0">
                  <a:solidFill>
                    <a:schemeClr val="accent3"/>
                  </a:solidFill>
                  <a:latin typeface="Arial" panose="020B0604020202020204" pitchFamily="34" charset="0"/>
                  <a:cs typeface="Arial" panose="020B0604020202020204" pitchFamily="34" charset="0"/>
                </a:rPr>
                <a:t>What is the estimated budget for the current project phase, and how does it compare to the spend on existing resources performing similar tasks?</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264866" y="1381264"/>
            <a:ext cx="759824" cy="55399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1"/>
                </a:solidFill>
                <a:latin typeface="Arial" panose="020B0604020202020204" pitchFamily="34" charset="0"/>
                <a:cs typeface="Arial" panose="020B0604020202020204" pitchFamily="34" charset="0"/>
              </a:rPr>
              <a:t>01</a:t>
            </a:r>
          </a:p>
        </p:txBody>
      </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02026" y="304270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2"/>
                </a:solidFill>
                <a:latin typeface="Arial" panose="020B0604020202020204" pitchFamily="34" charset="0"/>
                <a:cs typeface="Arial" panose="020B0604020202020204" pitchFamily="34" charset="0"/>
              </a:rPr>
              <a:t>02</a:t>
            </a:r>
          </a:p>
        </p:txBody>
      </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402026" y="480899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3"/>
                </a:solidFill>
                <a:latin typeface="Arial" panose="020B0604020202020204" pitchFamily="34" charset="0"/>
                <a:cs typeface="Arial" panose="020B0604020202020204" pitchFamily="34" charset="0"/>
              </a:rPr>
              <a:t>03</a:t>
            </a:r>
          </a:p>
        </p:txBody>
      </p:sp>
      <p:sp>
        <p:nvSpPr>
          <p:cNvPr id="36" name="TextBox 35">
            <a:extLst>
              <a:ext uri="{FF2B5EF4-FFF2-40B4-BE49-F238E27FC236}">
                <a16:creationId xmlns:a16="http://schemas.microsoft.com/office/drawing/2014/main" id="{7D14409E-E399-438A-B1EB-D8F74E23686A}"/>
              </a:ext>
            </a:extLst>
          </p:cNvPr>
          <p:cNvSpPr txBox="1"/>
          <p:nvPr/>
        </p:nvSpPr>
        <p:spPr>
          <a:xfrm>
            <a:off x="396852" y="283882"/>
            <a:ext cx="8551200"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Questions</a:t>
            </a:r>
          </a:p>
        </p:txBody>
      </p:sp>
      <p:cxnSp>
        <p:nvCxnSpPr>
          <p:cNvPr id="3" name="Straight Connector 2">
            <a:extLst>
              <a:ext uri="{FF2B5EF4-FFF2-40B4-BE49-F238E27FC236}">
                <a16:creationId xmlns:a16="http://schemas.microsoft.com/office/drawing/2014/main" id="{AE0BAAF0-AF8D-4FE1-A044-2E28D0818D9E}"/>
              </a:ext>
            </a:extLst>
          </p:cNvPr>
          <p:cNvCxnSpPr>
            <a:cxnSpLocks/>
          </p:cNvCxnSpPr>
          <p:nvPr/>
        </p:nvCxnSpPr>
        <p:spPr>
          <a:xfrm>
            <a:off x="5866228" y="1196427"/>
            <a:ext cx="0" cy="4857773"/>
          </a:xfrm>
          <a:prstGeom prst="line">
            <a:avLst/>
          </a:prstGeom>
          <a:ln w="28575"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7" name="Group 30">
            <a:extLst>
              <a:ext uri="{FF2B5EF4-FFF2-40B4-BE49-F238E27FC236}">
                <a16:creationId xmlns:a16="http://schemas.microsoft.com/office/drawing/2014/main" id="{C036687E-59B8-471E-8DE5-EEDE83085C0C}"/>
              </a:ext>
            </a:extLst>
          </p:cNvPr>
          <p:cNvGrpSpPr/>
          <p:nvPr/>
        </p:nvGrpSpPr>
        <p:grpSpPr>
          <a:xfrm>
            <a:off x="7119767" y="1381269"/>
            <a:ext cx="4943355" cy="738664"/>
            <a:chOff x="17784" y="1807634"/>
            <a:chExt cx="3438922" cy="553996"/>
          </a:xfrm>
        </p:grpSpPr>
        <p:sp>
          <p:nvSpPr>
            <p:cNvPr id="38" name="TextBox 37">
              <a:extLst>
                <a:ext uri="{FF2B5EF4-FFF2-40B4-BE49-F238E27FC236}">
                  <a16:creationId xmlns:a16="http://schemas.microsoft.com/office/drawing/2014/main" id="{0F7253F5-1449-4E83-BF8A-3D54161DDA64}"/>
                </a:ext>
              </a:extLst>
            </p:cNvPr>
            <p:cNvSpPr txBox="1"/>
            <p:nvPr/>
          </p:nvSpPr>
          <p:spPr>
            <a:xfrm>
              <a:off x="17784" y="1807634"/>
              <a:ext cx="3438922" cy="553996"/>
            </a:xfrm>
            <a:prstGeom prst="rect">
              <a:avLst/>
            </a:prstGeom>
            <a:noFill/>
          </p:spPr>
          <p:txBody>
            <a:bodyPr wrap="square" lIns="0" tIns="0" rIns="0" bIns="0" rtlCol="0" anchor="ctr">
              <a:spAutoFit/>
            </a:bodyPr>
            <a:lstStyle/>
            <a:p>
              <a:r>
                <a:rPr lang="en-US" sz="1600" b="1" dirty="0">
                  <a:solidFill>
                    <a:schemeClr val="accent1"/>
                  </a:solidFill>
                  <a:latin typeface="Arial" panose="020B0604020202020204" pitchFamily="34" charset="0"/>
                  <a:cs typeface="Arial" panose="020B0604020202020204" pitchFamily="34" charset="0"/>
                </a:rPr>
                <a:t>Which technology stack should we integrate this solution with to ensure compatibility and scalability?</a:t>
              </a:r>
            </a:p>
          </p:txBody>
        </p:sp>
        <p:sp>
          <p:nvSpPr>
            <p:cNvPr id="43" name="TextBox 42">
              <a:extLst>
                <a:ext uri="{FF2B5EF4-FFF2-40B4-BE49-F238E27FC236}">
                  <a16:creationId xmlns:a16="http://schemas.microsoft.com/office/drawing/2014/main" id="{E33F3717-6C9C-4A2D-94AC-7966E6A1CAC7}"/>
                </a:ext>
              </a:extLst>
            </p:cNvPr>
            <p:cNvSpPr txBox="1"/>
            <p:nvPr/>
          </p:nvSpPr>
          <p:spPr>
            <a:xfrm>
              <a:off x="863323" y="2171342"/>
              <a:ext cx="2058394"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grpSp>
        <p:nvGrpSpPr>
          <p:cNvPr id="50" name="Group 31">
            <a:extLst>
              <a:ext uri="{FF2B5EF4-FFF2-40B4-BE49-F238E27FC236}">
                <a16:creationId xmlns:a16="http://schemas.microsoft.com/office/drawing/2014/main" id="{4534845C-7C81-4115-95C0-41C5D65FED1F}"/>
              </a:ext>
            </a:extLst>
          </p:cNvPr>
          <p:cNvGrpSpPr/>
          <p:nvPr/>
        </p:nvGrpSpPr>
        <p:grpSpPr>
          <a:xfrm>
            <a:off x="7119767" y="2948648"/>
            <a:ext cx="4703847" cy="796499"/>
            <a:chOff x="3001374" y="1733671"/>
            <a:chExt cx="2802621" cy="597372"/>
          </a:xfrm>
        </p:grpSpPr>
        <p:sp>
          <p:nvSpPr>
            <p:cNvPr id="53" name="TextBox 52">
              <a:extLst>
                <a:ext uri="{FF2B5EF4-FFF2-40B4-BE49-F238E27FC236}">
                  <a16:creationId xmlns:a16="http://schemas.microsoft.com/office/drawing/2014/main" id="{C41C30F2-5E56-4D09-A201-F3BC3AF717FD}"/>
                </a:ext>
              </a:extLst>
            </p:cNvPr>
            <p:cNvSpPr txBox="1"/>
            <p:nvPr/>
          </p:nvSpPr>
          <p:spPr>
            <a:xfrm>
              <a:off x="3001374" y="1733671"/>
              <a:ext cx="2802621" cy="553996"/>
            </a:xfrm>
            <a:prstGeom prst="rect">
              <a:avLst/>
            </a:prstGeom>
            <a:noFill/>
          </p:spPr>
          <p:txBody>
            <a:bodyPr wrap="square" lIns="0" tIns="0" rIns="0" bIns="0" rtlCol="0" anchor="ctr">
              <a:spAutoFit/>
            </a:bodyPr>
            <a:lstStyle/>
            <a:p>
              <a:r>
                <a:rPr lang="en-US" sz="1600" b="1" dirty="0">
                  <a:solidFill>
                    <a:srgbClr val="629DD1"/>
                  </a:solidFill>
                  <a:latin typeface="Arial" panose="020B0604020202020204" pitchFamily="34" charset="0"/>
                  <a:cs typeface="Arial" panose="020B0604020202020204" pitchFamily="34" charset="0"/>
                </a:rPr>
                <a:t>Would implementing real-time updates or notifications at predefined intervals enhance user engagement and efficiency?</a:t>
              </a:r>
            </a:p>
          </p:txBody>
        </p:sp>
        <p:sp>
          <p:nvSpPr>
            <p:cNvPr id="56" name="TextBox 55">
              <a:extLst>
                <a:ext uri="{FF2B5EF4-FFF2-40B4-BE49-F238E27FC236}">
                  <a16:creationId xmlns:a16="http://schemas.microsoft.com/office/drawing/2014/main" id="{9221B55D-D5F6-4A11-8992-A774EE813F08}"/>
                </a:ext>
              </a:extLst>
            </p:cNvPr>
            <p:cNvSpPr txBox="1"/>
            <p:nvPr/>
          </p:nvSpPr>
          <p:spPr>
            <a:xfrm>
              <a:off x="3398369" y="2177202"/>
              <a:ext cx="2151333" cy="153841"/>
            </a:xfrm>
            <a:prstGeom prst="rect">
              <a:avLst/>
            </a:prstGeom>
            <a:noFill/>
          </p:spPr>
          <p:txBody>
            <a:bodyPr wrap="square" lIns="0" tIns="0" rIns="0" bIns="0" rtlCol="0" anchor="t">
              <a:spAutoFit/>
            </a:bodyPr>
            <a:lstStyle/>
            <a:p>
              <a:pPr lvl="1"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grpSp>
        <p:nvGrpSpPr>
          <p:cNvPr id="59" name="Group 32">
            <a:extLst>
              <a:ext uri="{FF2B5EF4-FFF2-40B4-BE49-F238E27FC236}">
                <a16:creationId xmlns:a16="http://schemas.microsoft.com/office/drawing/2014/main" id="{E7D02A1B-FD6E-498B-8CE8-09E644C357D5}"/>
              </a:ext>
            </a:extLst>
          </p:cNvPr>
          <p:cNvGrpSpPr/>
          <p:nvPr/>
        </p:nvGrpSpPr>
        <p:grpSpPr>
          <a:xfrm>
            <a:off x="7107980" y="4685885"/>
            <a:ext cx="4715635" cy="916129"/>
            <a:chOff x="5288348" y="1638086"/>
            <a:chExt cx="3536727" cy="687097"/>
          </a:xfrm>
        </p:grpSpPr>
        <p:sp>
          <p:nvSpPr>
            <p:cNvPr id="60" name="TextBox 59">
              <a:extLst>
                <a:ext uri="{FF2B5EF4-FFF2-40B4-BE49-F238E27FC236}">
                  <a16:creationId xmlns:a16="http://schemas.microsoft.com/office/drawing/2014/main" id="{1CE0828D-F72A-44B1-92D6-969758CAF7B6}"/>
                </a:ext>
              </a:extLst>
            </p:cNvPr>
            <p:cNvSpPr txBox="1"/>
            <p:nvPr/>
          </p:nvSpPr>
          <p:spPr>
            <a:xfrm>
              <a:off x="5288348" y="1638086"/>
              <a:ext cx="3536727" cy="553998"/>
            </a:xfrm>
            <a:prstGeom prst="rect">
              <a:avLst/>
            </a:prstGeom>
            <a:noFill/>
          </p:spPr>
          <p:txBody>
            <a:bodyPr wrap="square" lIns="0" tIns="0" rIns="0" bIns="0" rtlCol="0" anchor="ctr">
              <a:spAutoFit/>
            </a:bodyPr>
            <a:lstStyle/>
            <a:p>
              <a:r>
                <a:rPr lang="en-US" sz="1600" b="1" dirty="0">
                  <a:solidFill>
                    <a:schemeClr val="accent3"/>
                  </a:solidFill>
                  <a:latin typeface="Arial" panose="020B0604020202020204" pitchFamily="34" charset="0"/>
                  <a:cs typeface="Arial" panose="020B0604020202020204" pitchFamily="34" charset="0"/>
                </a:rPr>
                <a:t>What are the key performance metrics we should track to measure the success and impact of this project?</a:t>
              </a:r>
            </a:p>
          </p:txBody>
        </p:sp>
        <p:sp>
          <p:nvSpPr>
            <p:cNvPr id="61" name="TextBox 60">
              <a:extLst>
                <a:ext uri="{FF2B5EF4-FFF2-40B4-BE49-F238E27FC236}">
                  <a16:creationId xmlns:a16="http://schemas.microsoft.com/office/drawing/2014/main" id="{9263225B-1144-4CDC-B1CA-D222DEE818E6}"/>
                </a:ext>
              </a:extLst>
            </p:cNvPr>
            <p:cNvSpPr txBox="1"/>
            <p:nvPr/>
          </p:nvSpPr>
          <p:spPr>
            <a:xfrm>
              <a:off x="6222578" y="2171342"/>
              <a:ext cx="2205351" cy="153841"/>
            </a:xfrm>
            <a:prstGeom prst="rect">
              <a:avLst/>
            </a:prstGeom>
            <a:noFill/>
          </p:spPr>
          <p:txBody>
            <a:bodyPr wrap="square" lIns="0" tIns="0" rIns="0" bIns="0" rtlCol="0" anchor="t">
              <a:spAutoFit/>
            </a:bodyPr>
            <a:lstStyle/>
            <a:p>
              <a:pPr algn="ctr" defTabSz="1219170">
                <a:spcBef>
                  <a:spcPct val="20000"/>
                </a:spcBef>
                <a:defRPr/>
              </a:pPr>
              <a:endParaRPr lang="en-US" sz="1333"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62" name="Text Placeholder 3">
            <a:extLst>
              <a:ext uri="{FF2B5EF4-FFF2-40B4-BE49-F238E27FC236}">
                <a16:creationId xmlns:a16="http://schemas.microsoft.com/office/drawing/2014/main" id="{1061E081-0C19-4A02-9B20-0CA2F8383633}"/>
              </a:ext>
            </a:extLst>
          </p:cNvPr>
          <p:cNvSpPr txBox="1">
            <a:spLocks/>
          </p:cNvSpPr>
          <p:nvPr/>
        </p:nvSpPr>
        <p:spPr>
          <a:xfrm>
            <a:off x="6325773" y="1381264"/>
            <a:ext cx="759824" cy="55399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1"/>
                </a:solidFill>
                <a:latin typeface="Arial" panose="020B0604020202020204" pitchFamily="34" charset="0"/>
                <a:cs typeface="Arial" panose="020B0604020202020204" pitchFamily="34" charset="0"/>
              </a:rPr>
              <a:t>04</a:t>
            </a:r>
          </a:p>
        </p:txBody>
      </p:sp>
      <p:sp>
        <p:nvSpPr>
          <p:cNvPr id="63" name="Text Placeholder 3">
            <a:extLst>
              <a:ext uri="{FF2B5EF4-FFF2-40B4-BE49-F238E27FC236}">
                <a16:creationId xmlns:a16="http://schemas.microsoft.com/office/drawing/2014/main" id="{F953B700-A17D-400E-BA86-F4085CBB1714}"/>
              </a:ext>
            </a:extLst>
          </p:cNvPr>
          <p:cNvSpPr txBox="1">
            <a:spLocks/>
          </p:cNvSpPr>
          <p:nvPr/>
        </p:nvSpPr>
        <p:spPr>
          <a:xfrm>
            <a:off x="6462932" y="3042705"/>
            <a:ext cx="512962"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2"/>
                </a:solidFill>
                <a:latin typeface="Arial" panose="020B0604020202020204" pitchFamily="34" charset="0"/>
                <a:cs typeface="Arial" panose="020B0604020202020204" pitchFamily="34" charset="0"/>
              </a:rPr>
              <a:t>05</a:t>
            </a:r>
          </a:p>
        </p:txBody>
      </p:sp>
      <p:sp>
        <p:nvSpPr>
          <p:cNvPr id="64" name="Text Placeholder 3">
            <a:extLst>
              <a:ext uri="{FF2B5EF4-FFF2-40B4-BE49-F238E27FC236}">
                <a16:creationId xmlns:a16="http://schemas.microsoft.com/office/drawing/2014/main" id="{B35EF85C-2E0F-492F-84D8-235014B7A4A5}"/>
              </a:ext>
            </a:extLst>
          </p:cNvPr>
          <p:cNvSpPr txBox="1">
            <a:spLocks/>
          </p:cNvSpPr>
          <p:nvPr/>
        </p:nvSpPr>
        <p:spPr>
          <a:xfrm>
            <a:off x="6462932" y="4808995"/>
            <a:ext cx="512962"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3"/>
                </a:solidFill>
                <a:latin typeface="Arial" panose="020B0604020202020204" pitchFamily="34" charset="0"/>
                <a:cs typeface="Arial" panose="020B0604020202020204" pitchFamily="34" charset="0"/>
              </a:rPr>
              <a:t>06</a:t>
            </a:r>
          </a:p>
        </p:txBody>
      </p:sp>
      <p:pic>
        <p:nvPicPr>
          <p:cNvPr id="2" name="Picture 1">
            <a:extLst>
              <a:ext uri="{FF2B5EF4-FFF2-40B4-BE49-F238E27FC236}">
                <a16:creationId xmlns:a16="http://schemas.microsoft.com/office/drawing/2014/main" id="{B8CCE4C6-4D03-4072-B278-E66A3AE5DD39}"/>
              </a:ext>
            </a:extLst>
          </p:cNvPr>
          <p:cNvPicPr>
            <a:picLocks noChangeAspect="1"/>
          </p:cNvPicPr>
          <p:nvPr/>
        </p:nvPicPr>
        <p:blipFill>
          <a:blip r:embed="rId3"/>
          <a:stretch>
            <a:fillRect/>
          </a:stretch>
        </p:blipFill>
        <p:spPr>
          <a:xfrm>
            <a:off x="-5338" y="-13824"/>
            <a:ext cx="845093" cy="297706"/>
          </a:xfrm>
          <a:prstGeom prst="rect">
            <a:avLst/>
          </a:prstGeom>
        </p:spPr>
      </p:pic>
      <p:sp>
        <p:nvSpPr>
          <p:cNvPr id="57" name="TextBox 56">
            <a:extLst>
              <a:ext uri="{FF2B5EF4-FFF2-40B4-BE49-F238E27FC236}">
                <a16:creationId xmlns:a16="http://schemas.microsoft.com/office/drawing/2014/main" id="{0C087FD2-10A9-4F44-8FB0-00581CB1D407}"/>
              </a:ext>
            </a:extLst>
          </p:cNvPr>
          <p:cNvSpPr txBox="1"/>
          <p:nvPr/>
        </p:nvSpPr>
        <p:spPr>
          <a:xfrm>
            <a:off x="1024690" y="2950373"/>
            <a:ext cx="4841533" cy="738664"/>
          </a:xfrm>
          <a:prstGeom prst="rect">
            <a:avLst/>
          </a:prstGeom>
          <a:noFill/>
        </p:spPr>
        <p:txBody>
          <a:bodyPr wrap="square" lIns="0" tIns="0" rIns="0" bIns="0" rtlCol="0" anchor="ctr">
            <a:spAutoFit/>
          </a:bodyPr>
          <a:lstStyle/>
          <a:p>
            <a:r>
              <a:rPr lang="en-US" sz="1600" b="1" dirty="0">
                <a:solidFill>
                  <a:srgbClr val="629DD1"/>
                </a:solidFill>
                <a:latin typeface="Arial" panose="020B0604020202020204" pitchFamily="34" charset="0"/>
                <a:cs typeface="Arial" panose="020B0604020202020204" pitchFamily="34" charset="0"/>
              </a:rPr>
              <a:t>How many concurrent users do we expect to support, and what are the performance requirements?</a:t>
            </a:r>
          </a:p>
        </p:txBody>
      </p:sp>
    </p:spTree>
    <p:extLst>
      <p:ext uri="{BB962C8B-B14F-4D97-AF65-F5344CB8AC3E}">
        <p14:creationId xmlns:p14="http://schemas.microsoft.com/office/powerpoint/2010/main" val="152842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DD942E-B569-4B98-891F-E414D32646A2}"/>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Agenda</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6" name="Text Placeholder 3">
            <a:extLst>
              <a:ext uri="{FF2B5EF4-FFF2-40B4-BE49-F238E27FC236}">
                <a16:creationId xmlns:a16="http://schemas.microsoft.com/office/drawing/2014/main" id="{F5335375-7924-4622-AF82-FA2C6FD1C933}"/>
              </a:ext>
            </a:extLst>
          </p:cNvPr>
          <p:cNvSpPr txBox="1">
            <a:spLocks/>
          </p:cNvSpPr>
          <p:nvPr/>
        </p:nvSpPr>
        <p:spPr>
          <a:xfrm>
            <a:off x="387236" y="1155111"/>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1"/>
                </a:solidFill>
                <a:latin typeface="Arial" panose="020B0604020202020204" pitchFamily="34" charset="0"/>
                <a:cs typeface="Arial" panose="020B0604020202020204" pitchFamily="34" charset="0"/>
              </a:rPr>
              <a:t>01</a:t>
            </a:r>
          </a:p>
        </p:txBody>
      </p:sp>
      <p:sp>
        <p:nvSpPr>
          <p:cNvPr id="9" name="Text Placeholder 3">
            <a:extLst>
              <a:ext uri="{FF2B5EF4-FFF2-40B4-BE49-F238E27FC236}">
                <a16:creationId xmlns:a16="http://schemas.microsoft.com/office/drawing/2014/main" id="{572863C0-3E9A-4E1D-A687-3612172F7A59}"/>
              </a:ext>
            </a:extLst>
          </p:cNvPr>
          <p:cNvSpPr txBox="1">
            <a:spLocks/>
          </p:cNvSpPr>
          <p:nvPr/>
        </p:nvSpPr>
        <p:spPr>
          <a:xfrm>
            <a:off x="387234" y="1865308"/>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2"/>
                </a:solidFill>
                <a:latin typeface="Arial" panose="020B0604020202020204" pitchFamily="34" charset="0"/>
                <a:cs typeface="Arial" panose="020B0604020202020204" pitchFamily="34" charset="0"/>
              </a:rPr>
              <a:t>02</a:t>
            </a:r>
          </a:p>
        </p:txBody>
      </p:sp>
      <p:sp>
        <p:nvSpPr>
          <p:cNvPr id="10" name="Text Placeholder 3">
            <a:extLst>
              <a:ext uri="{FF2B5EF4-FFF2-40B4-BE49-F238E27FC236}">
                <a16:creationId xmlns:a16="http://schemas.microsoft.com/office/drawing/2014/main" id="{D8D7DF81-14C1-4F31-ACBB-42D51E429EA7}"/>
              </a:ext>
            </a:extLst>
          </p:cNvPr>
          <p:cNvSpPr txBox="1">
            <a:spLocks/>
          </p:cNvSpPr>
          <p:nvPr/>
        </p:nvSpPr>
        <p:spPr>
          <a:xfrm>
            <a:off x="387234" y="2575505"/>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3"/>
                </a:solidFill>
                <a:latin typeface="Arial" panose="020B0604020202020204" pitchFamily="34" charset="0"/>
                <a:cs typeface="Arial" panose="020B0604020202020204" pitchFamily="34" charset="0"/>
              </a:rPr>
              <a:t>03</a:t>
            </a:r>
          </a:p>
        </p:txBody>
      </p:sp>
      <p:sp>
        <p:nvSpPr>
          <p:cNvPr id="11" name="Text Placeholder 3">
            <a:extLst>
              <a:ext uri="{FF2B5EF4-FFF2-40B4-BE49-F238E27FC236}">
                <a16:creationId xmlns:a16="http://schemas.microsoft.com/office/drawing/2014/main" id="{840F0057-916A-44B6-9107-1B9B95F6A5A1}"/>
              </a:ext>
            </a:extLst>
          </p:cNvPr>
          <p:cNvSpPr txBox="1">
            <a:spLocks/>
          </p:cNvSpPr>
          <p:nvPr/>
        </p:nvSpPr>
        <p:spPr>
          <a:xfrm>
            <a:off x="387234" y="4706096"/>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rgbClr val="00B050"/>
                </a:solidFill>
                <a:latin typeface="Arial" panose="020B0604020202020204" pitchFamily="34" charset="0"/>
                <a:cs typeface="Arial" panose="020B0604020202020204" pitchFamily="34" charset="0"/>
              </a:rPr>
              <a:t>06</a:t>
            </a:r>
          </a:p>
        </p:txBody>
      </p:sp>
      <p:sp>
        <p:nvSpPr>
          <p:cNvPr id="12" name="Text Placeholder 3">
            <a:extLst>
              <a:ext uri="{FF2B5EF4-FFF2-40B4-BE49-F238E27FC236}">
                <a16:creationId xmlns:a16="http://schemas.microsoft.com/office/drawing/2014/main" id="{4FBE352D-F81B-47D7-BB74-FE324C77EDFA}"/>
              </a:ext>
            </a:extLst>
          </p:cNvPr>
          <p:cNvSpPr txBox="1">
            <a:spLocks/>
          </p:cNvSpPr>
          <p:nvPr/>
        </p:nvSpPr>
        <p:spPr>
          <a:xfrm>
            <a:off x="387234" y="3995899"/>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5"/>
                </a:solidFill>
                <a:latin typeface="Arial" panose="020B0604020202020204" pitchFamily="34" charset="0"/>
                <a:cs typeface="Arial" panose="020B0604020202020204" pitchFamily="34" charset="0"/>
              </a:rPr>
              <a:t>05</a:t>
            </a:r>
          </a:p>
        </p:txBody>
      </p:sp>
      <p:sp>
        <p:nvSpPr>
          <p:cNvPr id="13" name="Text Placeholder 3">
            <a:extLst>
              <a:ext uri="{FF2B5EF4-FFF2-40B4-BE49-F238E27FC236}">
                <a16:creationId xmlns:a16="http://schemas.microsoft.com/office/drawing/2014/main" id="{04DA1616-C21E-49C5-9EA4-86F8E56B2B52}"/>
              </a:ext>
            </a:extLst>
          </p:cNvPr>
          <p:cNvSpPr txBox="1">
            <a:spLocks/>
          </p:cNvSpPr>
          <p:nvPr/>
        </p:nvSpPr>
        <p:spPr>
          <a:xfrm>
            <a:off x="387234" y="3285702"/>
            <a:ext cx="628377" cy="67710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4400" b="0" dirty="0">
                <a:solidFill>
                  <a:schemeClr val="accent4"/>
                </a:solidFill>
                <a:latin typeface="Arial" panose="020B0604020202020204" pitchFamily="34" charset="0"/>
                <a:cs typeface="Arial" panose="020B0604020202020204" pitchFamily="34" charset="0"/>
              </a:rPr>
              <a:t>04</a:t>
            </a:r>
          </a:p>
        </p:txBody>
      </p:sp>
      <p:sp>
        <p:nvSpPr>
          <p:cNvPr id="14" name="TextBox 13">
            <a:extLst>
              <a:ext uri="{FF2B5EF4-FFF2-40B4-BE49-F238E27FC236}">
                <a16:creationId xmlns:a16="http://schemas.microsoft.com/office/drawing/2014/main" id="{79AEEC14-E845-44D3-A6A8-C2D34FD2E487}"/>
              </a:ext>
            </a:extLst>
          </p:cNvPr>
          <p:cNvSpPr txBox="1"/>
          <p:nvPr/>
        </p:nvSpPr>
        <p:spPr>
          <a:xfrm>
            <a:off x="1005991" y="1200911"/>
            <a:ext cx="11073713" cy="577850"/>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kumimoji="0" lang="en-US" sz="240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rPr>
              <a:t>Use-case analysis</a:t>
            </a:r>
          </a:p>
        </p:txBody>
      </p:sp>
      <p:sp>
        <p:nvSpPr>
          <p:cNvPr id="15" name="TextBox 14">
            <a:extLst>
              <a:ext uri="{FF2B5EF4-FFF2-40B4-BE49-F238E27FC236}">
                <a16:creationId xmlns:a16="http://schemas.microsoft.com/office/drawing/2014/main" id="{AACF4D6A-35E3-4E14-B38D-A0CE722770F4}"/>
              </a:ext>
            </a:extLst>
          </p:cNvPr>
          <p:cNvSpPr txBox="1"/>
          <p:nvPr/>
        </p:nvSpPr>
        <p:spPr>
          <a:xfrm>
            <a:off x="1005992" y="1915097"/>
            <a:ext cx="7668776" cy="57785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Understanding the benefits</a:t>
            </a:r>
          </a:p>
        </p:txBody>
      </p:sp>
      <p:sp>
        <p:nvSpPr>
          <p:cNvPr id="17" name="TextBox 16">
            <a:extLst>
              <a:ext uri="{FF2B5EF4-FFF2-40B4-BE49-F238E27FC236}">
                <a16:creationId xmlns:a16="http://schemas.microsoft.com/office/drawing/2014/main" id="{337932F5-3322-448E-8C98-B64A545B055B}"/>
              </a:ext>
            </a:extLst>
          </p:cNvPr>
          <p:cNvSpPr txBox="1"/>
          <p:nvPr/>
        </p:nvSpPr>
        <p:spPr>
          <a:xfrm>
            <a:off x="993112" y="2625700"/>
            <a:ext cx="9077808"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Proposed Architecture</a:t>
            </a:r>
          </a:p>
        </p:txBody>
      </p:sp>
      <p:sp>
        <p:nvSpPr>
          <p:cNvPr id="18" name="TextBox 17">
            <a:extLst>
              <a:ext uri="{FF2B5EF4-FFF2-40B4-BE49-F238E27FC236}">
                <a16:creationId xmlns:a16="http://schemas.microsoft.com/office/drawing/2014/main" id="{DB5D90E1-C682-45F0-BA60-F04616852450}"/>
              </a:ext>
            </a:extLst>
          </p:cNvPr>
          <p:cNvSpPr txBox="1"/>
          <p:nvPr/>
        </p:nvSpPr>
        <p:spPr>
          <a:xfrm>
            <a:off x="1005992" y="4045688"/>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Improvements</a:t>
            </a:r>
          </a:p>
        </p:txBody>
      </p:sp>
      <p:sp>
        <p:nvSpPr>
          <p:cNvPr id="19" name="TextBox 18">
            <a:extLst>
              <a:ext uri="{FF2B5EF4-FFF2-40B4-BE49-F238E27FC236}">
                <a16:creationId xmlns:a16="http://schemas.microsoft.com/office/drawing/2014/main" id="{C51682F0-5C04-48BF-BC66-799E4F8EB2B2}"/>
              </a:ext>
            </a:extLst>
          </p:cNvPr>
          <p:cNvSpPr txBox="1"/>
          <p:nvPr/>
        </p:nvSpPr>
        <p:spPr>
          <a:xfrm>
            <a:off x="1057774" y="4755885"/>
            <a:ext cx="6347578" cy="577530"/>
          </a:xfrm>
          <a:prstGeom prst="rect">
            <a:avLst/>
          </a:prstGeom>
          <a:noFill/>
        </p:spPr>
        <p:txBody>
          <a:bodyPr wrap="square" rtlCol="0">
            <a:spAutoFit/>
          </a:bodyPr>
          <a:lstStyle/>
          <a:p>
            <a:pPr>
              <a:lnSpc>
                <a:spcPct val="150000"/>
              </a:lnSpc>
              <a:defRPr/>
            </a:pPr>
            <a:r>
              <a:rPr lang="en-US" sz="2400" dirty="0">
                <a:solidFill>
                  <a:schemeClr val="tx1">
                    <a:lumMod val="85000"/>
                    <a:lumOff val="15000"/>
                  </a:schemeClr>
                </a:solidFill>
                <a:latin typeface="Arial" panose="020B0604020202020204" pitchFamily="34" charset="0"/>
                <a:cs typeface="Arial" panose="020B0604020202020204" pitchFamily="34" charset="0"/>
              </a:rPr>
              <a:t>Key Takeaways</a:t>
            </a:r>
          </a:p>
        </p:txBody>
      </p:sp>
      <p:pic>
        <p:nvPicPr>
          <p:cNvPr id="2" name="Picture 1">
            <a:extLst>
              <a:ext uri="{FF2B5EF4-FFF2-40B4-BE49-F238E27FC236}">
                <a16:creationId xmlns:a16="http://schemas.microsoft.com/office/drawing/2014/main" id="{0EEC2F04-25BC-48B3-A97D-CD6D2DC759B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 y="-4429"/>
            <a:ext cx="2099255" cy="351708"/>
          </a:xfrm>
          <a:prstGeom prst="rect">
            <a:avLst/>
          </a:prstGeom>
        </p:spPr>
      </p:pic>
      <p:sp>
        <p:nvSpPr>
          <p:cNvPr id="3" name="TextBox 2">
            <a:extLst>
              <a:ext uri="{FF2B5EF4-FFF2-40B4-BE49-F238E27FC236}">
                <a16:creationId xmlns:a16="http://schemas.microsoft.com/office/drawing/2014/main" id="{E47EEDA6-F1FE-43C5-DEDD-DE4236149366}"/>
              </a:ext>
            </a:extLst>
          </p:cNvPr>
          <p:cNvSpPr txBox="1"/>
          <p:nvPr/>
        </p:nvSpPr>
        <p:spPr>
          <a:xfrm>
            <a:off x="993112" y="3335491"/>
            <a:ext cx="8029724" cy="577850"/>
          </a:xfrm>
          <a:prstGeom prst="rect">
            <a:avLst/>
          </a:prstGeom>
          <a:noFill/>
        </p:spPr>
        <p:txBody>
          <a:bodyPr wrap="square" rtlCol="0">
            <a:spAutoFit/>
          </a:bodyPr>
          <a:lstStyle/>
          <a:p>
            <a:pPr marR="0" lvl="0" fontAlgn="auto">
              <a:lnSpc>
                <a:spcPct val="150000"/>
              </a:lnSpc>
              <a:spcBef>
                <a:spcPts val="0"/>
              </a:spcBef>
              <a:spcAft>
                <a:spcPts val="0"/>
              </a:spcAft>
              <a:buClrTx/>
              <a:buSzTx/>
              <a:tabLst/>
              <a:defRPr/>
            </a:pPr>
            <a:r>
              <a:rPr lang="en-US" sz="2400" dirty="0">
                <a:solidFill>
                  <a:schemeClr val="tx1">
                    <a:lumMod val="85000"/>
                    <a:lumOff val="15000"/>
                  </a:schemeClr>
                </a:solidFill>
                <a:latin typeface="Arial" panose="020B0604020202020204" pitchFamily="34" charset="0"/>
                <a:cs typeface="Arial" panose="020B0604020202020204" pitchFamily="34" charset="0"/>
              </a:rPr>
              <a:t>MultiDocument-AI Demo</a:t>
            </a:r>
          </a:p>
        </p:txBody>
      </p:sp>
    </p:spTree>
    <p:extLst>
      <p:ext uri="{BB962C8B-B14F-4D97-AF65-F5344CB8AC3E}">
        <p14:creationId xmlns:p14="http://schemas.microsoft.com/office/powerpoint/2010/main" val="198811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2A2E3112-D815-4D4B-88A6-554FB6493464}"/>
              </a:ext>
            </a:extLst>
          </p:cNvPr>
          <p:cNvSpPr txBox="1"/>
          <p:nvPr/>
        </p:nvSpPr>
        <p:spPr>
          <a:xfrm>
            <a:off x="19026" y="-22085"/>
            <a:ext cx="730274" cy="2541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1 of 6</a:t>
            </a:r>
          </a:p>
        </p:txBody>
      </p:sp>
      <p:sp>
        <p:nvSpPr>
          <p:cNvPr id="39" name="TextBox 38">
            <a:extLst>
              <a:ext uri="{FF2B5EF4-FFF2-40B4-BE49-F238E27FC236}">
                <a16:creationId xmlns:a16="http://schemas.microsoft.com/office/drawing/2014/main" id="{D033331F-402B-4FD6-A596-7F20E55E03B9}"/>
              </a:ext>
            </a:extLst>
          </p:cNvPr>
          <p:cNvSpPr txBox="1"/>
          <p:nvPr/>
        </p:nvSpPr>
        <p:spPr>
          <a:xfrm>
            <a:off x="396852" y="283882"/>
            <a:ext cx="9856257"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000" b="1" dirty="0">
                <a:solidFill>
                  <a:schemeClr val="accent1">
                    <a:lumMod val="75000"/>
                  </a:schemeClr>
                </a:solidFill>
                <a:latin typeface="Arial" panose="020B0604020202020204" pitchFamily="34" charset="0"/>
                <a:cs typeface="Arial" panose="020B0604020202020204" pitchFamily="34" charset="0"/>
              </a:rPr>
              <a:t>Multi-Document</a:t>
            </a:r>
            <a:r>
              <a:rPr kumimoji="0" lang="en-US" sz="40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 Use-Case</a:t>
            </a:r>
            <a:endParaRPr kumimoji="0" lang="en-US" sz="2400" b="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96860C3F-0BD7-4723-9D6F-3F40A4D63377}"/>
              </a:ext>
            </a:extLst>
          </p:cNvPr>
          <p:cNvSpPr/>
          <p:nvPr/>
        </p:nvSpPr>
        <p:spPr>
          <a:xfrm>
            <a:off x="311126" y="1762124"/>
            <a:ext cx="5165749" cy="3676651"/>
          </a:xfrm>
          <a:prstGeom prst="roundRect">
            <a:avLst/>
          </a:prstGeom>
          <a:noFill/>
          <a:ln w="19050">
            <a:solidFill>
              <a:srgbClr val="2FAD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01ABBC3-CFD4-4294-B038-E0B3C682B968}"/>
              </a:ext>
            </a:extLst>
          </p:cNvPr>
          <p:cNvSpPr txBox="1"/>
          <p:nvPr/>
        </p:nvSpPr>
        <p:spPr>
          <a:xfrm>
            <a:off x="806450" y="1836378"/>
            <a:ext cx="4432300" cy="3528145"/>
          </a:xfrm>
          <a:prstGeom prst="rect">
            <a:avLst/>
          </a:prstGeom>
          <a:noFill/>
        </p:spPr>
        <p:txBody>
          <a:bodyPr wrap="square" lIns="0" tIns="0" rIns="0" bIns="0" rtlCol="0" anchor="ctr">
            <a:spAutoFit/>
          </a:bodyPr>
          <a:lstStyle/>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Stakeholders and Roles &amp; Responsibilities</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The management team of Australia’s Leading Digital Marketing Agency is responsible to optimize workflows and document analysis </a:t>
            </a:r>
          </a:p>
          <a:p>
            <a:pPr defTabSz="1219170">
              <a:spcBef>
                <a:spcPct val="20000"/>
              </a:spcBef>
              <a:defRPr/>
            </a:pPr>
            <a:endParaRPr lang="en-US" sz="1333"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Current Scenario</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Manual workflows increases the time and cost to the company, increases the cost to company, decreases efficiency, and has human error</a:t>
            </a:r>
            <a:br>
              <a:rPr lang="en-US" sz="1333" dirty="0">
                <a:solidFill>
                  <a:schemeClr val="tx1">
                    <a:lumMod val="75000"/>
                    <a:lumOff val="25000"/>
                  </a:schemeClr>
                </a:solidFill>
                <a:latin typeface="Arial" panose="020B0604020202020204" pitchFamily="34" charset="0"/>
                <a:cs typeface="Arial" panose="020B0604020202020204" pitchFamily="34" charset="0"/>
              </a:rPr>
            </a:br>
            <a:endParaRPr lang="en-US" sz="1333"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Expectations</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The team would like to directly chat with the documents to identify critical information, based on the user’s intent. In addition, they would like to talk to any type of document, namely PDFs, Word documents, PowerPoint and excel sheets</a:t>
            </a:r>
          </a:p>
        </p:txBody>
      </p:sp>
      <p:sp>
        <p:nvSpPr>
          <p:cNvPr id="26" name="TextBox 25">
            <a:extLst>
              <a:ext uri="{FF2B5EF4-FFF2-40B4-BE49-F238E27FC236}">
                <a16:creationId xmlns:a16="http://schemas.microsoft.com/office/drawing/2014/main" id="{DACEA1D1-CC6E-4F78-8A2B-BDC3BDD30498}"/>
              </a:ext>
            </a:extLst>
          </p:cNvPr>
          <p:cNvSpPr txBox="1"/>
          <p:nvPr/>
        </p:nvSpPr>
        <p:spPr>
          <a:xfrm>
            <a:off x="1521737" y="1314847"/>
            <a:ext cx="2744525" cy="276999"/>
          </a:xfrm>
          <a:prstGeom prst="rect">
            <a:avLst/>
          </a:prstGeom>
          <a:noFill/>
        </p:spPr>
        <p:txBody>
          <a:bodyPr wrap="square" lIns="0" tIns="0" rIns="0" bIns="0" rtlCol="0" anchor="t">
            <a:spAutoFit/>
          </a:bodyPr>
          <a:lstStyle/>
          <a:p>
            <a:pPr algn="ctr" defTabSz="1219170">
              <a:spcBef>
                <a:spcPct val="20000"/>
              </a:spcBef>
              <a:defRPr/>
            </a:pPr>
            <a:r>
              <a:rPr lang="en-US" b="1" dirty="0">
                <a:solidFill>
                  <a:srgbClr val="0C194C"/>
                </a:solidFill>
                <a:latin typeface="Arial" panose="020B0604020202020204" pitchFamily="34" charset="0"/>
                <a:cs typeface="Arial" panose="020B0604020202020204" pitchFamily="34" charset="0"/>
              </a:rPr>
              <a:t>Current State</a:t>
            </a:r>
          </a:p>
        </p:txBody>
      </p:sp>
      <p:sp>
        <p:nvSpPr>
          <p:cNvPr id="23" name="Rectangle: Rounded Corners 22">
            <a:extLst>
              <a:ext uri="{FF2B5EF4-FFF2-40B4-BE49-F238E27FC236}">
                <a16:creationId xmlns:a16="http://schemas.microsoft.com/office/drawing/2014/main" id="{B6611E79-58A3-469F-A476-B25E9F76E023}"/>
              </a:ext>
            </a:extLst>
          </p:cNvPr>
          <p:cNvSpPr/>
          <p:nvPr/>
        </p:nvSpPr>
        <p:spPr>
          <a:xfrm>
            <a:off x="6829425" y="1762124"/>
            <a:ext cx="5165749" cy="3676651"/>
          </a:xfrm>
          <a:prstGeom prst="roundRect">
            <a:avLst/>
          </a:prstGeom>
          <a:noFill/>
          <a:ln w="19050">
            <a:solidFill>
              <a:srgbClr val="A8DB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4171E5DA-0A9D-4922-BC6D-D0B7D3779763}"/>
              </a:ext>
            </a:extLst>
          </p:cNvPr>
          <p:cNvSpPr txBox="1"/>
          <p:nvPr/>
        </p:nvSpPr>
        <p:spPr>
          <a:xfrm>
            <a:off x="7196148" y="2103020"/>
            <a:ext cx="4432300" cy="3158942"/>
          </a:xfrm>
          <a:prstGeom prst="rect">
            <a:avLst/>
          </a:prstGeom>
          <a:noFill/>
        </p:spPr>
        <p:txBody>
          <a:bodyPr wrap="square" lIns="0" tIns="0" rIns="0" bIns="0" rtlCol="0" anchor="t">
            <a:spAutoFit/>
          </a:bodyPr>
          <a:lstStyle/>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Outcomes</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The team has reduced the amount of manual effort for research and has decreased the cost to company for automated tasks by 30%**</a:t>
            </a:r>
          </a:p>
          <a:p>
            <a:pPr marL="285750" indent="-285750" defTabSz="1219170">
              <a:spcBef>
                <a:spcPct val="20000"/>
              </a:spcBef>
              <a:buFont typeface="Arial" panose="020B0604020202020204" pitchFamily="34" charset="0"/>
              <a:buChar char="•"/>
              <a:defRPr/>
            </a:pPr>
            <a:endParaRPr lang="en-US" sz="1333"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Behaviour</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Using the acquired knowledge, the team has been able to reduce the turn around time, free up man hours for more critical work and reduces the impact of human error.</a:t>
            </a:r>
          </a:p>
          <a:p>
            <a:pPr marL="285750" indent="-285750" defTabSz="1219170">
              <a:spcBef>
                <a:spcPct val="20000"/>
              </a:spcBef>
              <a:buFont typeface="Arial" panose="020B0604020202020204" pitchFamily="34" charset="0"/>
              <a:buChar char="•"/>
              <a:defRPr/>
            </a:pPr>
            <a:endParaRPr lang="en-US" sz="1333" dirty="0">
              <a:solidFill>
                <a:schemeClr val="tx1">
                  <a:lumMod val="75000"/>
                  <a:lumOff val="25000"/>
                </a:schemeClr>
              </a:solidFill>
              <a:latin typeface="Arial" panose="020B0604020202020204" pitchFamily="34" charset="0"/>
              <a:cs typeface="Arial" panose="020B0604020202020204" pitchFamily="34" charset="0"/>
            </a:endParaRPr>
          </a:p>
          <a:p>
            <a:pPr marL="171450" indent="-171450" defTabSz="1219170">
              <a:spcBef>
                <a:spcPct val="20000"/>
              </a:spcBef>
              <a:buFont typeface="Arial" panose="020B0604020202020204" pitchFamily="34" charset="0"/>
              <a:buChar char="•"/>
              <a:defRPr/>
            </a:pPr>
            <a:r>
              <a:rPr lang="en-US" sz="1333" b="1" dirty="0">
                <a:solidFill>
                  <a:schemeClr val="tx1">
                    <a:lumMod val="75000"/>
                    <a:lumOff val="25000"/>
                  </a:schemeClr>
                </a:solidFill>
                <a:latin typeface="Arial" panose="020B0604020202020204" pitchFamily="34" charset="0"/>
                <a:cs typeface="Arial" panose="020B0604020202020204" pitchFamily="34" charset="0"/>
              </a:rPr>
              <a:t>Insight</a:t>
            </a:r>
          </a:p>
          <a:p>
            <a:pPr marL="171450" defTabSz="1219170">
              <a:spcBef>
                <a:spcPct val="20000"/>
              </a:spcBef>
              <a:defRPr/>
            </a:pPr>
            <a:r>
              <a:rPr lang="en-US" sz="1333" dirty="0">
                <a:solidFill>
                  <a:schemeClr val="tx1">
                    <a:lumMod val="75000"/>
                    <a:lumOff val="25000"/>
                  </a:schemeClr>
                </a:solidFill>
                <a:latin typeface="Arial" panose="020B0604020202020204" pitchFamily="34" charset="0"/>
                <a:cs typeface="Arial" panose="020B0604020202020204" pitchFamily="34" charset="0"/>
              </a:rPr>
              <a:t>The time to research and get information from a large set of documents has been decreased and automated. </a:t>
            </a:r>
          </a:p>
        </p:txBody>
      </p:sp>
      <p:sp>
        <p:nvSpPr>
          <p:cNvPr id="29" name="TextBox 28">
            <a:extLst>
              <a:ext uri="{FF2B5EF4-FFF2-40B4-BE49-F238E27FC236}">
                <a16:creationId xmlns:a16="http://schemas.microsoft.com/office/drawing/2014/main" id="{07EEE80F-6061-4C82-B0C4-164A0854DF10}"/>
              </a:ext>
            </a:extLst>
          </p:cNvPr>
          <p:cNvSpPr txBox="1"/>
          <p:nvPr/>
        </p:nvSpPr>
        <p:spPr>
          <a:xfrm>
            <a:off x="7982885" y="1314677"/>
            <a:ext cx="2744525" cy="276999"/>
          </a:xfrm>
          <a:prstGeom prst="rect">
            <a:avLst/>
          </a:prstGeom>
          <a:noFill/>
        </p:spPr>
        <p:txBody>
          <a:bodyPr wrap="square" lIns="0" tIns="0" rIns="0" bIns="0" rtlCol="0" anchor="t">
            <a:spAutoFit/>
          </a:bodyPr>
          <a:lstStyle/>
          <a:p>
            <a:pPr algn="ctr" defTabSz="1219170">
              <a:spcBef>
                <a:spcPct val="20000"/>
              </a:spcBef>
              <a:defRPr/>
            </a:pPr>
            <a:r>
              <a:rPr lang="en-US" b="1" dirty="0">
                <a:solidFill>
                  <a:srgbClr val="1A1A1A"/>
                </a:solidFill>
                <a:latin typeface="Arial" panose="020B0604020202020204" pitchFamily="34" charset="0"/>
                <a:cs typeface="Arial" panose="020B0604020202020204" pitchFamily="34" charset="0"/>
              </a:rPr>
              <a:t>Desired Future State</a:t>
            </a:r>
          </a:p>
        </p:txBody>
      </p:sp>
      <p:cxnSp>
        <p:nvCxnSpPr>
          <p:cNvPr id="9" name="Straight Arrow Connector 8">
            <a:extLst>
              <a:ext uri="{FF2B5EF4-FFF2-40B4-BE49-F238E27FC236}">
                <a16:creationId xmlns:a16="http://schemas.microsoft.com/office/drawing/2014/main" id="{B1B87E2A-BB90-478F-94A1-25254116745D}"/>
              </a:ext>
            </a:extLst>
          </p:cNvPr>
          <p:cNvCxnSpPr>
            <a:cxnSpLocks/>
            <a:stCxn id="5" idx="3"/>
            <a:endCxn id="23" idx="1"/>
          </p:cNvCxnSpPr>
          <p:nvPr/>
        </p:nvCxnSpPr>
        <p:spPr>
          <a:xfrm>
            <a:off x="5476875" y="3771900"/>
            <a:ext cx="1352550"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595C9D-AF5E-44F0-B46F-7502CA035683}"/>
              </a:ext>
            </a:extLst>
          </p:cNvPr>
          <p:cNvSpPr txBox="1"/>
          <p:nvPr/>
        </p:nvSpPr>
        <p:spPr>
          <a:xfrm>
            <a:off x="1521738" y="1314677"/>
            <a:ext cx="2744524" cy="277000"/>
          </a:xfrm>
          <a:prstGeom prst="rect">
            <a:avLst/>
          </a:prstGeom>
          <a:noFill/>
        </p:spPr>
        <p:txBody>
          <a:bodyPr wrap="square" lIns="0" tIns="0" rIns="0" bIns="0" rtlCol="0" anchor="t">
            <a:spAutoFit/>
          </a:bodyPr>
          <a:lstStyle/>
          <a:p>
            <a:pPr algn="ctr" defTabSz="1219170">
              <a:spcBef>
                <a:spcPct val="20000"/>
              </a:spcBef>
              <a:defRPr/>
            </a:pPr>
            <a:r>
              <a:rPr lang="en-US" b="1" dirty="0">
                <a:solidFill>
                  <a:srgbClr val="1A1A1A"/>
                </a:solidFill>
                <a:latin typeface="Arial" panose="020B0604020202020204" pitchFamily="34" charset="0"/>
                <a:cs typeface="Arial" panose="020B0604020202020204" pitchFamily="34" charset="0"/>
              </a:rPr>
              <a:t>Current State</a:t>
            </a:r>
          </a:p>
        </p:txBody>
      </p:sp>
    </p:spTree>
    <p:extLst>
      <p:ext uri="{BB962C8B-B14F-4D97-AF65-F5344CB8AC3E}">
        <p14:creationId xmlns:p14="http://schemas.microsoft.com/office/powerpoint/2010/main" val="21177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955F51D-53D3-EBD1-56C8-B338E63063F1}"/>
              </a:ext>
            </a:extLst>
          </p:cNvPr>
          <p:cNvPicPr>
            <a:picLocks noChangeAspect="1"/>
          </p:cNvPicPr>
          <p:nvPr/>
        </p:nvPicPr>
        <p:blipFill>
          <a:blip r:embed="rId3" cstate="screen">
            <a:extLst>
              <a:ext uri="{28A0092B-C50C-407E-A947-70E740481C1C}">
                <a14:useLocalDpi xmlns:a14="http://schemas.microsoft.com/office/drawing/2010/main"/>
              </a:ext>
            </a:extLst>
          </a:blip>
          <a:srcRect l="5055" t="6057" r="2920" b="7118"/>
          <a:stretch/>
        </p:blipFill>
        <p:spPr>
          <a:xfrm>
            <a:off x="9513" y="1028175"/>
            <a:ext cx="12172974" cy="5122564"/>
          </a:xfrm>
          <a:prstGeom prst="rect">
            <a:avLst/>
          </a:prstGeom>
        </p:spPr>
      </p:pic>
      <p:sp>
        <p:nvSpPr>
          <p:cNvPr id="3" name="TextBox 2">
            <a:extLst>
              <a:ext uri="{FF2B5EF4-FFF2-40B4-BE49-F238E27FC236}">
                <a16:creationId xmlns:a16="http://schemas.microsoft.com/office/drawing/2014/main" id="{7CADEC2A-1BDB-4059-95B4-EED0F6442762}"/>
              </a:ext>
            </a:extLst>
          </p:cNvPr>
          <p:cNvSpPr txBox="1"/>
          <p:nvPr/>
        </p:nvSpPr>
        <p:spPr>
          <a:xfrm>
            <a:off x="396852" y="283882"/>
            <a:ext cx="9375798"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Representation of Hypotheses</a:t>
            </a:r>
          </a:p>
        </p:txBody>
      </p:sp>
      <p:sp>
        <p:nvSpPr>
          <p:cNvPr id="36" name="TextBox 35">
            <a:extLst>
              <a:ext uri="{FF2B5EF4-FFF2-40B4-BE49-F238E27FC236}">
                <a16:creationId xmlns:a16="http://schemas.microsoft.com/office/drawing/2014/main" id="{C6303529-1D12-4FF0-8442-7ECFAAB86ADE}"/>
              </a:ext>
            </a:extLst>
          </p:cNvPr>
          <p:cNvSpPr txBox="1"/>
          <p:nvPr/>
        </p:nvSpPr>
        <p:spPr>
          <a:xfrm>
            <a:off x="19026" y="-22086"/>
            <a:ext cx="723924" cy="2541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2 of 6</a:t>
            </a:r>
          </a:p>
        </p:txBody>
      </p:sp>
      <p:pic>
        <p:nvPicPr>
          <p:cNvPr id="4" name="Picture 3">
            <a:extLst>
              <a:ext uri="{FF2B5EF4-FFF2-40B4-BE49-F238E27FC236}">
                <a16:creationId xmlns:a16="http://schemas.microsoft.com/office/drawing/2014/main" id="{77AF4C16-FD4B-4598-6D9D-7F9B59E8B35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32433" y="1384952"/>
            <a:ext cx="534422" cy="534422"/>
          </a:xfrm>
          <a:prstGeom prst="rect">
            <a:avLst/>
          </a:prstGeom>
        </p:spPr>
      </p:pic>
      <p:pic>
        <p:nvPicPr>
          <p:cNvPr id="5" name="Picture 4">
            <a:extLst>
              <a:ext uri="{FF2B5EF4-FFF2-40B4-BE49-F238E27FC236}">
                <a16:creationId xmlns:a16="http://schemas.microsoft.com/office/drawing/2014/main" id="{38485E0E-6E7D-B8F5-7B59-FD10E578E4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42113" y="2919360"/>
            <a:ext cx="662709" cy="662709"/>
          </a:xfrm>
          <a:prstGeom prst="rect">
            <a:avLst/>
          </a:prstGeom>
        </p:spPr>
      </p:pic>
      <p:pic>
        <p:nvPicPr>
          <p:cNvPr id="6" name="Picture 5">
            <a:extLst>
              <a:ext uri="{FF2B5EF4-FFF2-40B4-BE49-F238E27FC236}">
                <a16:creationId xmlns:a16="http://schemas.microsoft.com/office/drawing/2014/main" id="{B9CBDE88-D10B-C2BD-47EA-93FFB971C14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42113" y="4275293"/>
            <a:ext cx="662709" cy="662709"/>
          </a:xfrm>
          <a:prstGeom prst="rect">
            <a:avLst/>
          </a:prstGeom>
        </p:spPr>
      </p:pic>
    </p:spTree>
    <p:extLst>
      <p:ext uri="{BB962C8B-B14F-4D97-AF65-F5344CB8AC3E}">
        <p14:creationId xmlns:p14="http://schemas.microsoft.com/office/powerpoint/2010/main" val="191562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sp>
        <p:nvSpPr>
          <p:cNvPr id="36" name="TextBox 35">
            <a:extLst>
              <a:ext uri="{FF2B5EF4-FFF2-40B4-BE49-F238E27FC236}">
                <a16:creationId xmlns:a16="http://schemas.microsoft.com/office/drawing/2014/main" id="{7D14409E-E399-438A-B1EB-D8F74E23686A}"/>
              </a:ext>
            </a:extLst>
          </p:cNvPr>
          <p:cNvSpPr txBox="1"/>
          <p:nvPr/>
        </p:nvSpPr>
        <p:spPr>
          <a:xfrm>
            <a:off x="396852" y="283882"/>
            <a:ext cx="6383775"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Current Architecture</a:t>
            </a:r>
          </a:p>
        </p:txBody>
      </p:sp>
      <p:pic>
        <p:nvPicPr>
          <p:cNvPr id="7" name="Picture 6">
            <a:extLst>
              <a:ext uri="{FF2B5EF4-FFF2-40B4-BE49-F238E27FC236}">
                <a16:creationId xmlns:a16="http://schemas.microsoft.com/office/drawing/2014/main" id="{947507B6-C81C-7F9F-F4D0-F1FB66F5BE42}"/>
              </a:ext>
            </a:extLst>
          </p:cNvPr>
          <p:cNvPicPr>
            <a:picLocks noChangeAspect="1"/>
          </p:cNvPicPr>
          <p:nvPr/>
        </p:nvPicPr>
        <p:blipFill>
          <a:blip r:embed="rId3"/>
          <a:stretch>
            <a:fillRect/>
          </a:stretch>
        </p:blipFill>
        <p:spPr>
          <a:xfrm>
            <a:off x="164941" y="1043627"/>
            <a:ext cx="11862118" cy="4438656"/>
          </a:xfrm>
          <a:prstGeom prst="rect">
            <a:avLst/>
          </a:prstGeom>
        </p:spPr>
      </p:pic>
    </p:spTree>
    <p:extLst>
      <p:ext uri="{BB962C8B-B14F-4D97-AF65-F5344CB8AC3E}">
        <p14:creationId xmlns:p14="http://schemas.microsoft.com/office/powerpoint/2010/main" val="29055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DEC2A-1BDB-4059-95B4-EED0F6442762}"/>
              </a:ext>
            </a:extLst>
          </p:cNvPr>
          <p:cNvSpPr txBox="1"/>
          <p:nvPr/>
        </p:nvSpPr>
        <p:spPr>
          <a:xfrm>
            <a:off x="396853" y="283882"/>
            <a:ext cx="10444028"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Scalable Architecture for MultiDocument-AI</a:t>
            </a:r>
          </a:p>
        </p:txBody>
      </p:sp>
      <p:sp>
        <p:nvSpPr>
          <p:cNvPr id="12" name="TextBox 11">
            <a:extLst>
              <a:ext uri="{FF2B5EF4-FFF2-40B4-BE49-F238E27FC236}">
                <a16:creationId xmlns:a16="http://schemas.microsoft.com/office/drawing/2014/main" id="{9D669939-79D9-4AE1-B9FB-4B6B55A7AF73}"/>
              </a:ext>
            </a:extLst>
          </p:cNvPr>
          <p:cNvSpPr txBox="1"/>
          <p:nvPr/>
        </p:nvSpPr>
        <p:spPr>
          <a:xfrm>
            <a:off x="19026" y="-22086"/>
            <a:ext cx="869616" cy="254172"/>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sp>
        <p:nvSpPr>
          <p:cNvPr id="119" name="TextBox 118">
            <a:extLst>
              <a:ext uri="{FF2B5EF4-FFF2-40B4-BE49-F238E27FC236}">
                <a16:creationId xmlns:a16="http://schemas.microsoft.com/office/drawing/2014/main" id="{DB493FF2-A41B-416B-9EC2-BB6E523C7F20}"/>
              </a:ext>
            </a:extLst>
          </p:cNvPr>
          <p:cNvSpPr txBox="1"/>
          <p:nvPr/>
        </p:nvSpPr>
        <p:spPr>
          <a:xfrm>
            <a:off x="8063803" y="1089683"/>
            <a:ext cx="2958884" cy="246222"/>
          </a:xfrm>
          <a:prstGeom prst="rect">
            <a:avLst/>
          </a:prstGeom>
          <a:noFill/>
        </p:spPr>
        <p:txBody>
          <a:bodyPr wrap="square" lIns="0" tIns="0" rIns="0" bIns="0" rtlCol="0" anchor="ctr">
            <a:spAutoFit/>
          </a:bodyPr>
          <a:lstStyle/>
          <a:p>
            <a:pPr algn="ctr"/>
            <a:r>
              <a:rPr lang="en-US" sz="1600" b="1" dirty="0">
                <a:solidFill>
                  <a:srgbClr val="297FD5"/>
                </a:solidFill>
                <a:latin typeface="Arial" panose="020B0604020202020204" pitchFamily="34" charset="0"/>
                <a:cs typeface="Arial" panose="020B0604020202020204" pitchFamily="34" charset="0"/>
              </a:rPr>
              <a:t>Frontend</a:t>
            </a:r>
          </a:p>
        </p:txBody>
      </p:sp>
      <p:sp>
        <p:nvSpPr>
          <p:cNvPr id="43" name="TextBox 42">
            <a:extLst>
              <a:ext uri="{FF2B5EF4-FFF2-40B4-BE49-F238E27FC236}">
                <a16:creationId xmlns:a16="http://schemas.microsoft.com/office/drawing/2014/main" id="{BDA17837-FD1B-4990-8F03-1689AD4FB4F2}"/>
              </a:ext>
            </a:extLst>
          </p:cNvPr>
          <p:cNvSpPr txBox="1"/>
          <p:nvPr/>
        </p:nvSpPr>
        <p:spPr>
          <a:xfrm>
            <a:off x="19026" y="6613203"/>
            <a:ext cx="3582444" cy="138499"/>
          </a:xfrm>
          <a:prstGeom prst="rect">
            <a:avLst/>
          </a:prstGeom>
          <a:noFill/>
        </p:spPr>
        <p:txBody>
          <a:bodyPr wrap="square" lIns="0" tIns="0" rIns="0" bIns="0" rtlCol="0" anchor="ctr">
            <a:spAutoFit/>
          </a:bodyPr>
          <a:lstStyle/>
          <a:p>
            <a:r>
              <a:rPr lang="en-US" sz="900" b="1" i="1" dirty="0">
                <a:solidFill>
                  <a:schemeClr val="tx1">
                    <a:lumMod val="50000"/>
                    <a:lumOff val="50000"/>
                  </a:schemeClr>
                </a:solidFill>
                <a:latin typeface="Arial" panose="020B0604020202020204" pitchFamily="34" charset="0"/>
                <a:cs typeface="Arial" panose="020B0604020202020204" pitchFamily="34" charset="0"/>
              </a:rPr>
              <a:t>* The same can be replicated for any cloud platform</a:t>
            </a:r>
          </a:p>
        </p:txBody>
      </p:sp>
      <p:grpSp>
        <p:nvGrpSpPr>
          <p:cNvPr id="8" name="Group 7">
            <a:extLst>
              <a:ext uri="{FF2B5EF4-FFF2-40B4-BE49-F238E27FC236}">
                <a16:creationId xmlns:a16="http://schemas.microsoft.com/office/drawing/2014/main" id="{40DC0583-751C-595C-E482-A2105EEDD009}"/>
              </a:ext>
            </a:extLst>
          </p:cNvPr>
          <p:cNvGrpSpPr/>
          <p:nvPr/>
        </p:nvGrpSpPr>
        <p:grpSpPr>
          <a:xfrm>
            <a:off x="1180814" y="1150102"/>
            <a:ext cx="4498945" cy="5034325"/>
            <a:chOff x="1180814" y="1150102"/>
            <a:chExt cx="4498945" cy="5034325"/>
          </a:xfrm>
        </p:grpSpPr>
        <p:cxnSp>
          <p:nvCxnSpPr>
            <p:cNvPr id="103" name="Straight Arrow Connector 102">
              <a:extLst>
                <a:ext uri="{FF2B5EF4-FFF2-40B4-BE49-F238E27FC236}">
                  <a16:creationId xmlns:a16="http://schemas.microsoft.com/office/drawing/2014/main" id="{6D0E566A-4A26-41E5-AB46-7805D67C1DBB}"/>
                </a:ext>
              </a:extLst>
            </p:cNvPr>
            <p:cNvCxnSpPr>
              <a:cxnSpLocks/>
              <a:stCxn id="54" idx="3"/>
            </p:cNvCxnSpPr>
            <p:nvPr/>
          </p:nvCxnSpPr>
          <p:spPr>
            <a:xfrm>
              <a:off x="4475503" y="3359456"/>
              <a:ext cx="1204256"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E8CF9D07-DB42-C1E9-F0A1-94345224011D}"/>
                </a:ext>
              </a:extLst>
            </p:cNvPr>
            <p:cNvGrpSpPr/>
            <p:nvPr/>
          </p:nvGrpSpPr>
          <p:grpSpPr>
            <a:xfrm>
              <a:off x="1180814" y="1150102"/>
              <a:ext cx="3556687" cy="5034325"/>
              <a:chOff x="1180814" y="1150102"/>
              <a:chExt cx="3556687" cy="5034325"/>
            </a:xfrm>
          </p:grpSpPr>
          <p:sp>
            <p:nvSpPr>
              <p:cNvPr id="117" name="TextBox 116">
                <a:extLst>
                  <a:ext uri="{FF2B5EF4-FFF2-40B4-BE49-F238E27FC236}">
                    <a16:creationId xmlns:a16="http://schemas.microsoft.com/office/drawing/2014/main" id="{13B21945-5453-4322-A5DB-EEEBF2C8EFCE}"/>
                  </a:ext>
                </a:extLst>
              </p:cNvPr>
              <p:cNvSpPr txBox="1"/>
              <p:nvPr/>
            </p:nvSpPr>
            <p:spPr>
              <a:xfrm>
                <a:off x="1478012" y="1150102"/>
                <a:ext cx="2958884" cy="246222"/>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Backend</a:t>
                </a:r>
              </a:p>
            </p:txBody>
          </p:sp>
          <p:sp>
            <p:nvSpPr>
              <p:cNvPr id="41" name="Rectangle: Rounded Corners 40">
                <a:extLst>
                  <a:ext uri="{FF2B5EF4-FFF2-40B4-BE49-F238E27FC236}">
                    <a16:creationId xmlns:a16="http://schemas.microsoft.com/office/drawing/2014/main" id="{9573E08F-08BD-4163-91EA-CF59AD58E666}"/>
                  </a:ext>
                </a:extLst>
              </p:cNvPr>
              <p:cNvSpPr/>
              <p:nvPr/>
            </p:nvSpPr>
            <p:spPr>
              <a:xfrm>
                <a:off x="1490008" y="2222806"/>
                <a:ext cx="1164818" cy="2273300"/>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81" name="Text Placeholder 3">
                <a:extLst>
                  <a:ext uri="{FF2B5EF4-FFF2-40B4-BE49-F238E27FC236}">
                    <a16:creationId xmlns:a16="http://schemas.microsoft.com/office/drawing/2014/main" id="{C3B9344F-A9C5-4032-AA69-42C7F4CE505B}"/>
                  </a:ext>
                </a:extLst>
              </p:cNvPr>
              <p:cNvSpPr txBox="1">
                <a:spLocks/>
              </p:cNvSpPr>
              <p:nvPr/>
            </p:nvSpPr>
            <p:spPr>
              <a:xfrm>
                <a:off x="1707016" y="1693632"/>
                <a:ext cx="759824" cy="276999"/>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800" dirty="0">
                    <a:solidFill>
                      <a:schemeClr val="accent1"/>
                    </a:solidFill>
                    <a:latin typeface="Arial" panose="020B0604020202020204" pitchFamily="34" charset="0"/>
                    <a:cs typeface="Arial" panose="020B0604020202020204" pitchFamily="34" charset="0"/>
                  </a:rPr>
                  <a:t>01</a:t>
                </a:r>
                <a:endParaRPr lang="en-US" sz="24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56CC8CB2-1A5B-407F-BAF6-57D58B5EB900}"/>
                  </a:ext>
                </a:extLst>
              </p:cNvPr>
              <p:cNvSpPr txBox="1"/>
              <p:nvPr/>
            </p:nvSpPr>
            <p:spPr>
              <a:xfrm>
                <a:off x="1201046" y="1937802"/>
                <a:ext cx="1599598" cy="246221"/>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Cloud Platform</a:t>
                </a:r>
              </a:p>
            </p:txBody>
          </p:sp>
          <p:cxnSp>
            <p:nvCxnSpPr>
              <p:cNvPr id="110" name="Straight Arrow Connector 109">
                <a:extLst>
                  <a:ext uri="{FF2B5EF4-FFF2-40B4-BE49-F238E27FC236}">
                    <a16:creationId xmlns:a16="http://schemas.microsoft.com/office/drawing/2014/main" id="{46E8D722-3B63-40C9-928B-B3B3277208CD}"/>
                  </a:ext>
                </a:extLst>
              </p:cNvPr>
              <p:cNvCxnSpPr>
                <a:cxnSpLocks/>
                <a:stCxn id="41" idx="3"/>
                <a:endCxn id="54" idx="1"/>
              </p:cNvCxnSpPr>
              <p:nvPr/>
            </p:nvCxnSpPr>
            <p:spPr>
              <a:xfrm>
                <a:off x="2654826" y="3359456"/>
                <a:ext cx="446416"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0255A1DA-BD64-4182-8F54-8A7CAC9EFFC9}"/>
                  </a:ext>
                </a:extLst>
              </p:cNvPr>
              <p:cNvSpPr txBox="1"/>
              <p:nvPr/>
            </p:nvSpPr>
            <p:spPr>
              <a:xfrm>
                <a:off x="1283154" y="4526673"/>
                <a:ext cx="1536700" cy="553998"/>
              </a:xfrm>
              <a:prstGeom prst="rect">
                <a:avLst/>
              </a:prstGeom>
              <a:noFill/>
            </p:spPr>
            <p:txBody>
              <a:bodyPr wrap="square" lIns="0" tIns="0" rIns="0" bIns="0" rtlCol="0" anchor="ctr">
                <a:spAutoFit/>
              </a:bodyPr>
              <a:lstStyle/>
              <a:p>
                <a:pPr algn="ctr"/>
                <a:r>
                  <a:rPr lang="en-US" sz="1200" b="1" dirty="0">
                    <a:solidFill>
                      <a:schemeClr val="tx1">
                        <a:lumMod val="50000"/>
                        <a:lumOff val="50000"/>
                      </a:schemeClr>
                    </a:solidFill>
                    <a:latin typeface="Arial" panose="020B0604020202020204" pitchFamily="34" charset="0"/>
                    <a:cs typeface="Arial" panose="020B0604020202020204" pitchFamily="34" charset="0"/>
                  </a:rPr>
                  <a:t>Data from multiple sources collated on a Cloud Platform  </a:t>
                </a:r>
              </a:p>
            </p:txBody>
          </p:sp>
          <p:sp>
            <p:nvSpPr>
              <p:cNvPr id="111" name="Rectangle: Rounded Corners 110">
                <a:extLst>
                  <a:ext uri="{FF2B5EF4-FFF2-40B4-BE49-F238E27FC236}">
                    <a16:creationId xmlns:a16="http://schemas.microsoft.com/office/drawing/2014/main" id="{A8538533-6D62-4BC6-B7C7-933BEC5DDEC4}"/>
                  </a:ext>
                </a:extLst>
              </p:cNvPr>
              <p:cNvSpPr/>
              <p:nvPr/>
            </p:nvSpPr>
            <p:spPr>
              <a:xfrm>
                <a:off x="1180814" y="1478783"/>
                <a:ext cx="3553281" cy="4705644"/>
              </a:xfrm>
              <a:prstGeom prst="roundRect">
                <a:avLst/>
              </a:prstGeom>
              <a:noFill/>
              <a:ln w="57150">
                <a:solidFill>
                  <a:srgbClr val="4A66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38100">
                    <a:solidFill>
                      <a:schemeClr val="tx1"/>
                    </a:solidFill>
                  </a:ln>
                  <a:latin typeface="Arial" panose="020B0604020202020204" pitchFamily="34" charset="0"/>
                  <a:cs typeface="Arial" panose="020B0604020202020204" pitchFamily="34" charset="0"/>
                </a:endParaRPr>
              </a:p>
            </p:txBody>
          </p:sp>
          <p:sp>
            <p:nvSpPr>
              <p:cNvPr id="54" name="Rectangle: Rounded Corners 53">
                <a:extLst>
                  <a:ext uri="{FF2B5EF4-FFF2-40B4-BE49-F238E27FC236}">
                    <a16:creationId xmlns:a16="http://schemas.microsoft.com/office/drawing/2014/main" id="{0C907831-0240-421D-854D-63B15C910C45}"/>
                  </a:ext>
                </a:extLst>
              </p:cNvPr>
              <p:cNvSpPr/>
              <p:nvPr/>
            </p:nvSpPr>
            <p:spPr>
              <a:xfrm>
                <a:off x="3101242" y="2222806"/>
                <a:ext cx="1374261" cy="2273300"/>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83" name="Text Placeholder 3">
                <a:extLst>
                  <a:ext uri="{FF2B5EF4-FFF2-40B4-BE49-F238E27FC236}">
                    <a16:creationId xmlns:a16="http://schemas.microsoft.com/office/drawing/2014/main" id="{68A4A14B-EE6C-4F95-828F-BC5DAABA2A23}"/>
                  </a:ext>
                </a:extLst>
              </p:cNvPr>
              <p:cNvSpPr txBox="1">
                <a:spLocks/>
              </p:cNvSpPr>
              <p:nvPr/>
            </p:nvSpPr>
            <p:spPr>
              <a:xfrm>
                <a:off x="3408460" y="1680673"/>
                <a:ext cx="759824" cy="276999"/>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800" dirty="0">
                    <a:solidFill>
                      <a:schemeClr val="accent1"/>
                    </a:solidFill>
                    <a:latin typeface="Arial" panose="020B0604020202020204" pitchFamily="34" charset="0"/>
                    <a:cs typeface="Arial" panose="020B0604020202020204" pitchFamily="34" charset="0"/>
                  </a:rPr>
                  <a:t>02</a:t>
                </a:r>
              </a:p>
            </p:txBody>
          </p:sp>
          <p:sp>
            <p:nvSpPr>
              <p:cNvPr id="121" name="TextBox 120">
                <a:extLst>
                  <a:ext uri="{FF2B5EF4-FFF2-40B4-BE49-F238E27FC236}">
                    <a16:creationId xmlns:a16="http://schemas.microsoft.com/office/drawing/2014/main" id="{38353E75-3AD5-4D7A-9D28-DCFD90DA0F95}"/>
                  </a:ext>
                </a:extLst>
              </p:cNvPr>
              <p:cNvSpPr txBox="1"/>
              <p:nvPr/>
            </p:nvSpPr>
            <p:spPr>
              <a:xfrm>
                <a:off x="2790224" y="1937082"/>
                <a:ext cx="1947277" cy="246221"/>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Data Orchestration</a:t>
                </a:r>
              </a:p>
            </p:txBody>
          </p:sp>
          <p:sp>
            <p:nvSpPr>
              <p:cNvPr id="138" name="TextBox 137">
                <a:extLst>
                  <a:ext uri="{FF2B5EF4-FFF2-40B4-BE49-F238E27FC236}">
                    <a16:creationId xmlns:a16="http://schemas.microsoft.com/office/drawing/2014/main" id="{9755B189-3C81-4D00-908C-FF1246CB2154}"/>
                  </a:ext>
                </a:extLst>
              </p:cNvPr>
              <p:cNvSpPr txBox="1"/>
              <p:nvPr/>
            </p:nvSpPr>
            <p:spPr>
              <a:xfrm>
                <a:off x="2847071" y="4546465"/>
                <a:ext cx="1827789" cy="553998"/>
              </a:xfrm>
              <a:prstGeom prst="rect">
                <a:avLst/>
              </a:prstGeom>
              <a:noFill/>
            </p:spPr>
            <p:txBody>
              <a:bodyPr wrap="square" lIns="0" tIns="0" rIns="0" bIns="0" rtlCol="0" anchor="ctr">
                <a:spAutoFit/>
              </a:bodyPr>
              <a:lstStyle/>
              <a:p>
                <a:pPr algn="ctr"/>
                <a:r>
                  <a:rPr lang="en-US" sz="1200" b="1" dirty="0">
                    <a:solidFill>
                      <a:schemeClr val="tx1">
                        <a:lumMod val="50000"/>
                        <a:lumOff val="50000"/>
                      </a:schemeClr>
                    </a:solidFill>
                    <a:latin typeface="Arial" panose="020B0604020202020204" pitchFamily="34" charset="0"/>
                    <a:cs typeface="Arial" panose="020B0604020202020204" pitchFamily="34" charset="0"/>
                  </a:rPr>
                  <a:t>Data Orchestration and pipelines using </a:t>
                </a:r>
                <a:br>
                  <a:rPr lang="en-US" sz="1200" b="1" dirty="0">
                    <a:solidFill>
                      <a:schemeClr val="tx1">
                        <a:lumMod val="50000"/>
                        <a:lumOff val="50000"/>
                      </a:schemeClr>
                    </a:solidFill>
                    <a:latin typeface="Arial" panose="020B0604020202020204" pitchFamily="34" charset="0"/>
                    <a:cs typeface="Arial" panose="020B0604020202020204" pitchFamily="34" charset="0"/>
                  </a:rPr>
                </a:br>
                <a:r>
                  <a:rPr lang="en-US" sz="1200" b="1" dirty="0">
                    <a:solidFill>
                      <a:schemeClr val="tx1">
                        <a:lumMod val="50000"/>
                        <a:lumOff val="50000"/>
                      </a:schemeClr>
                    </a:solidFill>
                    <a:latin typeface="Arial" panose="020B0604020202020204" pitchFamily="34" charset="0"/>
                    <a:cs typeface="Arial" panose="020B0604020202020204" pitchFamily="34" charset="0"/>
                  </a:rPr>
                  <a:t>Apache Airflow</a:t>
                </a:r>
              </a:p>
            </p:txBody>
          </p:sp>
          <p:pic>
            <p:nvPicPr>
              <p:cNvPr id="3074" name="Picture 2">
                <a:extLst>
                  <a:ext uri="{FF2B5EF4-FFF2-40B4-BE49-F238E27FC236}">
                    <a16:creationId xmlns:a16="http://schemas.microsoft.com/office/drawing/2014/main" id="{ACAEE8A3-40AB-DF95-B4E8-C65E88688D1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95703" y="2435225"/>
                <a:ext cx="970041" cy="2800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go Google Cloud Platform Cloud computing Font, cloud computing, text,  cloud png | PNGEgg">
                <a:extLst>
                  <a:ext uri="{FF2B5EF4-FFF2-40B4-BE49-F238E27FC236}">
                    <a16:creationId xmlns:a16="http://schemas.microsoft.com/office/drawing/2014/main" id="{631DD88F-77A4-61C4-F99C-085D8B534CEB}"/>
                  </a:ext>
                </a:extLst>
              </p:cNvPr>
              <p:cNvPicPr>
                <a:picLocks noChangeAspect="1" noChangeArrowheads="1"/>
              </p:cNvPicPr>
              <p:nvPr/>
            </p:nvPicPr>
            <p:blipFill>
              <a:blip r:embed="rId4" cstate="screen">
                <a:extLst>
                  <a:ext uri="{BEBA8EAE-BF5A-486C-A8C5-ECC9F3942E4B}">
                    <a14:imgProps xmlns:a14="http://schemas.microsoft.com/office/drawing/2010/main">
                      <a14:imgLayer r:embed="rId5">
                        <a14:imgEffect>
                          <a14:backgroundRemoval t="10000" b="90000" l="10000" r="90000">
                            <a14:foregroundMark x1="20222" y1="77147" x2="20222" y2="77147"/>
                            <a14:foregroundMark x1="20333" y1="77301" x2="20333" y2="78834"/>
                            <a14:foregroundMark x1="19667" y1="81442" x2="19222" y2="82669"/>
                            <a14:foregroundMark x1="11444" y1="76074" x2="11444" y2="77301"/>
                            <a14:foregroundMark x1="14000" y1="71012" x2="13667" y2="71933"/>
                            <a14:foregroundMark x1="23667" y1="76227" x2="23667" y2="76227"/>
                            <a14:foregroundMark x1="24556" y1="76380" x2="24556" y2="76380"/>
                            <a14:foregroundMark x1="25889" y1="76687" x2="25889" y2="76687"/>
                            <a14:foregroundMark x1="27667" y1="78067" x2="26000" y2="83436"/>
                            <a14:foregroundMark x1="30000" y1="77914" x2="30000" y2="77914"/>
                            <a14:foregroundMark x1="30222" y1="77761" x2="31778" y2="76380"/>
                            <a14:foregroundMark x1="58000" y1="73926" x2="57778" y2="80982"/>
                            <a14:foregroundMark x1="57778" y1="80982" x2="58444" y2="82055"/>
                            <a14:foregroundMark x1="38444" y1="76227" x2="38444" y2="76227"/>
                            <a14:foregroundMark x1="39444" y1="76380" x2="39444" y2="76380"/>
                            <a14:foregroundMark x1="42444" y1="76840" x2="42444" y2="76840"/>
                            <a14:foregroundMark x1="42444" y1="82975" x2="42444" y2="82975"/>
                            <a14:foregroundMark x1="42667" y1="85890" x2="42667" y2="85890"/>
                            <a14:foregroundMark x1="35000" y1="77761" x2="35000" y2="77761"/>
                            <a14:foregroundMark x1="44889" y1="74387" x2="44889" y2="74387"/>
                            <a14:foregroundMark x1="44778" y1="78067" x2="44778" y2="78067"/>
                            <a14:foregroundMark x1="52111" y1="78374" x2="52111" y2="78374"/>
                            <a14:foregroundMark x1="51778" y1="76687" x2="51778" y2="76687"/>
                            <a14:foregroundMark x1="49444" y1="75460" x2="49444" y2="75460"/>
                            <a14:foregroundMark x1="47778" y1="80982" x2="47778" y2="80982"/>
                            <a14:foregroundMark x1="63111" y1="82822" x2="63111" y2="82822"/>
                            <a14:foregroundMark x1="62667" y1="72086" x2="62667" y2="72086"/>
                            <a14:foregroundMark x1="66444" y1="73773" x2="66444" y2="73773"/>
                            <a14:foregroundMark x1="66667" y1="77147" x2="66667" y2="77147"/>
                            <a14:foregroundMark x1="68889" y1="79448" x2="68889" y2="79448"/>
                            <a14:foregroundMark x1="74444" y1="79448" x2="74444" y2="79448"/>
                            <a14:foregroundMark x1="76444" y1="79294" x2="76444" y2="79294"/>
                            <a14:foregroundMark x1="77444" y1="82975" x2="77444" y2="82975"/>
                            <a14:foregroundMark x1="81000" y1="79755" x2="81000" y2="79755"/>
                            <a14:foregroundMark x1="88333" y1="77914" x2="88333" y2="77914"/>
                            <a14:foregroundMark x1="88778" y1="74540" x2="88778" y2="74540"/>
                            <a14:foregroundMark x1="88444" y1="83436" x2="88444" y2="83436"/>
                            <a14:foregroundMark x1="83333" y1="80061" x2="83333" y2="80061"/>
                          </a14:backgroundRemoval>
                        </a14:imgEffect>
                      </a14:imgLayer>
                    </a14:imgProps>
                  </a:ext>
                  <a:ext uri="{28A0092B-C50C-407E-A947-70E740481C1C}">
                    <a14:useLocalDpi xmlns:a14="http://schemas.microsoft.com/office/drawing/2010/main"/>
                  </a:ext>
                </a:extLst>
              </a:blip>
              <a:srcRect/>
              <a:stretch>
                <a:fillRect/>
              </a:stretch>
            </p:blipFill>
            <p:spPr bwMode="auto">
              <a:xfrm>
                <a:off x="1431630" y="2745816"/>
                <a:ext cx="1298186" cy="94049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C54A319-8EA9-D980-4B0E-0C9374E87707}"/>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704176" y="3868524"/>
                <a:ext cx="762664" cy="45759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7FC5C9EC-6354-672F-853D-3A13F91D7DF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44802" y="3106204"/>
                <a:ext cx="1287141" cy="49725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 name="Group 10">
            <a:extLst>
              <a:ext uri="{FF2B5EF4-FFF2-40B4-BE49-F238E27FC236}">
                <a16:creationId xmlns:a16="http://schemas.microsoft.com/office/drawing/2014/main" id="{82B94077-90A6-1DF1-CEE3-4AF39C904A54}"/>
              </a:ext>
            </a:extLst>
          </p:cNvPr>
          <p:cNvGrpSpPr/>
          <p:nvPr/>
        </p:nvGrpSpPr>
        <p:grpSpPr>
          <a:xfrm>
            <a:off x="8341046" y="1396323"/>
            <a:ext cx="2566760" cy="4788103"/>
            <a:chOff x="8341046" y="1396323"/>
            <a:chExt cx="2566760" cy="4788103"/>
          </a:xfrm>
        </p:grpSpPr>
        <p:sp>
          <p:nvSpPr>
            <p:cNvPr id="137" name="Rectangle: Rounded Corners 136">
              <a:extLst>
                <a:ext uri="{FF2B5EF4-FFF2-40B4-BE49-F238E27FC236}">
                  <a16:creationId xmlns:a16="http://schemas.microsoft.com/office/drawing/2014/main" id="{35943EC1-1769-4782-8273-3AE93C86CB12}"/>
                </a:ext>
              </a:extLst>
            </p:cNvPr>
            <p:cNvSpPr/>
            <p:nvPr/>
          </p:nvSpPr>
          <p:spPr>
            <a:xfrm>
              <a:off x="8341046" y="1396323"/>
              <a:ext cx="2566760" cy="4788103"/>
            </a:xfrm>
            <a:prstGeom prst="roundRect">
              <a:avLst/>
            </a:prstGeom>
            <a:noFill/>
            <a:ln w="57150">
              <a:solidFill>
                <a:srgbClr val="297F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38100">
                  <a:solidFill>
                    <a:schemeClr val="tx1"/>
                  </a:solidFill>
                </a:ln>
                <a:latin typeface="Arial" panose="020B0604020202020204" pitchFamily="34" charset="0"/>
                <a:cs typeface="Arial" panose="020B0604020202020204" pitchFamily="34" charset="0"/>
              </a:endParaRPr>
            </a:p>
          </p:txBody>
        </p:sp>
        <p:sp>
          <p:nvSpPr>
            <p:cNvPr id="61" name="Rectangle: Rounded Corners 60">
              <a:extLst>
                <a:ext uri="{FF2B5EF4-FFF2-40B4-BE49-F238E27FC236}">
                  <a16:creationId xmlns:a16="http://schemas.microsoft.com/office/drawing/2014/main" id="{26BB6F00-0FE4-46B7-9752-9D35B58BAB31}"/>
                </a:ext>
              </a:extLst>
            </p:cNvPr>
            <p:cNvSpPr/>
            <p:nvPr/>
          </p:nvSpPr>
          <p:spPr>
            <a:xfrm>
              <a:off x="8513027" y="1804910"/>
              <a:ext cx="2222800" cy="1122189"/>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87" name="Text Placeholder 3">
              <a:extLst>
                <a:ext uri="{FF2B5EF4-FFF2-40B4-BE49-F238E27FC236}">
                  <a16:creationId xmlns:a16="http://schemas.microsoft.com/office/drawing/2014/main" id="{2F9028F0-ABBB-47C1-9C87-9FCE24B4C012}"/>
                </a:ext>
              </a:extLst>
            </p:cNvPr>
            <p:cNvSpPr txBox="1">
              <a:spLocks/>
            </p:cNvSpPr>
            <p:nvPr/>
          </p:nvSpPr>
          <p:spPr>
            <a:xfrm>
              <a:off x="8551469" y="1475962"/>
              <a:ext cx="759824" cy="276999"/>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800" dirty="0">
                  <a:solidFill>
                    <a:srgbClr val="297FD5"/>
                  </a:solidFill>
                  <a:latin typeface="Arial" panose="020B0604020202020204" pitchFamily="34" charset="0"/>
                  <a:cs typeface="Arial" panose="020B0604020202020204" pitchFamily="34" charset="0"/>
                </a:rPr>
                <a:t>04</a:t>
              </a:r>
              <a:endParaRPr lang="en-US" sz="2400" dirty="0">
                <a:solidFill>
                  <a:srgbClr val="297FD5"/>
                </a:solidFill>
                <a:latin typeface="Arial" panose="020B0604020202020204" pitchFamily="34" charset="0"/>
                <a:cs typeface="Arial" panose="020B0604020202020204" pitchFamily="34" charset="0"/>
              </a:endParaRPr>
            </a:p>
          </p:txBody>
        </p:sp>
        <p:sp>
          <p:nvSpPr>
            <p:cNvPr id="125" name="TextBox 124">
              <a:extLst>
                <a:ext uri="{FF2B5EF4-FFF2-40B4-BE49-F238E27FC236}">
                  <a16:creationId xmlns:a16="http://schemas.microsoft.com/office/drawing/2014/main" id="{F30FE994-144A-4C45-8B1C-26DE9A2D6880}"/>
                </a:ext>
              </a:extLst>
            </p:cNvPr>
            <p:cNvSpPr txBox="1"/>
            <p:nvPr/>
          </p:nvSpPr>
          <p:spPr>
            <a:xfrm>
              <a:off x="9130182" y="1478783"/>
              <a:ext cx="1392625" cy="246221"/>
            </a:xfrm>
            <a:prstGeom prst="rect">
              <a:avLst/>
            </a:prstGeom>
            <a:noFill/>
          </p:spPr>
          <p:txBody>
            <a:bodyPr wrap="square" lIns="0" tIns="0" rIns="0" bIns="0" rtlCol="0" anchor="ctr">
              <a:spAutoFit/>
            </a:bodyPr>
            <a:lstStyle/>
            <a:p>
              <a:pPr algn="ctr"/>
              <a:r>
                <a:rPr lang="en-US" sz="1600" b="1" dirty="0">
                  <a:solidFill>
                    <a:srgbClr val="297FD5"/>
                  </a:solidFill>
                  <a:latin typeface="Arial" panose="020B0604020202020204" pitchFamily="34" charset="0"/>
                  <a:cs typeface="Arial" panose="020B0604020202020204" pitchFamily="34" charset="0"/>
                </a:rPr>
                <a:t>Daily Reports</a:t>
              </a:r>
            </a:p>
          </p:txBody>
        </p:sp>
        <p:pic>
          <p:nvPicPr>
            <p:cNvPr id="6" name="Picture 8" descr="Power BI - Microsoft Logo Vector (.SVG) Free Download">
              <a:extLst>
                <a:ext uri="{FF2B5EF4-FFF2-40B4-BE49-F238E27FC236}">
                  <a16:creationId xmlns:a16="http://schemas.microsoft.com/office/drawing/2014/main" id="{63BBD045-F480-4D7E-84E7-7853C968DC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27093" y="1860017"/>
              <a:ext cx="916152" cy="436699"/>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Rounded Corners 68">
              <a:extLst>
                <a:ext uri="{FF2B5EF4-FFF2-40B4-BE49-F238E27FC236}">
                  <a16:creationId xmlns:a16="http://schemas.microsoft.com/office/drawing/2014/main" id="{D4B1CA18-BC43-41ED-A73E-AB6C3E08C790}"/>
                </a:ext>
              </a:extLst>
            </p:cNvPr>
            <p:cNvSpPr/>
            <p:nvPr/>
          </p:nvSpPr>
          <p:spPr>
            <a:xfrm>
              <a:off x="8627093" y="4326123"/>
              <a:ext cx="2027762" cy="903707"/>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anose="020B0604020202020204" pitchFamily="34" charset="0"/>
                <a:cs typeface="Arial" panose="020B0604020202020204" pitchFamily="34" charset="0"/>
              </a:endParaRPr>
            </a:p>
          </p:txBody>
        </p:sp>
        <p:sp>
          <p:nvSpPr>
            <p:cNvPr id="72" name="Text Placeholder 3">
              <a:extLst>
                <a:ext uri="{FF2B5EF4-FFF2-40B4-BE49-F238E27FC236}">
                  <a16:creationId xmlns:a16="http://schemas.microsoft.com/office/drawing/2014/main" id="{9350606A-9F71-48A6-9082-7B57423D68A0}"/>
                </a:ext>
              </a:extLst>
            </p:cNvPr>
            <p:cNvSpPr txBox="1">
              <a:spLocks/>
            </p:cNvSpPr>
            <p:nvPr/>
          </p:nvSpPr>
          <p:spPr>
            <a:xfrm>
              <a:off x="8455369" y="3891986"/>
              <a:ext cx="752390" cy="276999"/>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800" dirty="0">
                  <a:solidFill>
                    <a:srgbClr val="297FD5"/>
                  </a:solidFill>
                  <a:latin typeface="Arial" panose="020B0604020202020204" pitchFamily="34" charset="0"/>
                  <a:cs typeface="Arial" panose="020B0604020202020204" pitchFamily="34" charset="0"/>
                </a:rPr>
                <a:t>05</a:t>
              </a:r>
              <a:endParaRPr lang="en-US" sz="2400" dirty="0">
                <a:solidFill>
                  <a:srgbClr val="297FD5"/>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44CDCD41-34FA-417F-A46B-677C513015CC}"/>
                </a:ext>
              </a:extLst>
            </p:cNvPr>
            <p:cNvSpPr txBox="1"/>
            <p:nvPr/>
          </p:nvSpPr>
          <p:spPr>
            <a:xfrm>
              <a:off x="8966794" y="3910918"/>
              <a:ext cx="1874087" cy="246221"/>
            </a:xfrm>
            <a:prstGeom prst="rect">
              <a:avLst/>
            </a:prstGeom>
            <a:noFill/>
          </p:spPr>
          <p:txBody>
            <a:bodyPr wrap="square" lIns="0" tIns="0" rIns="0" bIns="0" rtlCol="0" anchor="ctr">
              <a:spAutoFit/>
            </a:bodyPr>
            <a:lstStyle/>
            <a:p>
              <a:pPr algn="ctr"/>
              <a:r>
                <a:rPr lang="en-US" sz="1600" b="1" dirty="0">
                  <a:solidFill>
                    <a:srgbClr val="297FD5"/>
                  </a:solidFill>
                  <a:latin typeface="Arial" panose="020B0604020202020204" pitchFamily="34" charset="0"/>
                  <a:cs typeface="Arial" panose="020B0604020202020204" pitchFamily="34" charset="0"/>
                </a:rPr>
                <a:t>Real-time updates</a:t>
              </a:r>
            </a:p>
          </p:txBody>
        </p:sp>
        <p:sp>
          <p:nvSpPr>
            <p:cNvPr id="76" name="TextBox 75">
              <a:extLst>
                <a:ext uri="{FF2B5EF4-FFF2-40B4-BE49-F238E27FC236}">
                  <a16:creationId xmlns:a16="http://schemas.microsoft.com/office/drawing/2014/main" id="{907A985A-C49F-49FD-87F7-F784458AC316}"/>
                </a:ext>
              </a:extLst>
            </p:cNvPr>
            <p:cNvSpPr txBox="1"/>
            <p:nvPr/>
          </p:nvSpPr>
          <p:spPr>
            <a:xfrm>
              <a:off x="8629875" y="3013458"/>
              <a:ext cx="1955731" cy="553998"/>
            </a:xfrm>
            <a:prstGeom prst="rect">
              <a:avLst/>
            </a:prstGeom>
            <a:noFill/>
          </p:spPr>
          <p:txBody>
            <a:bodyPr wrap="square" lIns="0" tIns="0" rIns="0" bIns="0" rtlCol="0" anchor="ctr">
              <a:spAutoFit/>
            </a:bodyPr>
            <a:lstStyle/>
            <a:p>
              <a:pPr algn="ctr"/>
              <a:r>
                <a:rPr lang="en-US" sz="1200" b="1" dirty="0">
                  <a:solidFill>
                    <a:schemeClr val="tx1">
                      <a:lumMod val="50000"/>
                      <a:lumOff val="50000"/>
                    </a:schemeClr>
                  </a:solidFill>
                  <a:latin typeface="Arial" panose="020B0604020202020204" pitchFamily="34" charset="0"/>
                  <a:cs typeface="Arial" panose="020B0604020202020204" pitchFamily="34" charset="0"/>
                </a:rPr>
                <a:t>Chat interface and </a:t>
              </a:r>
              <a:br>
                <a:rPr lang="en-US" sz="1200" b="1" dirty="0">
                  <a:solidFill>
                    <a:schemeClr val="tx1">
                      <a:lumMod val="50000"/>
                      <a:lumOff val="50000"/>
                    </a:schemeClr>
                  </a:solidFill>
                  <a:latin typeface="Arial" panose="020B0604020202020204" pitchFamily="34" charset="0"/>
                  <a:cs typeface="Arial" panose="020B0604020202020204" pitchFamily="34" charset="0"/>
                </a:rPr>
              </a:br>
              <a:r>
                <a:rPr lang="en-US" sz="1200" b="1" dirty="0">
                  <a:solidFill>
                    <a:schemeClr val="tx1">
                      <a:lumMod val="50000"/>
                      <a:lumOff val="50000"/>
                    </a:schemeClr>
                  </a:solidFill>
                  <a:latin typeface="Arial" panose="020B0604020202020204" pitchFamily="34" charset="0"/>
                  <a:cs typeface="Arial" panose="020B0604020202020204" pitchFamily="34" charset="0"/>
                </a:rPr>
                <a:t>real-time updates via </a:t>
              </a:r>
              <a:br>
                <a:rPr lang="en-US" sz="1200" b="1" dirty="0">
                  <a:solidFill>
                    <a:schemeClr val="tx1">
                      <a:lumMod val="50000"/>
                      <a:lumOff val="50000"/>
                    </a:schemeClr>
                  </a:solidFill>
                  <a:latin typeface="Arial" panose="020B0604020202020204" pitchFamily="34" charset="0"/>
                  <a:cs typeface="Arial" panose="020B0604020202020204" pitchFamily="34" charset="0"/>
                </a:rPr>
              </a:br>
              <a:r>
                <a:rPr lang="en-US" sz="1200" b="1" dirty="0">
                  <a:solidFill>
                    <a:schemeClr val="tx1">
                      <a:lumMod val="50000"/>
                      <a:lumOff val="50000"/>
                    </a:schemeClr>
                  </a:solidFill>
                  <a:latin typeface="Arial" panose="020B0604020202020204" pitchFamily="34" charset="0"/>
                  <a:cs typeface="Arial" panose="020B0604020202020204" pitchFamily="34" charset="0"/>
                </a:rPr>
                <a:t>chat interface or Power BI</a:t>
              </a:r>
            </a:p>
          </p:txBody>
        </p:sp>
        <p:sp>
          <p:nvSpPr>
            <p:cNvPr id="78" name="TextBox 77">
              <a:extLst>
                <a:ext uri="{FF2B5EF4-FFF2-40B4-BE49-F238E27FC236}">
                  <a16:creationId xmlns:a16="http://schemas.microsoft.com/office/drawing/2014/main" id="{28CBD9B5-8A51-4689-B316-2D8A7D2381F6}"/>
                </a:ext>
              </a:extLst>
            </p:cNvPr>
            <p:cNvSpPr txBox="1"/>
            <p:nvPr/>
          </p:nvSpPr>
          <p:spPr>
            <a:xfrm>
              <a:off x="8699124" y="5374055"/>
              <a:ext cx="1955731" cy="553998"/>
            </a:xfrm>
            <a:prstGeom prst="rect">
              <a:avLst/>
            </a:prstGeom>
            <a:noFill/>
          </p:spPr>
          <p:txBody>
            <a:bodyPr wrap="square" lIns="0" tIns="0" rIns="0" bIns="0" rtlCol="0" anchor="ctr">
              <a:spAutoFit/>
            </a:bodyPr>
            <a:lstStyle/>
            <a:p>
              <a:pPr algn="ctr"/>
              <a:r>
                <a:rPr lang="en-US" sz="1200" b="1" dirty="0">
                  <a:solidFill>
                    <a:schemeClr val="tx1">
                      <a:lumMod val="50000"/>
                      <a:lumOff val="50000"/>
                    </a:schemeClr>
                  </a:solidFill>
                  <a:latin typeface="Arial" panose="020B0604020202020204" pitchFamily="34" charset="0"/>
                  <a:cs typeface="Arial" panose="020B0604020202020204" pitchFamily="34" charset="0"/>
                </a:rPr>
                <a:t>Email alters utility to enable real-time updates for stakeholders</a:t>
              </a:r>
            </a:p>
          </p:txBody>
        </p:sp>
        <p:pic>
          <p:nvPicPr>
            <p:cNvPr id="3086" name="Picture 14">
              <a:extLst>
                <a:ext uri="{FF2B5EF4-FFF2-40B4-BE49-F238E27FC236}">
                  <a16:creationId xmlns:a16="http://schemas.microsoft.com/office/drawing/2014/main" id="{DBC050B2-A4B1-D3F0-5BA9-9E399E948B2D}"/>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732003" y="1900026"/>
              <a:ext cx="841195" cy="51292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64C7D052-42DD-D12F-4370-1BF5DD76AC4C}"/>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9106906" y="2255533"/>
              <a:ext cx="1093062" cy="639408"/>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Gmail Logo Icon (2024) - Free Download PNG, SVG, AI">
              <a:extLst>
                <a:ext uri="{FF2B5EF4-FFF2-40B4-BE49-F238E27FC236}">
                  <a16:creationId xmlns:a16="http://schemas.microsoft.com/office/drawing/2014/main" id="{226184D9-4703-A2BD-92FC-44A6518AC686}"/>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931381" y="4571384"/>
              <a:ext cx="548603" cy="409453"/>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Outlook Logo Icon (2024) - Free Download PNG, SVG, AI">
              <a:extLst>
                <a:ext uri="{FF2B5EF4-FFF2-40B4-BE49-F238E27FC236}">
                  <a16:creationId xmlns:a16="http://schemas.microsoft.com/office/drawing/2014/main" id="{2626B076-242A-E626-3BFD-2DA3A95B4A52}"/>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9867853" y="4478646"/>
              <a:ext cx="637461" cy="5938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7926440A-2223-AF0A-4B16-191610730CA8}"/>
              </a:ext>
            </a:extLst>
          </p:cNvPr>
          <p:cNvGrpSpPr/>
          <p:nvPr/>
        </p:nvGrpSpPr>
        <p:grpSpPr>
          <a:xfrm>
            <a:off x="4907012" y="1154896"/>
            <a:ext cx="3720081" cy="5021239"/>
            <a:chOff x="4907012" y="1154896"/>
            <a:chExt cx="3720081" cy="5021239"/>
          </a:xfrm>
        </p:grpSpPr>
        <p:sp>
          <p:nvSpPr>
            <p:cNvPr id="118" name="TextBox 117">
              <a:extLst>
                <a:ext uri="{FF2B5EF4-FFF2-40B4-BE49-F238E27FC236}">
                  <a16:creationId xmlns:a16="http://schemas.microsoft.com/office/drawing/2014/main" id="{0A63DEB4-2409-42BD-9570-5722B317CE82}"/>
                </a:ext>
              </a:extLst>
            </p:cNvPr>
            <p:cNvSpPr txBox="1"/>
            <p:nvPr/>
          </p:nvSpPr>
          <p:spPr>
            <a:xfrm>
              <a:off x="4907012" y="1154896"/>
              <a:ext cx="2958884" cy="246222"/>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AI Analytics</a:t>
              </a:r>
            </a:p>
          </p:txBody>
        </p:sp>
        <p:sp>
          <p:nvSpPr>
            <p:cNvPr id="136" name="Rectangle: Rounded Corners 135">
              <a:extLst>
                <a:ext uri="{FF2B5EF4-FFF2-40B4-BE49-F238E27FC236}">
                  <a16:creationId xmlns:a16="http://schemas.microsoft.com/office/drawing/2014/main" id="{02C79549-BF85-4C74-B474-0FF4E74BB3D7}"/>
                </a:ext>
              </a:extLst>
            </p:cNvPr>
            <p:cNvSpPr/>
            <p:nvPr/>
          </p:nvSpPr>
          <p:spPr>
            <a:xfrm>
              <a:off x="5341315" y="1478782"/>
              <a:ext cx="2037914" cy="4697353"/>
            </a:xfrm>
            <a:prstGeom prst="roundRect">
              <a:avLst/>
            </a:prstGeom>
            <a:noFill/>
            <a:ln w="57150">
              <a:solidFill>
                <a:srgbClr val="009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38100">
                  <a:solidFill>
                    <a:schemeClr val="tx1"/>
                  </a:solidFill>
                </a:ln>
                <a:latin typeface="Arial" panose="020B0604020202020204" pitchFamily="34" charset="0"/>
                <a:cs typeface="Arial" panose="020B0604020202020204" pitchFamily="34" charset="0"/>
              </a:endParaRPr>
            </a:p>
          </p:txBody>
        </p:sp>
        <p:sp>
          <p:nvSpPr>
            <p:cNvPr id="84" name="Text Placeholder 3">
              <a:extLst>
                <a:ext uri="{FF2B5EF4-FFF2-40B4-BE49-F238E27FC236}">
                  <a16:creationId xmlns:a16="http://schemas.microsoft.com/office/drawing/2014/main" id="{47353EB7-60F6-463D-A3DD-BCB71A855CAF}"/>
                </a:ext>
              </a:extLst>
            </p:cNvPr>
            <p:cNvSpPr txBox="1">
              <a:spLocks/>
            </p:cNvSpPr>
            <p:nvPr/>
          </p:nvSpPr>
          <p:spPr>
            <a:xfrm>
              <a:off x="5607273" y="1601893"/>
              <a:ext cx="759824" cy="246221"/>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1600" dirty="0">
                  <a:solidFill>
                    <a:srgbClr val="00B050"/>
                  </a:solidFill>
                  <a:latin typeface="Arial" panose="020B0604020202020204" pitchFamily="34" charset="0"/>
                  <a:cs typeface="Arial" panose="020B0604020202020204" pitchFamily="34" charset="0"/>
                </a:rPr>
                <a:t>03</a:t>
              </a:r>
              <a:endParaRPr lang="en-US" sz="2400" dirty="0">
                <a:solidFill>
                  <a:srgbClr val="00B050"/>
                </a:solidFill>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3537FEC0-5B79-468C-91AB-8519FA3C03A8}"/>
                </a:ext>
              </a:extLst>
            </p:cNvPr>
            <p:cNvSpPr txBox="1"/>
            <p:nvPr/>
          </p:nvSpPr>
          <p:spPr>
            <a:xfrm>
              <a:off x="6071104" y="1592621"/>
              <a:ext cx="1020738" cy="246221"/>
            </a:xfrm>
            <a:prstGeom prst="rect">
              <a:avLst/>
            </a:prstGeom>
            <a:noFill/>
          </p:spPr>
          <p:txBody>
            <a:bodyPr wrap="square" lIns="0" tIns="0" rIns="0" bIns="0" rtlCol="0" anchor="ctr">
              <a:spAutoFit/>
            </a:bodyPr>
            <a:lstStyle/>
            <a:p>
              <a:pPr algn="ctr"/>
              <a:r>
                <a:rPr lang="en-US" sz="1600" b="1" dirty="0">
                  <a:solidFill>
                    <a:srgbClr val="00B050"/>
                  </a:solidFill>
                  <a:latin typeface="Arial" panose="020B0604020202020204" pitchFamily="34" charset="0"/>
                  <a:cs typeface="Arial" panose="020B0604020202020204" pitchFamily="34" charset="0"/>
                </a:rPr>
                <a:t>Analysis</a:t>
              </a:r>
            </a:p>
          </p:txBody>
        </p:sp>
        <p:sp>
          <p:nvSpPr>
            <p:cNvPr id="139" name="TextBox 138">
              <a:extLst>
                <a:ext uri="{FF2B5EF4-FFF2-40B4-BE49-F238E27FC236}">
                  <a16:creationId xmlns:a16="http://schemas.microsoft.com/office/drawing/2014/main" id="{DEA61166-7E84-4749-B051-3479343BA28E}"/>
                </a:ext>
              </a:extLst>
            </p:cNvPr>
            <p:cNvSpPr txBox="1"/>
            <p:nvPr/>
          </p:nvSpPr>
          <p:spPr>
            <a:xfrm>
              <a:off x="5484150" y="4200059"/>
              <a:ext cx="1765895" cy="507831"/>
            </a:xfrm>
            <a:prstGeom prst="rect">
              <a:avLst/>
            </a:prstGeom>
            <a:noFill/>
          </p:spPr>
          <p:txBody>
            <a:bodyPr wrap="square" lIns="0" tIns="0" rIns="0" bIns="0" rtlCol="0" anchor="ctr">
              <a:spAutoFit/>
            </a:bodyPr>
            <a:lstStyle/>
            <a:p>
              <a:pPr algn="ctr"/>
              <a:r>
                <a:rPr lang="en-US" sz="1100" b="1" dirty="0">
                  <a:solidFill>
                    <a:schemeClr val="tx1">
                      <a:lumMod val="50000"/>
                      <a:lumOff val="50000"/>
                    </a:schemeClr>
                  </a:solidFill>
                  <a:latin typeface="Arial" panose="020B0604020202020204" pitchFamily="34" charset="0"/>
                  <a:cs typeface="Arial" panose="020B0604020202020204" pitchFamily="34" charset="0"/>
                </a:rPr>
                <a:t>AI Analytics using </a:t>
              </a:r>
              <a:r>
                <a:rPr lang="en-US" sz="1100" b="1" i="1" dirty="0">
                  <a:solidFill>
                    <a:schemeClr val="tx1">
                      <a:lumMod val="50000"/>
                      <a:lumOff val="50000"/>
                    </a:schemeClr>
                  </a:solidFill>
                  <a:latin typeface="Arial" panose="020B0604020202020204" pitchFamily="34" charset="0"/>
                  <a:cs typeface="Arial" panose="020B0604020202020204" pitchFamily="34" charset="0"/>
                </a:rPr>
                <a:t>Python or Spark </a:t>
              </a:r>
              <a:r>
                <a:rPr lang="en-US" sz="1100" b="1" dirty="0">
                  <a:solidFill>
                    <a:schemeClr val="tx1">
                      <a:lumMod val="50000"/>
                      <a:lumOff val="50000"/>
                    </a:schemeClr>
                  </a:solidFill>
                  <a:latin typeface="Arial" panose="020B0604020202020204" pitchFamily="34" charset="0"/>
                  <a:cs typeface="Arial" panose="020B0604020202020204" pitchFamily="34" charset="0"/>
                </a:rPr>
                <a:t>on Databricks or </a:t>
              </a:r>
              <a:r>
                <a:rPr lang="en-US" sz="1100" b="1" dirty="0" err="1">
                  <a:solidFill>
                    <a:schemeClr val="tx1">
                      <a:lumMod val="50000"/>
                      <a:lumOff val="50000"/>
                    </a:schemeClr>
                  </a:solidFill>
                  <a:latin typeface="Arial" panose="020B0604020202020204" pitchFamily="34" charset="0"/>
                  <a:cs typeface="Arial" panose="020B0604020202020204" pitchFamily="34" charset="0"/>
                </a:rPr>
                <a:t>Jupyter</a:t>
              </a:r>
              <a:r>
                <a:rPr lang="en-US" sz="1100" b="1" dirty="0">
                  <a:solidFill>
                    <a:schemeClr val="tx1">
                      <a:lumMod val="50000"/>
                      <a:lumOff val="50000"/>
                    </a:schemeClr>
                  </a:solidFill>
                  <a:latin typeface="Arial" panose="020B0604020202020204" pitchFamily="34" charset="0"/>
                  <a:cs typeface="Arial" panose="020B0604020202020204" pitchFamily="34" charset="0"/>
                </a:rPr>
                <a:t> Labs</a:t>
              </a:r>
            </a:p>
          </p:txBody>
        </p:sp>
        <p:pic>
          <p:nvPicPr>
            <p:cNvPr id="5" name="Picture 6" descr="Databricks - Wikipedia">
              <a:extLst>
                <a:ext uri="{FF2B5EF4-FFF2-40B4-BE49-F238E27FC236}">
                  <a16:creationId xmlns:a16="http://schemas.microsoft.com/office/drawing/2014/main" id="{65D76A38-BA39-43D9-B36B-9C196D676BAF}"/>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5721271" y="3193138"/>
              <a:ext cx="1281491" cy="672783"/>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Rounded Corners 62">
              <a:extLst>
                <a:ext uri="{FF2B5EF4-FFF2-40B4-BE49-F238E27FC236}">
                  <a16:creationId xmlns:a16="http://schemas.microsoft.com/office/drawing/2014/main" id="{C924BD91-373C-4CD8-BA54-967EBADA7F0A}"/>
                </a:ext>
              </a:extLst>
            </p:cNvPr>
            <p:cNvSpPr/>
            <p:nvPr/>
          </p:nvSpPr>
          <p:spPr>
            <a:xfrm>
              <a:off x="5683802" y="1886940"/>
              <a:ext cx="1374261" cy="2273300"/>
            </a:xfrm>
            <a:prstGeom prst="roundRect">
              <a:avLst/>
            </a:prstGeom>
            <a:noFill/>
            <a:ln>
              <a:solidFill>
                <a:srgbClr val="374D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B050"/>
                </a:solidFill>
                <a:latin typeface="Arial" panose="020B0604020202020204" pitchFamily="34" charset="0"/>
                <a:cs typeface="Arial" panose="020B0604020202020204" pitchFamily="34" charset="0"/>
              </a:endParaRPr>
            </a:p>
          </p:txBody>
        </p:sp>
        <p:cxnSp>
          <p:nvCxnSpPr>
            <p:cNvPr id="64" name="Connector: Elbow 63">
              <a:extLst>
                <a:ext uri="{FF2B5EF4-FFF2-40B4-BE49-F238E27FC236}">
                  <a16:creationId xmlns:a16="http://schemas.microsoft.com/office/drawing/2014/main" id="{30F01E83-C205-4E4D-9DF1-10F937BEB82A}"/>
                </a:ext>
              </a:extLst>
            </p:cNvPr>
            <p:cNvCxnSpPr>
              <a:cxnSpLocks/>
              <a:stCxn id="63" idx="3"/>
              <a:endCxn id="61" idx="1"/>
            </p:cNvCxnSpPr>
            <p:nvPr/>
          </p:nvCxnSpPr>
          <p:spPr>
            <a:xfrm flipV="1">
              <a:off x="7058063" y="2366005"/>
              <a:ext cx="1454964" cy="657585"/>
            </a:xfrm>
            <a:prstGeom prst="bentConnector3">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C36505A1-B389-4799-9148-37DED34AD1F9}"/>
                </a:ext>
              </a:extLst>
            </p:cNvPr>
            <p:cNvCxnSpPr>
              <a:cxnSpLocks/>
              <a:stCxn id="63" idx="3"/>
              <a:endCxn id="69" idx="1"/>
            </p:cNvCxnSpPr>
            <p:nvPr/>
          </p:nvCxnSpPr>
          <p:spPr>
            <a:xfrm>
              <a:off x="7058063" y="3023590"/>
              <a:ext cx="1569030" cy="1754387"/>
            </a:xfrm>
            <a:prstGeom prst="bentConnector3">
              <a:avLst>
                <a:gd name="adj1" fmla="val 45896"/>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84" name="Picture 12">
              <a:extLst>
                <a:ext uri="{FF2B5EF4-FFF2-40B4-BE49-F238E27FC236}">
                  <a16:creationId xmlns:a16="http://schemas.microsoft.com/office/drawing/2014/main" id="{56847C7D-4C88-D5FE-574C-875E059A16F0}"/>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5979911" y="2107156"/>
              <a:ext cx="781813" cy="909609"/>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OpenAI Logo PNG Images with Transparent Background">
              <a:extLst>
                <a:ext uri="{FF2B5EF4-FFF2-40B4-BE49-F238E27FC236}">
                  <a16:creationId xmlns:a16="http://schemas.microsoft.com/office/drawing/2014/main" id="{C43C3266-1B1B-9E96-CFD7-A43A3063A358}"/>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5521948" y="5085280"/>
              <a:ext cx="1090351" cy="296013"/>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a:extLst>
                <a:ext uri="{FF2B5EF4-FFF2-40B4-BE49-F238E27FC236}">
                  <a16:creationId xmlns:a16="http://schemas.microsoft.com/office/drawing/2014/main" id="{19559048-6FF4-7A74-48BA-16838910FD9A}"/>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6196983" y="5229830"/>
              <a:ext cx="962719" cy="54153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Claude Ai Logo PNG vector in SVG, PDF, AI, CDR format">
              <a:extLst>
                <a:ext uri="{FF2B5EF4-FFF2-40B4-BE49-F238E27FC236}">
                  <a16:creationId xmlns:a16="http://schemas.microsoft.com/office/drawing/2014/main" id="{B0DC1ECB-6847-3A74-28D4-9D561BB19A90}"/>
                </a:ext>
              </a:extLst>
            </p:cNvPr>
            <p:cNvPicPr>
              <a:picLocks noChangeAspect="1" noChangeArrowheads="1"/>
            </p:cNvPicPr>
            <p:nvPr/>
          </p:nvPicPr>
          <p:blipFill rotWithShape="1">
            <a:blip r:embed="rId17" cstate="screen">
              <a:extLst>
                <a:ext uri="{BEBA8EAE-BF5A-486C-A8C5-ECC9F3942E4B}">
                  <a14:imgProps xmlns:a14="http://schemas.microsoft.com/office/drawing/2010/main">
                    <a14:imgLayer r:embed="rId18">
                      <a14:imgEffect>
                        <a14:backgroundRemoval t="0" b="100000" l="3343" r="99861">
                          <a14:foregroundMark x1="30501" y1="41827" x2="31337" y2="70192"/>
                          <a14:foregroundMark x1="46379" y1="38462" x2="47354" y2="55288"/>
                          <a14:foregroundMark x1="58635" y1="48558" x2="59053" y2="63462"/>
                          <a14:foregroundMark x1="64067" y1="47596" x2="64345" y2="59615"/>
                          <a14:foregroundMark x1="75348" y1="52885" x2="76880" y2="70192"/>
                          <a14:foregroundMark x1="88997" y1="62019" x2="90390" y2="69712"/>
                        </a14:backgroundRemoval>
                      </a14:imgEffect>
                    </a14:imgLayer>
                  </a14:imgProps>
                </a:ext>
                <a:ext uri="{28A0092B-C50C-407E-A947-70E740481C1C}">
                  <a14:useLocalDpi xmlns:a14="http://schemas.microsoft.com/office/drawing/2010/main"/>
                </a:ext>
              </a:extLst>
            </a:blip>
            <a:srcRect/>
            <a:stretch/>
          </p:blipFill>
          <p:spPr bwMode="auto">
            <a:xfrm>
              <a:off x="5484150" y="5612981"/>
              <a:ext cx="1090351" cy="315604"/>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a:extLst>
                <a:ext uri="{FF2B5EF4-FFF2-40B4-BE49-F238E27FC236}">
                  <a16:creationId xmlns:a16="http://schemas.microsoft.com/office/drawing/2014/main" id="{78269871-A16A-75B9-16C6-73F63C7C91AC}"/>
                </a:ext>
              </a:extLst>
            </p:cNvPr>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6360268" y="5780345"/>
              <a:ext cx="799434" cy="295416"/>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Brand assets - Hugging Face">
              <a:extLst>
                <a:ext uri="{FF2B5EF4-FFF2-40B4-BE49-F238E27FC236}">
                  <a16:creationId xmlns:a16="http://schemas.microsoft.com/office/drawing/2014/main" id="{436B7AEF-AA87-C4A7-B559-088D6C46B727}"/>
                </a:ext>
              </a:extLst>
            </p:cNvPr>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a:stretch/>
          </p:blipFill>
          <p:spPr bwMode="auto">
            <a:xfrm>
              <a:off x="5470498" y="4664401"/>
              <a:ext cx="1690798" cy="3843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0536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sp>
        <p:nvSpPr>
          <p:cNvPr id="36" name="TextBox 35">
            <a:extLst>
              <a:ext uri="{FF2B5EF4-FFF2-40B4-BE49-F238E27FC236}">
                <a16:creationId xmlns:a16="http://schemas.microsoft.com/office/drawing/2014/main" id="{7D14409E-E399-438A-B1EB-D8F74E23686A}"/>
              </a:ext>
            </a:extLst>
          </p:cNvPr>
          <p:cNvSpPr txBox="1"/>
          <p:nvPr/>
        </p:nvSpPr>
        <p:spPr>
          <a:xfrm>
            <a:off x="396852" y="283882"/>
            <a:ext cx="6383775"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MultiDocument-AI Demo</a:t>
            </a:r>
          </a:p>
        </p:txBody>
      </p:sp>
      <p:pic>
        <p:nvPicPr>
          <p:cNvPr id="4" name="Picture 3">
            <a:extLst>
              <a:ext uri="{FF2B5EF4-FFF2-40B4-BE49-F238E27FC236}">
                <a16:creationId xmlns:a16="http://schemas.microsoft.com/office/drawing/2014/main" id="{6665E784-0E7B-AA46-7845-21BAF865D43B}"/>
              </a:ext>
            </a:extLst>
          </p:cNvPr>
          <p:cNvPicPr>
            <a:picLocks noChangeAspect="1"/>
          </p:cNvPicPr>
          <p:nvPr/>
        </p:nvPicPr>
        <p:blipFill>
          <a:blip r:embed="rId3"/>
          <a:stretch>
            <a:fillRect/>
          </a:stretch>
        </p:blipFill>
        <p:spPr>
          <a:xfrm>
            <a:off x="10019763" y="6083300"/>
            <a:ext cx="2172237" cy="774700"/>
          </a:xfrm>
          <a:prstGeom prst="rect">
            <a:avLst/>
          </a:prstGeom>
        </p:spPr>
      </p:pic>
      <p:pic>
        <p:nvPicPr>
          <p:cNvPr id="5" name="Picture 4">
            <a:extLst>
              <a:ext uri="{FF2B5EF4-FFF2-40B4-BE49-F238E27FC236}">
                <a16:creationId xmlns:a16="http://schemas.microsoft.com/office/drawing/2014/main" id="{8157E866-9CB6-2764-B09E-3BEEAC45005B}"/>
              </a:ext>
            </a:extLst>
          </p:cNvPr>
          <p:cNvPicPr>
            <a:picLocks noChangeAspect="1"/>
          </p:cNvPicPr>
          <p:nvPr/>
        </p:nvPicPr>
        <p:blipFill>
          <a:blip r:embed="rId4" cstate="screen">
            <a:extLst>
              <a:ext uri="{28A0092B-C50C-407E-A947-70E740481C1C}">
                <a14:useLocalDpi xmlns:a14="http://schemas.microsoft.com/office/drawing/2010/main"/>
              </a:ext>
            </a:extLst>
          </a:blip>
          <a:srcRect b="3787"/>
          <a:stretch/>
        </p:blipFill>
        <p:spPr>
          <a:xfrm>
            <a:off x="397584" y="1133780"/>
            <a:ext cx="11396831" cy="5530491"/>
          </a:xfrm>
          <a:prstGeom prst="rect">
            <a:avLst/>
          </a:prstGeom>
        </p:spPr>
      </p:pic>
      <p:pic>
        <p:nvPicPr>
          <p:cNvPr id="2" name="Picture 1">
            <a:extLst>
              <a:ext uri="{FF2B5EF4-FFF2-40B4-BE49-F238E27FC236}">
                <a16:creationId xmlns:a16="http://schemas.microsoft.com/office/drawing/2014/main" id="{1B7E1464-6589-686B-6256-3E1D2450B7D0}"/>
              </a:ext>
            </a:extLst>
          </p:cNvPr>
          <p:cNvPicPr>
            <a:picLocks noChangeAspect="1"/>
          </p:cNvPicPr>
          <p:nvPr/>
        </p:nvPicPr>
        <p:blipFill>
          <a:blip r:embed="rId5"/>
          <a:stretch>
            <a:fillRect/>
          </a:stretch>
        </p:blipFill>
        <p:spPr>
          <a:xfrm>
            <a:off x="10805992" y="-217039"/>
            <a:ext cx="1366982" cy="1366982"/>
          </a:xfrm>
          <a:prstGeom prst="rect">
            <a:avLst/>
          </a:prstGeom>
        </p:spPr>
      </p:pic>
    </p:spTree>
    <p:extLst>
      <p:ext uri="{BB962C8B-B14F-4D97-AF65-F5344CB8AC3E}">
        <p14:creationId xmlns:p14="http://schemas.microsoft.com/office/powerpoint/2010/main" val="298151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0895BA-DABF-4A47-A56C-1719D0EEB885}"/>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3 of 6</a:t>
            </a:r>
          </a:p>
        </p:txBody>
      </p:sp>
      <p:grpSp>
        <p:nvGrpSpPr>
          <p:cNvPr id="24" name="Group 30">
            <a:extLst>
              <a:ext uri="{FF2B5EF4-FFF2-40B4-BE49-F238E27FC236}">
                <a16:creationId xmlns:a16="http://schemas.microsoft.com/office/drawing/2014/main" id="{9BF63E98-6387-4148-AACE-C99621618F5E}"/>
              </a:ext>
            </a:extLst>
          </p:cNvPr>
          <p:cNvGrpSpPr/>
          <p:nvPr/>
        </p:nvGrpSpPr>
        <p:grpSpPr>
          <a:xfrm>
            <a:off x="2274298" y="1486016"/>
            <a:ext cx="2958884" cy="947522"/>
            <a:chOff x="863323" y="1851119"/>
            <a:chExt cx="2058394" cy="710641"/>
          </a:xfrm>
        </p:grpSpPr>
        <p:sp>
          <p:nvSpPr>
            <p:cNvPr id="25" name="TextBox 24">
              <a:extLst>
                <a:ext uri="{FF2B5EF4-FFF2-40B4-BE49-F238E27FC236}">
                  <a16:creationId xmlns:a16="http://schemas.microsoft.com/office/drawing/2014/main" id="{7D89197B-77E7-455A-9D1A-E24439576A14}"/>
                </a:ext>
              </a:extLst>
            </p:cNvPr>
            <p:cNvSpPr txBox="1"/>
            <p:nvPr/>
          </p:nvSpPr>
          <p:spPr>
            <a:xfrm>
              <a:off x="863323" y="1851119"/>
              <a:ext cx="2058394" cy="369332"/>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Enhanced </a:t>
              </a:r>
            </a:p>
            <a:p>
              <a:pPr algn="ctr"/>
              <a:r>
                <a:rPr lang="en-US" sz="1600" b="1" dirty="0">
                  <a:solidFill>
                    <a:schemeClr val="accent1"/>
                  </a:solidFill>
                  <a:latin typeface="Arial" panose="020B0604020202020204" pitchFamily="34" charset="0"/>
                  <a:cs typeface="Arial" panose="020B0604020202020204" pitchFamily="34" charset="0"/>
                </a:rPr>
                <a:t>Security Protocols</a:t>
              </a:r>
            </a:p>
          </p:txBody>
        </p:sp>
        <p:sp>
          <p:nvSpPr>
            <p:cNvPr id="26" name="TextBox 25">
              <a:extLst>
                <a:ext uri="{FF2B5EF4-FFF2-40B4-BE49-F238E27FC236}">
                  <a16:creationId xmlns:a16="http://schemas.microsoft.com/office/drawing/2014/main" id="{E0603662-A235-4DA9-A070-AF07092D7DA1}"/>
                </a:ext>
              </a:extLst>
            </p:cNvPr>
            <p:cNvSpPr txBox="1"/>
            <p:nvPr/>
          </p:nvSpPr>
          <p:spPr>
            <a:xfrm>
              <a:off x="863323" y="2254079"/>
              <a:ext cx="2058394" cy="30768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Implement AES-256 encryption and OAuth 2.0 for robust data security.</a:t>
              </a:r>
            </a:p>
          </p:txBody>
        </p:sp>
      </p:grpSp>
      <p:grpSp>
        <p:nvGrpSpPr>
          <p:cNvPr id="28" name="Group 31">
            <a:extLst>
              <a:ext uri="{FF2B5EF4-FFF2-40B4-BE49-F238E27FC236}">
                <a16:creationId xmlns:a16="http://schemas.microsoft.com/office/drawing/2014/main" id="{A805C287-EBBE-4235-9422-9FD9D9EEB494}"/>
              </a:ext>
            </a:extLst>
          </p:cNvPr>
          <p:cNvGrpSpPr/>
          <p:nvPr/>
        </p:nvGrpSpPr>
        <p:grpSpPr>
          <a:xfrm>
            <a:off x="2274298" y="3238625"/>
            <a:ext cx="3050473" cy="1139470"/>
            <a:chOff x="3542950" y="1830034"/>
            <a:chExt cx="2058394" cy="854603"/>
          </a:xfrm>
        </p:grpSpPr>
        <p:sp>
          <p:nvSpPr>
            <p:cNvPr id="29" name="TextBox 28">
              <a:extLst>
                <a:ext uri="{FF2B5EF4-FFF2-40B4-BE49-F238E27FC236}">
                  <a16:creationId xmlns:a16="http://schemas.microsoft.com/office/drawing/2014/main" id="{101B3CF7-DDFC-4C2F-AC4B-E80A56BE6723}"/>
                </a:ext>
              </a:extLst>
            </p:cNvPr>
            <p:cNvSpPr txBox="1"/>
            <p:nvPr/>
          </p:nvSpPr>
          <p:spPr>
            <a:xfrm>
              <a:off x="3542950" y="1830034"/>
              <a:ext cx="2058394" cy="369332"/>
            </a:xfrm>
            <a:prstGeom prst="rect">
              <a:avLst/>
            </a:prstGeom>
            <a:noFill/>
          </p:spPr>
          <p:txBody>
            <a:bodyPr wrap="square" lIns="0" tIns="0" rIns="0" bIns="0" rtlCol="0" anchor="ctr">
              <a:spAutoFit/>
            </a:bodyPr>
            <a:lstStyle/>
            <a:p>
              <a:pPr algn="ctr"/>
              <a:r>
                <a:rPr lang="en-US" sz="1600" b="1" dirty="0">
                  <a:solidFill>
                    <a:srgbClr val="417B85"/>
                  </a:solidFill>
                  <a:latin typeface="Arial" panose="020B0604020202020204" pitchFamily="34" charset="0"/>
                  <a:cs typeface="Arial" panose="020B0604020202020204" pitchFamily="34" charset="0"/>
                </a:rPr>
                <a:t>Support for Multiple User Input and More Data Types</a:t>
              </a:r>
            </a:p>
          </p:txBody>
        </p:sp>
        <p:sp>
          <p:nvSpPr>
            <p:cNvPr id="30" name="TextBox 29">
              <a:extLst>
                <a:ext uri="{FF2B5EF4-FFF2-40B4-BE49-F238E27FC236}">
                  <a16:creationId xmlns:a16="http://schemas.microsoft.com/office/drawing/2014/main" id="{D8CD03E8-F530-48FF-A2D3-B4B6E103E17A}"/>
                </a:ext>
              </a:extLst>
            </p:cNvPr>
            <p:cNvSpPr txBox="1"/>
            <p:nvPr/>
          </p:nvSpPr>
          <p:spPr>
            <a:xfrm>
              <a:off x="3542950" y="2223116"/>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Introduce real-time, concurrent session handling for multi-user collaboration and new formats of data like </a:t>
              </a:r>
              <a:r>
                <a:rPr lang="en-US" sz="1333" dirty="0" err="1">
                  <a:solidFill>
                    <a:schemeClr val="tx1">
                      <a:lumMod val="50000"/>
                      <a:lumOff val="50000"/>
                    </a:schemeClr>
                  </a:solidFill>
                  <a:latin typeface="Arial" panose="020B0604020202020204" pitchFamily="34" charset="0"/>
                  <a:cs typeface="Arial" panose="020B0604020202020204" pitchFamily="34" charset="0"/>
                </a:rPr>
                <a:t>json</a:t>
              </a:r>
              <a:r>
                <a:rPr lang="en-US" sz="1333" dirty="0">
                  <a:solidFill>
                    <a:schemeClr val="tx1">
                      <a:lumMod val="50000"/>
                      <a:lumOff val="50000"/>
                    </a:schemeClr>
                  </a:solidFill>
                  <a:latin typeface="Arial" panose="020B0604020202020204" pitchFamily="34" charset="0"/>
                  <a:cs typeface="Arial" panose="020B0604020202020204" pitchFamily="34" charset="0"/>
                </a:rPr>
                <a:t>.</a:t>
              </a:r>
            </a:p>
          </p:txBody>
        </p:sp>
      </p:grpSp>
      <p:grpSp>
        <p:nvGrpSpPr>
          <p:cNvPr id="32" name="Group 32">
            <a:extLst>
              <a:ext uri="{FF2B5EF4-FFF2-40B4-BE49-F238E27FC236}">
                <a16:creationId xmlns:a16="http://schemas.microsoft.com/office/drawing/2014/main" id="{59319684-CA53-43C3-AFBB-FB1621AC3D85}"/>
              </a:ext>
            </a:extLst>
          </p:cNvPr>
          <p:cNvGrpSpPr/>
          <p:nvPr/>
        </p:nvGrpSpPr>
        <p:grpSpPr>
          <a:xfrm>
            <a:off x="2060857" y="5048674"/>
            <a:ext cx="3464821" cy="1152169"/>
            <a:chOff x="6222578" y="1802010"/>
            <a:chExt cx="2058394" cy="864127"/>
          </a:xfrm>
        </p:grpSpPr>
        <p:sp>
          <p:nvSpPr>
            <p:cNvPr id="33" name="TextBox 32">
              <a:extLst>
                <a:ext uri="{FF2B5EF4-FFF2-40B4-BE49-F238E27FC236}">
                  <a16:creationId xmlns:a16="http://schemas.microsoft.com/office/drawing/2014/main" id="{69B78878-EB9E-4CAC-9AAC-BE32ABB81448}"/>
                </a:ext>
              </a:extLst>
            </p:cNvPr>
            <p:cNvSpPr txBox="1"/>
            <p:nvPr/>
          </p:nvSpPr>
          <p:spPr>
            <a:xfrm>
              <a:off x="6222578" y="1802010"/>
              <a:ext cx="2058394" cy="369332"/>
            </a:xfrm>
            <a:prstGeom prst="rect">
              <a:avLst/>
            </a:prstGeom>
            <a:noFill/>
          </p:spPr>
          <p:txBody>
            <a:bodyPr wrap="square" lIns="0" tIns="0" rIns="0" bIns="0" rtlCol="0" anchor="ctr">
              <a:spAutoFit/>
            </a:bodyPr>
            <a:lstStyle/>
            <a:p>
              <a:pPr algn="ctr"/>
              <a:r>
                <a:rPr lang="en-US" sz="1600" b="1" dirty="0">
                  <a:solidFill>
                    <a:schemeClr val="accent3"/>
                  </a:solidFill>
                  <a:latin typeface="Arial" panose="020B0604020202020204" pitchFamily="34" charset="0"/>
                  <a:cs typeface="Arial" panose="020B0604020202020204" pitchFamily="34" charset="0"/>
                </a:rPr>
                <a:t>Integration of </a:t>
              </a:r>
            </a:p>
            <a:p>
              <a:pPr algn="ctr"/>
              <a:r>
                <a:rPr lang="en-US" sz="1600" b="1" dirty="0">
                  <a:solidFill>
                    <a:schemeClr val="accent3"/>
                  </a:solidFill>
                  <a:latin typeface="Arial" panose="020B0604020202020204" pitchFamily="34" charset="0"/>
                  <a:cs typeface="Arial" panose="020B0604020202020204" pitchFamily="34" charset="0"/>
                </a:rPr>
                <a:t>More Language Models</a:t>
              </a:r>
            </a:p>
          </p:txBody>
        </p:sp>
        <p:sp>
          <p:nvSpPr>
            <p:cNvPr id="34" name="TextBox 33">
              <a:extLst>
                <a:ext uri="{FF2B5EF4-FFF2-40B4-BE49-F238E27FC236}">
                  <a16:creationId xmlns:a16="http://schemas.microsoft.com/office/drawing/2014/main" id="{6E4044A6-83F7-4B10-A68E-6771E3478A11}"/>
                </a:ext>
              </a:extLst>
            </p:cNvPr>
            <p:cNvSpPr txBox="1"/>
            <p:nvPr/>
          </p:nvSpPr>
          <p:spPr>
            <a:xfrm>
              <a:off x="6222578" y="2204616"/>
              <a:ext cx="2058394" cy="46152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Integrate Gemini and specialized models for multilingual, multi-modal and domain-specific queries.</a:t>
              </a:r>
            </a:p>
          </p:txBody>
        </p:sp>
      </p:grpSp>
      <p:sp>
        <p:nvSpPr>
          <p:cNvPr id="44" name="Text Placeholder 3">
            <a:extLst>
              <a:ext uri="{FF2B5EF4-FFF2-40B4-BE49-F238E27FC236}">
                <a16:creationId xmlns:a16="http://schemas.microsoft.com/office/drawing/2014/main" id="{B92452D7-6EFA-48DA-B9C1-89EBAD2C6887}"/>
              </a:ext>
            </a:extLst>
          </p:cNvPr>
          <p:cNvSpPr txBox="1">
            <a:spLocks/>
          </p:cNvSpPr>
          <p:nvPr/>
        </p:nvSpPr>
        <p:spPr>
          <a:xfrm>
            <a:off x="264866" y="1381264"/>
            <a:ext cx="759824" cy="55399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1"/>
                </a:solidFill>
                <a:latin typeface="Arial" panose="020B0604020202020204" pitchFamily="34" charset="0"/>
                <a:cs typeface="Arial" panose="020B0604020202020204" pitchFamily="34" charset="0"/>
              </a:rPr>
              <a:t>01</a:t>
            </a:r>
          </a:p>
        </p:txBody>
      </p:sp>
      <p:sp>
        <p:nvSpPr>
          <p:cNvPr id="45" name="Text Placeholder 3">
            <a:extLst>
              <a:ext uri="{FF2B5EF4-FFF2-40B4-BE49-F238E27FC236}">
                <a16:creationId xmlns:a16="http://schemas.microsoft.com/office/drawing/2014/main" id="{40EAD5D2-6885-4F25-AF8D-3772429AFFDC}"/>
              </a:ext>
            </a:extLst>
          </p:cNvPr>
          <p:cNvSpPr txBox="1">
            <a:spLocks/>
          </p:cNvSpPr>
          <p:nvPr/>
        </p:nvSpPr>
        <p:spPr>
          <a:xfrm>
            <a:off x="402026" y="304270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2"/>
                </a:solidFill>
                <a:latin typeface="Arial" panose="020B0604020202020204" pitchFamily="34" charset="0"/>
                <a:cs typeface="Arial" panose="020B0604020202020204" pitchFamily="34" charset="0"/>
              </a:rPr>
              <a:t>02</a:t>
            </a:r>
          </a:p>
        </p:txBody>
      </p:sp>
      <p:sp>
        <p:nvSpPr>
          <p:cNvPr id="46" name="Text Placeholder 3">
            <a:extLst>
              <a:ext uri="{FF2B5EF4-FFF2-40B4-BE49-F238E27FC236}">
                <a16:creationId xmlns:a16="http://schemas.microsoft.com/office/drawing/2014/main" id="{F69A0D0F-707A-4B52-AFF5-781C8F5269F1}"/>
              </a:ext>
            </a:extLst>
          </p:cNvPr>
          <p:cNvSpPr txBox="1">
            <a:spLocks/>
          </p:cNvSpPr>
          <p:nvPr/>
        </p:nvSpPr>
        <p:spPr>
          <a:xfrm>
            <a:off x="402026" y="4808995"/>
            <a:ext cx="512961"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3"/>
                </a:solidFill>
                <a:latin typeface="Arial" panose="020B0604020202020204" pitchFamily="34" charset="0"/>
                <a:cs typeface="Arial" panose="020B0604020202020204" pitchFamily="34" charset="0"/>
              </a:rPr>
              <a:t>03</a:t>
            </a:r>
          </a:p>
        </p:txBody>
      </p:sp>
      <p:grpSp>
        <p:nvGrpSpPr>
          <p:cNvPr id="49" name="Group 48">
            <a:extLst>
              <a:ext uri="{FF2B5EF4-FFF2-40B4-BE49-F238E27FC236}">
                <a16:creationId xmlns:a16="http://schemas.microsoft.com/office/drawing/2014/main" id="{AD58326B-082D-4AFE-9B7B-D5384CA50B11}"/>
              </a:ext>
            </a:extLst>
          </p:cNvPr>
          <p:cNvGrpSpPr/>
          <p:nvPr/>
        </p:nvGrpSpPr>
        <p:grpSpPr>
          <a:xfrm>
            <a:off x="1112111" y="1658263"/>
            <a:ext cx="965063" cy="937433"/>
            <a:chOff x="2066032" y="1744141"/>
            <a:chExt cx="965063" cy="937433"/>
          </a:xfrm>
        </p:grpSpPr>
        <p:sp>
          <p:nvSpPr>
            <p:cNvPr id="27" name="Oval 26">
              <a:extLst>
                <a:ext uri="{FF2B5EF4-FFF2-40B4-BE49-F238E27FC236}">
                  <a16:creationId xmlns:a16="http://schemas.microsoft.com/office/drawing/2014/main" id="{F0821429-072D-4ECA-9F93-ABFDADDB72BB}"/>
                </a:ext>
              </a:extLst>
            </p:cNvPr>
            <p:cNvSpPr/>
            <p:nvPr/>
          </p:nvSpPr>
          <p:spPr>
            <a:xfrm>
              <a:off x="2066032" y="1744141"/>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48" name="Picture 47">
              <a:extLst>
                <a:ext uri="{FF2B5EF4-FFF2-40B4-BE49-F238E27FC236}">
                  <a16:creationId xmlns:a16="http://schemas.microsoft.com/office/drawing/2014/main" id="{6543E238-638E-4F32-A1FC-B3BB2E07742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40881" y="1905176"/>
              <a:ext cx="615361" cy="615361"/>
            </a:xfrm>
            <a:prstGeom prst="rect">
              <a:avLst/>
            </a:prstGeom>
          </p:spPr>
        </p:pic>
      </p:grpSp>
      <p:grpSp>
        <p:nvGrpSpPr>
          <p:cNvPr id="52" name="Group 51">
            <a:extLst>
              <a:ext uri="{FF2B5EF4-FFF2-40B4-BE49-F238E27FC236}">
                <a16:creationId xmlns:a16="http://schemas.microsoft.com/office/drawing/2014/main" id="{A1F66DD5-2E18-4F69-A5DA-C881CA79D170}"/>
              </a:ext>
            </a:extLst>
          </p:cNvPr>
          <p:cNvGrpSpPr/>
          <p:nvPr/>
        </p:nvGrpSpPr>
        <p:grpSpPr>
          <a:xfrm>
            <a:off x="1112111" y="3294019"/>
            <a:ext cx="965063" cy="937433"/>
            <a:chOff x="5638868" y="1744141"/>
            <a:chExt cx="965063" cy="937433"/>
          </a:xfrm>
        </p:grpSpPr>
        <p:sp>
          <p:nvSpPr>
            <p:cNvPr id="31" name="Oval 30">
              <a:extLst>
                <a:ext uri="{FF2B5EF4-FFF2-40B4-BE49-F238E27FC236}">
                  <a16:creationId xmlns:a16="http://schemas.microsoft.com/office/drawing/2014/main" id="{AB0C2258-CCE6-4803-ABAE-203E68684097}"/>
                </a:ext>
              </a:extLst>
            </p:cNvPr>
            <p:cNvSpPr/>
            <p:nvPr/>
          </p:nvSpPr>
          <p:spPr>
            <a:xfrm>
              <a:off x="5638868" y="1744141"/>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latin typeface="Arial" panose="020B0604020202020204" pitchFamily="34" charset="0"/>
                <a:cs typeface="Arial" panose="020B0604020202020204" pitchFamily="34" charset="0"/>
              </a:endParaRPr>
            </a:p>
          </p:txBody>
        </p:sp>
        <p:pic>
          <p:nvPicPr>
            <p:cNvPr id="51" name="Picture 50">
              <a:extLst>
                <a:ext uri="{FF2B5EF4-FFF2-40B4-BE49-F238E27FC236}">
                  <a16:creationId xmlns:a16="http://schemas.microsoft.com/office/drawing/2014/main" id="{0563F368-407B-486A-81FD-FC48726F983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16591" y="1919866"/>
              <a:ext cx="608205" cy="608205"/>
            </a:xfrm>
            <a:prstGeom prst="rect">
              <a:avLst/>
            </a:prstGeom>
          </p:spPr>
        </p:pic>
      </p:grpSp>
      <p:grpSp>
        <p:nvGrpSpPr>
          <p:cNvPr id="55" name="Group 54">
            <a:extLst>
              <a:ext uri="{FF2B5EF4-FFF2-40B4-BE49-F238E27FC236}">
                <a16:creationId xmlns:a16="http://schemas.microsoft.com/office/drawing/2014/main" id="{E1FBC999-91CF-4044-85BD-9243E3300F41}"/>
              </a:ext>
            </a:extLst>
          </p:cNvPr>
          <p:cNvGrpSpPr/>
          <p:nvPr/>
        </p:nvGrpSpPr>
        <p:grpSpPr>
          <a:xfrm>
            <a:off x="1112111" y="5116767"/>
            <a:ext cx="965063" cy="937433"/>
            <a:chOff x="9211705" y="1744141"/>
            <a:chExt cx="965063" cy="937433"/>
          </a:xfrm>
        </p:grpSpPr>
        <p:sp>
          <p:nvSpPr>
            <p:cNvPr id="35" name="Oval 34">
              <a:extLst>
                <a:ext uri="{FF2B5EF4-FFF2-40B4-BE49-F238E27FC236}">
                  <a16:creationId xmlns:a16="http://schemas.microsoft.com/office/drawing/2014/main" id="{942202D8-41EA-471F-B18F-24625DF4A461}"/>
                </a:ext>
              </a:extLst>
            </p:cNvPr>
            <p:cNvSpPr/>
            <p:nvPr/>
          </p:nvSpPr>
          <p:spPr>
            <a:xfrm>
              <a:off x="9211705" y="1744141"/>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latin typeface="Arial" panose="020B0604020202020204" pitchFamily="34" charset="0"/>
                <a:cs typeface="Arial" panose="020B0604020202020204" pitchFamily="34" charset="0"/>
              </a:endParaRPr>
            </a:p>
          </p:txBody>
        </p:sp>
        <p:pic>
          <p:nvPicPr>
            <p:cNvPr id="54" name="Picture 53">
              <a:extLst>
                <a:ext uri="{FF2B5EF4-FFF2-40B4-BE49-F238E27FC236}">
                  <a16:creationId xmlns:a16="http://schemas.microsoft.com/office/drawing/2014/main" id="{53E337F1-12F7-4A14-A219-790FFB8C0E9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342205" y="1871938"/>
              <a:ext cx="704059" cy="704059"/>
            </a:xfrm>
            <a:prstGeom prst="rect">
              <a:avLst/>
            </a:prstGeom>
          </p:spPr>
        </p:pic>
      </p:grpSp>
      <p:sp>
        <p:nvSpPr>
          <p:cNvPr id="36" name="TextBox 35">
            <a:extLst>
              <a:ext uri="{FF2B5EF4-FFF2-40B4-BE49-F238E27FC236}">
                <a16:creationId xmlns:a16="http://schemas.microsoft.com/office/drawing/2014/main" id="{7D14409E-E399-438A-B1EB-D8F74E23686A}"/>
              </a:ext>
            </a:extLst>
          </p:cNvPr>
          <p:cNvSpPr txBox="1"/>
          <p:nvPr/>
        </p:nvSpPr>
        <p:spPr>
          <a:xfrm>
            <a:off x="396852" y="283882"/>
            <a:ext cx="7479456" cy="6924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Next Steps &amp; Improvements</a:t>
            </a:r>
          </a:p>
        </p:txBody>
      </p:sp>
      <p:cxnSp>
        <p:nvCxnSpPr>
          <p:cNvPr id="3" name="Straight Connector 2">
            <a:extLst>
              <a:ext uri="{FF2B5EF4-FFF2-40B4-BE49-F238E27FC236}">
                <a16:creationId xmlns:a16="http://schemas.microsoft.com/office/drawing/2014/main" id="{AE0BAAF0-AF8D-4FE1-A044-2E28D0818D9E}"/>
              </a:ext>
            </a:extLst>
          </p:cNvPr>
          <p:cNvCxnSpPr>
            <a:cxnSpLocks/>
          </p:cNvCxnSpPr>
          <p:nvPr/>
        </p:nvCxnSpPr>
        <p:spPr>
          <a:xfrm>
            <a:off x="5866228" y="1196427"/>
            <a:ext cx="0" cy="4857773"/>
          </a:xfrm>
          <a:prstGeom prst="line">
            <a:avLst/>
          </a:prstGeom>
          <a:ln w="28575"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7" name="Group 30">
            <a:extLst>
              <a:ext uri="{FF2B5EF4-FFF2-40B4-BE49-F238E27FC236}">
                <a16:creationId xmlns:a16="http://schemas.microsoft.com/office/drawing/2014/main" id="{C036687E-59B8-471E-8DE5-EEDE83085C0C}"/>
              </a:ext>
            </a:extLst>
          </p:cNvPr>
          <p:cNvGrpSpPr/>
          <p:nvPr/>
        </p:nvGrpSpPr>
        <p:grpSpPr>
          <a:xfrm>
            <a:off x="8335205" y="1406522"/>
            <a:ext cx="2968092" cy="943559"/>
            <a:chOff x="863323" y="1826576"/>
            <a:chExt cx="2064800" cy="707667"/>
          </a:xfrm>
        </p:grpSpPr>
        <p:sp>
          <p:nvSpPr>
            <p:cNvPr id="38" name="TextBox 37">
              <a:extLst>
                <a:ext uri="{FF2B5EF4-FFF2-40B4-BE49-F238E27FC236}">
                  <a16:creationId xmlns:a16="http://schemas.microsoft.com/office/drawing/2014/main" id="{0F7253F5-1449-4E83-BF8A-3D54161DDA64}"/>
                </a:ext>
              </a:extLst>
            </p:cNvPr>
            <p:cNvSpPr txBox="1"/>
            <p:nvPr/>
          </p:nvSpPr>
          <p:spPr>
            <a:xfrm>
              <a:off x="863323" y="1826576"/>
              <a:ext cx="2058394" cy="369331"/>
            </a:xfrm>
            <a:prstGeom prst="rect">
              <a:avLst/>
            </a:prstGeom>
            <a:noFill/>
          </p:spPr>
          <p:txBody>
            <a:bodyPr wrap="square" lIns="0" tIns="0" rIns="0" bIns="0" rtlCol="0" anchor="ctr">
              <a:spAutoFit/>
            </a:bodyPr>
            <a:lstStyle/>
            <a:p>
              <a:pPr algn="ctr"/>
              <a:r>
                <a:rPr lang="en-US" sz="1600" b="1" dirty="0">
                  <a:solidFill>
                    <a:schemeClr val="accent1"/>
                  </a:solidFill>
                  <a:latin typeface="Arial" panose="020B0604020202020204" pitchFamily="34" charset="0"/>
                  <a:cs typeface="Arial" panose="020B0604020202020204" pitchFamily="34" charset="0"/>
                </a:rPr>
                <a:t>Improved </a:t>
              </a:r>
              <a:br>
                <a:rPr lang="en-US" sz="1600" b="1" dirty="0">
                  <a:solidFill>
                    <a:schemeClr val="accent1"/>
                  </a:solidFill>
                  <a:latin typeface="Arial" panose="020B0604020202020204" pitchFamily="34" charset="0"/>
                  <a:cs typeface="Arial" panose="020B0604020202020204" pitchFamily="34" charset="0"/>
                </a:rPr>
              </a:br>
              <a:r>
                <a:rPr lang="en-US" sz="1600" b="1" dirty="0">
                  <a:solidFill>
                    <a:schemeClr val="accent1"/>
                  </a:solidFill>
                  <a:latin typeface="Arial" panose="020B0604020202020204" pitchFamily="34" charset="0"/>
                  <a:cs typeface="Arial" panose="020B0604020202020204" pitchFamily="34" charset="0"/>
                </a:rPr>
                <a:t>Data Storage Solutions</a:t>
              </a:r>
            </a:p>
          </p:txBody>
        </p:sp>
        <p:sp>
          <p:nvSpPr>
            <p:cNvPr id="43" name="TextBox 42">
              <a:extLst>
                <a:ext uri="{FF2B5EF4-FFF2-40B4-BE49-F238E27FC236}">
                  <a16:creationId xmlns:a16="http://schemas.microsoft.com/office/drawing/2014/main" id="{E33F3717-6C9C-4A2D-94AC-7966E6A1CAC7}"/>
                </a:ext>
              </a:extLst>
            </p:cNvPr>
            <p:cNvSpPr txBox="1"/>
            <p:nvPr/>
          </p:nvSpPr>
          <p:spPr>
            <a:xfrm>
              <a:off x="869729" y="2226563"/>
              <a:ext cx="2058394" cy="307680"/>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Adopt distributed cloud storage for scalable, high-speed data access.</a:t>
              </a:r>
            </a:p>
          </p:txBody>
        </p:sp>
      </p:grpSp>
      <p:grpSp>
        <p:nvGrpSpPr>
          <p:cNvPr id="50" name="Group 31">
            <a:extLst>
              <a:ext uri="{FF2B5EF4-FFF2-40B4-BE49-F238E27FC236}">
                <a16:creationId xmlns:a16="http://schemas.microsoft.com/office/drawing/2014/main" id="{4534845C-7C81-4115-95C0-41C5D65FED1F}"/>
              </a:ext>
            </a:extLst>
          </p:cNvPr>
          <p:cNvGrpSpPr/>
          <p:nvPr/>
        </p:nvGrpSpPr>
        <p:grpSpPr>
          <a:xfrm>
            <a:off x="7804161" y="3294023"/>
            <a:ext cx="3903902" cy="664084"/>
            <a:chOff x="3409146" y="1992705"/>
            <a:chExt cx="2326002" cy="498062"/>
          </a:xfrm>
        </p:grpSpPr>
        <p:sp>
          <p:nvSpPr>
            <p:cNvPr id="53" name="TextBox 52">
              <a:extLst>
                <a:ext uri="{FF2B5EF4-FFF2-40B4-BE49-F238E27FC236}">
                  <a16:creationId xmlns:a16="http://schemas.microsoft.com/office/drawing/2014/main" id="{C41C30F2-5E56-4D09-A201-F3BC3AF717FD}"/>
                </a:ext>
              </a:extLst>
            </p:cNvPr>
            <p:cNvSpPr txBox="1"/>
            <p:nvPr/>
          </p:nvSpPr>
          <p:spPr>
            <a:xfrm>
              <a:off x="3542950" y="1992705"/>
              <a:ext cx="2058394" cy="184666"/>
            </a:xfrm>
            <a:prstGeom prst="rect">
              <a:avLst/>
            </a:prstGeom>
            <a:noFill/>
          </p:spPr>
          <p:txBody>
            <a:bodyPr wrap="square" lIns="0" tIns="0" rIns="0" bIns="0" rtlCol="0" anchor="ctr">
              <a:spAutoFit/>
            </a:bodyPr>
            <a:lstStyle/>
            <a:p>
              <a:pPr algn="ctr"/>
              <a:r>
                <a:rPr lang="en-US" sz="1600" b="1" dirty="0">
                  <a:solidFill>
                    <a:srgbClr val="417B85"/>
                  </a:solidFill>
                  <a:latin typeface="Arial" panose="020B0604020202020204" pitchFamily="34" charset="0"/>
                  <a:cs typeface="Arial" panose="020B0604020202020204" pitchFamily="34" charset="0"/>
                </a:rPr>
                <a:t>Cost Optimization Strategies</a:t>
              </a:r>
            </a:p>
          </p:txBody>
        </p:sp>
        <p:sp>
          <p:nvSpPr>
            <p:cNvPr id="56" name="TextBox 55">
              <a:extLst>
                <a:ext uri="{FF2B5EF4-FFF2-40B4-BE49-F238E27FC236}">
                  <a16:creationId xmlns:a16="http://schemas.microsoft.com/office/drawing/2014/main" id="{9221B55D-D5F6-4A11-8992-A774EE813F08}"/>
                </a:ext>
              </a:extLst>
            </p:cNvPr>
            <p:cNvSpPr txBox="1"/>
            <p:nvPr/>
          </p:nvSpPr>
          <p:spPr>
            <a:xfrm>
              <a:off x="3409146" y="2183087"/>
              <a:ext cx="2326002" cy="307680"/>
            </a:xfrm>
            <a:prstGeom prst="rect">
              <a:avLst/>
            </a:prstGeom>
            <a:noFill/>
          </p:spPr>
          <p:txBody>
            <a:bodyPr wrap="square" lIns="0" tIns="0" rIns="0" bIns="0" rtlCol="0" anchor="t">
              <a:spAutoFit/>
            </a:bodyPr>
            <a:lstStyle/>
            <a:p>
              <a:pPr lvl="1"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Utilize serverless architecture to dynamically scale resources based on usage.</a:t>
              </a:r>
            </a:p>
          </p:txBody>
        </p:sp>
      </p:grpSp>
      <p:grpSp>
        <p:nvGrpSpPr>
          <p:cNvPr id="59" name="Group 32">
            <a:extLst>
              <a:ext uri="{FF2B5EF4-FFF2-40B4-BE49-F238E27FC236}">
                <a16:creationId xmlns:a16="http://schemas.microsoft.com/office/drawing/2014/main" id="{E7D02A1B-FD6E-498B-8CE8-09E644C357D5}"/>
              </a:ext>
            </a:extLst>
          </p:cNvPr>
          <p:cNvGrpSpPr/>
          <p:nvPr/>
        </p:nvGrpSpPr>
        <p:grpSpPr>
          <a:xfrm>
            <a:off x="8353621" y="4954771"/>
            <a:ext cx="2940468" cy="944180"/>
            <a:chOff x="6222578" y="1839750"/>
            <a:chExt cx="2205351" cy="708135"/>
          </a:xfrm>
        </p:grpSpPr>
        <p:sp>
          <p:nvSpPr>
            <p:cNvPr id="60" name="TextBox 59">
              <a:extLst>
                <a:ext uri="{FF2B5EF4-FFF2-40B4-BE49-F238E27FC236}">
                  <a16:creationId xmlns:a16="http://schemas.microsoft.com/office/drawing/2014/main" id="{1CE0828D-F72A-44B1-92D6-969758CAF7B6}"/>
                </a:ext>
              </a:extLst>
            </p:cNvPr>
            <p:cNvSpPr txBox="1"/>
            <p:nvPr/>
          </p:nvSpPr>
          <p:spPr>
            <a:xfrm>
              <a:off x="6245250" y="1839750"/>
              <a:ext cx="2058394" cy="369332"/>
            </a:xfrm>
            <a:prstGeom prst="rect">
              <a:avLst/>
            </a:prstGeom>
            <a:noFill/>
          </p:spPr>
          <p:txBody>
            <a:bodyPr wrap="square" lIns="0" tIns="0" rIns="0" bIns="0" rtlCol="0" anchor="ctr">
              <a:spAutoFit/>
            </a:bodyPr>
            <a:lstStyle/>
            <a:p>
              <a:pPr algn="ctr"/>
              <a:r>
                <a:rPr lang="en-US" sz="1600" b="1" dirty="0">
                  <a:solidFill>
                    <a:schemeClr val="accent3"/>
                  </a:solidFill>
                  <a:latin typeface="Arial" panose="020B0604020202020204" pitchFamily="34" charset="0"/>
                  <a:cs typeface="Arial" panose="020B0604020202020204" pitchFamily="34" charset="0"/>
                </a:rPr>
                <a:t>Enhanced Performance and Responsiveness</a:t>
              </a:r>
            </a:p>
          </p:txBody>
        </p:sp>
        <p:sp>
          <p:nvSpPr>
            <p:cNvPr id="61" name="TextBox 60">
              <a:extLst>
                <a:ext uri="{FF2B5EF4-FFF2-40B4-BE49-F238E27FC236}">
                  <a16:creationId xmlns:a16="http://schemas.microsoft.com/office/drawing/2014/main" id="{9263225B-1144-4CDC-B1CA-D222DEE818E6}"/>
                </a:ext>
              </a:extLst>
            </p:cNvPr>
            <p:cNvSpPr txBox="1"/>
            <p:nvPr/>
          </p:nvSpPr>
          <p:spPr>
            <a:xfrm>
              <a:off x="6222578" y="2240204"/>
              <a:ext cx="2205351" cy="307681"/>
            </a:xfrm>
            <a:prstGeom prst="rect">
              <a:avLst/>
            </a:prstGeom>
            <a:noFill/>
          </p:spPr>
          <p:txBody>
            <a:bodyPr wrap="square" lIns="0" tIns="0" rIns="0" bIns="0" rtlCol="0" anchor="t">
              <a:spAutoFit/>
            </a:bodyPr>
            <a:lstStyle/>
            <a:p>
              <a:pPr algn="ctr" defTabSz="1219170">
                <a:spcBef>
                  <a:spcPct val="20000"/>
                </a:spcBef>
                <a:defRPr/>
              </a:pPr>
              <a:r>
                <a:rPr lang="en-US" sz="1333" dirty="0">
                  <a:solidFill>
                    <a:schemeClr val="tx1">
                      <a:lumMod val="50000"/>
                      <a:lumOff val="50000"/>
                    </a:schemeClr>
                  </a:solidFill>
                  <a:latin typeface="Arial" panose="020B0604020202020204" pitchFamily="34" charset="0"/>
                  <a:cs typeface="Arial" panose="020B0604020202020204" pitchFamily="34" charset="0"/>
                </a:rPr>
                <a:t>Optimize API calls and model inference times to reduce latency. </a:t>
              </a:r>
            </a:p>
          </p:txBody>
        </p:sp>
      </p:grpSp>
      <p:sp>
        <p:nvSpPr>
          <p:cNvPr id="62" name="Text Placeholder 3">
            <a:extLst>
              <a:ext uri="{FF2B5EF4-FFF2-40B4-BE49-F238E27FC236}">
                <a16:creationId xmlns:a16="http://schemas.microsoft.com/office/drawing/2014/main" id="{1061E081-0C19-4A02-9B20-0CA2F8383633}"/>
              </a:ext>
            </a:extLst>
          </p:cNvPr>
          <p:cNvSpPr txBox="1">
            <a:spLocks/>
          </p:cNvSpPr>
          <p:nvPr/>
        </p:nvSpPr>
        <p:spPr>
          <a:xfrm>
            <a:off x="6325773" y="1381264"/>
            <a:ext cx="759824" cy="55399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1"/>
                </a:solidFill>
                <a:latin typeface="Arial" panose="020B0604020202020204" pitchFamily="34" charset="0"/>
                <a:cs typeface="Arial" panose="020B0604020202020204" pitchFamily="34" charset="0"/>
              </a:rPr>
              <a:t>04</a:t>
            </a:r>
          </a:p>
        </p:txBody>
      </p:sp>
      <p:sp>
        <p:nvSpPr>
          <p:cNvPr id="63" name="Text Placeholder 3">
            <a:extLst>
              <a:ext uri="{FF2B5EF4-FFF2-40B4-BE49-F238E27FC236}">
                <a16:creationId xmlns:a16="http://schemas.microsoft.com/office/drawing/2014/main" id="{F953B700-A17D-400E-BA86-F4085CBB1714}"/>
              </a:ext>
            </a:extLst>
          </p:cNvPr>
          <p:cNvSpPr txBox="1">
            <a:spLocks/>
          </p:cNvSpPr>
          <p:nvPr/>
        </p:nvSpPr>
        <p:spPr>
          <a:xfrm>
            <a:off x="6462932" y="3042705"/>
            <a:ext cx="512962"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2"/>
                </a:solidFill>
                <a:latin typeface="Arial" panose="020B0604020202020204" pitchFamily="34" charset="0"/>
                <a:cs typeface="Arial" panose="020B0604020202020204" pitchFamily="34" charset="0"/>
              </a:rPr>
              <a:t>05</a:t>
            </a:r>
          </a:p>
        </p:txBody>
      </p:sp>
      <p:sp>
        <p:nvSpPr>
          <p:cNvPr id="64" name="Text Placeholder 3">
            <a:extLst>
              <a:ext uri="{FF2B5EF4-FFF2-40B4-BE49-F238E27FC236}">
                <a16:creationId xmlns:a16="http://schemas.microsoft.com/office/drawing/2014/main" id="{B35EF85C-2E0F-492F-84D8-235014B7A4A5}"/>
              </a:ext>
            </a:extLst>
          </p:cNvPr>
          <p:cNvSpPr txBox="1">
            <a:spLocks/>
          </p:cNvSpPr>
          <p:nvPr/>
        </p:nvSpPr>
        <p:spPr>
          <a:xfrm>
            <a:off x="6462932" y="4808995"/>
            <a:ext cx="512962" cy="553998"/>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3600" b="0" dirty="0">
                <a:solidFill>
                  <a:schemeClr val="accent3"/>
                </a:solidFill>
                <a:latin typeface="Arial" panose="020B0604020202020204" pitchFamily="34" charset="0"/>
                <a:cs typeface="Arial" panose="020B0604020202020204" pitchFamily="34" charset="0"/>
              </a:rPr>
              <a:t>06</a:t>
            </a:r>
          </a:p>
        </p:txBody>
      </p:sp>
      <p:grpSp>
        <p:nvGrpSpPr>
          <p:cNvPr id="16" name="Group 15">
            <a:extLst>
              <a:ext uri="{FF2B5EF4-FFF2-40B4-BE49-F238E27FC236}">
                <a16:creationId xmlns:a16="http://schemas.microsoft.com/office/drawing/2014/main" id="{7586B9F7-159F-4085-8183-161C204390EE}"/>
              </a:ext>
            </a:extLst>
          </p:cNvPr>
          <p:cNvGrpSpPr/>
          <p:nvPr/>
        </p:nvGrpSpPr>
        <p:grpSpPr>
          <a:xfrm>
            <a:off x="7173018" y="1658263"/>
            <a:ext cx="965063" cy="937433"/>
            <a:chOff x="7173018" y="1622716"/>
            <a:chExt cx="965063" cy="937433"/>
          </a:xfrm>
        </p:grpSpPr>
        <p:sp>
          <p:nvSpPr>
            <p:cNvPr id="66" name="Oval 65">
              <a:extLst>
                <a:ext uri="{FF2B5EF4-FFF2-40B4-BE49-F238E27FC236}">
                  <a16:creationId xmlns:a16="http://schemas.microsoft.com/office/drawing/2014/main" id="{3C70AF41-D485-4F64-83CC-93B4E2F4E8AA}"/>
                </a:ext>
              </a:extLst>
            </p:cNvPr>
            <p:cNvSpPr/>
            <p:nvPr/>
          </p:nvSpPr>
          <p:spPr>
            <a:xfrm>
              <a:off x="7173018" y="1622716"/>
              <a:ext cx="965063" cy="93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D8CAD21-3469-441B-9B5C-AED11B35AFE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33598" y="1755211"/>
              <a:ext cx="643901" cy="643901"/>
            </a:xfrm>
            <a:prstGeom prst="rect">
              <a:avLst/>
            </a:prstGeom>
          </p:spPr>
        </p:pic>
      </p:grpSp>
      <p:grpSp>
        <p:nvGrpSpPr>
          <p:cNvPr id="17" name="Group 16">
            <a:extLst>
              <a:ext uri="{FF2B5EF4-FFF2-40B4-BE49-F238E27FC236}">
                <a16:creationId xmlns:a16="http://schemas.microsoft.com/office/drawing/2014/main" id="{3F8104D3-3CEB-416B-9D86-298029C2816C}"/>
              </a:ext>
            </a:extLst>
          </p:cNvPr>
          <p:cNvGrpSpPr/>
          <p:nvPr/>
        </p:nvGrpSpPr>
        <p:grpSpPr>
          <a:xfrm>
            <a:off x="7173018" y="3294019"/>
            <a:ext cx="965063" cy="937433"/>
            <a:chOff x="7173018" y="3443309"/>
            <a:chExt cx="965063" cy="937433"/>
          </a:xfrm>
        </p:grpSpPr>
        <p:sp>
          <p:nvSpPr>
            <p:cNvPr id="69" name="Oval 68">
              <a:extLst>
                <a:ext uri="{FF2B5EF4-FFF2-40B4-BE49-F238E27FC236}">
                  <a16:creationId xmlns:a16="http://schemas.microsoft.com/office/drawing/2014/main" id="{02A7FCEE-0993-4165-B653-7CBB0E2058A7}"/>
                </a:ext>
              </a:extLst>
            </p:cNvPr>
            <p:cNvSpPr/>
            <p:nvPr/>
          </p:nvSpPr>
          <p:spPr>
            <a:xfrm>
              <a:off x="7173018" y="3443309"/>
              <a:ext cx="965063" cy="937433"/>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9EF7940-153B-4E26-8B48-5C039E19D71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339781" y="3601981"/>
              <a:ext cx="642310" cy="642310"/>
            </a:xfrm>
            <a:prstGeom prst="rect">
              <a:avLst/>
            </a:prstGeom>
          </p:spPr>
        </p:pic>
      </p:grpSp>
      <p:grpSp>
        <p:nvGrpSpPr>
          <p:cNvPr id="18" name="Group 17">
            <a:extLst>
              <a:ext uri="{FF2B5EF4-FFF2-40B4-BE49-F238E27FC236}">
                <a16:creationId xmlns:a16="http://schemas.microsoft.com/office/drawing/2014/main" id="{245790D4-5518-4CB1-90C7-F613E35985A2}"/>
              </a:ext>
            </a:extLst>
          </p:cNvPr>
          <p:cNvGrpSpPr/>
          <p:nvPr/>
        </p:nvGrpSpPr>
        <p:grpSpPr>
          <a:xfrm>
            <a:off x="7173018" y="5116767"/>
            <a:ext cx="965063" cy="937433"/>
            <a:chOff x="7173018" y="5266057"/>
            <a:chExt cx="965063" cy="937433"/>
          </a:xfrm>
        </p:grpSpPr>
        <p:sp>
          <p:nvSpPr>
            <p:cNvPr id="72" name="Oval 71">
              <a:extLst>
                <a:ext uri="{FF2B5EF4-FFF2-40B4-BE49-F238E27FC236}">
                  <a16:creationId xmlns:a16="http://schemas.microsoft.com/office/drawing/2014/main" id="{123983F5-1AD1-4832-8698-A74D68F088AE}"/>
                </a:ext>
              </a:extLst>
            </p:cNvPr>
            <p:cNvSpPr/>
            <p:nvPr/>
          </p:nvSpPr>
          <p:spPr>
            <a:xfrm>
              <a:off x="7173018" y="5266057"/>
              <a:ext cx="965063" cy="9374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solidFill>
                  <a:schemeClr val="accent3">
                    <a:lumMod val="50000"/>
                  </a:schemeClr>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52DF521B-0B8F-4D7A-A78A-315625F875B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94161" y="5431983"/>
              <a:ext cx="661397" cy="661397"/>
            </a:xfrm>
            <a:prstGeom prst="rect">
              <a:avLst/>
            </a:prstGeom>
          </p:spPr>
        </p:pic>
      </p:grpSp>
    </p:spTree>
    <p:extLst>
      <p:ext uri="{BB962C8B-B14F-4D97-AF65-F5344CB8AC3E}">
        <p14:creationId xmlns:p14="http://schemas.microsoft.com/office/powerpoint/2010/main" val="29315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ppt_w</p:attrName>
                                        </p:attrNameLst>
                                      </p:cBhvr>
                                      <p:tavLst>
                                        <p:tav tm="0">
                                          <p:val>
                                            <p:fltVal val="0"/>
                                          </p:val>
                                        </p:tav>
                                        <p:tav tm="100000">
                                          <p:val>
                                            <p:strVal val="#ppt_w"/>
                                          </p:val>
                                        </p:tav>
                                      </p:tavLst>
                                    </p:anim>
                                    <p:anim calcmode="lin" valueType="num">
                                      <p:cBhvr>
                                        <p:cTn id="22" dur="500" fill="hold"/>
                                        <p:tgtEl>
                                          <p:spTgt spid="45"/>
                                        </p:tgtEl>
                                        <p:attrNameLst>
                                          <p:attrName>ppt_h</p:attrName>
                                        </p:attrNameLst>
                                      </p:cBhvr>
                                      <p:tavLst>
                                        <p:tav tm="0">
                                          <p:val>
                                            <p:fltVal val="0"/>
                                          </p:val>
                                        </p:tav>
                                        <p:tav tm="100000">
                                          <p:val>
                                            <p:strVal val="#ppt_h"/>
                                          </p:val>
                                        </p:tav>
                                      </p:tavLst>
                                    </p:anim>
                                    <p:animEffect transition="in" filter="fade">
                                      <p:cBhvr>
                                        <p:cTn id="23" dur="500"/>
                                        <p:tgtEl>
                                          <p:spTgt spid="45"/>
                                        </p:tgtEl>
                                      </p:cBhvr>
                                    </p:animEffect>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p:cTn id="36" dur="500" fill="hold"/>
                                        <p:tgtEl>
                                          <p:spTgt spid="46"/>
                                        </p:tgtEl>
                                        <p:attrNameLst>
                                          <p:attrName>ppt_w</p:attrName>
                                        </p:attrNameLst>
                                      </p:cBhvr>
                                      <p:tavLst>
                                        <p:tav tm="0">
                                          <p:val>
                                            <p:fltVal val="0"/>
                                          </p:val>
                                        </p:tav>
                                        <p:tav tm="100000">
                                          <p:val>
                                            <p:strVal val="#ppt_w"/>
                                          </p:val>
                                        </p:tav>
                                      </p:tavLst>
                                    </p:anim>
                                    <p:anim calcmode="lin" valueType="num">
                                      <p:cBhvr>
                                        <p:cTn id="37" dur="500" fill="hold"/>
                                        <p:tgtEl>
                                          <p:spTgt spid="46"/>
                                        </p:tgtEl>
                                        <p:attrNameLst>
                                          <p:attrName>ppt_h</p:attrName>
                                        </p:attrNameLst>
                                      </p:cBhvr>
                                      <p:tavLst>
                                        <p:tav tm="0">
                                          <p:val>
                                            <p:fltVal val="0"/>
                                          </p:val>
                                        </p:tav>
                                        <p:tav tm="100000">
                                          <p:val>
                                            <p:strVal val="#ppt_h"/>
                                          </p:val>
                                        </p:tav>
                                      </p:tavLst>
                                    </p:anim>
                                    <p:animEffect transition="in" filter="fade">
                                      <p:cBhvr>
                                        <p:cTn id="38" dur="500"/>
                                        <p:tgtEl>
                                          <p:spTgt spid="46"/>
                                        </p:tgtEl>
                                      </p:cBhvr>
                                    </p:animEffect>
                                  </p:childTnLst>
                                </p:cTn>
                              </p:par>
                            </p:childTnLst>
                          </p:cTn>
                        </p:par>
                        <p:par>
                          <p:cTn id="39" fill="hold">
                            <p:stCondLst>
                              <p:cond delay="500"/>
                            </p:stCondLst>
                            <p:childTnLst>
                              <p:par>
                                <p:cTn id="40" presetID="42" presetClass="entr" presetSubtype="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anim calcmode="lin" valueType="num">
                                      <p:cBhvr>
                                        <p:cTn id="43" dur="500" fill="hold"/>
                                        <p:tgtEl>
                                          <p:spTgt spid="32"/>
                                        </p:tgtEl>
                                        <p:attrNameLst>
                                          <p:attrName>ppt_x</p:attrName>
                                        </p:attrNameLst>
                                      </p:cBhvr>
                                      <p:tavLst>
                                        <p:tav tm="0">
                                          <p:val>
                                            <p:strVal val="#ppt_x"/>
                                          </p:val>
                                        </p:tav>
                                        <p:tav tm="100000">
                                          <p:val>
                                            <p:strVal val="#ppt_x"/>
                                          </p:val>
                                        </p:tav>
                                      </p:tavLst>
                                    </p:anim>
                                    <p:anim calcmode="lin" valueType="num">
                                      <p:cBhvr>
                                        <p:cTn id="44" dur="500" fill="hold"/>
                                        <p:tgtEl>
                                          <p:spTgt spid="32"/>
                                        </p:tgtEl>
                                        <p:attrNameLst>
                                          <p:attrName>ppt_y</p:attrName>
                                        </p:attrNameLst>
                                      </p:cBhvr>
                                      <p:tavLst>
                                        <p:tav tm="0">
                                          <p:val>
                                            <p:strVal val="#ppt_y+.1"/>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fill="hold"/>
                                        <p:tgtEl>
                                          <p:spTgt spid="62"/>
                                        </p:tgtEl>
                                        <p:attrNameLst>
                                          <p:attrName>ppt_w</p:attrName>
                                        </p:attrNameLst>
                                      </p:cBhvr>
                                      <p:tavLst>
                                        <p:tav tm="0">
                                          <p:val>
                                            <p:fltVal val="0"/>
                                          </p:val>
                                        </p:tav>
                                        <p:tav tm="100000">
                                          <p:val>
                                            <p:strVal val="#ppt_w"/>
                                          </p:val>
                                        </p:tav>
                                      </p:tavLst>
                                    </p:anim>
                                    <p:anim calcmode="lin" valueType="num">
                                      <p:cBhvr>
                                        <p:cTn id="52" dur="500" fill="hold"/>
                                        <p:tgtEl>
                                          <p:spTgt spid="62"/>
                                        </p:tgtEl>
                                        <p:attrNameLst>
                                          <p:attrName>ppt_h</p:attrName>
                                        </p:attrNameLst>
                                      </p:cBhvr>
                                      <p:tavLst>
                                        <p:tav tm="0">
                                          <p:val>
                                            <p:fltVal val="0"/>
                                          </p:val>
                                        </p:tav>
                                        <p:tav tm="100000">
                                          <p:val>
                                            <p:strVal val="#ppt_h"/>
                                          </p:val>
                                        </p:tav>
                                      </p:tavLst>
                                    </p:anim>
                                    <p:animEffect transition="in" filter="fade">
                                      <p:cBhvr>
                                        <p:cTn id="53" dur="500"/>
                                        <p:tgtEl>
                                          <p:spTgt spid="62"/>
                                        </p:tgtEl>
                                      </p:cBhvr>
                                    </p:animEffect>
                                  </p:childTnLst>
                                </p:cTn>
                              </p:par>
                            </p:childTnLst>
                          </p:cTn>
                        </p:par>
                        <p:par>
                          <p:cTn id="54" fill="hold">
                            <p:stCondLst>
                              <p:cond delay="500"/>
                            </p:stCondLst>
                            <p:childTnLst>
                              <p:par>
                                <p:cTn id="55" presetID="42" presetClass="entr" presetSubtype="0"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anim calcmode="lin" valueType="num">
                                      <p:cBhvr>
                                        <p:cTn id="58" dur="500" fill="hold"/>
                                        <p:tgtEl>
                                          <p:spTgt spid="37"/>
                                        </p:tgtEl>
                                        <p:attrNameLst>
                                          <p:attrName>ppt_x</p:attrName>
                                        </p:attrNameLst>
                                      </p:cBhvr>
                                      <p:tavLst>
                                        <p:tav tm="0">
                                          <p:val>
                                            <p:strVal val="#ppt_x"/>
                                          </p:val>
                                        </p:tav>
                                        <p:tav tm="100000">
                                          <p:val>
                                            <p:strVal val="#ppt_x"/>
                                          </p:val>
                                        </p:tav>
                                      </p:tavLst>
                                    </p:anim>
                                    <p:anim calcmode="lin" valueType="num">
                                      <p:cBhvr>
                                        <p:cTn id="59" dur="500" fill="hold"/>
                                        <p:tgtEl>
                                          <p:spTgt spid="37"/>
                                        </p:tgtEl>
                                        <p:attrNameLst>
                                          <p:attrName>ppt_y</p:attrName>
                                        </p:attrNameLst>
                                      </p:cBhvr>
                                      <p:tavLst>
                                        <p:tav tm="0">
                                          <p:val>
                                            <p:strVal val="#ppt_y+.1"/>
                                          </p:val>
                                        </p:tav>
                                        <p:tav tm="100000">
                                          <p:val>
                                            <p:strVal val="#ppt_y"/>
                                          </p:val>
                                        </p:tav>
                                      </p:tavLst>
                                    </p:anim>
                                  </p:childTnLst>
                                </p:cTn>
                              </p:par>
                              <p:par>
                                <p:cTn id="60" presetID="1" presetClass="entr" presetSubtype="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53" presetClass="entr" presetSubtype="0" fill="hold" grpId="0" nodeType="click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p:cTn id="66" dur="500" fill="hold"/>
                                        <p:tgtEl>
                                          <p:spTgt spid="63"/>
                                        </p:tgtEl>
                                        <p:attrNameLst>
                                          <p:attrName>ppt_w</p:attrName>
                                        </p:attrNameLst>
                                      </p:cBhvr>
                                      <p:tavLst>
                                        <p:tav tm="0">
                                          <p:val>
                                            <p:fltVal val="0"/>
                                          </p:val>
                                        </p:tav>
                                        <p:tav tm="100000">
                                          <p:val>
                                            <p:strVal val="#ppt_w"/>
                                          </p:val>
                                        </p:tav>
                                      </p:tavLst>
                                    </p:anim>
                                    <p:anim calcmode="lin" valueType="num">
                                      <p:cBhvr>
                                        <p:cTn id="67" dur="500" fill="hold"/>
                                        <p:tgtEl>
                                          <p:spTgt spid="63"/>
                                        </p:tgtEl>
                                        <p:attrNameLst>
                                          <p:attrName>ppt_h</p:attrName>
                                        </p:attrNameLst>
                                      </p:cBhvr>
                                      <p:tavLst>
                                        <p:tav tm="0">
                                          <p:val>
                                            <p:fltVal val="0"/>
                                          </p:val>
                                        </p:tav>
                                        <p:tav tm="100000">
                                          <p:val>
                                            <p:strVal val="#ppt_h"/>
                                          </p:val>
                                        </p:tav>
                                      </p:tavLst>
                                    </p:anim>
                                    <p:animEffect transition="in" filter="fade">
                                      <p:cBhvr>
                                        <p:cTn id="68" dur="500"/>
                                        <p:tgtEl>
                                          <p:spTgt spid="63"/>
                                        </p:tgtEl>
                                      </p:cBhvr>
                                    </p:animEffect>
                                  </p:childTnLst>
                                </p:cTn>
                              </p:par>
                            </p:childTnLst>
                          </p:cTn>
                        </p:par>
                        <p:par>
                          <p:cTn id="69" fill="hold">
                            <p:stCondLst>
                              <p:cond delay="500"/>
                            </p:stCondLst>
                            <p:childTnLst>
                              <p:par>
                                <p:cTn id="70" presetID="42" presetClass="entr" presetSubtype="0" fill="hold"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anim calcmode="lin" valueType="num">
                                      <p:cBhvr>
                                        <p:cTn id="73" dur="500" fill="hold"/>
                                        <p:tgtEl>
                                          <p:spTgt spid="50"/>
                                        </p:tgtEl>
                                        <p:attrNameLst>
                                          <p:attrName>ppt_x</p:attrName>
                                        </p:attrNameLst>
                                      </p:cBhvr>
                                      <p:tavLst>
                                        <p:tav tm="0">
                                          <p:val>
                                            <p:strVal val="#ppt_x"/>
                                          </p:val>
                                        </p:tav>
                                        <p:tav tm="100000">
                                          <p:val>
                                            <p:strVal val="#ppt_x"/>
                                          </p:val>
                                        </p:tav>
                                      </p:tavLst>
                                    </p:anim>
                                    <p:anim calcmode="lin" valueType="num">
                                      <p:cBhvr>
                                        <p:cTn id="74" dur="500" fill="hold"/>
                                        <p:tgtEl>
                                          <p:spTgt spid="50"/>
                                        </p:tgtEl>
                                        <p:attrNameLst>
                                          <p:attrName>ppt_y</p:attrName>
                                        </p:attrNameLst>
                                      </p:cBhvr>
                                      <p:tavLst>
                                        <p:tav tm="0">
                                          <p:val>
                                            <p:strVal val="#ppt_y+.1"/>
                                          </p:val>
                                        </p:tav>
                                        <p:tav tm="100000">
                                          <p:val>
                                            <p:strVal val="#ppt_y"/>
                                          </p:val>
                                        </p:tav>
                                      </p:tavLst>
                                    </p:anim>
                                  </p:childTnLst>
                                </p:cTn>
                              </p:par>
                              <p:par>
                                <p:cTn id="75" presetID="1"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p:cTn id="81" dur="500" fill="hold"/>
                                        <p:tgtEl>
                                          <p:spTgt spid="64"/>
                                        </p:tgtEl>
                                        <p:attrNameLst>
                                          <p:attrName>ppt_w</p:attrName>
                                        </p:attrNameLst>
                                      </p:cBhvr>
                                      <p:tavLst>
                                        <p:tav tm="0">
                                          <p:val>
                                            <p:fltVal val="0"/>
                                          </p:val>
                                        </p:tav>
                                        <p:tav tm="100000">
                                          <p:val>
                                            <p:strVal val="#ppt_w"/>
                                          </p:val>
                                        </p:tav>
                                      </p:tavLst>
                                    </p:anim>
                                    <p:anim calcmode="lin" valueType="num">
                                      <p:cBhvr>
                                        <p:cTn id="82" dur="500" fill="hold"/>
                                        <p:tgtEl>
                                          <p:spTgt spid="64"/>
                                        </p:tgtEl>
                                        <p:attrNameLst>
                                          <p:attrName>ppt_h</p:attrName>
                                        </p:attrNameLst>
                                      </p:cBhvr>
                                      <p:tavLst>
                                        <p:tav tm="0">
                                          <p:val>
                                            <p:fltVal val="0"/>
                                          </p:val>
                                        </p:tav>
                                        <p:tav tm="100000">
                                          <p:val>
                                            <p:strVal val="#ppt_h"/>
                                          </p:val>
                                        </p:tav>
                                      </p:tavLst>
                                    </p:anim>
                                    <p:animEffect transition="in" filter="fade">
                                      <p:cBhvr>
                                        <p:cTn id="83" dur="500"/>
                                        <p:tgtEl>
                                          <p:spTgt spid="64"/>
                                        </p:tgtEl>
                                      </p:cBhvr>
                                    </p:animEffect>
                                  </p:childTnLst>
                                </p:cTn>
                              </p:par>
                            </p:childTnLst>
                          </p:cTn>
                        </p:par>
                        <p:par>
                          <p:cTn id="84" fill="hold">
                            <p:stCondLst>
                              <p:cond delay="500"/>
                            </p:stCondLst>
                            <p:childTnLst>
                              <p:par>
                                <p:cTn id="85" presetID="42" presetClass="entr" presetSubtype="0" fill="hold"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fade">
                                      <p:cBhvr>
                                        <p:cTn id="87" dur="500"/>
                                        <p:tgtEl>
                                          <p:spTgt spid="59"/>
                                        </p:tgtEl>
                                      </p:cBhvr>
                                    </p:animEffect>
                                    <p:anim calcmode="lin" valueType="num">
                                      <p:cBhvr>
                                        <p:cTn id="88" dur="500" fill="hold"/>
                                        <p:tgtEl>
                                          <p:spTgt spid="59"/>
                                        </p:tgtEl>
                                        <p:attrNameLst>
                                          <p:attrName>ppt_x</p:attrName>
                                        </p:attrNameLst>
                                      </p:cBhvr>
                                      <p:tavLst>
                                        <p:tav tm="0">
                                          <p:val>
                                            <p:strVal val="#ppt_x"/>
                                          </p:val>
                                        </p:tav>
                                        <p:tav tm="100000">
                                          <p:val>
                                            <p:strVal val="#ppt_x"/>
                                          </p:val>
                                        </p:tav>
                                      </p:tavLst>
                                    </p:anim>
                                    <p:anim calcmode="lin" valueType="num">
                                      <p:cBhvr>
                                        <p:cTn id="89" dur="500" fill="hold"/>
                                        <p:tgtEl>
                                          <p:spTgt spid="59"/>
                                        </p:tgtEl>
                                        <p:attrNameLst>
                                          <p:attrName>ppt_y</p:attrName>
                                        </p:attrNameLst>
                                      </p:cBhvr>
                                      <p:tavLst>
                                        <p:tav tm="0">
                                          <p:val>
                                            <p:strVal val="#ppt_y+.1"/>
                                          </p:val>
                                        </p:tav>
                                        <p:tav tm="100000">
                                          <p:val>
                                            <p:strVal val="#ppt_y"/>
                                          </p:val>
                                        </p:tav>
                                      </p:tavLst>
                                    </p:anim>
                                  </p:childTnLst>
                                </p:cTn>
                              </p:par>
                              <p:par>
                                <p:cTn id="90" presetID="1"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62" grpId="0"/>
      <p:bldP spid="63"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639D0-BAAD-4F58-9B6D-AB70135305F1}"/>
              </a:ext>
            </a:extLst>
          </p:cNvPr>
          <p:cNvSpPr txBox="1"/>
          <p:nvPr/>
        </p:nvSpPr>
        <p:spPr>
          <a:xfrm>
            <a:off x="396852" y="283882"/>
            <a:ext cx="10600332" cy="646331"/>
          </a:xfrm>
          <a:prstGeom prst="rect">
            <a:avLst/>
          </a:prstGeom>
          <a:noFill/>
        </p:spPr>
        <p:txBody>
          <a:bodyPr wrap="square" rtlCol="0">
            <a:spAutoFit/>
          </a:bodyPr>
          <a:lstStyle/>
          <a:p>
            <a:pPr>
              <a:defRPr/>
            </a:pPr>
            <a:r>
              <a:rPr lang="en-US" sz="3600" b="1" dirty="0">
                <a:solidFill>
                  <a:schemeClr val="accent1">
                    <a:lumMod val="75000"/>
                  </a:schemeClr>
                </a:solidFill>
                <a:latin typeface="Arial" panose="020B0604020202020204" pitchFamily="34" charset="0"/>
                <a:cs typeface="Arial" panose="020B0604020202020204" pitchFamily="34" charset="0"/>
              </a:rPr>
              <a:t>Additional AI Solutions for Traffic Radius</a:t>
            </a:r>
            <a:endParaRPr lang="en-US" sz="2000" dirty="0">
              <a:solidFill>
                <a:schemeClr val="accent1">
                  <a:lumMod val="75000"/>
                </a:schemeClr>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6BDF63C4-534B-4564-934A-D4B84577C0D5}"/>
              </a:ext>
            </a:extLst>
          </p:cNvPr>
          <p:cNvSpPr/>
          <p:nvPr/>
        </p:nvSpPr>
        <p:spPr>
          <a:xfrm>
            <a:off x="4283599" y="2098389"/>
            <a:ext cx="3915359" cy="3915359"/>
          </a:xfrm>
          <a:prstGeom prst="ellipse">
            <a:avLst/>
          </a:prstGeom>
          <a:noFill/>
          <a:ln w="19050">
            <a:solidFill>
              <a:schemeClr val="tx2">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anose="020B0604020202020204" pitchFamily="34" charset="0"/>
              <a:ea typeface="Roboto Mono" pitchFamily="49" charset="0"/>
              <a:cs typeface="Arial" panose="020B0604020202020204" pitchFamily="34" charset="0"/>
            </a:endParaRPr>
          </a:p>
        </p:txBody>
      </p:sp>
      <p:sp>
        <p:nvSpPr>
          <p:cNvPr id="7" name="Oval 6">
            <a:extLst>
              <a:ext uri="{FF2B5EF4-FFF2-40B4-BE49-F238E27FC236}">
                <a16:creationId xmlns:a16="http://schemas.microsoft.com/office/drawing/2014/main" id="{0B4C9E4D-02C1-4E22-A0C1-A05AC3C3B62A}"/>
              </a:ext>
            </a:extLst>
          </p:cNvPr>
          <p:cNvSpPr>
            <a:spLocks noChangeAspect="1"/>
          </p:cNvSpPr>
          <p:nvPr/>
        </p:nvSpPr>
        <p:spPr>
          <a:xfrm>
            <a:off x="3783379" y="3493565"/>
            <a:ext cx="1124065" cy="1125007"/>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8" name="Oval 7">
            <a:extLst>
              <a:ext uri="{FF2B5EF4-FFF2-40B4-BE49-F238E27FC236}">
                <a16:creationId xmlns:a16="http://schemas.microsoft.com/office/drawing/2014/main" id="{CA7264E0-8C19-4EA2-903F-842CD988018B}"/>
              </a:ext>
            </a:extLst>
          </p:cNvPr>
          <p:cNvSpPr>
            <a:spLocks noChangeAspect="1"/>
          </p:cNvSpPr>
          <p:nvPr/>
        </p:nvSpPr>
        <p:spPr>
          <a:xfrm>
            <a:off x="3913079" y="3623374"/>
            <a:ext cx="864665" cy="86539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b="1" dirty="0">
              <a:latin typeface="Arial" panose="020B0604020202020204" pitchFamily="34" charset="0"/>
              <a:ea typeface="Roboto Mono" pitchFamily="49" charset="0"/>
              <a:cs typeface="Arial" panose="020B0604020202020204" pitchFamily="34" charset="0"/>
            </a:endParaRPr>
          </a:p>
        </p:txBody>
      </p:sp>
      <p:sp>
        <p:nvSpPr>
          <p:cNvPr id="10" name="Oval 9">
            <a:extLst>
              <a:ext uri="{FF2B5EF4-FFF2-40B4-BE49-F238E27FC236}">
                <a16:creationId xmlns:a16="http://schemas.microsoft.com/office/drawing/2014/main" id="{09FDBA2C-E673-44D5-9874-2F7C446F0067}"/>
              </a:ext>
            </a:extLst>
          </p:cNvPr>
          <p:cNvSpPr>
            <a:spLocks noChangeAspect="1"/>
          </p:cNvSpPr>
          <p:nvPr/>
        </p:nvSpPr>
        <p:spPr>
          <a:xfrm>
            <a:off x="4502738" y="5107540"/>
            <a:ext cx="1124065" cy="1125007"/>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11" name="Oval 10">
            <a:extLst>
              <a:ext uri="{FF2B5EF4-FFF2-40B4-BE49-F238E27FC236}">
                <a16:creationId xmlns:a16="http://schemas.microsoft.com/office/drawing/2014/main" id="{1ADCA57B-12A2-4B35-8868-8F39D3749577}"/>
              </a:ext>
            </a:extLst>
          </p:cNvPr>
          <p:cNvSpPr>
            <a:spLocks noChangeAspect="1"/>
          </p:cNvSpPr>
          <p:nvPr/>
        </p:nvSpPr>
        <p:spPr>
          <a:xfrm>
            <a:off x="4632438" y="5237349"/>
            <a:ext cx="864665" cy="865390"/>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a typeface="Roboto Mono" pitchFamily="49" charset="0"/>
              <a:cs typeface="Arial" panose="020B0604020202020204" pitchFamily="34" charset="0"/>
            </a:endParaRPr>
          </a:p>
        </p:txBody>
      </p:sp>
      <p:sp>
        <p:nvSpPr>
          <p:cNvPr id="13" name="Oval 12">
            <a:extLst>
              <a:ext uri="{FF2B5EF4-FFF2-40B4-BE49-F238E27FC236}">
                <a16:creationId xmlns:a16="http://schemas.microsoft.com/office/drawing/2014/main" id="{C08A5C4C-0FD3-4592-89CB-696C22207511}"/>
              </a:ext>
            </a:extLst>
          </p:cNvPr>
          <p:cNvSpPr>
            <a:spLocks noChangeAspect="1"/>
          </p:cNvSpPr>
          <p:nvPr/>
        </p:nvSpPr>
        <p:spPr>
          <a:xfrm>
            <a:off x="6932562" y="2084842"/>
            <a:ext cx="1124065" cy="1125007"/>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14" name="Oval 13">
            <a:extLst>
              <a:ext uri="{FF2B5EF4-FFF2-40B4-BE49-F238E27FC236}">
                <a16:creationId xmlns:a16="http://schemas.microsoft.com/office/drawing/2014/main" id="{424F0B0F-03CD-4826-AC10-6CC1EBE82C4A}"/>
              </a:ext>
            </a:extLst>
          </p:cNvPr>
          <p:cNvSpPr>
            <a:spLocks noChangeAspect="1"/>
          </p:cNvSpPr>
          <p:nvPr/>
        </p:nvSpPr>
        <p:spPr>
          <a:xfrm>
            <a:off x="7062262" y="2214651"/>
            <a:ext cx="864665" cy="86539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a typeface="Roboto Mono" pitchFamily="49" charset="0"/>
              <a:cs typeface="Arial" panose="020B0604020202020204" pitchFamily="34" charset="0"/>
            </a:endParaRPr>
          </a:p>
        </p:txBody>
      </p:sp>
      <p:sp>
        <p:nvSpPr>
          <p:cNvPr id="16" name="Oval 15">
            <a:extLst>
              <a:ext uri="{FF2B5EF4-FFF2-40B4-BE49-F238E27FC236}">
                <a16:creationId xmlns:a16="http://schemas.microsoft.com/office/drawing/2014/main" id="{C1DB1BFE-5476-41C3-8BF2-75B1189CC829}"/>
              </a:ext>
            </a:extLst>
          </p:cNvPr>
          <p:cNvSpPr>
            <a:spLocks noChangeAspect="1"/>
          </p:cNvSpPr>
          <p:nvPr/>
        </p:nvSpPr>
        <p:spPr>
          <a:xfrm>
            <a:off x="7547037" y="3493565"/>
            <a:ext cx="1124065" cy="1125007"/>
          </a:xfrm>
          <a:prstGeom prst="ellipse">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17" name="Oval 16">
            <a:extLst>
              <a:ext uri="{FF2B5EF4-FFF2-40B4-BE49-F238E27FC236}">
                <a16:creationId xmlns:a16="http://schemas.microsoft.com/office/drawing/2014/main" id="{480DA291-F4C0-4EE8-9D4D-089B0775A0ED}"/>
              </a:ext>
            </a:extLst>
          </p:cNvPr>
          <p:cNvSpPr>
            <a:spLocks noChangeAspect="1"/>
          </p:cNvSpPr>
          <p:nvPr/>
        </p:nvSpPr>
        <p:spPr>
          <a:xfrm>
            <a:off x="7676737" y="3623374"/>
            <a:ext cx="864665" cy="86539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a typeface="Roboto Mono" pitchFamily="49" charset="0"/>
              <a:cs typeface="Arial" panose="020B0604020202020204" pitchFamily="34" charset="0"/>
            </a:endParaRPr>
          </a:p>
        </p:txBody>
      </p:sp>
      <p:sp>
        <p:nvSpPr>
          <p:cNvPr id="19" name="Oval 18">
            <a:extLst>
              <a:ext uri="{FF2B5EF4-FFF2-40B4-BE49-F238E27FC236}">
                <a16:creationId xmlns:a16="http://schemas.microsoft.com/office/drawing/2014/main" id="{08C1ABD3-CAE6-4F22-9B98-01D1E9863B7B}"/>
              </a:ext>
            </a:extLst>
          </p:cNvPr>
          <p:cNvSpPr>
            <a:spLocks noChangeAspect="1"/>
          </p:cNvSpPr>
          <p:nvPr/>
        </p:nvSpPr>
        <p:spPr>
          <a:xfrm>
            <a:off x="6932562" y="5107540"/>
            <a:ext cx="1124065" cy="1125007"/>
          </a:xfrm>
          <a:prstGeom prst="ellipse">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20" name="Oval 19">
            <a:extLst>
              <a:ext uri="{FF2B5EF4-FFF2-40B4-BE49-F238E27FC236}">
                <a16:creationId xmlns:a16="http://schemas.microsoft.com/office/drawing/2014/main" id="{F0D999EB-76A8-4A2B-99EB-3BA59339EE45}"/>
              </a:ext>
            </a:extLst>
          </p:cNvPr>
          <p:cNvSpPr>
            <a:spLocks noChangeAspect="1"/>
          </p:cNvSpPr>
          <p:nvPr/>
        </p:nvSpPr>
        <p:spPr>
          <a:xfrm>
            <a:off x="7062262" y="5237349"/>
            <a:ext cx="864665" cy="865390"/>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Arial" panose="020B0604020202020204" pitchFamily="34" charset="0"/>
              <a:ea typeface="Roboto Mono" pitchFamily="49" charset="0"/>
              <a:cs typeface="Arial" panose="020B0604020202020204" pitchFamily="34" charset="0"/>
            </a:endParaRPr>
          </a:p>
        </p:txBody>
      </p:sp>
      <p:sp>
        <p:nvSpPr>
          <p:cNvPr id="22" name="Oval 21">
            <a:extLst>
              <a:ext uri="{FF2B5EF4-FFF2-40B4-BE49-F238E27FC236}">
                <a16:creationId xmlns:a16="http://schemas.microsoft.com/office/drawing/2014/main" id="{6402A554-F1D0-4219-8A8A-0B19913BFF04}"/>
              </a:ext>
            </a:extLst>
          </p:cNvPr>
          <p:cNvSpPr>
            <a:spLocks noChangeAspect="1"/>
          </p:cNvSpPr>
          <p:nvPr/>
        </p:nvSpPr>
        <p:spPr>
          <a:xfrm>
            <a:off x="4425929" y="2100082"/>
            <a:ext cx="1124065" cy="1125007"/>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23" name="Oval 22">
            <a:extLst>
              <a:ext uri="{FF2B5EF4-FFF2-40B4-BE49-F238E27FC236}">
                <a16:creationId xmlns:a16="http://schemas.microsoft.com/office/drawing/2014/main" id="{53B00819-3BA2-487B-B522-880C4C1DF573}"/>
              </a:ext>
            </a:extLst>
          </p:cNvPr>
          <p:cNvSpPr>
            <a:spLocks noChangeAspect="1"/>
          </p:cNvSpPr>
          <p:nvPr/>
        </p:nvSpPr>
        <p:spPr>
          <a:xfrm>
            <a:off x="4555629" y="2229891"/>
            <a:ext cx="864665" cy="86539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Arial" panose="020B0604020202020204" pitchFamily="34" charset="0"/>
              <a:ea typeface="Roboto Mono" pitchFamily="49" charset="0"/>
              <a:cs typeface="Arial" panose="020B0604020202020204" pitchFamily="34" charset="0"/>
            </a:endParaRPr>
          </a:p>
        </p:txBody>
      </p:sp>
      <p:sp>
        <p:nvSpPr>
          <p:cNvPr id="26" name="Rectangle 25">
            <a:extLst>
              <a:ext uri="{FF2B5EF4-FFF2-40B4-BE49-F238E27FC236}">
                <a16:creationId xmlns:a16="http://schemas.microsoft.com/office/drawing/2014/main" id="{F5716327-71DB-42E3-9897-825E9E6ACCA2}"/>
              </a:ext>
            </a:extLst>
          </p:cNvPr>
          <p:cNvSpPr/>
          <p:nvPr/>
        </p:nvSpPr>
        <p:spPr>
          <a:xfrm>
            <a:off x="8196613" y="5491160"/>
            <a:ext cx="1570943" cy="574644"/>
          </a:xfrm>
          <a:prstGeom prst="rect">
            <a:avLst/>
          </a:prstGeom>
        </p:spPr>
        <p:txBody>
          <a:bodyPr wrap="none" lIns="0" tIns="0" rIns="0" bIns="0">
            <a:spAutoFit/>
          </a:bodyPr>
          <a:lstStyle/>
          <a:p>
            <a:r>
              <a:rPr lang="en-US" sz="1867" dirty="0">
                <a:solidFill>
                  <a:srgbClr val="586A85"/>
                </a:solidFill>
                <a:latin typeface="Arial" panose="020B0604020202020204" pitchFamily="34" charset="0"/>
                <a:ea typeface="Roboto Mono" pitchFamily="49" charset="0"/>
                <a:cs typeface="Arial" panose="020B0604020202020204" pitchFamily="34" charset="0"/>
              </a:rPr>
              <a:t>NLP</a:t>
            </a:r>
          </a:p>
          <a:p>
            <a:r>
              <a:rPr lang="en-US" sz="1867" dirty="0">
                <a:solidFill>
                  <a:srgbClr val="586A85"/>
                </a:solidFill>
                <a:latin typeface="Arial" panose="020B0604020202020204" pitchFamily="34" charset="0"/>
                <a:ea typeface="Roboto Mono" pitchFamily="49" charset="0"/>
                <a:cs typeface="Arial" panose="020B0604020202020204" pitchFamily="34" charset="0"/>
              </a:rPr>
              <a:t>Search Engine</a:t>
            </a:r>
          </a:p>
        </p:txBody>
      </p:sp>
      <p:sp>
        <p:nvSpPr>
          <p:cNvPr id="29" name="Rectangle 28">
            <a:extLst>
              <a:ext uri="{FF2B5EF4-FFF2-40B4-BE49-F238E27FC236}">
                <a16:creationId xmlns:a16="http://schemas.microsoft.com/office/drawing/2014/main" id="{8C38164B-0D58-46B5-8BB6-3B3E0228ACA4}"/>
              </a:ext>
            </a:extLst>
          </p:cNvPr>
          <p:cNvSpPr/>
          <p:nvPr/>
        </p:nvSpPr>
        <p:spPr>
          <a:xfrm>
            <a:off x="8180784" y="2342997"/>
            <a:ext cx="1979709" cy="574644"/>
          </a:xfrm>
          <a:prstGeom prst="rect">
            <a:avLst/>
          </a:prstGeom>
        </p:spPr>
        <p:txBody>
          <a:bodyPr wrap="none" lIns="0" tIns="0" rIns="0" bIns="0">
            <a:spAutoFit/>
          </a:bodyPr>
          <a:lstStyle/>
          <a:p>
            <a:r>
              <a:rPr lang="en-US" sz="1867" dirty="0">
                <a:solidFill>
                  <a:schemeClr val="accent4"/>
                </a:solidFill>
                <a:latin typeface="Arial" panose="020B0604020202020204" pitchFamily="34" charset="0"/>
                <a:ea typeface="Roboto Mono" pitchFamily="49" charset="0"/>
                <a:cs typeface="Arial" panose="020B0604020202020204" pitchFamily="34" charset="0"/>
              </a:rPr>
              <a:t>AI-Driven </a:t>
            </a:r>
          </a:p>
          <a:p>
            <a:r>
              <a:rPr lang="en-US" sz="1867" dirty="0">
                <a:solidFill>
                  <a:schemeClr val="accent4"/>
                </a:solidFill>
                <a:latin typeface="Arial" panose="020B0604020202020204" pitchFamily="34" charset="0"/>
                <a:ea typeface="Roboto Mono" pitchFamily="49" charset="0"/>
                <a:cs typeface="Arial" panose="020B0604020202020204" pitchFamily="34" charset="0"/>
              </a:rPr>
              <a:t>Document Insights</a:t>
            </a:r>
          </a:p>
        </p:txBody>
      </p:sp>
      <p:sp>
        <p:nvSpPr>
          <p:cNvPr id="32" name="Rectangle 31">
            <a:extLst>
              <a:ext uri="{FF2B5EF4-FFF2-40B4-BE49-F238E27FC236}">
                <a16:creationId xmlns:a16="http://schemas.microsoft.com/office/drawing/2014/main" id="{5373627F-FEC7-46B8-866C-8FFF85BDA24F}"/>
              </a:ext>
            </a:extLst>
          </p:cNvPr>
          <p:cNvSpPr/>
          <p:nvPr/>
        </p:nvSpPr>
        <p:spPr>
          <a:xfrm>
            <a:off x="2728893" y="2364215"/>
            <a:ext cx="1594987" cy="574643"/>
          </a:xfrm>
          <a:prstGeom prst="rect">
            <a:avLst/>
          </a:prstGeom>
        </p:spPr>
        <p:txBody>
          <a:bodyPr wrap="none" lIns="0" tIns="0" rIns="0" bIns="0">
            <a:spAutoFit/>
          </a:bodyPr>
          <a:lstStyle/>
          <a:p>
            <a:pPr algn="r"/>
            <a:r>
              <a:rPr lang="en-US" sz="1867" dirty="0">
                <a:solidFill>
                  <a:schemeClr val="accent1"/>
                </a:solidFill>
                <a:latin typeface="Arial" panose="020B0604020202020204" pitchFamily="34" charset="0"/>
                <a:ea typeface="Roboto Mono" pitchFamily="49" charset="0"/>
                <a:cs typeface="Arial" panose="020B0604020202020204" pitchFamily="34" charset="0"/>
              </a:rPr>
              <a:t>Document </a:t>
            </a:r>
          </a:p>
          <a:p>
            <a:pPr algn="r"/>
            <a:r>
              <a:rPr lang="en-US" sz="1867" dirty="0">
                <a:solidFill>
                  <a:schemeClr val="accent1"/>
                </a:solidFill>
                <a:latin typeface="Arial" panose="020B0604020202020204" pitchFamily="34" charset="0"/>
                <a:ea typeface="Roboto Mono" pitchFamily="49" charset="0"/>
                <a:cs typeface="Arial" panose="020B0604020202020204" pitchFamily="34" charset="0"/>
              </a:rPr>
              <a:t>Summarization</a:t>
            </a:r>
          </a:p>
        </p:txBody>
      </p:sp>
      <p:sp>
        <p:nvSpPr>
          <p:cNvPr id="35" name="Rectangle 34">
            <a:extLst>
              <a:ext uri="{FF2B5EF4-FFF2-40B4-BE49-F238E27FC236}">
                <a16:creationId xmlns:a16="http://schemas.microsoft.com/office/drawing/2014/main" id="{B56F48ED-68B2-4E3E-BBEC-F67AC389B327}"/>
              </a:ext>
            </a:extLst>
          </p:cNvPr>
          <p:cNvSpPr/>
          <p:nvPr/>
        </p:nvSpPr>
        <p:spPr>
          <a:xfrm>
            <a:off x="2790866" y="5491160"/>
            <a:ext cx="1635063" cy="574644"/>
          </a:xfrm>
          <a:prstGeom prst="rect">
            <a:avLst/>
          </a:prstGeom>
        </p:spPr>
        <p:txBody>
          <a:bodyPr wrap="none" lIns="0" tIns="0" rIns="0" bIns="0">
            <a:spAutoFit/>
          </a:bodyPr>
          <a:lstStyle/>
          <a:p>
            <a:pPr algn="r"/>
            <a:r>
              <a:rPr lang="en-US" sz="1867" dirty="0">
                <a:solidFill>
                  <a:schemeClr val="accent3"/>
                </a:solidFill>
                <a:latin typeface="Arial" panose="020B0604020202020204" pitchFamily="34" charset="0"/>
                <a:ea typeface="Roboto Mono" pitchFamily="49" charset="0"/>
                <a:cs typeface="Arial" panose="020B0604020202020204" pitchFamily="34" charset="0"/>
              </a:rPr>
              <a:t>AI-Powered </a:t>
            </a:r>
          </a:p>
          <a:p>
            <a:pPr algn="r"/>
            <a:r>
              <a:rPr lang="en-US" sz="1867" dirty="0">
                <a:solidFill>
                  <a:schemeClr val="accent3"/>
                </a:solidFill>
                <a:latin typeface="Arial" panose="020B0604020202020204" pitchFamily="34" charset="0"/>
                <a:ea typeface="Roboto Mono" pitchFamily="49" charset="0"/>
                <a:cs typeface="Arial" panose="020B0604020202020204" pitchFamily="34" charset="0"/>
              </a:rPr>
              <a:t>Data Extraction</a:t>
            </a:r>
          </a:p>
        </p:txBody>
      </p:sp>
      <p:sp>
        <p:nvSpPr>
          <p:cNvPr id="38" name="Rectangle 37">
            <a:extLst>
              <a:ext uri="{FF2B5EF4-FFF2-40B4-BE49-F238E27FC236}">
                <a16:creationId xmlns:a16="http://schemas.microsoft.com/office/drawing/2014/main" id="{F0C7CD4F-2FBE-456E-808A-937EEF933F09}"/>
              </a:ext>
            </a:extLst>
          </p:cNvPr>
          <p:cNvSpPr/>
          <p:nvPr/>
        </p:nvSpPr>
        <p:spPr>
          <a:xfrm>
            <a:off x="8751138" y="3717812"/>
            <a:ext cx="3476541" cy="574644"/>
          </a:xfrm>
          <a:prstGeom prst="rect">
            <a:avLst/>
          </a:prstGeom>
        </p:spPr>
        <p:txBody>
          <a:bodyPr wrap="square" lIns="0" tIns="0" rIns="0" bIns="0">
            <a:spAutoFit/>
          </a:bodyPr>
          <a:lstStyle/>
          <a:p>
            <a:r>
              <a:rPr lang="en-US" sz="1867" dirty="0">
                <a:solidFill>
                  <a:schemeClr val="accent5"/>
                </a:solidFill>
                <a:latin typeface="Arial" panose="020B0604020202020204" pitchFamily="34" charset="0"/>
                <a:cs typeface="Arial" panose="020B0604020202020204" pitchFamily="34" charset="0"/>
              </a:rPr>
              <a:t>Real-Time </a:t>
            </a:r>
          </a:p>
          <a:p>
            <a:r>
              <a:rPr lang="en-US" sz="1867" dirty="0">
                <a:solidFill>
                  <a:schemeClr val="accent5"/>
                </a:solidFill>
                <a:latin typeface="Arial" panose="020B0604020202020204" pitchFamily="34" charset="0"/>
                <a:cs typeface="Arial" panose="020B0604020202020204" pitchFamily="34" charset="0"/>
              </a:rPr>
              <a:t>Document Translation</a:t>
            </a:r>
          </a:p>
        </p:txBody>
      </p:sp>
      <p:sp>
        <p:nvSpPr>
          <p:cNvPr id="55" name="Rectangle 54">
            <a:extLst>
              <a:ext uri="{FF2B5EF4-FFF2-40B4-BE49-F238E27FC236}">
                <a16:creationId xmlns:a16="http://schemas.microsoft.com/office/drawing/2014/main" id="{950FFC3B-E6D4-4565-9A1E-F608C78317E0}"/>
              </a:ext>
            </a:extLst>
          </p:cNvPr>
          <p:cNvSpPr/>
          <p:nvPr/>
        </p:nvSpPr>
        <p:spPr>
          <a:xfrm>
            <a:off x="1336573" y="3747681"/>
            <a:ext cx="2377254" cy="574643"/>
          </a:xfrm>
          <a:prstGeom prst="rect">
            <a:avLst/>
          </a:prstGeom>
        </p:spPr>
        <p:txBody>
          <a:bodyPr wrap="none" lIns="0" tIns="0" rIns="0" bIns="0">
            <a:spAutoFit/>
          </a:bodyPr>
          <a:lstStyle/>
          <a:p>
            <a:pPr algn="r"/>
            <a:r>
              <a:rPr lang="en-US" sz="1867" dirty="0">
                <a:solidFill>
                  <a:schemeClr val="accent2"/>
                </a:solidFill>
                <a:latin typeface="Arial" panose="020B0604020202020204" pitchFamily="34" charset="0"/>
                <a:ea typeface="Roboto Mono" pitchFamily="49" charset="0"/>
                <a:cs typeface="Arial" panose="020B0604020202020204" pitchFamily="34" charset="0"/>
              </a:rPr>
              <a:t>Automated Document </a:t>
            </a:r>
          </a:p>
          <a:p>
            <a:pPr algn="r"/>
            <a:r>
              <a:rPr lang="en-US" sz="1867" dirty="0">
                <a:solidFill>
                  <a:schemeClr val="accent2"/>
                </a:solidFill>
                <a:latin typeface="Arial" panose="020B0604020202020204" pitchFamily="34" charset="0"/>
                <a:ea typeface="Roboto Mono" pitchFamily="49" charset="0"/>
                <a:cs typeface="Arial" panose="020B0604020202020204" pitchFamily="34" charset="0"/>
              </a:rPr>
              <a:t>Classification</a:t>
            </a:r>
          </a:p>
        </p:txBody>
      </p:sp>
      <p:pic>
        <p:nvPicPr>
          <p:cNvPr id="62" name="Picture 61">
            <a:extLst>
              <a:ext uri="{FF2B5EF4-FFF2-40B4-BE49-F238E27FC236}">
                <a16:creationId xmlns:a16="http://schemas.microsoft.com/office/drawing/2014/main" id="{A122CF83-E6C9-40EA-A664-F064641F883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52180" y="3786180"/>
            <a:ext cx="557671" cy="557671"/>
          </a:xfrm>
          <a:prstGeom prst="rect">
            <a:avLst/>
          </a:prstGeom>
        </p:spPr>
      </p:pic>
      <p:pic>
        <p:nvPicPr>
          <p:cNvPr id="64" name="Picture 63">
            <a:extLst>
              <a:ext uri="{FF2B5EF4-FFF2-40B4-BE49-F238E27FC236}">
                <a16:creationId xmlns:a16="http://schemas.microsoft.com/office/drawing/2014/main" id="{81BFBF7B-AFFD-42E5-B7AC-AE796B11962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832519" y="3747677"/>
            <a:ext cx="611979" cy="611979"/>
          </a:xfrm>
          <a:prstGeom prst="rect">
            <a:avLst/>
          </a:prstGeom>
        </p:spPr>
      </p:pic>
      <p:pic>
        <p:nvPicPr>
          <p:cNvPr id="66" name="Picture 65">
            <a:extLst>
              <a:ext uri="{FF2B5EF4-FFF2-40B4-BE49-F238E27FC236}">
                <a16:creationId xmlns:a16="http://schemas.microsoft.com/office/drawing/2014/main" id="{1D8E9367-E5E3-46FF-AD2B-840C0CC189D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12984" y="5351692"/>
            <a:ext cx="647076" cy="647076"/>
          </a:xfrm>
          <a:prstGeom prst="rect">
            <a:avLst/>
          </a:prstGeom>
        </p:spPr>
      </p:pic>
      <p:pic>
        <p:nvPicPr>
          <p:cNvPr id="68" name="Picture 67">
            <a:extLst>
              <a:ext uri="{FF2B5EF4-FFF2-40B4-BE49-F238E27FC236}">
                <a16:creationId xmlns:a16="http://schemas.microsoft.com/office/drawing/2014/main" id="{04B7E8E8-F6FF-40F6-9A25-4CC5741B609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6124" y="2401511"/>
            <a:ext cx="516130" cy="516130"/>
          </a:xfrm>
          <a:prstGeom prst="rect">
            <a:avLst/>
          </a:prstGeom>
        </p:spPr>
      </p:pic>
      <p:pic>
        <p:nvPicPr>
          <p:cNvPr id="77" name="Picture 76">
            <a:extLst>
              <a:ext uri="{FF2B5EF4-FFF2-40B4-BE49-F238E27FC236}">
                <a16:creationId xmlns:a16="http://schemas.microsoft.com/office/drawing/2014/main" id="{04694789-B8A4-4CCF-BF95-3F1CFBE2011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202252" y="2332957"/>
            <a:ext cx="584684" cy="584684"/>
          </a:xfrm>
          <a:prstGeom prst="rect">
            <a:avLst/>
          </a:prstGeom>
        </p:spPr>
      </p:pic>
      <p:pic>
        <p:nvPicPr>
          <p:cNvPr id="79" name="Picture 78">
            <a:extLst>
              <a:ext uri="{FF2B5EF4-FFF2-40B4-BE49-F238E27FC236}">
                <a16:creationId xmlns:a16="http://schemas.microsoft.com/office/drawing/2014/main" id="{5679B324-B3D4-427B-8DCD-69183D345D5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191543" y="5368636"/>
            <a:ext cx="566614" cy="566614"/>
          </a:xfrm>
          <a:prstGeom prst="rect">
            <a:avLst/>
          </a:prstGeom>
        </p:spPr>
      </p:pic>
      <p:pic>
        <p:nvPicPr>
          <p:cNvPr id="70" name="Picture 69">
            <a:extLst>
              <a:ext uri="{FF2B5EF4-FFF2-40B4-BE49-F238E27FC236}">
                <a16:creationId xmlns:a16="http://schemas.microsoft.com/office/drawing/2014/main" id="{A51EF500-71C0-4DBD-A4C0-A39F9B4C516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594747" y="3313114"/>
            <a:ext cx="1273437" cy="1273437"/>
          </a:xfrm>
          <a:prstGeom prst="rect">
            <a:avLst/>
          </a:prstGeom>
        </p:spPr>
      </p:pic>
      <p:sp>
        <p:nvSpPr>
          <p:cNvPr id="71" name="Rectangle 70">
            <a:extLst>
              <a:ext uri="{FF2B5EF4-FFF2-40B4-BE49-F238E27FC236}">
                <a16:creationId xmlns:a16="http://schemas.microsoft.com/office/drawing/2014/main" id="{A9A158D6-9B49-4AA8-B3FF-E760ED1935DF}"/>
              </a:ext>
            </a:extLst>
          </p:cNvPr>
          <p:cNvSpPr/>
          <p:nvPr/>
        </p:nvSpPr>
        <p:spPr>
          <a:xfrm>
            <a:off x="5551758" y="3261906"/>
            <a:ext cx="1448090" cy="1486456"/>
          </a:xfrm>
          <a:prstGeom prst="rect">
            <a:avLst/>
          </a:prstGeom>
          <a:solidFill>
            <a:schemeClr val="bg1">
              <a:alpha val="6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Roboto Mono" pitchFamily="49" charset="0"/>
              <a:cs typeface="Arial" panose="020B0604020202020204" pitchFamily="34" charset="0"/>
            </a:endParaRPr>
          </a:p>
        </p:txBody>
      </p:sp>
      <p:sp>
        <p:nvSpPr>
          <p:cNvPr id="65" name="TextBox 64">
            <a:extLst>
              <a:ext uri="{FF2B5EF4-FFF2-40B4-BE49-F238E27FC236}">
                <a16:creationId xmlns:a16="http://schemas.microsoft.com/office/drawing/2014/main" id="{2BEE1B0C-F499-4999-9AAA-0A912EA76926}"/>
              </a:ext>
            </a:extLst>
          </p:cNvPr>
          <p:cNvSpPr txBox="1"/>
          <p:nvPr/>
        </p:nvSpPr>
        <p:spPr>
          <a:xfrm>
            <a:off x="19026" y="-22086"/>
            <a:ext cx="736624" cy="254109"/>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en-US" sz="800" dirty="0">
                <a:solidFill>
                  <a:schemeClr val="tx1">
                    <a:lumMod val="65000"/>
                    <a:lumOff val="35000"/>
                  </a:schemeClr>
                </a:solidFill>
                <a:latin typeface="Arial" panose="020B0604020202020204" pitchFamily="34" charset="0"/>
                <a:cs typeface="Arial" panose="020B0604020202020204" pitchFamily="34" charset="0"/>
              </a:rPr>
              <a:t>Topic 5 of 6</a:t>
            </a:r>
          </a:p>
        </p:txBody>
      </p:sp>
      <p:grpSp>
        <p:nvGrpSpPr>
          <p:cNvPr id="49" name="Group 56">
            <a:extLst>
              <a:ext uri="{FF2B5EF4-FFF2-40B4-BE49-F238E27FC236}">
                <a16:creationId xmlns:a16="http://schemas.microsoft.com/office/drawing/2014/main" id="{64374482-F6B6-4F77-A78B-C68A0F6AE6B7}"/>
              </a:ext>
            </a:extLst>
          </p:cNvPr>
          <p:cNvGrpSpPr/>
          <p:nvPr/>
        </p:nvGrpSpPr>
        <p:grpSpPr>
          <a:xfrm>
            <a:off x="-183892" y="770322"/>
            <a:ext cx="3934602" cy="825552"/>
            <a:chOff x="-296509" y="1613423"/>
            <a:chExt cx="2950951" cy="369630"/>
          </a:xfrm>
        </p:grpSpPr>
        <p:sp>
          <p:nvSpPr>
            <p:cNvPr id="50" name="TextBox 49">
              <a:extLst>
                <a:ext uri="{FF2B5EF4-FFF2-40B4-BE49-F238E27FC236}">
                  <a16:creationId xmlns:a16="http://schemas.microsoft.com/office/drawing/2014/main" id="{392E3D2C-F48B-4EBC-8E15-CD6558C708C7}"/>
                </a:ext>
              </a:extLst>
            </p:cNvPr>
            <p:cNvSpPr txBox="1"/>
            <p:nvPr/>
          </p:nvSpPr>
          <p:spPr>
            <a:xfrm>
              <a:off x="-296509" y="1613423"/>
              <a:ext cx="2276196" cy="91840"/>
            </a:xfrm>
            <a:prstGeom prst="rect">
              <a:avLst/>
            </a:prstGeom>
            <a:noFill/>
          </p:spPr>
          <p:txBody>
            <a:bodyPr wrap="square" lIns="0" tIns="0" rIns="0" bIns="0" rtlCol="0">
              <a:spAutoFit/>
            </a:bodyPr>
            <a:lstStyle/>
            <a:p>
              <a:pPr algn="r" defTabSz="1219170">
                <a:spcBef>
                  <a:spcPct val="20000"/>
                </a:spcBef>
                <a:defRPr/>
              </a:pPr>
              <a:endParaRPr lang="en-US" sz="1333" dirty="0">
                <a:solidFill>
                  <a:srgbClr val="595959"/>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F17B5BBE-A270-41D4-9744-628691A44DDC}"/>
                </a:ext>
              </a:extLst>
            </p:cNvPr>
            <p:cNvSpPr/>
            <p:nvPr/>
          </p:nvSpPr>
          <p:spPr>
            <a:xfrm>
              <a:off x="-174457" y="1854408"/>
              <a:ext cx="2828899" cy="128645"/>
            </a:xfrm>
            <a:prstGeom prst="rect">
              <a:avLst/>
            </a:prstGeom>
          </p:spPr>
          <p:txBody>
            <a:bodyPr wrap="none" lIns="0" tIns="0" rIns="0" bIns="0">
              <a:spAutoFit/>
            </a:bodyPr>
            <a:lstStyle/>
            <a:p>
              <a:pPr algn="r"/>
              <a:r>
                <a:rPr lang="en-US" sz="1867" b="1" dirty="0">
                  <a:solidFill>
                    <a:schemeClr val="accent1"/>
                  </a:solidFill>
                  <a:latin typeface="Arial" panose="020B0604020202020204" pitchFamily="34" charset="0"/>
                  <a:cs typeface="Arial" panose="020B0604020202020204" pitchFamily="34" charset="0"/>
                </a:rPr>
                <a:t>Phase I: Requirements Gathering</a:t>
              </a:r>
            </a:p>
          </p:txBody>
        </p:sp>
      </p:grpSp>
      <p:sp>
        <p:nvSpPr>
          <p:cNvPr id="56" name="Rectangle 55">
            <a:extLst>
              <a:ext uri="{FF2B5EF4-FFF2-40B4-BE49-F238E27FC236}">
                <a16:creationId xmlns:a16="http://schemas.microsoft.com/office/drawing/2014/main" id="{9F0C907F-F683-4B59-AE1D-BED5BF8B3907}"/>
              </a:ext>
            </a:extLst>
          </p:cNvPr>
          <p:cNvSpPr/>
          <p:nvPr/>
        </p:nvSpPr>
        <p:spPr>
          <a:xfrm>
            <a:off x="4897049" y="1308551"/>
            <a:ext cx="2397901" cy="287323"/>
          </a:xfrm>
          <a:prstGeom prst="rect">
            <a:avLst/>
          </a:prstGeom>
        </p:spPr>
        <p:txBody>
          <a:bodyPr wrap="none" lIns="0" tIns="0" rIns="0" bIns="0">
            <a:spAutoFit/>
          </a:bodyPr>
          <a:lstStyle/>
          <a:p>
            <a:pPr algn="r"/>
            <a:r>
              <a:rPr lang="en-US" sz="1867" b="1" dirty="0">
                <a:solidFill>
                  <a:schemeClr val="accent1"/>
                </a:solidFill>
                <a:latin typeface="Arial" panose="020B0604020202020204" pitchFamily="34" charset="0"/>
                <a:cs typeface="Arial" panose="020B0604020202020204" pitchFamily="34" charset="0"/>
              </a:rPr>
              <a:t>Phase II: AI Analytics</a:t>
            </a:r>
          </a:p>
        </p:txBody>
      </p:sp>
      <p:sp>
        <p:nvSpPr>
          <p:cNvPr id="57" name="Rectangle 56">
            <a:extLst>
              <a:ext uri="{FF2B5EF4-FFF2-40B4-BE49-F238E27FC236}">
                <a16:creationId xmlns:a16="http://schemas.microsoft.com/office/drawing/2014/main" id="{DBDFEE82-E1FC-4EF9-AE9E-6544E9B407C9}"/>
              </a:ext>
            </a:extLst>
          </p:cNvPr>
          <p:cNvSpPr/>
          <p:nvPr/>
        </p:nvSpPr>
        <p:spPr>
          <a:xfrm>
            <a:off x="8388373" y="1309058"/>
            <a:ext cx="3544240" cy="287323"/>
          </a:xfrm>
          <a:prstGeom prst="rect">
            <a:avLst/>
          </a:prstGeom>
        </p:spPr>
        <p:txBody>
          <a:bodyPr wrap="none" lIns="0" tIns="0" rIns="0" bIns="0">
            <a:spAutoFit/>
          </a:bodyPr>
          <a:lstStyle/>
          <a:p>
            <a:pPr algn="r"/>
            <a:r>
              <a:rPr lang="en-US" sz="1867" b="1" dirty="0">
                <a:solidFill>
                  <a:schemeClr val="accent1"/>
                </a:solidFill>
                <a:latin typeface="Arial" panose="020B0604020202020204" pitchFamily="34" charset="0"/>
                <a:cs typeface="Arial" panose="020B0604020202020204" pitchFamily="34" charset="0"/>
              </a:rPr>
              <a:t>Phase III: Increase Bottom Line</a:t>
            </a:r>
          </a:p>
        </p:txBody>
      </p:sp>
      <p:cxnSp>
        <p:nvCxnSpPr>
          <p:cNvPr id="40" name="Straight Arrow Connector 39">
            <a:extLst>
              <a:ext uri="{FF2B5EF4-FFF2-40B4-BE49-F238E27FC236}">
                <a16:creationId xmlns:a16="http://schemas.microsoft.com/office/drawing/2014/main" id="{7E403511-AADA-4EAC-9A3A-1395A683E1E5}"/>
              </a:ext>
            </a:extLst>
          </p:cNvPr>
          <p:cNvCxnSpPr>
            <a:stCxn id="51" idx="3"/>
            <a:endCxn id="56" idx="1"/>
          </p:cNvCxnSpPr>
          <p:nvPr/>
        </p:nvCxnSpPr>
        <p:spPr>
          <a:xfrm>
            <a:off x="3750710" y="1452213"/>
            <a:ext cx="1146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A5B589E-78F4-4C2B-85AE-45BCFC7190FE}"/>
              </a:ext>
            </a:extLst>
          </p:cNvPr>
          <p:cNvCxnSpPr>
            <a:cxnSpLocks/>
            <a:stCxn id="56" idx="3"/>
            <a:endCxn id="57" idx="1"/>
          </p:cNvCxnSpPr>
          <p:nvPr/>
        </p:nvCxnSpPr>
        <p:spPr>
          <a:xfrm>
            <a:off x="7294950" y="1452213"/>
            <a:ext cx="1093423" cy="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528632"/>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7335</TotalTime>
  <Words>703</Words>
  <Application>Microsoft Macintosh PowerPoint</Application>
  <PresentationFormat>Widescreen</PresentationFormat>
  <Paragraphs>154</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Mahapatra</dc:creator>
  <cp:lastModifiedBy>Anish Mahapatra</cp:lastModifiedBy>
  <cp:revision>1066</cp:revision>
  <dcterms:created xsi:type="dcterms:W3CDTF">2021-05-29T21:16:01Z</dcterms:created>
  <dcterms:modified xsi:type="dcterms:W3CDTF">2024-08-26T07:52:12Z</dcterms:modified>
</cp:coreProperties>
</file>