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58" r:id="rId4"/>
    <p:sldId id="276" r:id="rId5"/>
    <p:sldId id="298" r:id="rId6"/>
    <p:sldId id="297" r:id="rId7"/>
    <p:sldId id="294" r:id="rId8"/>
    <p:sldId id="285" r:id="rId9"/>
    <p:sldId id="300" r:id="rId10"/>
    <p:sldId id="301" r:id="rId11"/>
    <p:sldId id="278" r:id="rId12"/>
    <p:sldId id="290" r:id="rId13"/>
    <p:sldId id="302" r:id="rId14"/>
    <p:sldId id="28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What is Machine Learning?" id="{A4192344-4C2D-4342-8FDB-B26F1E1C11FD}">
          <p14:sldIdLst>
            <p14:sldId id="276"/>
            <p14:sldId id="298"/>
            <p14:sldId id="297"/>
          </p14:sldIdLst>
        </p14:section>
        <p14:section name="03 Components of Data Security" id="{D004E2EC-B2D2-4F95-A01D-C90D0CE95CDB}">
          <p14:sldIdLst>
            <p14:sldId id="294"/>
          </p14:sldIdLst>
        </p14:section>
        <p14:section name="04 Case Study: ML for Data Security" id="{DDD30065-BC03-4C9D-8FF2-52460EC9B4F4}">
          <p14:sldIdLst>
            <p14:sldId id="285"/>
            <p14:sldId id="300"/>
            <p14:sldId id="301"/>
          </p14:sldIdLst>
        </p14:section>
        <p14:section name="05 Machine Learning for Data Security" id="{3D296992-B957-4696-8E42-D3432FC225FE}">
          <p14:sldIdLst>
            <p14:sldId id="278"/>
          </p14:sldIdLst>
        </p14:section>
        <p14:section name="06 Tools &amp; Technologies" id="{D7A576BD-4F7A-4B8C-9970-60EFC20E329B}">
          <p14:sldIdLst>
            <p14:sldId id="290"/>
          </p14:sldIdLst>
        </p14:section>
        <p14:section name="Archive" id="{50520B23-E549-49CA-817B-EA2271E104E8}">
          <p14:sldIdLst>
            <p14:sldId id="302"/>
          </p14:sldIdLst>
        </p14:section>
        <p14:section name="Q&amp;A Session" id="{A8AD9179-485B-4868-8754-74C90074B6CD}">
          <p14:sldIdLst>
            <p14:sldId id="28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68F"/>
    <a:srgbClr val="629DD1"/>
    <a:srgbClr val="293340"/>
    <a:srgbClr val="417B85"/>
    <a:srgbClr val="9297CF"/>
    <a:srgbClr val="7F8FA9"/>
    <a:srgbClr val="93A0B6"/>
    <a:srgbClr val="00B050"/>
    <a:srgbClr val="7A4646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072" autoAdjust="0"/>
  </p:normalViewPr>
  <p:slideViewPr>
    <p:cSldViewPr snapToGrid="0">
      <p:cViewPr varScale="1">
        <p:scale>
          <a:sx n="80" d="100"/>
          <a:sy n="80" d="100"/>
        </p:scale>
        <p:origin x="32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26-May-22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0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26-May-22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1.jpe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7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24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microsoft.com/office/2007/relationships/hdphoto" Target="../media/hdphoto2.wdp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al LED panel">
            <a:extLst>
              <a:ext uri="{FF2B5EF4-FFF2-40B4-BE49-F238E27FC236}">
                <a16:creationId xmlns:a16="http://schemas.microsoft.com/office/drawing/2014/main" id="{BB45448C-0B4B-4DEB-AFD8-7B60472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199" cy="68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699034"/>
            <a:ext cx="8103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Science for </a:t>
            </a:r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26 May,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4EA3BD-BDD1-4CC9-ACE1-71324210F34D}"/>
              </a:ext>
            </a:extLst>
          </p:cNvPr>
          <p:cNvGrpSpPr/>
          <p:nvPr/>
        </p:nvGrpSpPr>
        <p:grpSpPr>
          <a:xfrm>
            <a:off x="396852" y="1133146"/>
            <a:ext cx="5212907" cy="5440972"/>
            <a:chOff x="3048000" y="1169377"/>
            <a:chExt cx="5212907" cy="5440972"/>
          </a:xfrm>
        </p:grpSpPr>
        <p:pic>
          <p:nvPicPr>
            <p:cNvPr id="5122" name="Picture 2" descr="Cyber Security AI dashboard">
              <a:extLst>
                <a:ext uri="{FF2B5EF4-FFF2-40B4-BE49-F238E27FC236}">
                  <a16:creationId xmlns:a16="http://schemas.microsoft.com/office/drawing/2014/main" id="{04AF10A2-0024-4D06-9033-705D28BCC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169377"/>
              <a:ext cx="5212907" cy="544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83DF54-02C1-4104-8F72-60BB04F6B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964" y="1169377"/>
              <a:ext cx="500090" cy="475695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1E490-E039-42CB-826A-5D9FD7A920FF}"/>
              </a:ext>
            </a:extLst>
          </p:cNvPr>
          <p:cNvCxnSpPr>
            <a:cxnSpLocks/>
          </p:cNvCxnSpPr>
          <p:nvPr/>
        </p:nvCxnSpPr>
        <p:spPr>
          <a:xfrm>
            <a:off x="5876925" y="1182689"/>
            <a:ext cx="0" cy="5271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09C797-1229-43BA-9E96-93052B2D4906}"/>
              </a:ext>
            </a:extLst>
          </p:cNvPr>
          <p:cNvGrpSpPr/>
          <p:nvPr/>
        </p:nvGrpSpPr>
        <p:grpSpPr>
          <a:xfrm>
            <a:off x="6165392" y="1106306"/>
            <a:ext cx="4795166" cy="5467812"/>
            <a:chOff x="6165392" y="1106306"/>
            <a:chExt cx="4795166" cy="546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28902D-F0DB-446D-9347-705A45547458}"/>
                </a:ext>
              </a:extLst>
            </p:cNvPr>
            <p:cNvGrpSpPr/>
            <p:nvPr/>
          </p:nvGrpSpPr>
          <p:grpSpPr>
            <a:xfrm>
              <a:off x="6165392" y="1106306"/>
              <a:ext cx="4795166" cy="5467812"/>
              <a:chOff x="3548734" y="1028238"/>
              <a:chExt cx="5094531" cy="5747813"/>
            </a:xfrm>
          </p:grpSpPr>
          <p:pic>
            <p:nvPicPr>
              <p:cNvPr id="9" name="Picture 2" descr="Dashboard for Cyber Security Analytics">
                <a:extLst>
                  <a:ext uri="{FF2B5EF4-FFF2-40B4-BE49-F238E27FC236}">
                    <a16:creationId xmlns:a16="http://schemas.microsoft.com/office/drawing/2014/main" id="{EADB603F-5397-48A7-87E8-D23F098B3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8734" y="1028238"/>
                <a:ext cx="5094531" cy="574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8BF5DDC-9C0A-463B-9EED-52440FB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503" y="1108532"/>
                <a:ext cx="476316" cy="438211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0EB3D-5AB4-4064-9DF1-16881E5103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95701" y="1219784"/>
              <a:ext cx="0" cy="30241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48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Machine Learning play a part?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420798" y="1722504"/>
            <a:ext cx="3380503" cy="3445074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591720" y="59684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EE1B0C-F499-4999-9AAA-0A912EA76926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1591A4-D1E5-4A5A-94A8-CBF7F6A36DDB}"/>
              </a:ext>
            </a:extLst>
          </p:cNvPr>
          <p:cNvGrpSpPr/>
          <p:nvPr/>
        </p:nvGrpSpPr>
        <p:grpSpPr>
          <a:xfrm>
            <a:off x="870387" y="1485497"/>
            <a:ext cx="4619474" cy="1397040"/>
            <a:chOff x="845176" y="1488007"/>
            <a:chExt cx="4619474" cy="1397040"/>
          </a:xfrm>
        </p:grpSpPr>
        <p:grpSp>
          <p:nvGrpSpPr>
            <p:cNvPr id="21" name="Group 134">
              <a:extLst>
                <a:ext uri="{FF2B5EF4-FFF2-40B4-BE49-F238E27FC236}">
                  <a16:creationId xmlns:a16="http://schemas.microsoft.com/office/drawing/2014/main" id="{AB3CEEBB-DAFA-4152-9CF6-528C29122E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40585" y="1514866"/>
              <a:ext cx="1124065" cy="1125007"/>
              <a:chOff x="3287425" y="1417883"/>
              <a:chExt cx="648499" cy="64904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02A554-F1D0-4219-8A8A-0B19913BFF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1417883"/>
                <a:ext cx="648499" cy="6490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B00819-3BA2-487B-B522-880C4C1DF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1492773"/>
                <a:ext cx="498845" cy="499263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56">
              <a:extLst>
                <a:ext uri="{FF2B5EF4-FFF2-40B4-BE49-F238E27FC236}">
                  <a16:creationId xmlns:a16="http://schemas.microsoft.com/office/drawing/2014/main" id="{2808E688-581E-4298-8FD4-FF13FEF9BCC5}"/>
                </a:ext>
              </a:extLst>
            </p:cNvPr>
            <p:cNvGrpSpPr/>
            <p:nvPr/>
          </p:nvGrpSpPr>
          <p:grpSpPr>
            <a:xfrm>
              <a:off x="845176" y="1488007"/>
              <a:ext cx="3380503" cy="1397040"/>
              <a:chOff x="-296509" y="1368718"/>
              <a:chExt cx="2289001" cy="62550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1884C1-7188-4AFD-BC9A-5E93573AE6CE}"/>
                  </a:ext>
                </a:extLst>
              </p:cNvPr>
              <p:cNvSpPr txBox="1"/>
              <p:nvPr/>
            </p:nvSpPr>
            <p:spPr>
              <a:xfrm>
                <a:off x="-296509" y="1516651"/>
                <a:ext cx="2276196" cy="477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 Network for Anomalies, ML allows us to identify detection of insider threats, unknown malware, policy violations</a:t>
                </a:r>
              </a:p>
              <a:p>
                <a:pPr algn="r" defTabSz="1219170">
                  <a:spcBef>
                    <a:spcPct val="20000"/>
                  </a:spcBef>
                  <a:defRPr/>
                </a:pPr>
                <a:endPara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373627F-FEC7-46B8-866C-8FFF85BDA24F}"/>
                  </a:ext>
                </a:extLst>
              </p:cNvPr>
              <p:cNvSpPr/>
              <p:nvPr/>
            </p:nvSpPr>
            <p:spPr>
              <a:xfrm>
                <a:off x="786634" y="1368718"/>
                <a:ext cx="1205858" cy="11024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Network Threats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46A33EC-E401-4B4D-9C63-66355639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798" y="1786772"/>
              <a:ext cx="560151" cy="56015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DC0C11-0D55-4977-9EA1-69A38F866C6C}"/>
              </a:ext>
            </a:extLst>
          </p:cNvPr>
          <p:cNvGrpSpPr/>
          <p:nvPr/>
        </p:nvGrpSpPr>
        <p:grpSpPr>
          <a:xfrm>
            <a:off x="529196" y="3087398"/>
            <a:ext cx="4504223" cy="1486456"/>
            <a:chOff x="529196" y="3087398"/>
            <a:chExt cx="4504223" cy="148645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A158D6-9B49-4AA8-B3FF-E760ED1935DF}"/>
                </a:ext>
              </a:extLst>
            </p:cNvPr>
            <p:cNvSpPr/>
            <p:nvPr/>
          </p:nvSpPr>
          <p:spPr>
            <a:xfrm>
              <a:off x="3585329" y="3087398"/>
              <a:ext cx="1448090" cy="148645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129">
              <a:extLst>
                <a:ext uri="{FF2B5EF4-FFF2-40B4-BE49-F238E27FC236}">
                  <a16:creationId xmlns:a16="http://schemas.microsoft.com/office/drawing/2014/main" id="{7A00515C-5BC7-499B-B5E1-D54B94A44A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4223" y="3315232"/>
              <a:ext cx="1124065" cy="1125007"/>
              <a:chOff x="2779491" y="2517212"/>
              <a:chExt cx="648499" cy="64904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4C9E4D-02C1-4E22-A0C1-A05AC3C3B6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9491" y="2517212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7264E0-8C19-4EA2-903F-842CD9880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4318" y="2592102"/>
                <a:ext cx="498845" cy="499263"/>
              </a:xfrm>
              <a:prstGeom prst="ellipse">
                <a:avLst/>
              </a:prstGeom>
              <a:solidFill>
                <a:srgbClr val="51868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57">
              <a:extLst>
                <a:ext uri="{FF2B5EF4-FFF2-40B4-BE49-F238E27FC236}">
                  <a16:creationId xmlns:a16="http://schemas.microsoft.com/office/drawing/2014/main" id="{CBED4371-17A8-4101-9F5B-162EB3F5FD91}"/>
                </a:ext>
              </a:extLst>
            </p:cNvPr>
            <p:cNvGrpSpPr/>
            <p:nvPr/>
          </p:nvGrpSpPr>
          <p:grpSpPr>
            <a:xfrm>
              <a:off x="529196" y="3398825"/>
              <a:ext cx="2996119" cy="1151175"/>
              <a:chOff x="-267404" y="3187088"/>
              <a:chExt cx="2247089" cy="47597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9AB6AA-D694-44F6-B814-F53562FD6594}"/>
                  </a:ext>
                </a:extLst>
              </p:cNvPr>
              <p:cNvSpPr txBox="1"/>
              <p:nvPr/>
            </p:nvSpPr>
            <p:spPr>
              <a:xfrm>
                <a:off x="-267404" y="3306852"/>
                <a:ext cx="2247089" cy="35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 can predict “bad neighborhoods” by analyzing internet activity. It identifies attack infrastructures</a:t>
                </a:r>
              </a:p>
              <a:p>
                <a:pPr algn="r" defTabSz="1219170">
                  <a:spcBef>
                    <a:spcPct val="20000"/>
                  </a:spcBef>
                  <a:defRPr/>
                </a:pPr>
                <a:endPara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0FFC3B-E6D4-4565-9A1E-F608C78317E0}"/>
                  </a:ext>
                </a:extLst>
              </p:cNvPr>
              <p:cNvSpPr/>
              <p:nvPr/>
            </p:nvSpPr>
            <p:spPr>
              <a:xfrm>
                <a:off x="910883" y="3187088"/>
                <a:ext cx="1068802" cy="1018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417B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Safe Browsing</a:t>
                </a:r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7129251-2BAC-4DA0-98AC-38DE4387E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497" y="3548157"/>
              <a:ext cx="606364" cy="60636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DACD8A-799A-4AE4-A364-56D8DDA6FFDB}"/>
              </a:ext>
            </a:extLst>
          </p:cNvPr>
          <p:cNvGrpSpPr/>
          <p:nvPr/>
        </p:nvGrpSpPr>
        <p:grpSpPr>
          <a:xfrm>
            <a:off x="4616820" y="4605074"/>
            <a:ext cx="3174082" cy="2354521"/>
            <a:chOff x="4616820" y="4605074"/>
            <a:chExt cx="3174082" cy="2354521"/>
          </a:xfrm>
        </p:grpSpPr>
        <p:grpSp>
          <p:nvGrpSpPr>
            <p:cNvPr id="9" name="Group 130">
              <a:extLst>
                <a:ext uri="{FF2B5EF4-FFF2-40B4-BE49-F238E27FC236}">
                  <a16:creationId xmlns:a16="http://schemas.microsoft.com/office/drawing/2014/main" id="{E6D4E40A-98BB-4445-A016-FD18DA71F0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7336" y="4605074"/>
              <a:ext cx="1124065" cy="1125007"/>
              <a:chOff x="3287425" y="3613920"/>
              <a:chExt cx="648499" cy="6490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FDBA2C-E673-44D5-9874-2F7C446F0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DCA57B-12A2-4B35-8868-8F39D37495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56">
              <a:extLst>
                <a:ext uri="{FF2B5EF4-FFF2-40B4-BE49-F238E27FC236}">
                  <a16:creationId xmlns:a16="http://schemas.microsoft.com/office/drawing/2014/main" id="{D560C0F0-F617-4CDA-9955-F0786E570C2D}"/>
                </a:ext>
              </a:extLst>
            </p:cNvPr>
            <p:cNvGrpSpPr/>
            <p:nvPr/>
          </p:nvGrpSpPr>
          <p:grpSpPr>
            <a:xfrm>
              <a:off x="4616820" y="5772280"/>
              <a:ext cx="3174082" cy="1187315"/>
              <a:chOff x="-296510" y="1366956"/>
              <a:chExt cx="2276196" cy="89048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E0588A-D18A-489D-BC71-A388C675CAD7}"/>
                  </a:ext>
                </a:extLst>
              </p:cNvPr>
              <p:cNvSpPr txBox="1"/>
              <p:nvPr/>
            </p:nvSpPr>
            <p:spPr>
              <a:xfrm>
                <a:off x="-296510" y="1611304"/>
                <a:ext cx="2276196" cy="64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Algorithms can detect </a:t>
                </a:r>
                <a:b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never-before-seen malware attacks </a:t>
                </a:r>
                <a:b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is trying to run on the endpoints</a:t>
                </a:r>
              </a:p>
              <a:p>
                <a:pPr algn="ctr" defTabSz="1219170">
                  <a:spcBef>
                    <a:spcPct val="20000"/>
                  </a:spcBef>
                  <a:defRPr/>
                </a:pPr>
                <a:endPara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6F48ED-68B2-4E3E-BBEC-F67AC389B327}"/>
                  </a:ext>
                </a:extLst>
              </p:cNvPr>
              <p:cNvSpPr/>
              <p:nvPr/>
            </p:nvSpPr>
            <p:spPr>
              <a:xfrm>
                <a:off x="-102172" y="1366956"/>
                <a:ext cx="2020900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Endpoint Malware protection</a:t>
                </a: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CAFE0D4-803E-4653-9042-9B824DE8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316" y="4930810"/>
              <a:ext cx="510369" cy="51036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F2DC9-8ECA-4412-BBC8-B91B12B3EE21}"/>
              </a:ext>
            </a:extLst>
          </p:cNvPr>
          <p:cNvGrpSpPr/>
          <p:nvPr/>
        </p:nvGrpSpPr>
        <p:grpSpPr>
          <a:xfrm>
            <a:off x="7449058" y="3205339"/>
            <a:ext cx="4296323" cy="1446013"/>
            <a:chOff x="7449058" y="3205339"/>
            <a:chExt cx="4296323" cy="1446013"/>
          </a:xfrm>
        </p:grpSpPr>
        <p:grpSp>
          <p:nvGrpSpPr>
            <p:cNvPr id="18" name="Group 131">
              <a:extLst>
                <a:ext uri="{FF2B5EF4-FFF2-40B4-BE49-F238E27FC236}">
                  <a16:creationId xmlns:a16="http://schemas.microsoft.com/office/drawing/2014/main" id="{11DB3382-EA7E-4C3A-AB7A-28F681A14E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49058" y="3315954"/>
              <a:ext cx="1124065" cy="1125007"/>
              <a:chOff x="5244691" y="3613920"/>
              <a:chExt cx="648499" cy="64904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8C1ABD3-CAE6-4F22-9B98-01D1E9863B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4691" y="3613920"/>
                <a:ext cx="648499" cy="649042"/>
              </a:xfrm>
              <a:prstGeom prst="ellipse">
                <a:avLst/>
              </a:prstGeom>
              <a:solidFill>
                <a:srgbClr val="CAFE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0D999EB-76A8-4A2B-99EB-3BA59339E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9518" y="3688810"/>
                <a:ext cx="498845" cy="499263"/>
              </a:xfrm>
              <a:prstGeom prst="ellipse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59">
              <a:extLst>
                <a:ext uri="{FF2B5EF4-FFF2-40B4-BE49-F238E27FC236}">
                  <a16:creationId xmlns:a16="http://schemas.microsoft.com/office/drawing/2014/main" id="{E4F186DC-4829-4410-8147-DC84AEAE7EB5}"/>
                </a:ext>
              </a:extLst>
            </p:cNvPr>
            <p:cNvGrpSpPr/>
            <p:nvPr/>
          </p:nvGrpSpPr>
          <p:grpSpPr>
            <a:xfrm>
              <a:off x="8710456" y="3205339"/>
              <a:ext cx="3034925" cy="1446013"/>
              <a:chOff x="7154105" y="3169449"/>
              <a:chExt cx="2276194" cy="108450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815367-DA30-4FA7-8BC1-53774ACA6813}"/>
                  </a:ext>
                </a:extLst>
              </p:cNvPr>
              <p:cNvSpPr txBox="1"/>
              <p:nvPr/>
            </p:nvSpPr>
            <p:spPr>
              <a:xfrm>
                <a:off x="7154105" y="3453979"/>
                <a:ext cx="2276194" cy="799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Analyze encrypted traffic data elements in common network telemetry. Malicious patterns can be identified without decrypting </a:t>
                </a:r>
              </a:p>
              <a:p>
                <a:pPr defTabSz="1219170">
                  <a:spcBef>
                    <a:spcPct val="20000"/>
                  </a:spcBef>
                  <a:defRPr/>
                </a:pPr>
                <a:endPara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716327-71DB-42E3-9897-825E9E6ACCA2}"/>
                  </a:ext>
                </a:extLst>
              </p:cNvPr>
              <p:cNvSpPr/>
              <p:nvPr/>
            </p:nvSpPr>
            <p:spPr>
              <a:xfrm>
                <a:off x="7154105" y="3169449"/>
                <a:ext cx="2067874" cy="20774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Protect Data in the Cloud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D8F31A-51D7-4AE1-970D-B9466BFA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248" y="3594504"/>
              <a:ext cx="628601" cy="62860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662B52-6FA3-450C-91FB-AF3A637636F7}"/>
              </a:ext>
            </a:extLst>
          </p:cNvPr>
          <p:cNvGrpSpPr/>
          <p:nvPr/>
        </p:nvGrpSpPr>
        <p:grpSpPr>
          <a:xfrm>
            <a:off x="6821873" y="1455492"/>
            <a:ext cx="4923508" cy="1169649"/>
            <a:chOff x="6821873" y="1455492"/>
            <a:chExt cx="4923508" cy="1169649"/>
          </a:xfrm>
        </p:grpSpPr>
        <p:grpSp>
          <p:nvGrpSpPr>
            <p:cNvPr id="15" name="Group 132">
              <a:extLst>
                <a:ext uri="{FF2B5EF4-FFF2-40B4-BE49-F238E27FC236}">
                  <a16:creationId xmlns:a16="http://schemas.microsoft.com/office/drawing/2014/main" id="{7130749D-1A80-4DB6-83CF-371B2C740F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21873" y="1461025"/>
              <a:ext cx="1124065" cy="1125007"/>
              <a:chOff x="5716010" y="2517212"/>
              <a:chExt cx="648499" cy="64904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DB1BFE-5476-41C3-8BF2-75B1189CC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6010" y="2517212"/>
                <a:ext cx="648499" cy="64904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0DA291-F4C0-4EE8-9D4D-089B0775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837" y="2592102"/>
                <a:ext cx="498845" cy="499263"/>
              </a:xfrm>
              <a:prstGeom prst="ellipse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1BB53A49-53A9-4FFF-8037-BC3DE7A39215}"/>
                </a:ext>
              </a:extLst>
            </p:cNvPr>
            <p:cNvGrpSpPr/>
            <p:nvPr/>
          </p:nvGrpSpPr>
          <p:grpSpPr>
            <a:xfrm>
              <a:off x="8167216" y="1455492"/>
              <a:ext cx="3578165" cy="1169649"/>
              <a:chOff x="7173156" y="1248077"/>
              <a:chExt cx="2276195" cy="53952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7BA44A-7F4C-492F-AA2C-5DA598BF131F}"/>
                  </a:ext>
                </a:extLst>
              </p:cNvPr>
              <p:cNvSpPr txBox="1"/>
              <p:nvPr/>
            </p:nvSpPr>
            <p:spPr>
              <a:xfrm>
                <a:off x="7173156" y="1503756"/>
                <a:ext cx="2276195" cy="283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3D Printing helps increase supply chain flexibility, helping eliminate the need for expensive tools and fixtures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C7CD4F-2FBE-456E-808A-937EEF933F09}"/>
                  </a:ext>
                </a:extLst>
              </p:cNvPr>
              <p:cNvSpPr/>
              <p:nvPr/>
            </p:nvSpPr>
            <p:spPr>
              <a:xfrm>
                <a:off x="7173156" y="1248077"/>
                <a:ext cx="1141074" cy="34072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Detect Malware in </a:t>
                </a:r>
              </a:p>
              <a:p>
                <a:r>
                  <a:rPr lang="en-US" sz="16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encrypted traffic</a:t>
                </a:r>
              </a:p>
              <a:p>
                <a:endPara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B04F78F-0C19-49CA-AEE3-7C9A1D8A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7" y="1786772"/>
              <a:ext cx="543833" cy="54383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BC4307E-6ED5-476E-9817-BEBB448A6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30" y="3015313"/>
            <a:ext cx="827373" cy="8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DD5DB-66C0-4113-B3D2-63079D62BF9D}"/>
              </a:ext>
            </a:extLst>
          </p:cNvPr>
          <p:cNvGrpSpPr/>
          <p:nvPr/>
        </p:nvGrpSpPr>
        <p:grpSpPr>
          <a:xfrm>
            <a:off x="1117952" y="1744141"/>
            <a:ext cx="2802873" cy="2147799"/>
            <a:chOff x="1117952" y="1744141"/>
            <a:chExt cx="2802873" cy="21477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1176300" y="2783942"/>
              <a:ext cx="2744525" cy="246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Platforms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2" descr="Download Google Cloud Platform (GCP) Logo in SVG Vector or PNG File Format  - Logo.wine">
              <a:extLst>
                <a:ext uri="{FF2B5EF4-FFF2-40B4-BE49-F238E27FC236}">
                  <a16:creationId xmlns:a16="http://schemas.microsoft.com/office/drawing/2014/main" id="{F6C52FB6-B418-4FFD-903D-649BB2B11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8" t="39412" r="1225" b="39795"/>
            <a:stretch/>
          </p:blipFill>
          <p:spPr bwMode="auto">
            <a:xfrm>
              <a:off x="1117952" y="3226650"/>
              <a:ext cx="1421884" cy="22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Microsoft Azure Logo – Penthara Technologies">
              <a:extLst>
                <a:ext uri="{FF2B5EF4-FFF2-40B4-BE49-F238E27FC236}">
                  <a16:creationId xmlns:a16="http://schemas.microsoft.com/office/drawing/2014/main" id="{49005FD5-13D6-4584-9B7C-55289720D0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21980" r="1662" b="18563"/>
            <a:stretch/>
          </p:blipFill>
          <p:spPr bwMode="auto">
            <a:xfrm>
              <a:off x="2014135" y="3562727"/>
              <a:ext cx="1068852" cy="32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Amazon Web Services (AWS) – Logos Download">
              <a:extLst>
                <a:ext uri="{FF2B5EF4-FFF2-40B4-BE49-F238E27FC236}">
                  <a16:creationId xmlns:a16="http://schemas.microsoft.com/office/drawing/2014/main" id="{F39926A6-2463-47E6-9BC6-C31691FC0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441" y="3132532"/>
              <a:ext cx="915066" cy="39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2DDF1A-E59C-44B5-A816-6B05C472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215" y="1943477"/>
              <a:ext cx="502691" cy="5026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4DFBDC-CD8F-4565-8DBB-6EC3DC169C14}"/>
              </a:ext>
            </a:extLst>
          </p:cNvPr>
          <p:cNvGrpSpPr/>
          <p:nvPr/>
        </p:nvGrpSpPr>
        <p:grpSpPr>
          <a:xfrm>
            <a:off x="4749136" y="1744141"/>
            <a:ext cx="2744525" cy="2246834"/>
            <a:chOff x="4749136" y="1744141"/>
            <a:chExt cx="2744525" cy="22468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4749136" y="2783942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Languages / Development Tools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43" name="Picture 20" descr="The Python Logo | Python Software Foundation">
              <a:extLst>
                <a:ext uri="{FF2B5EF4-FFF2-40B4-BE49-F238E27FC236}">
                  <a16:creationId xmlns:a16="http://schemas.microsoft.com/office/drawing/2014/main" id="{29EA096C-FDD4-4C9A-AE05-7A9517F21A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2" t="9537" r="11528" b="24716"/>
            <a:stretch/>
          </p:blipFill>
          <p:spPr bwMode="auto">
            <a:xfrm>
              <a:off x="4804974" y="3171448"/>
              <a:ext cx="1124065" cy="3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4" descr="File:R logo.svg - Wikimedia Commons">
              <a:extLst>
                <a:ext uri="{FF2B5EF4-FFF2-40B4-BE49-F238E27FC236}">
                  <a16:creationId xmlns:a16="http://schemas.microsoft.com/office/drawing/2014/main" id="{4FEC6F4F-2433-442B-AEE6-71C40A238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80" y="3135210"/>
              <a:ext cx="457755" cy="354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File:Julia Programming Language Logo.svg - Wikimedia Commons">
              <a:extLst>
                <a:ext uri="{FF2B5EF4-FFF2-40B4-BE49-F238E27FC236}">
                  <a16:creationId xmlns:a16="http://schemas.microsoft.com/office/drawing/2014/main" id="{252189F9-E667-44FD-8333-28D34452D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900" y="3575297"/>
              <a:ext cx="642761" cy="41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963352-F1F8-4C1D-9839-F440363A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46" y="1979041"/>
              <a:ext cx="541994" cy="54199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8D43D-494F-49CC-B71B-EDA338AB012F}"/>
              </a:ext>
            </a:extLst>
          </p:cNvPr>
          <p:cNvGrpSpPr/>
          <p:nvPr/>
        </p:nvGrpSpPr>
        <p:grpSpPr>
          <a:xfrm>
            <a:off x="8227342" y="1744141"/>
            <a:ext cx="2933785" cy="2246834"/>
            <a:chOff x="8227342" y="1744141"/>
            <a:chExt cx="2933785" cy="224683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8321973" y="2783940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Data Exploration / Visualization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67A30E-C518-4946-B0A5-320535A925B1}"/>
                </a:ext>
              </a:extLst>
            </p:cNvPr>
            <p:cNvGrpSpPr/>
            <p:nvPr/>
          </p:nvGrpSpPr>
          <p:grpSpPr>
            <a:xfrm>
              <a:off x="8227342" y="3143757"/>
              <a:ext cx="2933785" cy="847218"/>
              <a:chOff x="8753987" y="3143757"/>
              <a:chExt cx="2933785" cy="8472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7A33A3A-7BFB-4DA5-A9A1-C6C99246760E}"/>
                  </a:ext>
                </a:extLst>
              </p:cNvPr>
              <p:cNvGrpSpPr/>
              <p:nvPr/>
            </p:nvGrpSpPr>
            <p:grpSpPr>
              <a:xfrm>
                <a:off x="8753987" y="3143757"/>
                <a:ext cx="1693811" cy="847218"/>
                <a:chOff x="8753987" y="3143757"/>
                <a:chExt cx="1693811" cy="847218"/>
              </a:xfrm>
            </p:grpSpPr>
            <p:pic>
              <p:nvPicPr>
                <p:cNvPr id="59" name="Picture 8" descr="Tableau Logo for website - Sybyl">
                  <a:extLst>
                    <a:ext uri="{FF2B5EF4-FFF2-40B4-BE49-F238E27FC236}">
                      <a16:creationId xmlns:a16="http://schemas.microsoft.com/office/drawing/2014/main" id="{EA76656E-FF33-4535-AF67-671FC52B5B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24" t="18394" r="838" b="24748"/>
                <a:stretch/>
              </p:blipFill>
              <p:spPr bwMode="auto">
                <a:xfrm>
                  <a:off x="8753987" y="3143757"/>
                  <a:ext cx="1021165" cy="534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4" descr="Power-BI-logo-2021 -">
                  <a:extLst>
                    <a:ext uri="{FF2B5EF4-FFF2-40B4-BE49-F238E27FC236}">
                      <a16:creationId xmlns:a16="http://schemas.microsoft.com/office/drawing/2014/main" id="{2139C693-F5A5-4476-ADD9-A6F481DE6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916" t="226" r="28519" b="-538"/>
                <a:stretch/>
              </p:blipFill>
              <p:spPr bwMode="auto">
                <a:xfrm>
                  <a:off x="9905737" y="3148905"/>
                  <a:ext cx="542061" cy="511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18" descr="Qlik Vector Logo | Free Download - (.SVG + .PNG) format - SeekVectorLogo.Com">
                  <a:extLst>
                    <a:ext uri="{FF2B5EF4-FFF2-40B4-BE49-F238E27FC236}">
                      <a16:creationId xmlns:a16="http://schemas.microsoft.com/office/drawing/2014/main" id="{9F310E6F-6023-4319-ABE1-FA3D4931EC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6" t="23130" r="1506" b="23970"/>
                <a:stretch/>
              </p:blipFill>
              <p:spPr bwMode="auto">
                <a:xfrm>
                  <a:off x="9437046" y="3779273"/>
                  <a:ext cx="676212" cy="211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9CEE8B6-65C9-4B05-BA2E-A679BD329395}"/>
                  </a:ext>
                </a:extLst>
              </p:cNvPr>
              <p:cNvGrpSpPr/>
              <p:nvPr/>
            </p:nvGrpSpPr>
            <p:grpSpPr>
              <a:xfrm>
                <a:off x="10656785" y="3204955"/>
                <a:ext cx="1030987" cy="354949"/>
                <a:chOff x="810780" y="2089076"/>
                <a:chExt cx="1268984" cy="438011"/>
              </a:xfrm>
            </p:grpSpPr>
            <p:pic>
              <p:nvPicPr>
                <p:cNvPr id="63" name="Picture 28" descr="Download MySQL Logo in SVG Vector or PNG File Format - Logo.wine">
                  <a:extLst>
                    <a:ext uri="{FF2B5EF4-FFF2-40B4-BE49-F238E27FC236}">
                      <a16:creationId xmlns:a16="http://schemas.microsoft.com/office/drawing/2014/main" id="{7ECAF602-2EEB-4BD9-8041-90EBFC7BDE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99" t="18129" r="4789" b="17121"/>
                <a:stretch/>
              </p:blipFill>
              <p:spPr bwMode="auto">
                <a:xfrm>
                  <a:off x="810780" y="2117931"/>
                  <a:ext cx="720931" cy="3512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30" descr="Download Microsoft Excel Logo in SVG Vector or PNG File Format - Logo.wine">
                  <a:extLst>
                    <a:ext uri="{FF2B5EF4-FFF2-40B4-BE49-F238E27FC236}">
                      <a16:creationId xmlns:a16="http://schemas.microsoft.com/office/drawing/2014/main" id="{B5F623D6-727B-402D-B443-543BCCE92B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762" t="14393" r="25640" b="14765"/>
                <a:stretch/>
              </p:blipFill>
              <p:spPr bwMode="auto">
                <a:xfrm>
                  <a:off x="1619770" y="2089076"/>
                  <a:ext cx="459994" cy="4380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174" name="Picture 6" descr="File:Hadoop logo.svg - Wikimedia Commons">
                <a:extLst>
                  <a:ext uri="{FF2B5EF4-FFF2-40B4-BE49-F238E27FC236}">
                    <a16:creationId xmlns:a16="http://schemas.microsoft.com/office/drawing/2014/main" id="{18EA74CA-EEA5-45C9-BC50-003B325DA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7798" y="3727333"/>
                <a:ext cx="880724" cy="2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0806F4-EFB6-4FEB-844D-203A8F4E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824" y="1991610"/>
              <a:ext cx="514821" cy="5148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0A9C5E-319F-40BC-A450-42D2C22F00AD}"/>
              </a:ext>
            </a:extLst>
          </p:cNvPr>
          <p:cNvGrpSpPr/>
          <p:nvPr/>
        </p:nvGrpSpPr>
        <p:grpSpPr>
          <a:xfrm>
            <a:off x="4608998" y="4369009"/>
            <a:ext cx="2884663" cy="2148398"/>
            <a:chOff x="4608998" y="4369009"/>
            <a:chExt cx="2884663" cy="21483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4749136" y="5408808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ML / AI Tools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4098" name="Picture 2" descr="UpGrad Logos &amp;amp; Brand Assets | Brandfetch">
              <a:extLst>
                <a:ext uri="{FF2B5EF4-FFF2-40B4-BE49-F238E27FC236}">
                  <a16:creationId xmlns:a16="http://schemas.microsoft.com/office/drawing/2014/main" id="{F26D8221-3581-4C3D-A6BE-9F917B65E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346" y="5684849"/>
              <a:ext cx="502691" cy="26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Logo Anaconda Python, HD Png Download , Transparent Png Image - PNGitem">
              <a:extLst>
                <a:ext uri="{FF2B5EF4-FFF2-40B4-BE49-F238E27FC236}">
                  <a16:creationId xmlns:a16="http://schemas.microsoft.com/office/drawing/2014/main" id="{432431D5-E5EE-4060-81C8-96D3BD17B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929" b="90000" l="4200" r="96600">
                          <a14:foregroundMark x1="16000" y1="78929" x2="16000" y2="78929"/>
                          <a14:foregroundMark x1="16000" y1="78929" x2="16000" y2="78929"/>
                          <a14:foregroundMark x1="16000" y1="78929" x2="16000" y2="78929"/>
                          <a14:foregroundMark x1="8800" y1="81786" x2="8800" y2="81786"/>
                          <a14:foregroundMark x1="28600" y1="83214" x2="28600" y2="83214"/>
                          <a14:foregroundMark x1="39400" y1="81429" x2="39400" y2="81429"/>
                          <a14:foregroundMark x1="50000" y1="81429" x2="50000" y2="81429"/>
                          <a14:foregroundMark x1="64400" y1="82143" x2="64400" y2="82143"/>
                          <a14:foregroundMark x1="77200" y1="80714" x2="77200" y2="80714"/>
                          <a14:foregroundMark x1="92600" y1="75714" x2="92600" y2="75714"/>
                          <a14:foregroundMark x1="4200" y1="85714" x2="4200" y2="85714"/>
                          <a14:foregroundMark x1="96600" y1="89286" x2="96600" y2="89286"/>
                          <a14:foregroundMark x1="39600" y1="44286" x2="39600" y2="44286"/>
                          <a14:foregroundMark x1="37400" y1="33571" x2="37400" y2="33571"/>
                          <a14:foregroundMark x1="39600" y1="24286" x2="39600" y2="24286"/>
                          <a14:foregroundMark x1="41800" y1="16786" x2="41800" y2="16786"/>
                          <a14:foregroundMark x1="47800" y1="13214" x2="47800" y2="13214"/>
                          <a14:foregroundMark x1="51200" y1="8929" x2="51200" y2="8929"/>
                          <a14:foregroundMark x1="45400" y1="17143" x2="45400" y2="17143"/>
                          <a14:foregroundMark x1="41800" y1="22500" x2="41800" y2="22500"/>
                          <a14:foregroundMark x1="35800" y1="30357" x2="35800" y2="30357"/>
                          <a14:foregroundMark x1="37000" y1="40714" x2="37000" y2="40714"/>
                          <a14:foregroundMark x1="40200" y1="50714" x2="40200" y2="50714"/>
                          <a14:foregroundMark x1="42400" y1="45357" x2="42400" y2="45357"/>
                          <a14:foregroundMark x1="40200" y1="38571" x2="40200" y2="38571"/>
                          <a14:foregroundMark x1="39800" y1="30357" x2="39800" y2="30357"/>
                          <a14:foregroundMark x1="39400" y1="17857" x2="39400" y2="17857"/>
                          <a14:foregroundMark x1="44000" y1="11071" x2="44000" y2="110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998" y="5952747"/>
              <a:ext cx="758008" cy="42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H2O.ai | TOPBOTS">
              <a:extLst>
                <a:ext uri="{FF2B5EF4-FFF2-40B4-BE49-F238E27FC236}">
                  <a16:creationId xmlns:a16="http://schemas.microsoft.com/office/drawing/2014/main" id="{624B417C-2639-41F8-9B1D-004CCB5B4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2" t="29889" r="25516" b="29066"/>
            <a:stretch/>
          </p:blipFill>
          <p:spPr bwMode="auto">
            <a:xfrm>
              <a:off x="5624764" y="5982567"/>
              <a:ext cx="909800" cy="32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Tensorflow Logo Transparent, HD Png Download , Transparent Png Image -  PNGitem">
              <a:extLst>
                <a:ext uri="{FF2B5EF4-FFF2-40B4-BE49-F238E27FC236}">
                  <a16:creationId xmlns:a16="http://schemas.microsoft.com/office/drawing/2014/main" id="{BB791323-1EB8-4504-B5D0-61B8E822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4995" b="91675" l="3721" r="92907">
                          <a14:foregroundMark x1="7674" y1="33091" x2="7674" y2="33091"/>
                          <a14:foregroundMark x1="3953" y1="40375" x2="3953" y2="40375"/>
                          <a14:foregroundMark x1="92558" y1="25494" x2="92907" y2="28824"/>
                          <a14:foregroundMark x1="58256" y1="8221" x2="58256" y2="8221"/>
                          <a14:foregroundMark x1="55930" y1="4995" x2="55930" y2="4995"/>
                          <a14:foregroundMark x1="42093" y1="91675" x2="43488" y2="913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77" y="5952747"/>
              <a:ext cx="505319" cy="56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E91F76-0720-427E-8F8B-8BE2BBA83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496" y="4516084"/>
              <a:ext cx="666640" cy="66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6FCE2F1-9075-4BC9-89D6-72A69DE7FC5D}"/>
              </a:ext>
            </a:extLst>
          </p:cNvPr>
          <p:cNvSpPr txBox="1">
            <a:spLocks/>
          </p:cNvSpPr>
          <p:nvPr/>
        </p:nvSpPr>
        <p:spPr>
          <a:xfrm>
            <a:off x="396854" y="135033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6D80654E-C24E-4776-A0D3-C614CB1907D4}"/>
              </a:ext>
            </a:extLst>
          </p:cNvPr>
          <p:cNvSpPr txBox="1">
            <a:spLocks/>
          </p:cNvSpPr>
          <p:nvPr/>
        </p:nvSpPr>
        <p:spPr>
          <a:xfrm>
            <a:off x="396852" y="2060533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231DBE9-973E-4739-AA8A-689AD2938B8C}"/>
              </a:ext>
            </a:extLst>
          </p:cNvPr>
          <p:cNvSpPr txBox="1">
            <a:spLocks/>
          </p:cNvSpPr>
          <p:nvPr/>
        </p:nvSpPr>
        <p:spPr>
          <a:xfrm>
            <a:off x="396852" y="2770730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26EBE18-A9F8-46F9-8CBF-20EA25171D76}"/>
              </a:ext>
            </a:extLst>
          </p:cNvPr>
          <p:cNvSpPr txBox="1">
            <a:spLocks/>
          </p:cNvSpPr>
          <p:nvPr/>
        </p:nvSpPr>
        <p:spPr>
          <a:xfrm>
            <a:off x="396852" y="4191124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667ECE60-EFE6-4B27-86FE-2A6417FF5087}"/>
              </a:ext>
            </a:extLst>
          </p:cNvPr>
          <p:cNvSpPr txBox="1">
            <a:spLocks/>
          </p:cNvSpPr>
          <p:nvPr/>
        </p:nvSpPr>
        <p:spPr>
          <a:xfrm>
            <a:off x="396852" y="3480927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B055A-2377-4DB2-AA11-2E72020A306D}"/>
              </a:ext>
            </a:extLst>
          </p:cNvPr>
          <p:cNvSpPr txBox="1"/>
          <p:nvPr/>
        </p:nvSpPr>
        <p:spPr>
          <a:xfrm>
            <a:off x="1025229" y="1400125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D1B2B-5D8D-4AC1-8A4D-34ACE949E02C}"/>
              </a:ext>
            </a:extLst>
          </p:cNvPr>
          <p:cNvSpPr txBox="1"/>
          <p:nvPr/>
        </p:nvSpPr>
        <p:spPr>
          <a:xfrm>
            <a:off x="1025229" y="2110322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98CED-E695-4D5D-B221-42318F704FC8}"/>
              </a:ext>
            </a:extLst>
          </p:cNvPr>
          <p:cNvSpPr txBox="1"/>
          <p:nvPr/>
        </p:nvSpPr>
        <p:spPr>
          <a:xfrm>
            <a:off x="1025229" y="2820519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Machine Learning for Data Security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F62878-5EDF-4F46-A5FA-2674B7EB1F3F}"/>
              </a:ext>
            </a:extLst>
          </p:cNvPr>
          <p:cNvSpPr txBox="1"/>
          <p:nvPr/>
        </p:nvSpPr>
        <p:spPr>
          <a:xfrm>
            <a:off x="1025229" y="3530716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Machine Learning plays a part?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56671C-253E-4E77-A7B3-AE26645A1E9A}"/>
              </a:ext>
            </a:extLst>
          </p:cNvPr>
          <p:cNvSpPr txBox="1"/>
          <p:nvPr/>
        </p:nvSpPr>
        <p:spPr>
          <a:xfrm>
            <a:off x="1077011" y="4240913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3096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ceramic statue of a man">
            <a:extLst>
              <a:ext uri="{FF2B5EF4-FFF2-40B4-BE49-F238E27FC236}">
                <a16:creationId xmlns:a16="http://schemas.microsoft.com/office/drawing/2014/main" id="{CED8B9A2-636B-4E4A-9674-0C7E8DC1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6618" cy="68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8C340E-EDC0-4E51-B016-4A25D3991B18}"/>
              </a:ext>
            </a:extLst>
          </p:cNvPr>
          <p:cNvSpPr txBox="1"/>
          <p:nvPr/>
        </p:nvSpPr>
        <p:spPr>
          <a:xfrm>
            <a:off x="5665472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50AEC-1537-4EA1-BA7F-4FBE5BB03A46}"/>
              </a:ext>
            </a:extLst>
          </p:cNvPr>
          <p:cNvSpPr txBox="1"/>
          <p:nvPr/>
        </p:nvSpPr>
        <p:spPr>
          <a:xfrm>
            <a:off x="558186" y="699034"/>
            <a:ext cx="8103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Science for </a:t>
            </a:r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-on blue and white laptop computer">
            <a:extLst>
              <a:ext uri="{FF2B5EF4-FFF2-40B4-BE49-F238E27FC236}">
                <a16:creationId xmlns:a16="http://schemas.microsoft.com/office/drawing/2014/main" id="{DAB825AC-EEA8-4819-99AD-E9FF72C4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Science for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26 May,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B132A8-2498-4D41-A3CA-910875CB2AAB}"/>
              </a:ext>
            </a:extLst>
          </p:cNvPr>
          <p:cNvSpPr txBox="1"/>
          <p:nvPr/>
        </p:nvSpPr>
        <p:spPr>
          <a:xfrm>
            <a:off x="5670233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C8EA9-0DC9-4F9D-AA43-DC16B5DC0F0B}"/>
              </a:ext>
            </a:extLst>
          </p:cNvPr>
          <p:cNvSpPr txBox="1"/>
          <p:nvPr/>
        </p:nvSpPr>
        <p:spPr>
          <a:xfrm>
            <a:off x="181714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07AAB-ACD5-4671-87EC-6502282AD0B9}"/>
              </a:ext>
            </a:extLst>
          </p:cNvPr>
          <p:cNvSpPr txBox="1"/>
          <p:nvPr/>
        </p:nvSpPr>
        <p:spPr>
          <a:xfrm>
            <a:off x="5665472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</p:spTree>
    <p:extLst>
      <p:ext uri="{BB962C8B-B14F-4D97-AF65-F5344CB8AC3E}">
        <p14:creationId xmlns:p14="http://schemas.microsoft.com/office/powerpoint/2010/main" val="42494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Machine Learning for Data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Machine Learning plays a part?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79" y="4428320"/>
            <a:ext cx="4472583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(DS), MSc in Data Science (Distinction)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2AB01-D5DB-4549-9F9E-2BAC50938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CF09CB-C91C-431C-AC09-C3D3177A91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1" y="1220143"/>
            <a:ext cx="10002496" cy="29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938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Data Science for Data Security?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38" name="Footer Text">
            <a:extLst>
              <a:ext uri="{FF2B5EF4-FFF2-40B4-BE49-F238E27FC236}">
                <a16:creationId xmlns:a16="http://schemas.microsoft.com/office/drawing/2014/main" id="{399B4492-0570-467B-AF6D-EEC68B455261}"/>
              </a:ext>
            </a:extLst>
          </p:cNvPr>
          <p:cNvSpPr txBox="1"/>
          <p:nvPr/>
        </p:nvSpPr>
        <p:spPr>
          <a:xfrm>
            <a:off x="1389917" y="2602441"/>
            <a:ext cx="941216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“Data Science preemptively stamps out cyber threats and bolsters security infrastructure through pattern detection, real-time cyber crime mapping and thorough penetration testing”</a:t>
            </a:r>
          </a:p>
        </p:txBody>
      </p: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84884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855480-AB03-4675-A568-D9C057841D2A}"/>
              </a:ext>
            </a:extLst>
          </p:cNvPr>
          <p:cNvGrpSpPr/>
          <p:nvPr/>
        </p:nvGrpSpPr>
        <p:grpSpPr>
          <a:xfrm>
            <a:off x="742950" y="1509529"/>
            <a:ext cx="3354210" cy="1912836"/>
            <a:chOff x="742950" y="1509529"/>
            <a:chExt cx="3354210" cy="1912836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19BFBC7A-1F7F-42D6-944D-3249856FA391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BB4C7B-42CA-4D2E-BA0D-2D18BB4E8A11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7056A9BA-B7B2-4B20-B6E9-59E69AAE8BE9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1135260"/>
              <a:chOff x="625692" y="1862556"/>
              <a:chExt cx="2242452" cy="851445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3E40A77B-F1C2-4E67-9580-CC0C6CB52914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Identify List of Data Owners,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Request Access, 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Maintain Single POC,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current process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CCE04-3F3C-4ED1-8725-0BA455EA19DC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1097673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Access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73117F-99DF-43A5-95F8-05B85D02DA37}"/>
              </a:ext>
            </a:extLst>
          </p:cNvPr>
          <p:cNvGrpSpPr/>
          <p:nvPr/>
        </p:nvGrpSpPr>
        <p:grpSpPr>
          <a:xfrm>
            <a:off x="4379607" y="1509529"/>
            <a:ext cx="3316111" cy="2339472"/>
            <a:chOff x="4379607" y="1509529"/>
            <a:chExt cx="3316111" cy="2339472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74134135-A22D-4B99-AD2E-CD28B871C42F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9D5768-6DD7-4E12-9F71-0DC9C3972A5A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1504FC16-9AAA-4732-801F-C40097318929}"/>
                </a:ext>
              </a:extLst>
            </p:cNvPr>
            <p:cNvGrpSpPr/>
            <p:nvPr/>
          </p:nvGrpSpPr>
          <p:grpSpPr>
            <a:xfrm>
              <a:off x="4379607" y="2210091"/>
              <a:ext cx="2715215" cy="1638910"/>
              <a:chOff x="625692" y="1804798"/>
              <a:chExt cx="2036411" cy="1229183"/>
            </a:xfrm>
          </p:grpSpPr>
          <p:sp>
            <p:nvSpPr>
              <p:cNvPr id="14" name="Footer Text">
                <a:extLst>
                  <a:ext uri="{FF2B5EF4-FFF2-40B4-BE49-F238E27FC236}">
                    <a16:creationId xmlns:a16="http://schemas.microsoft.com/office/drawing/2014/main" id="{B18D3DF4-2721-404B-84CF-58FE1616A3CD}"/>
                  </a:ext>
                </a:extLst>
              </p:cNvPr>
              <p:cNvSpPr txBox="1"/>
              <p:nvPr/>
            </p:nvSpPr>
            <p:spPr>
              <a:xfrm>
                <a:off x="625692" y="2266463"/>
                <a:ext cx="2036411" cy="767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Data Dictionary,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up Data pipelines,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ER Diagram,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Analytical Data frame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7848D9-E595-449F-ABD0-9FA4DB049A14}"/>
                  </a:ext>
                </a:extLst>
              </p:cNvPr>
              <p:cNvSpPr txBox="1"/>
              <p:nvPr/>
            </p:nvSpPr>
            <p:spPr>
              <a:xfrm>
                <a:off x="625692" y="1804798"/>
                <a:ext cx="15005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Silos to </a:t>
                </a:r>
                <a:b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Warehouse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374165-C4E8-435D-BDBD-50E341C4A7A9}"/>
              </a:ext>
            </a:extLst>
          </p:cNvPr>
          <p:cNvGrpSpPr/>
          <p:nvPr/>
        </p:nvGrpSpPr>
        <p:grpSpPr>
          <a:xfrm>
            <a:off x="7924927" y="1509529"/>
            <a:ext cx="3341512" cy="3060761"/>
            <a:chOff x="7924927" y="1509529"/>
            <a:chExt cx="3341512" cy="3060761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274ED9FA-A2AD-4B4C-A3A8-EF96D1DE87C8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7" name="Group 40">
              <a:extLst>
                <a:ext uri="{FF2B5EF4-FFF2-40B4-BE49-F238E27FC236}">
                  <a16:creationId xmlns:a16="http://schemas.microsoft.com/office/drawing/2014/main" id="{889EDAB1-5D45-412B-909B-FC0C11EA5861}"/>
                </a:ext>
              </a:extLst>
            </p:cNvPr>
            <p:cNvGrpSpPr/>
            <p:nvPr/>
          </p:nvGrpSpPr>
          <p:grpSpPr>
            <a:xfrm>
              <a:off x="7924927" y="2287102"/>
              <a:ext cx="3290216" cy="1135260"/>
              <a:chOff x="625692" y="1862555"/>
              <a:chExt cx="2690511" cy="851445"/>
            </a:xfrm>
          </p:grpSpPr>
          <p:sp>
            <p:nvSpPr>
              <p:cNvPr id="18" name="Footer Text">
                <a:extLst>
                  <a:ext uri="{FF2B5EF4-FFF2-40B4-BE49-F238E27FC236}">
                    <a16:creationId xmlns:a16="http://schemas.microsoft.com/office/drawing/2014/main" id="{A01C0C2C-A416-4129-8C0D-80B69954D23E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Business Analytics,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Heuristic, Statistical &amp; ML Models.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Experimentation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BA510-07E5-4A46-9543-1B6887B9923F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682052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Analytics &amp; Modelling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1FFBBC-F753-40E0-BF82-5432D946F3B0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44">
              <a:extLst>
                <a:ext uri="{FF2B5EF4-FFF2-40B4-BE49-F238E27FC236}">
                  <a16:creationId xmlns:a16="http://schemas.microsoft.com/office/drawing/2014/main" id="{72F0DED1-32F5-47A5-AAA4-AC84F3FF9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4966" y="2048817"/>
              <a:ext cx="2661857" cy="2381089"/>
            </a:xfrm>
            <a:prstGeom prst="bentConnector3">
              <a:avLst>
                <a:gd name="adj1" fmla="val 9964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D253E-E148-454E-8D34-2E60E4A464A8}"/>
              </a:ext>
            </a:extLst>
          </p:cNvPr>
          <p:cNvGrpSpPr/>
          <p:nvPr/>
        </p:nvGrpSpPr>
        <p:grpSpPr>
          <a:xfrm>
            <a:off x="742950" y="4171996"/>
            <a:ext cx="3265311" cy="1901331"/>
            <a:chOff x="742950" y="4171996"/>
            <a:chExt cx="3265311" cy="1901331"/>
          </a:xfrm>
        </p:grpSpPr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9DD21895-B0D9-4BB4-9C76-76C602697F3F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3" name="Group 56">
              <a:extLst>
                <a:ext uri="{FF2B5EF4-FFF2-40B4-BE49-F238E27FC236}">
                  <a16:creationId xmlns:a16="http://schemas.microsoft.com/office/drawing/2014/main" id="{6D0BEDA2-B5C9-452C-B728-FD8DE2649F42}"/>
                </a:ext>
              </a:extLst>
            </p:cNvPr>
            <p:cNvGrpSpPr/>
            <p:nvPr/>
          </p:nvGrpSpPr>
          <p:grpSpPr>
            <a:xfrm>
              <a:off x="742950" y="4821628"/>
              <a:ext cx="3265311" cy="1251699"/>
              <a:chOff x="625691" y="1766602"/>
              <a:chExt cx="2506132" cy="938775"/>
            </a:xfrm>
          </p:grpSpPr>
          <p:sp>
            <p:nvSpPr>
              <p:cNvPr id="24" name="Footer Text">
                <a:extLst>
                  <a:ext uri="{FF2B5EF4-FFF2-40B4-BE49-F238E27FC236}">
                    <a16:creationId xmlns:a16="http://schemas.microsoft.com/office/drawing/2014/main" id="{A15757D7-1240-41F9-99FB-666E75DE3113}"/>
                  </a:ext>
                </a:extLst>
              </p:cNvPr>
              <p:cNvSpPr txBox="1"/>
              <p:nvPr/>
            </p:nvSpPr>
            <p:spPr>
              <a:xfrm>
                <a:off x="625691" y="2244866"/>
                <a:ext cx="250613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Evaluation,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Model Performance and Drift,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Governance Policies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D08910-1AFE-4B4F-AF6A-4965F7774F17}"/>
                  </a:ext>
                </a:extLst>
              </p:cNvPr>
              <p:cNvSpPr txBox="1"/>
              <p:nvPr/>
            </p:nvSpPr>
            <p:spPr>
              <a:xfrm>
                <a:off x="625691" y="1766602"/>
                <a:ext cx="196849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Business Decisions, 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Impact Analysis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B312D7-FE45-44FF-B299-4C9ECD2F3D8C}"/>
              </a:ext>
            </a:extLst>
          </p:cNvPr>
          <p:cNvGrpSpPr/>
          <p:nvPr/>
        </p:nvGrpSpPr>
        <p:grpSpPr>
          <a:xfrm>
            <a:off x="5263829" y="4171996"/>
            <a:ext cx="5745276" cy="1708160"/>
            <a:chOff x="5263829" y="4171996"/>
            <a:chExt cx="5745276" cy="1708160"/>
          </a:xfrm>
        </p:grpSpPr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9BDECF11-3380-4A79-8FBC-49D01F5C3156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1" name="Group 64">
              <a:extLst>
                <a:ext uri="{FF2B5EF4-FFF2-40B4-BE49-F238E27FC236}">
                  <a16:creationId xmlns:a16="http://schemas.microsoft.com/office/drawing/2014/main" id="{F3EC003B-A459-4F55-9559-EE683DA35421}"/>
                </a:ext>
              </a:extLst>
            </p:cNvPr>
            <p:cNvGrpSpPr/>
            <p:nvPr/>
          </p:nvGrpSpPr>
          <p:grpSpPr>
            <a:xfrm>
              <a:off x="7924927" y="4949567"/>
              <a:ext cx="3084178" cy="930589"/>
              <a:chOff x="625691" y="1862555"/>
              <a:chExt cx="2447781" cy="697942"/>
            </a:xfrm>
          </p:grpSpPr>
          <p:sp>
            <p:nvSpPr>
              <p:cNvPr id="32" name="Footer Text">
                <a:extLst>
                  <a:ext uri="{FF2B5EF4-FFF2-40B4-BE49-F238E27FC236}">
                    <a16:creationId xmlns:a16="http://schemas.microsoft.com/office/drawing/2014/main" id="{FDFAE6CD-16A6-4521-BAE3-4E79BF679679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Building new features,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Combining external data,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Building a feature store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48373F-AB99-4A8E-985F-5ABC627E86E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196814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Engineering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21E49-3B8C-41D5-BAB0-5452BCE047C1}"/>
                </a:ext>
              </a:extLst>
            </p:cNvPr>
            <p:cNvCxnSpPr/>
            <p:nvPr/>
          </p:nvCxnSpPr>
          <p:spPr>
            <a:xfrm flipH="1">
              <a:off x="5263829" y="4570290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2173A-0C8D-4797-8E07-4E43313CC22A}"/>
              </a:ext>
            </a:extLst>
          </p:cNvPr>
          <p:cNvGrpSpPr/>
          <p:nvPr/>
        </p:nvGrpSpPr>
        <p:grpSpPr>
          <a:xfrm>
            <a:off x="1665272" y="4171996"/>
            <a:ext cx="5979646" cy="1724844"/>
            <a:chOff x="1665271" y="4171996"/>
            <a:chExt cx="5979646" cy="1724844"/>
          </a:xfrm>
        </p:grpSpPr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67A3AC5E-599F-4BC5-B383-EB7950DCBF6C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7" name="Group 60">
              <a:extLst>
                <a:ext uri="{FF2B5EF4-FFF2-40B4-BE49-F238E27FC236}">
                  <a16:creationId xmlns:a16="http://schemas.microsoft.com/office/drawing/2014/main" id="{319497ED-2AFA-4470-9DDE-7C5BFD1777D8}"/>
                </a:ext>
              </a:extLst>
            </p:cNvPr>
            <p:cNvGrpSpPr/>
            <p:nvPr/>
          </p:nvGrpSpPr>
          <p:grpSpPr>
            <a:xfrm>
              <a:off x="4379607" y="4843762"/>
              <a:ext cx="3265310" cy="1053078"/>
              <a:chOff x="625692" y="1783202"/>
              <a:chExt cx="2506133" cy="789809"/>
            </a:xfrm>
          </p:grpSpPr>
          <p:sp>
            <p:nvSpPr>
              <p:cNvPr id="28" name="Footer Text">
                <a:extLst>
                  <a:ext uri="{FF2B5EF4-FFF2-40B4-BE49-F238E27FC236}">
                    <a16:creationId xmlns:a16="http://schemas.microsoft.com/office/drawing/2014/main" id="{AC17AD41-1D1B-4017-9565-AE458F94ADBF}"/>
                  </a:ext>
                </a:extLst>
              </p:cNvPr>
              <p:cNvSpPr txBox="1"/>
              <p:nvPr/>
            </p:nvSpPr>
            <p:spPr>
              <a:xfrm>
                <a:off x="625692" y="2266004"/>
                <a:ext cx="2506133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Dashboards to aid decision-making,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Decide concurrency, cadence and security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7EAA7B-DE46-4B51-9828-6E62AA71FE11}"/>
                  </a:ext>
                </a:extLst>
              </p:cNvPr>
              <p:cNvSpPr txBox="1"/>
              <p:nvPr/>
            </p:nvSpPr>
            <p:spPr>
              <a:xfrm>
                <a:off x="625692" y="1783202"/>
                <a:ext cx="193050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Visualization &amp;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Dashboarding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D2A7F9-C8D1-49DC-8E89-64CCCE770ABE}"/>
                </a:ext>
              </a:extLst>
            </p:cNvPr>
            <p:cNvCxnSpPr/>
            <p:nvPr/>
          </p:nvCxnSpPr>
          <p:spPr>
            <a:xfrm flipH="1">
              <a:off x="1665271" y="4570290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23437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84884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 Dashboard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38212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2050" name="Picture 2" descr="Business Data Security Dashboard Of Critical Application | Presentation  Graphics | Presentation PowerPoint Example | Slide Templates">
            <a:extLst>
              <a:ext uri="{FF2B5EF4-FFF2-40B4-BE49-F238E27FC236}">
                <a16:creationId xmlns:a16="http://schemas.microsoft.com/office/drawing/2014/main" id="{B7F4ED11-9895-4FE5-A7FB-820BED8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3197" r="3573" b="5409"/>
          <a:stretch/>
        </p:blipFill>
        <p:spPr bwMode="auto">
          <a:xfrm>
            <a:off x="1343757" y="1116622"/>
            <a:ext cx="9504485" cy="52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457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37" name="Group 30">
            <a:extLst>
              <a:ext uri="{FF2B5EF4-FFF2-40B4-BE49-F238E27FC236}">
                <a16:creationId xmlns:a16="http://schemas.microsoft.com/office/drawing/2014/main" id="{7FE8F380-C237-4894-BB71-4ACF1B134074}"/>
              </a:ext>
            </a:extLst>
          </p:cNvPr>
          <p:cNvGrpSpPr/>
          <p:nvPr/>
        </p:nvGrpSpPr>
        <p:grpSpPr>
          <a:xfrm>
            <a:off x="946642" y="2783941"/>
            <a:ext cx="3203842" cy="648425"/>
            <a:chOff x="863323" y="1992704"/>
            <a:chExt cx="2058394" cy="4863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BE849-7803-43B1-A309-B412122AE38A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F1E2C0-8064-426B-B92F-232CC1737E5D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307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Privacy to the sensitive information while it is in transit over a network</a:t>
              </a: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3E1A0EFB-1081-4E58-8ADD-6394146221D7}"/>
              </a:ext>
            </a:extLst>
          </p:cNvPr>
          <p:cNvGrpSpPr/>
          <p:nvPr/>
        </p:nvGrpSpPr>
        <p:grpSpPr>
          <a:xfrm>
            <a:off x="4367664" y="2739666"/>
            <a:ext cx="3506841" cy="1058664"/>
            <a:chOff x="3542950" y="1992705"/>
            <a:chExt cx="2058394" cy="793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4939B9-E74A-4E07-9D0F-7122D8B32A54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68C575-47F1-4739-A43E-C30727F92AFB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6153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preventing data from being tampered with, modified, or altered in an unauthorized way to achieve malicious goals</a:t>
              </a:r>
            </a:p>
          </p:txBody>
        </p:sp>
      </p:grpSp>
      <p:grpSp>
        <p:nvGrpSpPr>
          <p:cNvPr id="52" name="Group 32">
            <a:extLst>
              <a:ext uri="{FF2B5EF4-FFF2-40B4-BE49-F238E27FC236}">
                <a16:creationId xmlns:a16="http://schemas.microsoft.com/office/drawing/2014/main" id="{CAD0030C-C910-489E-8644-50C331EA1B9A}"/>
              </a:ext>
            </a:extLst>
          </p:cNvPr>
          <p:cNvGrpSpPr/>
          <p:nvPr/>
        </p:nvGrpSpPr>
        <p:grpSpPr>
          <a:xfrm>
            <a:off x="7992915" y="2783941"/>
            <a:ext cx="3402642" cy="861582"/>
            <a:chOff x="5942943" y="1992705"/>
            <a:chExt cx="2551982" cy="6461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314124-7B54-4DFF-886D-99DBD43DB07F}"/>
                </a:ext>
              </a:extLst>
            </p:cNvPr>
            <p:cNvSpPr txBox="1"/>
            <p:nvPr/>
          </p:nvSpPr>
          <p:spPr>
            <a:xfrm>
              <a:off x="6012237" y="1992705"/>
              <a:ext cx="248268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9163FD-398A-4942-A14E-F12F6F220D5B}"/>
                </a:ext>
              </a:extLst>
            </p:cNvPr>
            <p:cNvSpPr txBox="1"/>
            <p:nvPr/>
          </p:nvSpPr>
          <p:spPr>
            <a:xfrm>
              <a:off x="5942943" y="2177371"/>
              <a:ext cx="2482688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service which ensures the constant availability of resources and services to only authorized parties in a timely manner.</a:t>
              </a: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B8B455B3-FB9D-4DE4-AD7D-EE48D758E775}"/>
              </a:ext>
            </a:extLst>
          </p:cNvPr>
          <p:cNvGrpSpPr/>
          <p:nvPr/>
        </p:nvGrpSpPr>
        <p:grpSpPr>
          <a:xfrm>
            <a:off x="2416279" y="5370432"/>
            <a:ext cx="3222589" cy="648424"/>
            <a:chOff x="863323" y="3720915"/>
            <a:chExt cx="2058394" cy="4863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A87FA-E2F3-44F5-B77C-CB4E3018DA55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Authenticity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1F99AD-E67A-44DE-AD24-3750DFE0DBD6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the state of being genuine, verifiable or trustable. </a:t>
              </a:r>
            </a:p>
          </p:txBody>
        </p:sp>
      </p:grp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9510B77A-97DF-4D43-B355-CE47D59EBD63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642EFFB0-5636-480D-863B-914E03C27F0B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F4EA881-3F0D-47B5-8DA5-072101CE2119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DF96431-6888-4EAF-8148-38B947DA7256}"/>
              </a:ext>
            </a:extLst>
          </p:cNvPr>
          <p:cNvSpPr txBox="1">
            <a:spLocks/>
          </p:cNvSpPr>
          <p:nvPr/>
        </p:nvSpPr>
        <p:spPr>
          <a:xfrm>
            <a:off x="221725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333CE5-B5F4-46DD-B4A2-50B230E0347C}"/>
              </a:ext>
            </a:extLst>
          </p:cNvPr>
          <p:cNvSpPr/>
          <p:nvPr/>
        </p:nvSpPr>
        <p:spPr>
          <a:xfrm>
            <a:off x="2066032" y="1744141"/>
            <a:ext cx="965063" cy="93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17FB68-21A9-435A-B5EB-1FA3C9325BB4}"/>
              </a:ext>
            </a:extLst>
          </p:cNvPr>
          <p:cNvSpPr/>
          <p:nvPr/>
        </p:nvSpPr>
        <p:spPr>
          <a:xfrm>
            <a:off x="5638868" y="1744141"/>
            <a:ext cx="965063" cy="9374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00A788-1DB5-4EA4-91AE-04CF0D22B4E2}"/>
              </a:ext>
            </a:extLst>
          </p:cNvPr>
          <p:cNvSpPr/>
          <p:nvPr/>
        </p:nvSpPr>
        <p:spPr>
          <a:xfrm>
            <a:off x="9211705" y="1744141"/>
            <a:ext cx="965063" cy="937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7087CE-35FA-4A21-A438-889CE4125965}"/>
              </a:ext>
            </a:extLst>
          </p:cNvPr>
          <p:cNvSpPr/>
          <p:nvPr/>
        </p:nvSpPr>
        <p:spPr>
          <a:xfrm>
            <a:off x="3475978" y="4369009"/>
            <a:ext cx="965063" cy="9374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33">
            <a:extLst>
              <a:ext uri="{FF2B5EF4-FFF2-40B4-BE49-F238E27FC236}">
                <a16:creationId xmlns:a16="http://schemas.microsoft.com/office/drawing/2014/main" id="{2A2926F3-4548-4C4C-BD91-2C9F84CA44E3}"/>
              </a:ext>
            </a:extLst>
          </p:cNvPr>
          <p:cNvGrpSpPr/>
          <p:nvPr/>
        </p:nvGrpSpPr>
        <p:grpSpPr>
          <a:xfrm>
            <a:off x="7113403" y="5370432"/>
            <a:ext cx="3634312" cy="656463"/>
            <a:chOff x="529653" y="3720919"/>
            <a:chExt cx="2725734" cy="49234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11EDE58-E4CB-4E06-B752-223A7CB339BD}"/>
                </a:ext>
              </a:extLst>
            </p:cNvPr>
            <p:cNvSpPr txBox="1"/>
            <p:nvPr/>
          </p:nvSpPr>
          <p:spPr>
            <a:xfrm>
              <a:off x="529653" y="3720919"/>
              <a:ext cx="272573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F8FA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Accountability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13E500-9873-4FFB-8F6C-507772ACAED2}"/>
                </a:ext>
              </a:extLst>
            </p:cNvPr>
            <p:cNvSpPr txBox="1"/>
            <p:nvPr/>
          </p:nvSpPr>
          <p:spPr>
            <a:xfrm>
              <a:off x="651176" y="3905585"/>
              <a:ext cx="2604211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the ability to trace back the actions to the entity that is responsible for them</a:t>
              </a:r>
            </a:p>
          </p:txBody>
        </p:sp>
      </p:grp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88B9B8B-8917-4A6B-836B-9B8F0189EF5E}"/>
              </a:ext>
            </a:extLst>
          </p:cNvPr>
          <p:cNvSpPr txBox="1">
            <a:spLocks/>
          </p:cNvSpPr>
          <p:nvPr/>
        </p:nvSpPr>
        <p:spPr>
          <a:xfrm>
            <a:off x="7189302" y="3980807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93A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C092BF-60CD-43C3-8DD0-55E66E8A2C10}"/>
              </a:ext>
            </a:extLst>
          </p:cNvPr>
          <p:cNvSpPr/>
          <p:nvPr/>
        </p:nvSpPr>
        <p:spPr>
          <a:xfrm>
            <a:off x="8448028" y="4369005"/>
            <a:ext cx="965063" cy="937433"/>
          </a:xfrm>
          <a:prstGeom prst="ellipse">
            <a:avLst/>
          </a:prstGeom>
          <a:solidFill>
            <a:srgbClr val="93A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139E10-CF74-4804-AD57-4961692A4E93}"/>
              </a:ext>
            </a:extLst>
          </p:cNvPr>
          <p:cNvSpPr/>
          <p:nvPr/>
        </p:nvSpPr>
        <p:spPr>
          <a:xfrm>
            <a:off x="387338" y="1274885"/>
            <a:ext cx="11367977" cy="2705922"/>
          </a:xfrm>
          <a:prstGeom prst="round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76838F-4EAD-48B5-9278-72B3170A7D1F}"/>
              </a:ext>
            </a:extLst>
          </p:cNvPr>
          <p:cNvSpPr txBox="1"/>
          <p:nvPr/>
        </p:nvSpPr>
        <p:spPr>
          <a:xfrm>
            <a:off x="4494079" y="3730438"/>
            <a:ext cx="3203842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9297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 Triad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D0E31C-186F-47B9-9482-F0193497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73" y="1989210"/>
            <a:ext cx="492579" cy="4925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2D9802-BB37-4B36-86B7-766DF941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07" y="1942708"/>
            <a:ext cx="492579" cy="4925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1FED2-962E-4F5C-B90C-E80ED256F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47" y="1972679"/>
            <a:ext cx="475978" cy="475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850B80-67B8-42DA-AD89-3FAA4E3DD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11" y="4552123"/>
            <a:ext cx="571195" cy="5711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9A3EB2-0E5D-401A-83DA-25C215FCD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67" y="4556803"/>
            <a:ext cx="571196" cy="5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074" name="Picture 2" descr="Machine Learning in Cybersecurity | Kaspersky">
            <a:extLst>
              <a:ext uri="{FF2B5EF4-FFF2-40B4-BE49-F238E27FC236}">
                <a16:creationId xmlns:a16="http://schemas.microsoft.com/office/drawing/2014/main" id="{3E268045-AF46-4EA4-B5D3-BB2DA322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049618"/>
            <a:ext cx="98107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4098" name="Picture 2" descr="Machine Learning in Cybersecurity | Kaspersky">
            <a:extLst>
              <a:ext uri="{FF2B5EF4-FFF2-40B4-BE49-F238E27FC236}">
                <a16:creationId xmlns:a16="http://schemas.microsoft.com/office/drawing/2014/main" id="{0010981F-BE78-42F4-92DC-A8022C18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1" y="1356580"/>
            <a:ext cx="10700478" cy="47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738</Words>
  <Application>Microsoft Office PowerPoint</Application>
  <PresentationFormat>Widescreen</PresentationFormat>
  <Paragraphs>148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926</cp:revision>
  <dcterms:created xsi:type="dcterms:W3CDTF">2021-05-29T21:16:01Z</dcterms:created>
  <dcterms:modified xsi:type="dcterms:W3CDTF">2022-05-26T13:33:32Z</dcterms:modified>
</cp:coreProperties>
</file>