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306" r:id="rId4"/>
    <p:sldId id="305" r:id="rId5"/>
    <p:sldId id="285" r:id="rId6"/>
    <p:sldId id="290" r:id="rId7"/>
    <p:sldId id="307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306"/>
          </p14:sldIdLst>
        </p14:section>
        <p14:section name="02 Why choose Data Science?" id="{A4192344-4C2D-4342-8FDB-B26F1E1C11FD}">
          <p14:sldIdLst>
            <p14:sldId id="305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307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97FD5"/>
    <a:srgbClr val="629DD1"/>
    <a:srgbClr val="68A1D3"/>
    <a:srgbClr val="7AACD8"/>
    <a:srgbClr val="4A66AC"/>
    <a:srgbClr val="417B85"/>
    <a:srgbClr val="7A4646"/>
    <a:srgbClr val="7F8FA9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2" autoAdjust="0"/>
    <p:restoredTop sz="96277" autoAdjust="0"/>
  </p:normalViewPr>
  <p:slideViewPr>
    <p:cSldViewPr snapToGrid="0">
      <p:cViewPr varScale="1">
        <p:scale>
          <a:sx n="131" d="100"/>
          <a:sy n="131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we care about is how to get a job, let me tell you how to leverage MSc to get a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May 2023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3694894" y="6177530"/>
            <a:ext cx="40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217622" y="3991283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6275232" y="4475168"/>
            <a:ext cx="4945037" cy="1017902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E2EB55-00B2-4320-9B62-7F3F4CD91719}"/>
              </a:ext>
            </a:extLst>
          </p:cNvPr>
          <p:cNvSpPr txBox="1"/>
          <p:nvPr/>
        </p:nvSpPr>
        <p:spPr>
          <a:xfrm>
            <a:off x="8192499" y="1094278"/>
            <a:ext cx="3806668" cy="2669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over 2000+ people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at a Global Fortune 200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Writer, Teacher, Webinar Expert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 to 7+ Fortune 500 companies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 Expert in multiple Data Science Topics including Chatbots, Kafka, ML &amp; AI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from IIIT Bangalore + MSc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years of experience in 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28FE2-9BB1-4AF8-9CC6-AC7AEB97E3C3}"/>
              </a:ext>
            </a:extLst>
          </p:cNvPr>
          <p:cNvSpPr/>
          <p:nvPr/>
        </p:nvSpPr>
        <p:spPr>
          <a:xfrm>
            <a:off x="684410" y="4532120"/>
            <a:ext cx="5051552" cy="3389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E6C4C-F0C7-4835-945E-0CD4B59EA1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41"/>
            <a:ext cx="8142807" cy="2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68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Science help in every Domain?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55650" y="1178111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63841" y="1198319"/>
            <a:ext cx="3248450" cy="2116703"/>
            <a:chOff x="4451675" y="1529737"/>
            <a:chExt cx="3248450" cy="2116703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680977" y="1755067"/>
              <a:ext cx="3019148" cy="1891373"/>
              <a:chOff x="4600907" y="1744141"/>
              <a:chExt cx="3019148" cy="1891373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600907" y="2783941"/>
                <a:ext cx="3019148" cy="851573"/>
                <a:chOff x="3431778" y="1992705"/>
                <a:chExt cx="2264361" cy="638680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431778" y="2169864"/>
                  <a:ext cx="2264361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37628" y="1178111"/>
            <a:ext cx="3317405" cy="1922839"/>
            <a:chOff x="7925462" y="1509529"/>
            <a:chExt cx="3317405" cy="19228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317405" cy="1922839"/>
              <a:chOff x="7925462" y="1509529"/>
              <a:chExt cx="3317405" cy="1922839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223718" y="2783940"/>
                <a:ext cx="3019149" cy="648428"/>
                <a:chOff x="6148887" y="1992705"/>
                <a:chExt cx="2264362" cy="48632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148887" y="2171345"/>
                  <a:ext cx="2264362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B496AA-945A-2153-11A6-262905815F19}"/>
              </a:ext>
            </a:extLst>
          </p:cNvPr>
          <p:cNvGrpSpPr/>
          <p:nvPr/>
        </p:nvGrpSpPr>
        <p:grpSpPr>
          <a:xfrm>
            <a:off x="1029953" y="3711812"/>
            <a:ext cx="8586745" cy="2634743"/>
            <a:chOff x="1029953" y="3711812"/>
            <a:chExt cx="8586745" cy="26347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B16D8-2237-40B5-A9C9-85FC5B2CA956}"/>
                </a:ext>
              </a:extLst>
            </p:cNvPr>
            <p:cNvGrpSpPr/>
            <p:nvPr/>
          </p:nvGrpSpPr>
          <p:grpSpPr>
            <a:xfrm>
              <a:off x="1029953" y="3743334"/>
              <a:ext cx="3143072" cy="2231763"/>
              <a:chOff x="1019321" y="3882558"/>
              <a:chExt cx="3143072" cy="2231763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0F5CF1B8-4A8F-4987-9920-C3A6C632A770}"/>
                  </a:ext>
                </a:extLst>
              </p:cNvPr>
              <p:cNvGrpSpPr/>
              <p:nvPr/>
            </p:nvGrpSpPr>
            <p:grpSpPr>
              <a:xfrm>
                <a:off x="1388315" y="5187446"/>
                <a:ext cx="2774078" cy="926875"/>
                <a:chOff x="863323" y="3628582"/>
                <a:chExt cx="2080559" cy="69515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0C3D491-4A3D-4CFB-AECA-8E0162A07413}"/>
                    </a:ext>
                  </a:extLst>
                </p:cNvPr>
                <p:cNvSpPr txBox="1"/>
                <p:nvPr/>
              </p:nvSpPr>
              <p:spPr>
                <a:xfrm>
                  <a:off x="863323" y="3628582"/>
                  <a:ext cx="20583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Extremely High Market Demand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5E42F-7B4E-4B4C-8BAD-ED026ED86D1D}"/>
                    </a:ext>
                  </a:extLst>
                </p:cNvPr>
                <p:cNvSpPr txBox="1"/>
                <p:nvPr/>
              </p:nvSpPr>
              <p:spPr>
                <a:xfrm>
                  <a:off x="885488" y="4016057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Supply-Demand </a:t>
                  </a: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mismatch means companies are willing to pay more</a:t>
                  </a:r>
                </a:p>
              </p:txBody>
            </p:sp>
          </p:grpSp>
          <p:sp>
            <p:nvSpPr>
              <p:cNvPr id="47" name="Text Placeholder 3">
                <a:extLst>
                  <a:ext uri="{FF2B5EF4-FFF2-40B4-BE49-F238E27FC236}">
                    <a16:creationId xmlns:a16="http://schemas.microsoft.com/office/drawing/2014/main" id="{A3212ECA-5398-4374-8CD4-836CA7DE7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321" y="3882558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D2F12F2-F1A3-45AB-97AA-A675E2FD680C}"/>
                  </a:ext>
                </a:extLst>
              </p:cNvPr>
              <p:cNvGrpSpPr/>
              <p:nvPr/>
            </p:nvGrpSpPr>
            <p:grpSpPr>
              <a:xfrm>
                <a:off x="2278047" y="4270756"/>
                <a:ext cx="965063" cy="937433"/>
                <a:chOff x="5638868" y="4369009"/>
                <a:chExt cx="965063" cy="93743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7D6C25C-DAF7-4B5F-8F2F-60B13DD7FE39}"/>
                    </a:ext>
                  </a:extLst>
                </p:cNvPr>
                <p:cNvSpPr/>
                <p:nvPr/>
              </p:nvSpPr>
              <p:spPr>
                <a:xfrm>
                  <a:off x="5638868" y="4369009"/>
                  <a:ext cx="965063" cy="93743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733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6B4FBBF-8BCA-4B3B-9FFF-BDA52EC1D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4427" y="4415219"/>
                  <a:ext cx="772531" cy="7725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CB0BE4-8D1C-F647-4574-7082A86D8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71" t="1414" r="1932" b="3121"/>
            <a:stretch/>
          </p:blipFill>
          <p:spPr>
            <a:xfrm>
              <a:off x="4912963" y="3711812"/>
              <a:ext cx="4703735" cy="26347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280CD5-BC2C-3476-06EE-B60E54F32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6897" y="5210067"/>
              <a:ext cx="2042315" cy="231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4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1176300" y="2783942"/>
            <a:ext cx="2744525" cy="853545"/>
            <a:chOff x="863323" y="1992704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3" y="2783940"/>
            <a:ext cx="2744525" cy="1058664"/>
            <a:chOff x="6222578" y="1992705"/>
            <a:chExt cx="2058394" cy="7939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749136" y="5408808"/>
            <a:ext cx="2744525" cy="1058664"/>
            <a:chOff x="863323" y="3720915"/>
            <a:chExt cx="2058394" cy="7939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857ADE-407C-438C-8F7C-121E51B5A724}"/>
              </a:ext>
            </a:extLst>
          </p:cNvPr>
          <p:cNvGrpSpPr/>
          <p:nvPr/>
        </p:nvGrpSpPr>
        <p:grpSpPr>
          <a:xfrm>
            <a:off x="742950" y="1509529"/>
            <a:ext cx="3354210" cy="1708164"/>
            <a:chOff x="742950" y="1509529"/>
            <a:chExt cx="3354210" cy="1708164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A8E212B6-8FA4-4DAB-B623-6079EB3EE61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10F20-2F1C-4721-BB0C-56C435729E8E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60521798-0DE5-48D2-8C24-3E1E61455BCE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930588"/>
              <a:chOff x="625692" y="1862556"/>
              <a:chExt cx="2242452" cy="697941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F0C79861-B0DD-451D-A358-CF5162A83E58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the Data Field,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roles &amp; responsibilities,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a 5-year path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11C469-02CB-4595-AB07-19FEEF220E33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893519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Target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49FBA-1FC7-480E-AD9E-0E13D344F4A1}"/>
              </a:ext>
            </a:extLst>
          </p:cNvPr>
          <p:cNvGrpSpPr/>
          <p:nvPr/>
        </p:nvGrpSpPr>
        <p:grpSpPr>
          <a:xfrm>
            <a:off x="4379607" y="1509529"/>
            <a:ext cx="3316111" cy="1557389"/>
            <a:chOff x="4379607" y="1509529"/>
            <a:chExt cx="3316111" cy="1557389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031DD39-80BC-41F3-89B1-539586209630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874384-EC32-48D9-A684-556A8E915D16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E99CB5A3-3A3D-41B0-9B0F-95DB2B7128B5}"/>
                </a:ext>
              </a:extLst>
            </p:cNvPr>
            <p:cNvGrpSpPr/>
            <p:nvPr/>
          </p:nvGrpSpPr>
          <p:grpSpPr>
            <a:xfrm>
              <a:off x="4379607" y="2295395"/>
              <a:ext cx="2715215" cy="771523"/>
              <a:chOff x="625692" y="1868774"/>
              <a:chExt cx="2036411" cy="578642"/>
            </a:xfrm>
          </p:grpSpPr>
          <p:sp>
            <p:nvSpPr>
              <p:cNvPr id="15" name="Footer Text">
                <a:extLst>
                  <a:ext uri="{FF2B5EF4-FFF2-40B4-BE49-F238E27FC236}">
                    <a16:creationId xmlns:a16="http://schemas.microsoft.com/office/drawing/2014/main" id="{8B4D2510-7C52-46C8-A973-8EABCC9E6769}"/>
                  </a:ext>
                </a:extLst>
              </p:cNvPr>
              <p:cNvSpPr txBox="1"/>
              <p:nvPr/>
            </p:nvSpPr>
            <p:spPr>
              <a:xfrm>
                <a:off x="625692" y="2140409"/>
                <a:ext cx="2036411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 who are already doing what you want to do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F4A8D-C9A2-491D-8767-86E5A26EF307}"/>
                  </a:ext>
                </a:extLst>
              </p:cNvPr>
              <p:cNvSpPr txBox="1"/>
              <p:nvPr/>
            </p:nvSpPr>
            <p:spPr>
              <a:xfrm>
                <a:off x="625692" y="1868774"/>
                <a:ext cx="127813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AD4379-B19C-455D-8B89-DFA502D653F2}"/>
              </a:ext>
            </a:extLst>
          </p:cNvPr>
          <p:cNvGrpSpPr/>
          <p:nvPr/>
        </p:nvGrpSpPr>
        <p:grpSpPr>
          <a:xfrm>
            <a:off x="7924927" y="1509529"/>
            <a:ext cx="3341511" cy="2452550"/>
            <a:chOff x="7924927" y="1509529"/>
            <a:chExt cx="3341511" cy="2452550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A5C0AF12-3D8F-481E-8E09-6940DA5EA1C4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8D42CE2F-56B4-435B-8584-75EDD190CDBE}"/>
                </a:ext>
              </a:extLst>
            </p:cNvPr>
            <p:cNvGrpSpPr/>
            <p:nvPr/>
          </p:nvGrpSpPr>
          <p:grpSpPr>
            <a:xfrm>
              <a:off x="7924927" y="2287100"/>
              <a:ext cx="3290216" cy="1135261"/>
              <a:chOff x="625692" y="1862555"/>
              <a:chExt cx="2690511" cy="851446"/>
            </a:xfrm>
          </p:grpSpPr>
          <p:sp>
            <p:nvSpPr>
              <p:cNvPr id="19" name="Footer Text">
                <a:extLst>
                  <a:ext uri="{FF2B5EF4-FFF2-40B4-BE49-F238E27FC236}">
                    <a16:creationId xmlns:a16="http://schemas.microsoft.com/office/drawing/2014/main" id="{6CB40EA6-5D12-4C90-9FD9-101DDB88D11C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certifications, participate in competitions,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 simple projects,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how the best of the best do it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9098B-2C96-447B-9006-D01733B87C0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153685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LinkedIn Profile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8D0C34-1AA2-46E9-BBE0-14E663345E2F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44">
              <a:extLst>
                <a:ext uri="{FF2B5EF4-FFF2-40B4-BE49-F238E27FC236}">
                  <a16:creationId xmlns:a16="http://schemas.microsoft.com/office/drawing/2014/main" id="{9A5B2545-D79F-4876-8A07-C169036AE7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51464" y="1908433"/>
              <a:ext cx="2414974" cy="2053646"/>
            </a:xfrm>
            <a:prstGeom prst="bentConnector3">
              <a:avLst>
                <a:gd name="adj1" fmla="val -1292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4DD9BB-4E1C-4DF2-9065-EACFF7983C04}"/>
              </a:ext>
            </a:extLst>
          </p:cNvPr>
          <p:cNvGrpSpPr/>
          <p:nvPr/>
        </p:nvGrpSpPr>
        <p:grpSpPr>
          <a:xfrm>
            <a:off x="742950" y="3563785"/>
            <a:ext cx="3265311" cy="1729892"/>
            <a:chOff x="742950" y="3563785"/>
            <a:chExt cx="3265311" cy="1729892"/>
          </a:xfrm>
        </p:grpSpPr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ABC3018-7E90-4E9E-941B-68579388CFD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0A3D5C91-DBFD-4D76-9FD2-684DD13D77E1}"/>
                </a:ext>
              </a:extLst>
            </p:cNvPr>
            <p:cNvGrpSpPr/>
            <p:nvPr/>
          </p:nvGrpSpPr>
          <p:grpSpPr>
            <a:xfrm>
              <a:off x="742950" y="4229960"/>
              <a:ext cx="3265311" cy="1063717"/>
              <a:chOff x="625691" y="1779008"/>
              <a:chExt cx="2506132" cy="797788"/>
            </a:xfrm>
          </p:grpSpPr>
          <p:sp>
            <p:nvSpPr>
              <p:cNvPr id="25" name="Footer Text">
                <a:extLst>
                  <a:ext uri="{FF2B5EF4-FFF2-40B4-BE49-F238E27FC236}">
                    <a16:creationId xmlns:a16="http://schemas.microsoft.com/office/drawing/2014/main" id="{9FFB86DE-AF11-4206-B88E-867185B82199}"/>
                  </a:ext>
                </a:extLst>
              </p:cNvPr>
              <p:cNvSpPr txBox="1"/>
              <p:nvPr/>
            </p:nvSpPr>
            <p:spPr>
              <a:xfrm>
                <a:off x="625691" y="2269789"/>
                <a:ext cx="2506132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GitHub, LinkedIn,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Medium, Brand Profiling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8CDC0-D368-41EF-BBD5-FBD98394C56C}"/>
                  </a:ext>
                </a:extLst>
              </p:cNvPr>
              <p:cNvSpPr txBox="1"/>
              <p:nvPr/>
            </p:nvSpPr>
            <p:spPr>
              <a:xfrm>
                <a:off x="625691" y="1779008"/>
                <a:ext cx="241386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Collaterals &amp; Profile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(30%)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BC44A-66AB-4AE5-A4E8-10081E994041}"/>
              </a:ext>
            </a:extLst>
          </p:cNvPr>
          <p:cNvGrpSpPr/>
          <p:nvPr/>
        </p:nvGrpSpPr>
        <p:grpSpPr>
          <a:xfrm>
            <a:off x="5263829" y="3563785"/>
            <a:ext cx="5745276" cy="1503487"/>
            <a:chOff x="5263829" y="3563785"/>
            <a:chExt cx="5745276" cy="1503487"/>
          </a:xfrm>
        </p:grpSpPr>
        <p:sp>
          <p:nvSpPr>
            <p:cNvPr id="31" name="Text Placeholder 3">
              <a:extLst>
                <a:ext uri="{FF2B5EF4-FFF2-40B4-BE49-F238E27FC236}">
                  <a16:creationId xmlns:a16="http://schemas.microsoft.com/office/drawing/2014/main" id="{904F7971-1130-4E86-B80C-33B7EEBFB815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2" name="Group 64">
              <a:extLst>
                <a:ext uri="{FF2B5EF4-FFF2-40B4-BE49-F238E27FC236}">
                  <a16:creationId xmlns:a16="http://schemas.microsoft.com/office/drawing/2014/main" id="{3DE51B74-33B7-4E80-BAB0-565A75205B47}"/>
                </a:ext>
              </a:extLst>
            </p:cNvPr>
            <p:cNvGrpSpPr/>
            <p:nvPr/>
          </p:nvGrpSpPr>
          <p:grpSpPr>
            <a:xfrm>
              <a:off x="7924927" y="4229957"/>
              <a:ext cx="3084178" cy="837315"/>
              <a:chOff x="625691" y="1779007"/>
              <a:chExt cx="2447781" cy="627987"/>
            </a:xfrm>
          </p:grpSpPr>
          <p:sp>
            <p:nvSpPr>
              <p:cNvPr id="33" name="Footer Text">
                <a:extLst>
                  <a:ext uri="{FF2B5EF4-FFF2-40B4-BE49-F238E27FC236}">
                    <a16:creationId xmlns:a16="http://schemas.microsoft.com/office/drawing/2014/main" id="{C4CA40F9-8837-44AC-A27F-2C9A74CEB4FD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307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Multiple certifications don’t help,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quality of it does.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E7B94B-5B03-4F97-A8F5-0D6895ADE95D}"/>
                  </a:ext>
                </a:extLst>
              </p:cNvPr>
              <p:cNvSpPr txBox="1"/>
              <p:nvPr/>
            </p:nvSpPr>
            <p:spPr>
              <a:xfrm>
                <a:off x="625691" y="1779007"/>
                <a:ext cx="2157711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Certifications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B5FEF-508D-491E-8E8B-967C8E724935}"/>
                </a:ext>
              </a:extLst>
            </p:cNvPr>
            <p:cNvCxnSpPr/>
            <p:nvPr/>
          </p:nvCxnSpPr>
          <p:spPr>
            <a:xfrm flipH="1">
              <a:off x="5263829" y="3962079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C1560-CCF4-4E31-9A84-BA41F9AE3AE0}"/>
              </a:ext>
            </a:extLst>
          </p:cNvPr>
          <p:cNvGrpSpPr/>
          <p:nvPr/>
        </p:nvGrpSpPr>
        <p:grpSpPr>
          <a:xfrm>
            <a:off x="1665271" y="3563785"/>
            <a:ext cx="6030446" cy="2526847"/>
            <a:chOff x="1665271" y="3563785"/>
            <a:chExt cx="6030446" cy="2526847"/>
          </a:xfrm>
        </p:grpSpPr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0B962642-EF0F-431A-91E7-9DE8F7571779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99160987-285E-4BB7-91E9-C15929B7B721}"/>
                </a:ext>
              </a:extLst>
            </p:cNvPr>
            <p:cNvGrpSpPr/>
            <p:nvPr/>
          </p:nvGrpSpPr>
          <p:grpSpPr>
            <a:xfrm>
              <a:off x="4379606" y="4229962"/>
              <a:ext cx="3316111" cy="1860670"/>
              <a:chOff x="625691" y="1779009"/>
              <a:chExt cx="2545123" cy="1395502"/>
            </a:xfrm>
          </p:grpSpPr>
          <p:sp>
            <p:nvSpPr>
              <p:cNvPr id="29" name="Footer Text">
                <a:extLst>
                  <a:ext uri="{FF2B5EF4-FFF2-40B4-BE49-F238E27FC236}">
                    <a16:creationId xmlns:a16="http://schemas.microsoft.com/office/drawing/2014/main" id="{1D01AA43-D502-4492-8478-A467AD06DA3D}"/>
                  </a:ext>
                </a:extLst>
              </p:cNvPr>
              <p:cNvSpPr txBox="1"/>
              <p:nvPr/>
            </p:nvSpPr>
            <p:spPr>
              <a:xfrm>
                <a:off x="625691" y="2253490"/>
                <a:ext cx="2545123" cy="921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recognized degree, </a:t>
                </a:r>
                <a:b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 Accepted by MNCs,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Possibility of PhD later, 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Alumni Status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Bonus - WES Certification, Teachers from the industry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4A05A-6498-45EF-A3C0-A78403D878E3}"/>
                  </a:ext>
                </a:extLst>
              </p:cNvPr>
              <p:cNvSpPr txBox="1"/>
              <p:nvPr/>
            </p:nvSpPr>
            <p:spPr>
              <a:xfrm>
                <a:off x="625692" y="1779009"/>
                <a:ext cx="248532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Accepted Degree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(70%)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00C36D-3EBF-40E1-B124-907D35F467C5}"/>
                </a:ext>
              </a:extLst>
            </p:cNvPr>
            <p:cNvCxnSpPr/>
            <p:nvPr/>
          </p:nvCxnSpPr>
          <p:spPr>
            <a:xfrm flipH="1">
              <a:off x="1665271" y="3962079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pGrad Logo Download- The Logo Finder">
            <a:extLst>
              <a:ext uri="{FF2B5EF4-FFF2-40B4-BE49-F238E27FC236}">
                <a16:creationId xmlns:a16="http://schemas.microsoft.com/office/drawing/2014/main" id="{454B2931-0A32-4972-8455-335CD19D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29" y="6114332"/>
            <a:ext cx="1187344" cy="6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46464" y="2072960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12864</TotalTime>
  <Words>791</Words>
  <Application>Microsoft Macintosh PowerPoint</Application>
  <PresentationFormat>Widescreen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864</cp:revision>
  <dcterms:created xsi:type="dcterms:W3CDTF">2021-05-29T21:16:01Z</dcterms:created>
  <dcterms:modified xsi:type="dcterms:W3CDTF">2023-05-08T18:06:29Z</dcterms:modified>
</cp:coreProperties>
</file>