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4" r:id="rId2"/>
    <p:sldId id="257" r:id="rId3"/>
    <p:sldId id="258" r:id="rId4"/>
    <p:sldId id="276" r:id="rId5"/>
    <p:sldId id="298" r:id="rId6"/>
    <p:sldId id="297" r:id="rId7"/>
    <p:sldId id="294" r:id="rId8"/>
    <p:sldId id="285" r:id="rId9"/>
    <p:sldId id="300" r:id="rId10"/>
    <p:sldId id="301" r:id="rId11"/>
    <p:sldId id="299" r:id="rId12"/>
    <p:sldId id="290" r:id="rId13"/>
    <p:sldId id="302" r:id="rId14"/>
    <p:sldId id="282" r:id="rId15"/>
    <p:sldId id="30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reer Roadmap in Data Science" id="{56089670-DB74-4208-BB24-FE15ECFB2C85}">
          <p14:sldIdLst>
            <p14:sldId id="274"/>
          </p14:sldIdLst>
        </p14:section>
        <p14:section name="Agenda" id="{D96C7D46-2674-4A40-A9EA-A6C127A57227}">
          <p14:sldIdLst>
            <p14:sldId id="257"/>
          </p14:sldIdLst>
        </p14:section>
        <p14:section name="01 Introduction" id="{84E6C1AB-B7C4-43D2-A70A-53C9CD0A7907}">
          <p14:sldIdLst>
            <p14:sldId id="258"/>
          </p14:sldIdLst>
        </p14:section>
        <p14:section name="02 What is Machine Learning?" id="{A4192344-4C2D-4342-8FDB-B26F1E1C11FD}">
          <p14:sldIdLst>
            <p14:sldId id="276"/>
            <p14:sldId id="298"/>
            <p14:sldId id="297"/>
          </p14:sldIdLst>
        </p14:section>
        <p14:section name="03 Components of Data Security" id="{D004E2EC-B2D2-4F95-A01D-C90D0CE95CDB}">
          <p14:sldIdLst>
            <p14:sldId id="294"/>
          </p14:sldIdLst>
        </p14:section>
        <p14:section name="04 Case Study: ML for Data Security" id="{DDD30065-BC03-4C9D-8FF2-52460EC9B4F4}">
          <p14:sldIdLst>
            <p14:sldId id="285"/>
            <p14:sldId id="300"/>
            <p14:sldId id="301"/>
          </p14:sldIdLst>
        </p14:section>
        <p14:section name="05 Machine Learning for Data Security" id="{3D296992-B957-4696-8E42-D3432FC225FE}">
          <p14:sldIdLst>
            <p14:sldId id="299"/>
          </p14:sldIdLst>
        </p14:section>
        <p14:section name="06 Tools &amp; Technologies" id="{D7A576BD-4F7A-4B8C-9970-60EFC20E329B}">
          <p14:sldIdLst>
            <p14:sldId id="290"/>
          </p14:sldIdLst>
        </p14:section>
        <p14:section name="Archive" id="{50520B23-E549-49CA-817B-EA2271E104E8}">
          <p14:sldIdLst>
            <p14:sldId id="302"/>
          </p14:sldIdLst>
        </p14:section>
        <p14:section name="Q&amp;A Session" id="{A8AD9179-485B-4868-8754-74C90074B6CD}">
          <p14:sldIdLst>
            <p14:sldId id="282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340"/>
    <a:srgbClr val="417B85"/>
    <a:srgbClr val="9297CF"/>
    <a:srgbClr val="7F8FA9"/>
    <a:srgbClr val="93A0B6"/>
    <a:srgbClr val="00B050"/>
    <a:srgbClr val="7A4646"/>
    <a:srgbClr val="FFFFF0"/>
    <a:srgbClr val="FFF0F0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5072" autoAdjust="0"/>
  </p:normalViewPr>
  <p:slideViewPr>
    <p:cSldViewPr snapToGrid="0">
      <p:cViewPr varScale="1">
        <p:scale>
          <a:sx n="80" d="100"/>
          <a:sy n="80" d="100"/>
        </p:scale>
        <p:origin x="324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1E092-1ED1-4761-85D1-EEE54D1D70F3}" type="datetimeFigureOut">
              <a:rPr lang="en-US" smtClean="0"/>
              <a:t>25-May-22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A27A9-5E68-4D2C-8C97-692FCAAE1E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2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book.com/profiles/company/434659-87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book.com/profiles/company/434659-87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04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https://www.cisco.com/c/en/us/products/security/machine-learning-security.html#~how-ml-helps-security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004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07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Expertrons</a:t>
            </a:r>
            <a:r>
              <a:rPr lang="en-US" dirty="0">
                <a:hlinkClick r:id="rId3"/>
              </a:rPr>
              <a:t> Company Profile: Valuation &amp; Investors | </a:t>
            </a:r>
            <a:r>
              <a:rPr lang="en-US" dirty="0" err="1">
                <a:hlinkClick r:id="rId3"/>
              </a:rPr>
              <a:t>PitchBook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76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07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Expertrons</a:t>
            </a:r>
            <a:r>
              <a:rPr lang="en-US" dirty="0">
                <a:hlinkClick r:id="rId3"/>
              </a:rPr>
              <a:t> Company Profile: Valuation &amp; Investors | </a:t>
            </a:r>
            <a:r>
              <a:rPr lang="en-US" dirty="0" err="1">
                <a:hlinkClick r:id="rId3"/>
              </a:rPr>
              <a:t>PitchBook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78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94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64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193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Source:https</a:t>
            </a:r>
            <a:r>
              <a:rPr lang="en-US" dirty="0"/>
              <a:t>://www.payscale.com/research/IN/Job=Data_Scientist/Salary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96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https://www.cisco.com/c/en/us/products/security/machine-learning-security.html#~how-ml-helps-security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16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https://www.cisco.com/c/en/us/products/security/machine-learning-security.html#~how-ml-helps-security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88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https://www.cisco.com/c/en/us/products/security/machine-learning-security.html#~how-ml-helps-security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52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0156-419E-43DB-89F6-9CD0DC50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993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8847-8E1C-424B-9F53-FFF149C53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8B51A-C99B-420B-BF6E-1489A1FFA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5BF96-CAAB-4E65-B8C1-E5F17C10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25-May-22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EF0AE-66A6-491A-9B12-C0621348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89FE5-E9A0-490A-B6C1-38EC340B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9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433C-C431-4AE6-9A93-AE011D9D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4F17-F159-46E1-BFB0-A1168F550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AC50B-14EF-485B-A1A1-EB8863DD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25-May-22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AA638-0ED0-4884-841F-27801462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F29AE-1F1A-48F8-8577-98534E58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4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C603-A489-4A48-A6AB-3BB2F78A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7C04E-1F4E-4FB9-807B-13C64B0C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F035D-F95B-4DB9-BB75-98FDD96B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25-May-22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8FF3-25F0-42D0-B9D8-71857362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17D4-935A-41D3-9D1D-48DC75EC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9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6B82-5836-48B6-A20A-DB750996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9391F-538C-4A01-A0C9-8EC356FCF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63FC5-33A3-491B-892C-AD6F30014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CB7BB-FA87-4F63-962A-3076DA9A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25-May-22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30AE6-A337-43C0-90DB-C9F523AC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6CBE1-1FDA-4854-A790-EC77CE36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8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0747-0732-4154-AC37-5D2FC5D2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B904F-0DAF-4A4B-92BA-734547B4E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C0570-F457-4E9D-ABD1-BBC4C353C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B416C-3243-4ED6-AB24-FCB338E57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F2B3C-13E4-4D65-B718-FFD0D944B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92CD5-1537-4A94-8618-B1E808FF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25-May-22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76CFF-48AB-4CF6-A22D-CF1BC270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31545-F892-4A7B-B293-3AF483EC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43D4-D2D1-4419-B1E5-076C0A13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F94DD-188B-4865-8521-75CF4887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25-May-22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8871E-2911-4AB6-9B8C-EEAA81C9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4A9B9-F8DE-44AA-804A-94F27086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0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43909-FBD5-44CC-AD59-A2EFE31F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25-May-22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98007-DBD8-4345-B327-FF9FD7C4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725A0-2A80-40DE-8D9E-2C3A11EB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9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EB7707-7402-457C-A6BF-56B9F490CD63}"/>
              </a:ext>
            </a:extLst>
          </p:cNvPr>
          <p:cNvCxnSpPr>
            <a:cxnSpLocks/>
          </p:cNvCxnSpPr>
          <p:nvPr userDrawn="1"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DC549A6-7D61-40F4-A51B-0714B0810528}"/>
              </a:ext>
            </a:extLst>
          </p:cNvPr>
          <p:cNvSpPr/>
          <p:nvPr userDrawn="1"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rgbClr val="7A4646">
              <a:alpha val="15294"/>
            </a:srgb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2BDDF-D25A-41B4-A111-A8518F81FE4E}"/>
              </a:ext>
            </a:extLst>
          </p:cNvPr>
          <p:cNvSpPr txBox="1"/>
          <p:nvPr userDrawn="1"/>
        </p:nvSpPr>
        <p:spPr>
          <a:xfrm>
            <a:off x="10401572" y="6488668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0"/>
                </a:solidFill>
              </a:rPr>
              <a:t>Anish Mahapatra</a:t>
            </a:r>
          </a:p>
        </p:txBody>
      </p:sp>
      <p:pic>
        <p:nvPicPr>
          <p:cNvPr id="9" name="Picture 2" descr="upGrad appoints Saranjit Sangar as CEO - UK, Europe, and Middle East">
            <a:extLst>
              <a:ext uri="{FF2B5EF4-FFF2-40B4-BE49-F238E27FC236}">
                <a16:creationId xmlns:a16="http://schemas.microsoft.com/office/drawing/2014/main" id="{A2468ED5-FD36-4363-91D5-AB6FE040866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8"/>
          <a:stretch/>
        </p:blipFill>
        <p:spPr bwMode="auto">
          <a:xfrm>
            <a:off x="10500951" y="0"/>
            <a:ext cx="1691049" cy="88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76A14F-E564-4A85-8DAB-93A4B6FEE952}"/>
              </a:ext>
            </a:extLst>
          </p:cNvPr>
          <p:cNvSpPr txBox="1"/>
          <p:nvPr userDrawn="1"/>
        </p:nvSpPr>
        <p:spPr>
          <a:xfrm>
            <a:off x="10401573" y="6488668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Anish Mahapatra</a:t>
            </a:r>
          </a:p>
        </p:txBody>
      </p:sp>
    </p:spTree>
    <p:extLst>
      <p:ext uri="{BB962C8B-B14F-4D97-AF65-F5344CB8AC3E}">
        <p14:creationId xmlns:p14="http://schemas.microsoft.com/office/powerpoint/2010/main" val="397008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21" Type="http://schemas.openxmlformats.org/officeDocument/2006/relationships/image" Target="../media/image50.jpe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6.png"/><Relationship Id="rId20" Type="http://schemas.microsoft.com/office/2007/relationships/hdphoto" Target="../media/hdphoto1.wdp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41.jpeg"/><Relationship Id="rId24" Type="http://schemas.openxmlformats.org/officeDocument/2006/relationships/image" Target="../media/image52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microsoft.com/office/2007/relationships/hdphoto" Target="../media/hdphoto2.wdp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jpe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oseup photo of turned-on blue and white laptop computer">
            <a:extLst>
              <a:ext uri="{FF2B5EF4-FFF2-40B4-BE49-F238E27FC236}">
                <a16:creationId xmlns:a16="http://schemas.microsoft.com/office/drawing/2014/main" id="{DAB825AC-EEA8-4819-99AD-E9FF72C45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02818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7199" y="840835"/>
            <a:ext cx="1593164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solidFill>
              <a:srgbClr val="7A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558186" y="465848"/>
            <a:ext cx="7214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Advancement of Machine Learning</a:t>
            </a:r>
          </a:p>
          <a:p>
            <a:pPr lvl="0">
              <a:defRPr/>
            </a:pPr>
            <a:r>
              <a:rPr lang="en-US" sz="3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Data Security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558186" y="1814146"/>
            <a:ext cx="52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 Mahapatra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21 February, 2021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272680-583D-4909-A3A8-8B3601B04EB3}"/>
              </a:ext>
            </a:extLst>
          </p:cNvPr>
          <p:cNvSpPr/>
          <p:nvPr/>
        </p:nvSpPr>
        <p:spPr>
          <a:xfrm>
            <a:off x="422194" y="465833"/>
            <a:ext cx="45719" cy="1077218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039863-DD76-4F7F-9EBA-0B2AB9A3CF1C}"/>
              </a:ext>
            </a:extLst>
          </p:cNvPr>
          <p:cNvSpPr/>
          <p:nvPr/>
        </p:nvSpPr>
        <p:spPr>
          <a:xfrm>
            <a:off x="416703" y="1858614"/>
            <a:ext cx="56699" cy="280397"/>
          </a:xfrm>
          <a:prstGeom prst="rect">
            <a:avLst/>
          </a:prstGeom>
          <a:solidFill>
            <a:srgbClr val="7030A0"/>
          </a:solidFill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DE22A-973E-49BC-BA5E-E323C8BE7983}"/>
              </a:ext>
            </a:extLst>
          </p:cNvPr>
          <p:cNvCxnSpPr>
            <a:cxnSpLocks/>
          </p:cNvCxnSpPr>
          <p:nvPr/>
        </p:nvCxnSpPr>
        <p:spPr>
          <a:xfrm flipH="1">
            <a:off x="558187" y="1699638"/>
            <a:ext cx="4407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84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3086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Study: ML for Data Security - II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4 of 6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4EA3BD-BDD1-4CC9-ACE1-71324210F34D}"/>
              </a:ext>
            </a:extLst>
          </p:cNvPr>
          <p:cNvGrpSpPr/>
          <p:nvPr/>
        </p:nvGrpSpPr>
        <p:grpSpPr>
          <a:xfrm>
            <a:off x="396852" y="1133146"/>
            <a:ext cx="5212907" cy="5440972"/>
            <a:chOff x="3048000" y="1169377"/>
            <a:chExt cx="5212907" cy="5440972"/>
          </a:xfrm>
        </p:grpSpPr>
        <p:pic>
          <p:nvPicPr>
            <p:cNvPr id="5122" name="Picture 2" descr="Cyber Security AI dashboard">
              <a:extLst>
                <a:ext uri="{FF2B5EF4-FFF2-40B4-BE49-F238E27FC236}">
                  <a16:creationId xmlns:a16="http://schemas.microsoft.com/office/drawing/2014/main" id="{04AF10A2-0024-4D06-9033-705D28BCC1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1169377"/>
              <a:ext cx="5212907" cy="5440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983DF54-02C1-4104-8F72-60BB04F6B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67964" y="1169377"/>
              <a:ext cx="500090" cy="475695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F1E490-E039-42CB-826A-5D9FD7A920FF}"/>
              </a:ext>
            </a:extLst>
          </p:cNvPr>
          <p:cNvCxnSpPr>
            <a:cxnSpLocks/>
          </p:cNvCxnSpPr>
          <p:nvPr/>
        </p:nvCxnSpPr>
        <p:spPr>
          <a:xfrm>
            <a:off x="5876925" y="1182689"/>
            <a:ext cx="0" cy="527126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F09C797-1229-43BA-9E96-93052B2D4906}"/>
              </a:ext>
            </a:extLst>
          </p:cNvPr>
          <p:cNvGrpSpPr/>
          <p:nvPr/>
        </p:nvGrpSpPr>
        <p:grpSpPr>
          <a:xfrm>
            <a:off x="6165392" y="1106306"/>
            <a:ext cx="4795166" cy="5467812"/>
            <a:chOff x="6165392" y="1106306"/>
            <a:chExt cx="4795166" cy="546781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728902D-F0DB-446D-9347-705A45547458}"/>
                </a:ext>
              </a:extLst>
            </p:cNvPr>
            <p:cNvGrpSpPr/>
            <p:nvPr/>
          </p:nvGrpSpPr>
          <p:grpSpPr>
            <a:xfrm>
              <a:off x="6165392" y="1106306"/>
              <a:ext cx="4795166" cy="5467812"/>
              <a:chOff x="3548734" y="1028238"/>
              <a:chExt cx="5094531" cy="5747813"/>
            </a:xfrm>
          </p:grpSpPr>
          <p:pic>
            <p:nvPicPr>
              <p:cNvPr id="9" name="Picture 2" descr="Dashboard for Cyber Security Analytics">
                <a:extLst>
                  <a:ext uri="{FF2B5EF4-FFF2-40B4-BE49-F238E27FC236}">
                    <a16:creationId xmlns:a16="http://schemas.microsoft.com/office/drawing/2014/main" id="{EADB603F-5397-48A7-87E8-D23F098B3C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8734" y="1028238"/>
                <a:ext cx="5094531" cy="57478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68BF5DDC-9C0A-463B-9EED-52440FBCEC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73503" y="1108532"/>
                <a:ext cx="476316" cy="438211"/>
              </a:xfrm>
              <a:prstGeom prst="rect">
                <a:avLst/>
              </a:prstGeom>
            </p:spPr>
          </p:pic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D0EB3D-5AB4-4064-9DF1-16881E510349}"/>
                </a:ext>
              </a:extLst>
            </p:cNvPr>
            <p:cNvCxnSpPr>
              <a:cxnSpLocks/>
            </p:cNvCxnSpPr>
            <p:nvPr/>
          </p:nvCxnSpPr>
          <p:spPr>
            <a:xfrm>
              <a:off x="10395701" y="1219784"/>
              <a:ext cx="0" cy="30241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483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3086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for Data Security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4 of 6</a:t>
            </a:r>
          </a:p>
        </p:txBody>
      </p:sp>
      <p:grpSp>
        <p:nvGrpSpPr>
          <p:cNvPr id="24" name="Group 30">
            <a:extLst>
              <a:ext uri="{FF2B5EF4-FFF2-40B4-BE49-F238E27FC236}">
                <a16:creationId xmlns:a16="http://schemas.microsoft.com/office/drawing/2014/main" id="{9BF63E98-6387-4148-AACE-C99621618F5E}"/>
              </a:ext>
            </a:extLst>
          </p:cNvPr>
          <p:cNvGrpSpPr/>
          <p:nvPr/>
        </p:nvGrpSpPr>
        <p:grpSpPr>
          <a:xfrm>
            <a:off x="946642" y="2783940"/>
            <a:ext cx="3203842" cy="1058665"/>
            <a:chOff x="863323" y="1992704"/>
            <a:chExt cx="2058394" cy="79399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D89197B-77E7-455A-9D1A-E24439576A14}"/>
                </a:ext>
              </a:extLst>
            </p:cNvPr>
            <p:cNvSpPr txBox="1"/>
            <p:nvPr/>
          </p:nvSpPr>
          <p:spPr>
            <a:xfrm>
              <a:off x="863323" y="1992704"/>
              <a:ext cx="205839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Network Threats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0603662-A235-4DA9-A070-AF07092D7DA1}"/>
                </a:ext>
              </a:extLst>
            </p:cNvPr>
            <p:cNvSpPr txBox="1"/>
            <p:nvPr/>
          </p:nvSpPr>
          <p:spPr>
            <a:xfrm>
              <a:off x="863323" y="2171342"/>
              <a:ext cx="2058394" cy="61536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Monitor Network for Anomalies, ML allows us to identify detection of insider threats, unknown malware, policy violations</a:t>
              </a:r>
            </a:p>
          </p:txBody>
        </p:sp>
      </p:grpSp>
      <p:grpSp>
        <p:nvGrpSpPr>
          <p:cNvPr id="28" name="Group 31">
            <a:extLst>
              <a:ext uri="{FF2B5EF4-FFF2-40B4-BE49-F238E27FC236}">
                <a16:creationId xmlns:a16="http://schemas.microsoft.com/office/drawing/2014/main" id="{A805C287-EBBE-4235-9422-9FD9D9EEB494}"/>
              </a:ext>
            </a:extLst>
          </p:cNvPr>
          <p:cNvGrpSpPr/>
          <p:nvPr/>
        </p:nvGrpSpPr>
        <p:grpSpPr>
          <a:xfrm>
            <a:off x="4749136" y="2783942"/>
            <a:ext cx="2744525" cy="853544"/>
            <a:chOff x="3542950" y="1992705"/>
            <a:chExt cx="2058394" cy="64015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1B3CF7-DDFC-4C2F-AC4B-E80A56BE6723}"/>
                </a:ext>
              </a:extLst>
            </p:cNvPr>
            <p:cNvSpPr txBox="1"/>
            <p:nvPr/>
          </p:nvSpPr>
          <p:spPr>
            <a:xfrm>
              <a:off x="3542950" y="1992705"/>
              <a:ext cx="205839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417B8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Safe Browsing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CD03E8-F530-48FF-A2D3-B4B6E103E17A}"/>
                </a:ext>
              </a:extLst>
            </p:cNvPr>
            <p:cNvSpPr txBox="1"/>
            <p:nvPr/>
          </p:nvSpPr>
          <p:spPr>
            <a:xfrm>
              <a:off x="3542950" y="2171342"/>
              <a:ext cx="2058394" cy="46152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ML can predict “bad neighborhoods” by analyzing internet activity. It identifies attack infrastructures</a:t>
              </a:r>
            </a:p>
          </p:txBody>
        </p:sp>
      </p:grpSp>
      <p:grpSp>
        <p:nvGrpSpPr>
          <p:cNvPr id="32" name="Group 32">
            <a:extLst>
              <a:ext uri="{FF2B5EF4-FFF2-40B4-BE49-F238E27FC236}">
                <a16:creationId xmlns:a16="http://schemas.microsoft.com/office/drawing/2014/main" id="{59319684-CA53-43C3-AFBB-FB1621AC3D85}"/>
              </a:ext>
            </a:extLst>
          </p:cNvPr>
          <p:cNvGrpSpPr/>
          <p:nvPr/>
        </p:nvGrpSpPr>
        <p:grpSpPr>
          <a:xfrm>
            <a:off x="7949125" y="2783941"/>
            <a:ext cx="3402642" cy="861583"/>
            <a:chOff x="5942943" y="1992705"/>
            <a:chExt cx="2551982" cy="64618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9B78878-EB9E-4CAC-9AAC-BE32ABB81448}"/>
                </a:ext>
              </a:extLst>
            </p:cNvPr>
            <p:cNvSpPr txBox="1"/>
            <p:nvPr/>
          </p:nvSpPr>
          <p:spPr>
            <a:xfrm>
              <a:off x="6012237" y="1992705"/>
              <a:ext cx="2482688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Endpoint Malware protection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E4044A6-83F7-4B10-A68E-6771E3478A11}"/>
                </a:ext>
              </a:extLst>
            </p:cNvPr>
            <p:cNvSpPr txBox="1"/>
            <p:nvPr/>
          </p:nvSpPr>
          <p:spPr>
            <a:xfrm>
              <a:off x="5942943" y="2177371"/>
              <a:ext cx="2482688" cy="46152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Algorithms can detect </a:t>
              </a:r>
              <a:b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never-before-seen malware attacks </a:t>
              </a:r>
              <a:b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that is trying to run on the endpoints</a:t>
              </a:r>
            </a:p>
          </p:txBody>
        </p:sp>
      </p:grpSp>
      <p:grpSp>
        <p:nvGrpSpPr>
          <p:cNvPr id="39" name="Group 33">
            <a:extLst>
              <a:ext uri="{FF2B5EF4-FFF2-40B4-BE49-F238E27FC236}">
                <a16:creationId xmlns:a16="http://schemas.microsoft.com/office/drawing/2014/main" id="{0F5CF1B8-4A8F-4987-9920-C3A6C632A770}"/>
              </a:ext>
            </a:extLst>
          </p:cNvPr>
          <p:cNvGrpSpPr/>
          <p:nvPr/>
        </p:nvGrpSpPr>
        <p:grpSpPr>
          <a:xfrm>
            <a:off x="1917377" y="5381504"/>
            <a:ext cx="4082263" cy="1263785"/>
            <a:chOff x="863323" y="3720915"/>
            <a:chExt cx="2058394" cy="94783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0C3D491-4A3D-4CFB-AECA-8E0162A07413}"/>
                </a:ext>
              </a:extLst>
            </p:cNvPr>
            <p:cNvSpPr txBox="1"/>
            <p:nvPr/>
          </p:nvSpPr>
          <p:spPr>
            <a:xfrm>
              <a:off x="863323" y="3720915"/>
              <a:ext cx="205839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Protect Data in the Cloud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665E42F-7B4E-4B4C-8BAD-ED026ED86D1D}"/>
                </a:ext>
              </a:extLst>
            </p:cNvPr>
            <p:cNvSpPr txBox="1"/>
            <p:nvPr/>
          </p:nvSpPr>
          <p:spPr>
            <a:xfrm>
              <a:off x="863323" y="3899552"/>
              <a:ext cx="2058394" cy="76920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Machine Learning can identify suspicious cloud app login activity, detecting location-based anomalies, and conducting IP reputation analysis</a:t>
              </a:r>
            </a:p>
          </p:txBody>
        </p:sp>
      </p:grp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B92452D7-6EFA-48DA-B9C1-89EBAD2C6887}"/>
              </a:ext>
            </a:extLst>
          </p:cNvPr>
          <p:cNvSpPr txBox="1">
            <a:spLocks/>
          </p:cNvSpPr>
          <p:nvPr/>
        </p:nvSpPr>
        <p:spPr>
          <a:xfrm>
            <a:off x="743484" y="1509529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40EAD5D2-6885-4F25-AF8D-3772429AFFDC}"/>
              </a:ext>
            </a:extLst>
          </p:cNvPr>
          <p:cNvSpPr txBox="1">
            <a:spLocks/>
          </p:cNvSpPr>
          <p:nvPr/>
        </p:nvSpPr>
        <p:spPr>
          <a:xfrm>
            <a:off x="4380142" y="1509529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rgbClr val="417B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69A0D0F-707A-4B52-AFF5-781C8F5269F1}"/>
              </a:ext>
            </a:extLst>
          </p:cNvPr>
          <p:cNvSpPr txBox="1">
            <a:spLocks/>
          </p:cNvSpPr>
          <p:nvPr/>
        </p:nvSpPr>
        <p:spPr>
          <a:xfrm>
            <a:off x="7925462" y="1509529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A3212ECA-5398-4374-8CD4-836CA7DE7DF2}"/>
              </a:ext>
            </a:extLst>
          </p:cNvPr>
          <p:cNvSpPr txBox="1">
            <a:spLocks/>
          </p:cNvSpPr>
          <p:nvPr/>
        </p:nvSpPr>
        <p:spPr>
          <a:xfrm>
            <a:off x="2217252" y="3980811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0821429-072D-4ECA-9F93-ABFDADDB72BB}"/>
              </a:ext>
            </a:extLst>
          </p:cNvPr>
          <p:cNvSpPr/>
          <p:nvPr/>
        </p:nvSpPr>
        <p:spPr>
          <a:xfrm>
            <a:off x="2066032" y="1744141"/>
            <a:ext cx="965063" cy="9374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B0C2258-CCE6-4803-ABAE-203E68684097}"/>
              </a:ext>
            </a:extLst>
          </p:cNvPr>
          <p:cNvSpPr/>
          <p:nvPr/>
        </p:nvSpPr>
        <p:spPr>
          <a:xfrm>
            <a:off x="5638868" y="1744141"/>
            <a:ext cx="965063" cy="93743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42202D8-41EA-471F-B18F-24625DF4A461}"/>
              </a:ext>
            </a:extLst>
          </p:cNvPr>
          <p:cNvSpPr/>
          <p:nvPr/>
        </p:nvSpPr>
        <p:spPr>
          <a:xfrm>
            <a:off x="9211705" y="1744141"/>
            <a:ext cx="965063" cy="9374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7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7D6C25C-DAF7-4B5F-8F2F-60B13DD7FE39}"/>
              </a:ext>
            </a:extLst>
          </p:cNvPr>
          <p:cNvSpPr/>
          <p:nvPr/>
        </p:nvSpPr>
        <p:spPr>
          <a:xfrm>
            <a:off x="3475978" y="4369009"/>
            <a:ext cx="965063" cy="93743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Group 33">
            <a:extLst>
              <a:ext uri="{FF2B5EF4-FFF2-40B4-BE49-F238E27FC236}">
                <a16:creationId xmlns:a16="http://schemas.microsoft.com/office/drawing/2014/main" id="{1AAF4396-7DAD-4ADD-8716-675DBA0570FE}"/>
              </a:ext>
            </a:extLst>
          </p:cNvPr>
          <p:cNvGrpSpPr/>
          <p:nvPr/>
        </p:nvGrpSpPr>
        <p:grpSpPr>
          <a:xfrm>
            <a:off x="7113403" y="5408811"/>
            <a:ext cx="3634312" cy="861583"/>
            <a:chOff x="529653" y="3720919"/>
            <a:chExt cx="2725734" cy="64618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0BF9EEF-C8C7-47D8-9B0F-99A539F2B828}"/>
                </a:ext>
              </a:extLst>
            </p:cNvPr>
            <p:cNvSpPr txBox="1"/>
            <p:nvPr/>
          </p:nvSpPr>
          <p:spPr>
            <a:xfrm>
              <a:off x="529653" y="3720919"/>
              <a:ext cx="272573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7F8FA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Detect Malware in encrypted traffic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4895904-9268-4CBB-9BA5-FDBD981E549E}"/>
                </a:ext>
              </a:extLst>
            </p:cNvPr>
            <p:cNvSpPr txBox="1"/>
            <p:nvPr/>
          </p:nvSpPr>
          <p:spPr>
            <a:xfrm>
              <a:off x="651176" y="3905585"/>
              <a:ext cx="2482688" cy="46152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Analyze encrypted traffic data elements in common network telemetry. Malicious patterns can be identified without decrypting </a:t>
              </a:r>
              <a:endPara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3CEFE2F5-B710-46F8-BE4E-E5388079D064}"/>
              </a:ext>
            </a:extLst>
          </p:cNvPr>
          <p:cNvSpPr txBox="1">
            <a:spLocks/>
          </p:cNvSpPr>
          <p:nvPr/>
        </p:nvSpPr>
        <p:spPr>
          <a:xfrm>
            <a:off x="7189302" y="3980807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rgbClr val="93A0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1F4B8C8-C115-4ECB-9041-DCE057FC00B1}"/>
              </a:ext>
            </a:extLst>
          </p:cNvPr>
          <p:cNvSpPr/>
          <p:nvPr/>
        </p:nvSpPr>
        <p:spPr>
          <a:xfrm>
            <a:off x="8448028" y="4369005"/>
            <a:ext cx="965063" cy="937433"/>
          </a:xfrm>
          <a:prstGeom prst="ellipse">
            <a:avLst/>
          </a:prstGeom>
          <a:solidFill>
            <a:srgbClr val="93A0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641B27-21BC-442F-B354-06D7D347C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204" y="1923845"/>
            <a:ext cx="560151" cy="5601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F4B0AA-A9F2-4C4F-8414-FACB1127E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216" y="1909675"/>
            <a:ext cx="606364" cy="6063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F3B864-5DF6-42A3-8B6E-D655E33A54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61" y="4523422"/>
            <a:ext cx="628601" cy="6286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D0317B-D0AD-4732-9813-DD5314A918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267" y="4541875"/>
            <a:ext cx="543833" cy="5438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2E67E1-9F4A-4D82-BFDD-E127C957EE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051" y="1957672"/>
            <a:ext cx="510369" cy="51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9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3086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&amp; Technologies in Data Science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5 of 6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3B0F3E3-E46A-46BE-AF74-72F613D7FF60}"/>
              </a:ext>
            </a:extLst>
          </p:cNvPr>
          <p:cNvCxnSpPr/>
          <p:nvPr/>
        </p:nvCxnSpPr>
        <p:spPr>
          <a:xfrm>
            <a:off x="2099924" y="4216400"/>
            <a:ext cx="8076843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8DD5DB-66C0-4113-B3D2-63079D62BF9D}"/>
              </a:ext>
            </a:extLst>
          </p:cNvPr>
          <p:cNvGrpSpPr/>
          <p:nvPr/>
        </p:nvGrpSpPr>
        <p:grpSpPr>
          <a:xfrm>
            <a:off x="1117952" y="1744141"/>
            <a:ext cx="2802873" cy="2147799"/>
            <a:chOff x="1117952" y="1744141"/>
            <a:chExt cx="2802873" cy="214779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D89197B-77E7-455A-9D1A-E24439576A14}"/>
                </a:ext>
              </a:extLst>
            </p:cNvPr>
            <p:cNvSpPr txBox="1"/>
            <p:nvPr/>
          </p:nvSpPr>
          <p:spPr>
            <a:xfrm>
              <a:off x="1176300" y="2783942"/>
              <a:ext cx="2744525" cy="2462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  <a:latin typeface="+mj-lt"/>
                </a:rPr>
                <a:t>Data Platforms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0821429-072D-4ECA-9F93-ABFDADDB72BB}"/>
                </a:ext>
              </a:extLst>
            </p:cNvPr>
            <p:cNvSpPr/>
            <p:nvPr/>
          </p:nvSpPr>
          <p:spPr>
            <a:xfrm>
              <a:off x="2066032" y="1744141"/>
              <a:ext cx="965063" cy="9374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36" name="Picture 2" descr="Download Google Cloud Platform (GCP) Logo in SVG Vector or PNG File Format  - Logo.wine">
              <a:extLst>
                <a:ext uri="{FF2B5EF4-FFF2-40B4-BE49-F238E27FC236}">
                  <a16:creationId xmlns:a16="http://schemas.microsoft.com/office/drawing/2014/main" id="{F6C52FB6-B418-4FFD-903D-649BB2B11D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98" t="39412" r="1225" b="39795"/>
            <a:stretch/>
          </p:blipFill>
          <p:spPr bwMode="auto">
            <a:xfrm>
              <a:off x="1117952" y="3226650"/>
              <a:ext cx="1421884" cy="220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Microsoft Azure Logo – Penthara Technologies">
              <a:extLst>
                <a:ext uri="{FF2B5EF4-FFF2-40B4-BE49-F238E27FC236}">
                  <a16:creationId xmlns:a16="http://schemas.microsoft.com/office/drawing/2014/main" id="{49005FD5-13D6-4584-9B7C-55289720D0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0" t="21980" r="1662" b="18563"/>
            <a:stretch/>
          </p:blipFill>
          <p:spPr bwMode="auto">
            <a:xfrm>
              <a:off x="2014135" y="3562727"/>
              <a:ext cx="1068852" cy="329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6" descr="Amazon Web Services (AWS) – Logos Download">
              <a:extLst>
                <a:ext uri="{FF2B5EF4-FFF2-40B4-BE49-F238E27FC236}">
                  <a16:creationId xmlns:a16="http://schemas.microsoft.com/office/drawing/2014/main" id="{F39926A6-2463-47E6-9BC6-C31691FC0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3441" y="3132532"/>
              <a:ext cx="915066" cy="398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A2DDF1A-E59C-44B5-A816-6B05C472B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7215" y="1943477"/>
              <a:ext cx="502691" cy="5026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24DFBDC-CD8F-4565-8DBB-6EC3DC169C14}"/>
              </a:ext>
            </a:extLst>
          </p:cNvPr>
          <p:cNvGrpSpPr/>
          <p:nvPr/>
        </p:nvGrpSpPr>
        <p:grpSpPr>
          <a:xfrm>
            <a:off x="4749136" y="1744141"/>
            <a:ext cx="2744525" cy="2246834"/>
            <a:chOff x="4749136" y="1744141"/>
            <a:chExt cx="2744525" cy="224683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1B3CF7-DDFC-4C2F-AC4B-E80A56BE6723}"/>
                </a:ext>
              </a:extLst>
            </p:cNvPr>
            <p:cNvSpPr txBox="1"/>
            <p:nvPr/>
          </p:nvSpPr>
          <p:spPr>
            <a:xfrm>
              <a:off x="4749136" y="2783942"/>
              <a:ext cx="2744525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417B85"/>
                  </a:solidFill>
                  <a:latin typeface="+mj-lt"/>
                </a:rPr>
                <a:t>Languages / Development Tools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B0C2258-CCE6-4803-ABAE-203E68684097}"/>
                </a:ext>
              </a:extLst>
            </p:cNvPr>
            <p:cNvSpPr/>
            <p:nvPr/>
          </p:nvSpPr>
          <p:spPr>
            <a:xfrm>
              <a:off x="5638868" y="1744141"/>
              <a:ext cx="965063" cy="93743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pic>
          <p:nvPicPr>
            <p:cNvPr id="43" name="Picture 20" descr="The Python Logo | Python Software Foundation">
              <a:extLst>
                <a:ext uri="{FF2B5EF4-FFF2-40B4-BE49-F238E27FC236}">
                  <a16:creationId xmlns:a16="http://schemas.microsoft.com/office/drawing/2014/main" id="{29EA096C-FDD4-4C9A-AE05-7A9517F21A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82" t="9537" r="11528" b="24716"/>
            <a:stretch/>
          </p:blipFill>
          <p:spPr bwMode="auto">
            <a:xfrm>
              <a:off x="4804974" y="3171448"/>
              <a:ext cx="1124065" cy="320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4" descr="File:R logo.svg - Wikimedia Commons">
              <a:extLst>
                <a:ext uri="{FF2B5EF4-FFF2-40B4-BE49-F238E27FC236}">
                  <a16:creationId xmlns:a16="http://schemas.microsoft.com/office/drawing/2014/main" id="{4FEC6F4F-2433-442B-AEE6-71C40A238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7280" y="3135210"/>
              <a:ext cx="457755" cy="354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0" name="Picture 2" descr="File:Julia Programming Language Logo.svg - Wikimedia Commons">
              <a:extLst>
                <a:ext uri="{FF2B5EF4-FFF2-40B4-BE49-F238E27FC236}">
                  <a16:creationId xmlns:a16="http://schemas.microsoft.com/office/drawing/2014/main" id="{252189F9-E667-44FD-8333-28D34452D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5900" y="3575297"/>
              <a:ext cx="642761" cy="415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963352-F1F8-4C1D-9839-F440363A9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346" y="1979041"/>
              <a:ext cx="541994" cy="541994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818D43D-494F-49CC-B71B-EDA338AB012F}"/>
              </a:ext>
            </a:extLst>
          </p:cNvPr>
          <p:cNvGrpSpPr/>
          <p:nvPr/>
        </p:nvGrpSpPr>
        <p:grpSpPr>
          <a:xfrm>
            <a:off x="8227342" y="1744141"/>
            <a:ext cx="2933785" cy="2246834"/>
            <a:chOff x="8227342" y="1744141"/>
            <a:chExt cx="2933785" cy="224683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9B78878-EB9E-4CAC-9AAC-BE32ABB81448}"/>
                </a:ext>
              </a:extLst>
            </p:cNvPr>
            <p:cNvSpPr txBox="1"/>
            <p:nvPr/>
          </p:nvSpPr>
          <p:spPr>
            <a:xfrm>
              <a:off x="8321973" y="2783940"/>
              <a:ext cx="2744525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3"/>
                  </a:solidFill>
                  <a:latin typeface="+mj-lt"/>
                </a:rPr>
                <a:t>Data Exploration / Visualization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2202D8-41EA-471F-B18F-24625DF4A461}"/>
                </a:ext>
              </a:extLst>
            </p:cNvPr>
            <p:cNvSpPr/>
            <p:nvPr/>
          </p:nvSpPr>
          <p:spPr>
            <a:xfrm>
              <a:off x="9211705" y="1744141"/>
              <a:ext cx="965063" cy="93743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67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867A30E-C518-4946-B0A5-320535A925B1}"/>
                </a:ext>
              </a:extLst>
            </p:cNvPr>
            <p:cNvGrpSpPr/>
            <p:nvPr/>
          </p:nvGrpSpPr>
          <p:grpSpPr>
            <a:xfrm>
              <a:off x="8227342" y="3143757"/>
              <a:ext cx="2933785" cy="847218"/>
              <a:chOff x="8753987" y="3143757"/>
              <a:chExt cx="2933785" cy="847218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7A33A3A-7BFB-4DA5-A9A1-C6C99246760E}"/>
                  </a:ext>
                </a:extLst>
              </p:cNvPr>
              <p:cNvGrpSpPr/>
              <p:nvPr/>
            </p:nvGrpSpPr>
            <p:grpSpPr>
              <a:xfrm>
                <a:off x="8753987" y="3143757"/>
                <a:ext cx="1693811" cy="847218"/>
                <a:chOff x="8753987" y="3143757"/>
                <a:chExt cx="1693811" cy="847218"/>
              </a:xfrm>
            </p:grpSpPr>
            <p:pic>
              <p:nvPicPr>
                <p:cNvPr id="59" name="Picture 8" descr="Tableau Logo for website - Sybyl">
                  <a:extLst>
                    <a:ext uri="{FF2B5EF4-FFF2-40B4-BE49-F238E27FC236}">
                      <a16:creationId xmlns:a16="http://schemas.microsoft.com/office/drawing/2014/main" id="{EA76656E-FF33-4535-AF67-671FC52B5BA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324" t="18394" r="838" b="24748"/>
                <a:stretch/>
              </p:blipFill>
              <p:spPr bwMode="auto">
                <a:xfrm>
                  <a:off x="8753987" y="3143757"/>
                  <a:ext cx="1021165" cy="5344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0" name="Picture 14" descr="Power-BI-logo-2021 -">
                  <a:extLst>
                    <a:ext uri="{FF2B5EF4-FFF2-40B4-BE49-F238E27FC236}">
                      <a16:creationId xmlns:a16="http://schemas.microsoft.com/office/drawing/2014/main" id="{2139C693-F5A5-4476-ADD9-A6F481DE6E9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916" t="226" r="28519" b="-538"/>
                <a:stretch/>
              </p:blipFill>
              <p:spPr bwMode="auto">
                <a:xfrm>
                  <a:off x="9905737" y="3148905"/>
                  <a:ext cx="542061" cy="51162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1" name="Picture 18" descr="Qlik Vector Logo | Free Download - (.SVG + .PNG) format - SeekVectorLogo.Com">
                  <a:extLst>
                    <a:ext uri="{FF2B5EF4-FFF2-40B4-BE49-F238E27FC236}">
                      <a16:creationId xmlns:a16="http://schemas.microsoft.com/office/drawing/2014/main" id="{9F310E6F-6023-4319-ABE1-FA3D4931EC1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76" t="23130" r="1506" b="23970"/>
                <a:stretch/>
              </p:blipFill>
              <p:spPr bwMode="auto">
                <a:xfrm>
                  <a:off x="9437046" y="3779273"/>
                  <a:ext cx="676212" cy="21170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19CEE8B6-65C9-4B05-BA2E-A679BD329395}"/>
                  </a:ext>
                </a:extLst>
              </p:cNvPr>
              <p:cNvGrpSpPr/>
              <p:nvPr/>
            </p:nvGrpSpPr>
            <p:grpSpPr>
              <a:xfrm>
                <a:off x="10656785" y="3204955"/>
                <a:ext cx="1030987" cy="354949"/>
                <a:chOff x="810780" y="2089076"/>
                <a:chExt cx="1268984" cy="438011"/>
              </a:xfrm>
            </p:grpSpPr>
            <p:pic>
              <p:nvPicPr>
                <p:cNvPr id="63" name="Picture 28" descr="Download MySQL Logo in SVG Vector or PNG File Format - Logo.wine">
                  <a:extLst>
                    <a:ext uri="{FF2B5EF4-FFF2-40B4-BE49-F238E27FC236}">
                      <a16:creationId xmlns:a16="http://schemas.microsoft.com/office/drawing/2014/main" id="{7ECAF602-2EEB-4BD9-8041-90EBFC7BDE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599" t="18129" r="4789" b="17121"/>
                <a:stretch/>
              </p:blipFill>
              <p:spPr bwMode="auto">
                <a:xfrm>
                  <a:off x="810780" y="2117931"/>
                  <a:ext cx="720931" cy="3512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Picture 30" descr="Download Microsoft Excel Logo in SVG Vector or PNG File Format - Logo.wine">
                  <a:extLst>
                    <a:ext uri="{FF2B5EF4-FFF2-40B4-BE49-F238E27FC236}">
                      <a16:creationId xmlns:a16="http://schemas.microsoft.com/office/drawing/2014/main" id="{B5F623D6-727B-402D-B443-543BCCE92BD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762" t="14393" r="25640" b="14765"/>
                <a:stretch/>
              </p:blipFill>
              <p:spPr bwMode="auto">
                <a:xfrm>
                  <a:off x="1619770" y="2089076"/>
                  <a:ext cx="459994" cy="4380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7174" name="Picture 6" descr="File:Hadoop logo.svg - Wikimedia Commons">
                <a:extLst>
                  <a:ext uri="{FF2B5EF4-FFF2-40B4-BE49-F238E27FC236}">
                    <a16:creationId xmlns:a16="http://schemas.microsoft.com/office/drawing/2014/main" id="{18EA74CA-EEA5-45C9-BC50-003B325DAC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47798" y="3727333"/>
                <a:ext cx="880724" cy="2279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50806F4-EFB6-4FEB-844D-203A8F4EF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6824" y="1991610"/>
              <a:ext cx="514821" cy="514821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80A9C5E-319F-40BC-A450-42D2C22F00AD}"/>
              </a:ext>
            </a:extLst>
          </p:cNvPr>
          <p:cNvGrpSpPr/>
          <p:nvPr/>
        </p:nvGrpSpPr>
        <p:grpSpPr>
          <a:xfrm>
            <a:off x="4608998" y="4369009"/>
            <a:ext cx="2884663" cy="2148398"/>
            <a:chOff x="4608998" y="4369009"/>
            <a:chExt cx="2884663" cy="214839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0C3D491-4A3D-4CFB-AECA-8E0162A07413}"/>
                </a:ext>
              </a:extLst>
            </p:cNvPr>
            <p:cNvSpPr txBox="1"/>
            <p:nvPr/>
          </p:nvSpPr>
          <p:spPr>
            <a:xfrm>
              <a:off x="4749136" y="5408808"/>
              <a:ext cx="2744525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B050"/>
                  </a:solidFill>
                  <a:latin typeface="+mj-lt"/>
                </a:rPr>
                <a:t>ML / AI Tools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7D6C25C-DAF7-4B5F-8F2F-60B13DD7FE39}"/>
                </a:ext>
              </a:extLst>
            </p:cNvPr>
            <p:cNvSpPr/>
            <p:nvPr/>
          </p:nvSpPr>
          <p:spPr>
            <a:xfrm>
              <a:off x="5638868" y="4369009"/>
              <a:ext cx="965063" cy="93743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pic>
          <p:nvPicPr>
            <p:cNvPr id="4098" name="Picture 2" descr="UpGrad Logos &amp;amp; Brand Assets | Brandfetch">
              <a:extLst>
                <a:ext uri="{FF2B5EF4-FFF2-40B4-BE49-F238E27FC236}">
                  <a16:creationId xmlns:a16="http://schemas.microsoft.com/office/drawing/2014/main" id="{F26D8221-3581-4C3D-A6BE-9F917B65E8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9346" y="5684849"/>
              <a:ext cx="502691" cy="267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6" name="Picture 8" descr="Logo Anaconda Python, HD Png Download , Transparent Png Image - PNGitem">
              <a:extLst>
                <a:ext uri="{FF2B5EF4-FFF2-40B4-BE49-F238E27FC236}">
                  <a16:creationId xmlns:a16="http://schemas.microsoft.com/office/drawing/2014/main" id="{432431D5-E5EE-4060-81C8-96D3BD17B4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8929" b="90000" l="4200" r="96600">
                          <a14:foregroundMark x1="16000" y1="78929" x2="16000" y2="78929"/>
                          <a14:foregroundMark x1="16000" y1="78929" x2="16000" y2="78929"/>
                          <a14:foregroundMark x1="16000" y1="78929" x2="16000" y2="78929"/>
                          <a14:foregroundMark x1="8800" y1="81786" x2="8800" y2="81786"/>
                          <a14:foregroundMark x1="28600" y1="83214" x2="28600" y2="83214"/>
                          <a14:foregroundMark x1="39400" y1="81429" x2="39400" y2="81429"/>
                          <a14:foregroundMark x1="50000" y1="81429" x2="50000" y2="81429"/>
                          <a14:foregroundMark x1="64400" y1="82143" x2="64400" y2="82143"/>
                          <a14:foregroundMark x1="77200" y1="80714" x2="77200" y2="80714"/>
                          <a14:foregroundMark x1="92600" y1="75714" x2="92600" y2="75714"/>
                          <a14:foregroundMark x1="4200" y1="85714" x2="4200" y2="85714"/>
                          <a14:foregroundMark x1="96600" y1="89286" x2="96600" y2="89286"/>
                          <a14:foregroundMark x1="39600" y1="44286" x2="39600" y2="44286"/>
                          <a14:foregroundMark x1="37400" y1="33571" x2="37400" y2="33571"/>
                          <a14:foregroundMark x1="39600" y1="24286" x2="39600" y2="24286"/>
                          <a14:foregroundMark x1="41800" y1="16786" x2="41800" y2="16786"/>
                          <a14:foregroundMark x1="47800" y1="13214" x2="47800" y2="13214"/>
                          <a14:foregroundMark x1="51200" y1="8929" x2="51200" y2="8929"/>
                          <a14:foregroundMark x1="45400" y1="17143" x2="45400" y2="17143"/>
                          <a14:foregroundMark x1="41800" y1="22500" x2="41800" y2="22500"/>
                          <a14:foregroundMark x1="35800" y1="30357" x2="35800" y2="30357"/>
                          <a14:foregroundMark x1="37000" y1="40714" x2="37000" y2="40714"/>
                          <a14:foregroundMark x1="40200" y1="50714" x2="40200" y2="50714"/>
                          <a14:foregroundMark x1="42400" y1="45357" x2="42400" y2="45357"/>
                          <a14:foregroundMark x1="40200" y1="38571" x2="40200" y2="38571"/>
                          <a14:foregroundMark x1="39800" y1="30357" x2="39800" y2="30357"/>
                          <a14:foregroundMark x1="39400" y1="17857" x2="39400" y2="17857"/>
                          <a14:foregroundMark x1="44000" y1="11071" x2="44000" y2="110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998" y="5952747"/>
              <a:ext cx="758008" cy="424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8" name="Picture 10" descr="H2O.ai | TOPBOTS">
              <a:extLst>
                <a:ext uri="{FF2B5EF4-FFF2-40B4-BE49-F238E27FC236}">
                  <a16:creationId xmlns:a16="http://schemas.microsoft.com/office/drawing/2014/main" id="{624B417C-2639-41F8-9B1D-004CCB5B45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62" t="29889" r="25516" b="29066"/>
            <a:stretch/>
          </p:blipFill>
          <p:spPr bwMode="auto">
            <a:xfrm>
              <a:off x="5624764" y="5982567"/>
              <a:ext cx="909800" cy="329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80" name="Picture 12" descr="Tensorflow Logo Transparent, HD Png Download , Transparent Png Image -  PNGitem">
              <a:extLst>
                <a:ext uri="{FF2B5EF4-FFF2-40B4-BE49-F238E27FC236}">
                  <a16:creationId xmlns:a16="http://schemas.microsoft.com/office/drawing/2014/main" id="{BB791323-1EB8-4504-B5D0-61B8E8226A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4995" b="91675" l="3721" r="92907">
                          <a14:foregroundMark x1="7674" y1="33091" x2="7674" y2="33091"/>
                          <a14:foregroundMark x1="3953" y1="40375" x2="3953" y2="40375"/>
                          <a14:foregroundMark x1="92558" y1="25494" x2="92907" y2="28824"/>
                          <a14:foregroundMark x1="58256" y1="8221" x2="58256" y2="8221"/>
                          <a14:foregroundMark x1="55930" y1="4995" x2="55930" y2="4995"/>
                          <a14:foregroundMark x1="42093" y1="91675" x2="43488" y2="913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4377" y="5952747"/>
              <a:ext cx="505319" cy="564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AE91F76-0720-427E-8F8B-8BE2BBA83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2496" y="4516084"/>
              <a:ext cx="666640" cy="6666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458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D942E-B569-4B98-891F-E414D32646A2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Key Takeaways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5335375-7924-4622-AF82-FA2C6FD1C933}"/>
              </a:ext>
            </a:extLst>
          </p:cNvPr>
          <p:cNvSpPr txBox="1">
            <a:spLocks/>
          </p:cNvSpPr>
          <p:nvPr/>
        </p:nvSpPr>
        <p:spPr>
          <a:xfrm>
            <a:off x="387236" y="1155111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72863C0-3E9A-4E1D-A687-3612172F7A59}"/>
              </a:ext>
            </a:extLst>
          </p:cNvPr>
          <p:cNvSpPr txBox="1">
            <a:spLocks/>
          </p:cNvSpPr>
          <p:nvPr/>
        </p:nvSpPr>
        <p:spPr>
          <a:xfrm>
            <a:off x="387234" y="1865308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8D7DF81-14C1-4F31-ACBB-42D51E429EA7}"/>
              </a:ext>
            </a:extLst>
          </p:cNvPr>
          <p:cNvSpPr txBox="1">
            <a:spLocks/>
          </p:cNvSpPr>
          <p:nvPr/>
        </p:nvSpPr>
        <p:spPr>
          <a:xfrm>
            <a:off x="387234" y="2575505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40F0057-916A-44B6-9107-1B9B95F6A5A1}"/>
              </a:ext>
            </a:extLst>
          </p:cNvPr>
          <p:cNvSpPr txBox="1">
            <a:spLocks/>
          </p:cNvSpPr>
          <p:nvPr/>
        </p:nvSpPr>
        <p:spPr>
          <a:xfrm>
            <a:off x="387234" y="4706096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FBE352D-F81B-47D7-BB74-FE324C77EDFA}"/>
              </a:ext>
            </a:extLst>
          </p:cNvPr>
          <p:cNvSpPr txBox="1">
            <a:spLocks/>
          </p:cNvSpPr>
          <p:nvPr/>
        </p:nvSpPr>
        <p:spPr>
          <a:xfrm>
            <a:off x="387234" y="3995899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4DA1616-C21E-49C5-9EA4-86F8E56B2B52}"/>
              </a:ext>
            </a:extLst>
          </p:cNvPr>
          <p:cNvSpPr txBox="1">
            <a:spLocks/>
          </p:cNvSpPr>
          <p:nvPr/>
        </p:nvSpPr>
        <p:spPr>
          <a:xfrm>
            <a:off x="387234" y="3285702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EEC14-E845-44D3-A6A8-C2D34FD2E487}"/>
              </a:ext>
            </a:extLst>
          </p:cNvPr>
          <p:cNvSpPr txBox="1"/>
          <p:nvPr/>
        </p:nvSpPr>
        <p:spPr>
          <a:xfrm>
            <a:off x="1005991" y="1200911"/>
            <a:ext cx="11073713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F4D6A-35E3-4E14-B38D-A0CE722770F4}"/>
              </a:ext>
            </a:extLst>
          </p:cNvPr>
          <p:cNvSpPr txBox="1"/>
          <p:nvPr/>
        </p:nvSpPr>
        <p:spPr>
          <a:xfrm>
            <a:off x="1005992" y="1915097"/>
            <a:ext cx="766877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machine learning?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F4317-2888-44F6-A227-B6D7F7D100A2}"/>
              </a:ext>
            </a:extLst>
          </p:cNvPr>
          <p:cNvSpPr txBox="1"/>
          <p:nvPr/>
        </p:nvSpPr>
        <p:spPr>
          <a:xfrm>
            <a:off x="1005992" y="2625294"/>
            <a:ext cx="8318482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 of Data Security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932F5-3322-448E-8C98-B64A545B055B}"/>
              </a:ext>
            </a:extLst>
          </p:cNvPr>
          <p:cNvSpPr txBox="1"/>
          <p:nvPr/>
        </p:nvSpPr>
        <p:spPr>
          <a:xfrm>
            <a:off x="1005992" y="3335491"/>
            <a:ext cx="9077808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Study: ML for Data Security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D90E1-C682-45F0-BA60-F04616852450}"/>
              </a:ext>
            </a:extLst>
          </p:cNvPr>
          <p:cNvSpPr txBox="1"/>
          <p:nvPr/>
        </p:nvSpPr>
        <p:spPr>
          <a:xfrm>
            <a:off x="1005992" y="4045688"/>
            <a:ext cx="802972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for Data Security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1682F0-5C04-48BF-BC66-799E4F8EB2B2}"/>
              </a:ext>
            </a:extLst>
          </p:cNvPr>
          <p:cNvSpPr txBox="1"/>
          <p:nvPr/>
        </p:nvSpPr>
        <p:spPr>
          <a:xfrm>
            <a:off x="1057774" y="4755885"/>
            <a:ext cx="634757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&amp; Technologies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C2F04-25BC-48B3-A97D-CD6D2DC75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4429"/>
            <a:ext cx="2099255" cy="3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61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een ceramic statue of a man">
            <a:extLst>
              <a:ext uri="{FF2B5EF4-FFF2-40B4-BE49-F238E27FC236}">
                <a16:creationId xmlns:a16="http://schemas.microsoft.com/office/drawing/2014/main" id="{CED8B9A2-636B-4E4A-9674-0C7E8DC12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6618" cy="686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618" y="791359"/>
            <a:ext cx="1625172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78FF0-D8DC-4E79-A031-36756AC12555}"/>
              </a:ext>
            </a:extLst>
          </p:cNvPr>
          <p:cNvSpPr txBox="1"/>
          <p:nvPr/>
        </p:nvSpPr>
        <p:spPr>
          <a:xfrm>
            <a:off x="2123934" y="3142008"/>
            <a:ext cx="60269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Q&amp;A Session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F5CBFE-EAE1-4B54-A1CD-1CEB39B1C004}"/>
              </a:ext>
            </a:extLst>
          </p:cNvPr>
          <p:cNvSpPr txBox="1"/>
          <p:nvPr/>
        </p:nvSpPr>
        <p:spPr>
          <a:xfrm>
            <a:off x="0" y="5522130"/>
            <a:ext cx="8972231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LinkedIn: </a:t>
            </a:r>
            <a:r>
              <a:rPr kumimoji="0" lang="en-US" sz="160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www.linkedin.com/in/</a:t>
            </a:r>
            <a:r>
              <a:rPr kumimoji="0" lang="en-US" sz="1600" b="1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anishmahapatra</a:t>
            </a:r>
            <a:endParaRPr lang="en-US" sz="16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Email: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anishmahapatra01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@gmail.com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043AEC-1305-4BB0-A1F0-832F8A5109DF}"/>
              </a:ext>
            </a:extLst>
          </p:cNvPr>
          <p:cNvSpPr txBox="1"/>
          <p:nvPr/>
        </p:nvSpPr>
        <p:spPr>
          <a:xfrm>
            <a:off x="558186" y="465848"/>
            <a:ext cx="70805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Advancement of Machine Learning</a:t>
            </a:r>
          </a:p>
          <a:p>
            <a:pPr lvl="0">
              <a:defRPr/>
            </a:pPr>
            <a:r>
              <a:rPr lang="en-US" sz="3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Data Security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FE58FE-913D-46F1-AC82-9B2E4BB5394C}"/>
              </a:ext>
            </a:extLst>
          </p:cNvPr>
          <p:cNvSpPr txBox="1"/>
          <p:nvPr/>
        </p:nvSpPr>
        <p:spPr>
          <a:xfrm>
            <a:off x="558186" y="1814146"/>
            <a:ext cx="52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 Mahapatra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96264C-0FAA-48E0-B08A-FFCB05491DAA}"/>
              </a:ext>
            </a:extLst>
          </p:cNvPr>
          <p:cNvSpPr/>
          <p:nvPr/>
        </p:nvSpPr>
        <p:spPr>
          <a:xfrm>
            <a:off x="422194" y="465833"/>
            <a:ext cx="45719" cy="1077218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4D7667-112C-4C45-A9C7-991E84926C95}"/>
              </a:ext>
            </a:extLst>
          </p:cNvPr>
          <p:cNvSpPr/>
          <p:nvPr/>
        </p:nvSpPr>
        <p:spPr>
          <a:xfrm>
            <a:off x="416703" y="1858614"/>
            <a:ext cx="56699" cy="280397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E78337-258D-428F-B7BA-E5E99DDCEE36}"/>
              </a:ext>
            </a:extLst>
          </p:cNvPr>
          <p:cNvCxnSpPr>
            <a:cxnSpLocks/>
          </p:cNvCxnSpPr>
          <p:nvPr/>
        </p:nvCxnSpPr>
        <p:spPr>
          <a:xfrm flipH="1">
            <a:off x="558187" y="1699638"/>
            <a:ext cx="4407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492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oseup photo of turned-on blue and white laptop computer">
            <a:extLst>
              <a:ext uri="{FF2B5EF4-FFF2-40B4-BE49-F238E27FC236}">
                <a16:creationId xmlns:a16="http://schemas.microsoft.com/office/drawing/2014/main" id="{DAB825AC-EEA8-4819-99AD-E9FF72C45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02818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7199" y="840835"/>
            <a:ext cx="1593164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solidFill>
              <a:srgbClr val="7A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558186" y="465848"/>
            <a:ext cx="7214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Advancement of Machine Learning</a:t>
            </a:r>
          </a:p>
          <a:p>
            <a:pPr lvl="0">
              <a:defRPr/>
            </a:pPr>
            <a:r>
              <a:rPr lang="en-US" sz="3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Data Security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558186" y="1814146"/>
            <a:ext cx="52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 Mahapatra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21 February, 2021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272680-583D-4909-A3A8-8B3601B04EB3}"/>
              </a:ext>
            </a:extLst>
          </p:cNvPr>
          <p:cNvSpPr/>
          <p:nvPr/>
        </p:nvSpPr>
        <p:spPr>
          <a:xfrm>
            <a:off x="422194" y="465833"/>
            <a:ext cx="45719" cy="1077218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039863-DD76-4F7F-9EBA-0B2AB9A3CF1C}"/>
              </a:ext>
            </a:extLst>
          </p:cNvPr>
          <p:cNvSpPr/>
          <p:nvPr/>
        </p:nvSpPr>
        <p:spPr>
          <a:xfrm>
            <a:off x="416703" y="1858614"/>
            <a:ext cx="56699" cy="280397"/>
          </a:xfrm>
          <a:prstGeom prst="rect">
            <a:avLst/>
          </a:prstGeom>
          <a:solidFill>
            <a:srgbClr val="7030A0"/>
          </a:solidFill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DE22A-973E-49BC-BA5E-E323C8BE7983}"/>
              </a:ext>
            </a:extLst>
          </p:cNvPr>
          <p:cNvCxnSpPr>
            <a:cxnSpLocks/>
          </p:cNvCxnSpPr>
          <p:nvPr/>
        </p:nvCxnSpPr>
        <p:spPr>
          <a:xfrm flipH="1">
            <a:off x="558187" y="1699638"/>
            <a:ext cx="4407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4B132A8-2498-4D41-A3CA-910875CB2AAB}"/>
              </a:ext>
            </a:extLst>
          </p:cNvPr>
          <p:cNvSpPr txBox="1"/>
          <p:nvPr/>
        </p:nvSpPr>
        <p:spPr>
          <a:xfrm>
            <a:off x="5670233" y="5202783"/>
            <a:ext cx="4616386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Q. How to get into Data Science?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Simple, ask a real-world Data Scientist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Email: anishmahapatra01@gmail.com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CC8EA9-0DC9-4F9D-AA43-DC16B5DC0F0B}"/>
              </a:ext>
            </a:extLst>
          </p:cNvPr>
          <p:cNvSpPr txBox="1"/>
          <p:nvPr/>
        </p:nvSpPr>
        <p:spPr>
          <a:xfrm>
            <a:off x="181714" y="5876494"/>
            <a:ext cx="4784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Thank you.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40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D942E-B569-4B98-891F-E414D32646A2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5335375-7924-4622-AF82-FA2C6FD1C933}"/>
              </a:ext>
            </a:extLst>
          </p:cNvPr>
          <p:cNvSpPr txBox="1">
            <a:spLocks/>
          </p:cNvSpPr>
          <p:nvPr/>
        </p:nvSpPr>
        <p:spPr>
          <a:xfrm>
            <a:off x="387236" y="1155111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72863C0-3E9A-4E1D-A687-3612172F7A59}"/>
              </a:ext>
            </a:extLst>
          </p:cNvPr>
          <p:cNvSpPr txBox="1">
            <a:spLocks/>
          </p:cNvSpPr>
          <p:nvPr/>
        </p:nvSpPr>
        <p:spPr>
          <a:xfrm>
            <a:off x="387234" y="1865308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8D7DF81-14C1-4F31-ACBB-42D51E429EA7}"/>
              </a:ext>
            </a:extLst>
          </p:cNvPr>
          <p:cNvSpPr txBox="1">
            <a:spLocks/>
          </p:cNvSpPr>
          <p:nvPr/>
        </p:nvSpPr>
        <p:spPr>
          <a:xfrm>
            <a:off x="387234" y="2575505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40F0057-916A-44B6-9107-1B9B95F6A5A1}"/>
              </a:ext>
            </a:extLst>
          </p:cNvPr>
          <p:cNvSpPr txBox="1">
            <a:spLocks/>
          </p:cNvSpPr>
          <p:nvPr/>
        </p:nvSpPr>
        <p:spPr>
          <a:xfrm>
            <a:off x="387234" y="4706096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FBE352D-F81B-47D7-BB74-FE324C77EDFA}"/>
              </a:ext>
            </a:extLst>
          </p:cNvPr>
          <p:cNvSpPr txBox="1">
            <a:spLocks/>
          </p:cNvSpPr>
          <p:nvPr/>
        </p:nvSpPr>
        <p:spPr>
          <a:xfrm>
            <a:off x="387234" y="3995899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4DA1616-C21E-49C5-9EA4-86F8E56B2B52}"/>
              </a:ext>
            </a:extLst>
          </p:cNvPr>
          <p:cNvSpPr txBox="1">
            <a:spLocks/>
          </p:cNvSpPr>
          <p:nvPr/>
        </p:nvSpPr>
        <p:spPr>
          <a:xfrm>
            <a:off x="387234" y="3285702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EEC14-E845-44D3-A6A8-C2D34FD2E487}"/>
              </a:ext>
            </a:extLst>
          </p:cNvPr>
          <p:cNvSpPr txBox="1"/>
          <p:nvPr/>
        </p:nvSpPr>
        <p:spPr>
          <a:xfrm>
            <a:off x="1005991" y="1200911"/>
            <a:ext cx="11073713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F4D6A-35E3-4E14-B38D-A0CE722770F4}"/>
              </a:ext>
            </a:extLst>
          </p:cNvPr>
          <p:cNvSpPr txBox="1"/>
          <p:nvPr/>
        </p:nvSpPr>
        <p:spPr>
          <a:xfrm>
            <a:off x="1005992" y="1915097"/>
            <a:ext cx="766877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machine learning?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F4317-2888-44F6-A227-B6D7F7D100A2}"/>
              </a:ext>
            </a:extLst>
          </p:cNvPr>
          <p:cNvSpPr txBox="1"/>
          <p:nvPr/>
        </p:nvSpPr>
        <p:spPr>
          <a:xfrm>
            <a:off x="1005992" y="2625294"/>
            <a:ext cx="8318482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 of Data Security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932F5-3322-448E-8C98-B64A545B055B}"/>
              </a:ext>
            </a:extLst>
          </p:cNvPr>
          <p:cNvSpPr txBox="1"/>
          <p:nvPr/>
        </p:nvSpPr>
        <p:spPr>
          <a:xfrm>
            <a:off x="1005992" y="3335491"/>
            <a:ext cx="9077808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Study: ML for Data Security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D90E1-C682-45F0-BA60-F04616852450}"/>
              </a:ext>
            </a:extLst>
          </p:cNvPr>
          <p:cNvSpPr txBox="1"/>
          <p:nvPr/>
        </p:nvSpPr>
        <p:spPr>
          <a:xfrm>
            <a:off x="1005992" y="4045688"/>
            <a:ext cx="802972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for Data Security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1682F0-5C04-48BF-BC66-799E4F8EB2B2}"/>
              </a:ext>
            </a:extLst>
          </p:cNvPr>
          <p:cNvSpPr txBox="1"/>
          <p:nvPr/>
        </p:nvSpPr>
        <p:spPr>
          <a:xfrm>
            <a:off x="1057774" y="4755885"/>
            <a:ext cx="634757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&amp; Technologies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C2F04-25BC-48B3-A97D-CD6D2DC75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4429"/>
            <a:ext cx="2099255" cy="3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1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2A2E3112-D815-4D4B-88A6-554FB6493464}"/>
              </a:ext>
            </a:extLst>
          </p:cNvPr>
          <p:cNvSpPr txBox="1"/>
          <p:nvPr/>
        </p:nvSpPr>
        <p:spPr>
          <a:xfrm>
            <a:off x="19026" y="-22085"/>
            <a:ext cx="730274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1 of 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33331F-402B-4FD6-A596-7F20E55E03B9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DD869-E172-4CAC-8FF9-E35B6C7FFE78}"/>
              </a:ext>
            </a:extLst>
          </p:cNvPr>
          <p:cNvSpPr txBox="1"/>
          <p:nvPr/>
        </p:nvSpPr>
        <p:spPr>
          <a:xfrm>
            <a:off x="7210080" y="4428320"/>
            <a:ext cx="4055518" cy="78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Q. How to get into Data Science?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Simple, ask a real-world Data Scientist.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DBF6F85-4B77-418B-A024-8E7655314032}"/>
              </a:ext>
            </a:extLst>
          </p:cNvPr>
          <p:cNvGrpSpPr/>
          <p:nvPr/>
        </p:nvGrpSpPr>
        <p:grpSpPr>
          <a:xfrm>
            <a:off x="7210080" y="5750012"/>
            <a:ext cx="3752701" cy="675537"/>
            <a:chOff x="7637634" y="4219855"/>
            <a:chExt cx="3752701" cy="675537"/>
          </a:xfrm>
        </p:grpSpPr>
        <p:pic>
          <p:nvPicPr>
            <p:cNvPr id="2050" name="Picture 2" descr="International Institute of Information Technology, Bangalore - Wikipedia">
              <a:extLst>
                <a:ext uri="{FF2B5EF4-FFF2-40B4-BE49-F238E27FC236}">
                  <a16:creationId xmlns:a16="http://schemas.microsoft.com/office/drawing/2014/main" id="{5DDAA93B-B836-48AA-A725-F7A0AC81A6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3283" y="4219855"/>
              <a:ext cx="825500" cy="67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King&amp;#39;s College London Clinical Research Fellowship 2021 | Opportunity Desk">
              <a:extLst>
                <a:ext uri="{FF2B5EF4-FFF2-40B4-BE49-F238E27FC236}">
                  <a16:creationId xmlns:a16="http://schemas.microsoft.com/office/drawing/2014/main" id="{84A6F731-F67D-4675-A915-71FAE1B1D0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9918" y="4287943"/>
              <a:ext cx="1030417" cy="539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Manipal Academy of Higher Education (MAHEMET) My Careers View - India&amp;#39;s  Best College, School and Consultant">
              <a:extLst>
                <a:ext uri="{FF2B5EF4-FFF2-40B4-BE49-F238E27FC236}">
                  <a16:creationId xmlns:a16="http://schemas.microsoft.com/office/drawing/2014/main" id="{0A9DF6BE-3E93-4F7D-A5B7-0A7F48AD11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7634" y="4279500"/>
              <a:ext cx="548493" cy="548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Liverpool John Moores University - Rankings, Courses, Acceptance Rate">
              <a:extLst>
                <a:ext uri="{FF2B5EF4-FFF2-40B4-BE49-F238E27FC236}">
                  <a16:creationId xmlns:a16="http://schemas.microsoft.com/office/drawing/2014/main" id="{A8D7814D-E5D1-42D5-8152-3A796B6238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8783" y="4278809"/>
              <a:ext cx="1301135" cy="539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FB8BC6AF-9A6B-46DF-9CB9-BC6FECD39643}"/>
              </a:ext>
            </a:extLst>
          </p:cNvPr>
          <p:cNvSpPr/>
          <p:nvPr/>
        </p:nvSpPr>
        <p:spPr>
          <a:xfrm>
            <a:off x="7235479" y="5767068"/>
            <a:ext cx="3892580" cy="581257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282F46-A8BC-4545-9816-24CD5214F82D}"/>
              </a:ext>
            </a:extLst>
          </p:cNvPr>
          <p:cNvSpPr/>
          <p:nvPr/>
        </p:nvSpPr>
        <p:spPr>
          <a:xfrm>
            <a:off x="7235479" y="5720728"/>
            <a:ext cx="3892580" cy="581257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4E5C5D-AD92-453F-8425-6D0604A9EAD0}"/>
              </a:ext>
            </a:extLst>
          </p:cNvPr>
          <p:cNvGrpSpPr/>
          <p:nvPr/>
        </p:nvGrpSpPr>
        <p:grpSpPr>
          <a:xfrm>
            <a:off x="396852" y="4430730"/>
            <a:ext cx="5699148" cy="2009890"/>
            <a:chOff x="396852" y="4430730"/>
            <a:chExt cx="5699148" cy="200989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93020E1-61BC-41F0-A9EF-165E220E5D33}"/>
                </a:ext>
              </a:extLst>
            </p:cNvPr>
            <p:cNvGrpSpPr/>
            <p:nvPr/>
          </p:nvGrpSpPr>
          <p:grpSpPr>
            <a:xfrm>
              <a:off x="396852" y="4430730"/>
              <a:ext cx="5699148" cy="2009890"/>
              <a:chOff x="396853" y="4309258"/>
              <a:chExt cx="5699148" cy="200989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CB15A08-447B-47C9-A717-79FA893DD707}"/>
                  </a:ext>
                </a:extLst>
              </p:cNvPr>
              <p:cNvSpPr txBox="1"/>
              <p:nvPr/>
            </p:nvSpPr>
            <p:spPr>
              <a:xfrm>
                <a:off x="396853" y="4309258"/>
                <a:ext cx="5699148" cy="1985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Lead Data Scientist </a:t>
                </a:r>
                <a:endPara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LinkedIn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kumimoji="0" lang="en-US" sz="1600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www.linkedin.com/in/</a:t>
                </a:r>
                <a:r>
                  <a:rPr kumimoji="0" lang="en-US" sz="1600" b="1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anishmahapatra</a:t>
                </a:r>
                <a:br>
                  <a:rPr kumimoji="0" lang="en-US" sz="1600" b="1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kumimoji="0" lang="en-US" sz="1600" b="1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Medium</a:t>
                </a:r>
                <a:r>
                  <a:rPr 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anishmahapatra</a:t>
                </a: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.medium.com</a:t>
                </a:r>
                <a:b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Website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www.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anishmahapatra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.com</a:t>
                </a:r>
              </a:p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16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GitHub</a:t>
                </a:r>
                <a:r>
                  <a:rPr 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US" sz="16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www.github.com/</a:t>
                </a:r>
                <a:r>
                  <a:rPr 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anishmahapatra</a:t>
                </a:r>
              </a:p>
            </p:txBody>
          </p:sp>
          <p:pic>
            <p:nvPicPr>
              <p:cNvPr id="5122" name="Picture 2" descr="Linkedin - Free social media icons">
                <a:extLst>
                  <a:ext uri="{FF2B5EF4-FFF2-40B4-BE49-F238E27FC236}">
                    <a16:creationId xmlns:a16="http://schemas.microsoft.com/office/drawing/2014/main" id="{4D5F61CE-74F4-4A82-8CE5-2510AA48CC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130" t="-1031" r="23755"/>
              <a:stretch/>
            </p:blipFill>
            <p:spPr bwMode="auto">
              <a:xfrm>
                <a:off x="963623" y="4880415"/>
                <a:ext cx="280429" cy="2800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8" name="Picture 8" descr="Medium logo | Logok">
                <a:extLst>
                  <a:ext uri="{FF2B5EF4-FFF2-40B4-BE49-F238E27FC236}">
                    <a16:creationId xmlns:a16="http://schemas.microsoft.com/office/drawing/2014/main" id="{7E7A7376-C94C-4B53-9B29-28C9969C02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831" t="28005" r="19918" b="27804"/>
              <a:stretch/>
            </p:blipFill>
            <p:spPr bwMode="auto">
              <a:xfrm>
                <a:off x="885199" y="5252814"/>
                <a:ext cx="425103" cy="2338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32" name="Picture 12" descr="Github Logo - Free social media icons">
                <a:extLst>
                  <a:ext uri="{FF2B5EF4-FFF2-40B4-BE49-F238E27FC236}">
                    <a16:creationId xmlns:a16="http://schemas.microsoft.com/office/drawing/2014/main" id="{638E600F-B535-4F24-88FA-3874A3F862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0764" y="5953002"/>
                <a:ext cx="366146" cy="3661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38" name="Picture 18" descr="Ninja, emoji, smiley, emoticon icon - Download on Iconfinder">
                <a:extLst>
                  <a:ext uri="{FF2B5EF4-FFF2-40B4-BE49-F238E27FC236}">
                    <a16:creationId xmlns:a16="http://schemas.microsoft.com/office/drawing/2014/main" id="{0F5DE76F-0D81-4A35-A4F5-CA04A5DC65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04" t="4688" r="2865" b="10676"/>
              <a:stretch/>
            </p:blipFill>
            <p:spPr bwMode="auto">
              <a:xfrm>
                <a:off x="3053911" y="4389376"/>
                <a:ext cx="425103" cy="380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074" name="Picture 2" descr="Website Logo PNG, Web Site Logos Free Download - Free Transparent PNG Logos">
              <a:extLst>
                <a:ext uri="{FF2B5EF4-FFF2-40B4-BE49-F238E27FC236}">
                  <a16:creationId xmlns:a16="http://schemas.microsoft.com/office/drawing/2014/main" id="{D5625FC6-C437-4846-8376-3E74DACFD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858" y="5644809"/>
              <a:ext cx="419040" cy="419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E112AB01-D5DB-4549-9F9E-2BAC50938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60004" y="6172104"/>
            <a:ext cx="1131995" cy="68589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CF09CB-C91C-431C-AC09-C3D3177A91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21" y="1220143"/>
            <a:ext cx="10002496" cy="294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3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ADEC2A-1BDB-4059-95B4-EED0F6442762}"/>
              </a:ext>
            </a:extLst>
          </p:cNvPr>
          <p:cNvSpPr txBox="1"/>
          <p:nvPr/>
        </p:nvSpPr>
        <p:spPr>
          <a:xfrm>
            <a:off x="396852" y="283882"/>
            <a:ext cx="848849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What is Machine Learning?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303529-1D12-4FF0-8442-7ECFAAB86ADE}"/>
              </a:ext>
            </a:extLst>
          </p:cNvPr>
          <p:cNvSpPr txBox="1"/>
          <p:nvPr/>
        </p:nvSpPr>
        <p:spPr>
          <a:xfrm>
            <a:off x="19026" y="-22086"/>
            <a:ext cx="723924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2 of 6</a:t>
            </a:r>
          </a:p>
        </p:txBody>
      </p:sp>
      <p:sp>
        <p:nvSpPr>
          <p:cNvPr id="38" name="Footer Text">
            <a:extLst>
              <a:ext uri="{FF2B5EF4-FFF2-40B4-BE49-F238E27FC236}">
                <a16:creationId xmlns:a16="http://schemas.microsoft.com/office/drawing/2014/main" id="{399B4492-0570-467B-AF6D-EEC68B455261}"/>
              </a:ext>
            </a:extLst>
          </p:cNvPr>
          <p:cNvSpPr txBox="1"/>
          <p:nvPr/>
        </p:nvSpPr>
        <p:spPr>
          <a:xfrm>
            <a:off x="1389917" y="2602441"/>
            <a:ext cx="941216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“Machine learning preemptively stamps out cyber threats and bolsters security infrastructure through pattern detection, real-time cyber crime mapping and thorough penetration testing”</a:t>
            </a:r>
          </a:p>
        </p:txBody>
      </p:sp>
    </p:spTree>
    <p:extLst>
      <p:ext uri="{BB962C8B-B14F-4D97-AF65-F5344CB8AC3E}">
        <p14:creationId xmlns:p14="http://schemas.microsoft.com/office/powerpoint/2010/main" val="191562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ADEC2A-1BDB-4059-95B4-EED0F6442762}"/>
              </a:ext>
            </a:extLst>
          </p:cNvPr>
          <p:cNvSpPr txBox="1"/>
          <p:nvPr/>
        </p:nvSpPr>
        <p:spPr>
          <a:xfrm>
            <a:off x="396852" y="283882"/>
            <a:ext cx="848849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What is Machine Learning?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0855480-AB03-4675-A568-D9C057841D2A}"/>
              </a:ext>
            </a:extLst>
          </p:cNvPr>
          <p:cNvGrpSpPr/>
          <p:nvPr/>
        </p:nvGrpSpPr>
        <p:grpSpPr>
          <a:xfrm>
            <a:off x="742950" y="1509529"/>
            <a:ext cx="3354210" cy="1912836"/>
            <a:chOff x="742950" y="1509529"/>
            <a:chExt cx="3354210" cy="1912836"/>
          </a:xfrm>
        </p:grpSpPr>
        <p:sp>
          <p:nvSpPr>
            <p:cNvPr id="6" name="Text Placeholder 3">
              <a:extLst>
                <a:ext uri="{FF2B5EF4-FFF2-40B4-BE49-F238E27FC236}">
                  <a16:creationId xmlns:a16="http://schemas.microsoft.com/office/drawing/2014/main" id="{19BFBC7A-1F7F-42D6-944D-3249856FA391}"/>
                </a:ext>
              </a:extLst>
            </p:cNvPr>
            <p:cNvSpPr txBox="1">
              <a:spLocks/>
            </p:cNvSpPr>
            <p:nvPr/>
          </p:nvSpPr>
          <p:spPr>
            <a:xfrm>
              <a:off x="743484" y="1509529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CBB4C7B-42CA-4D2E-BA0D-2D18BB4E8A11}"/>
                </a:ext>
              </a:extLst>
            </p:cNvPr>
            <p:cNvCxnSpPr/>
            <p:nvPr/>
          </p:nvCxnSpPr>
          <p:spPr>
            <a:xfrm>
              <a:off x="1716071" y="1908433"/>
              <a:ext cx="2381089" cy="0"/>
            </a:xfrm>
            <a:prstGeom prst="line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31">
              <a:extLst>
                <a:ext uri="{FF2B5EF4-FFF2-40B4-BE49-F238E27FC236}">
                  <a16:creationId xmlns:a16="http://schemas.microsoft.com/office/drawing/2014/main" id="{7056A9BA-B7B2-4B20-B6E9-59E69AAE8BE9}"/>
                </a:ext>
              </a:extLst>
            </p:cNvPr>
            <p:cNvGrpSpPr/>
            <p:nvPr/>
          </p:nvGrpSpPr>
          <p:grpSpPr>
            <a:xfrm>
              <a:off x="742950" y="2287105"/>
              <a:ext cx="3098221" cy="1135260"/>
              <a:chOff x="625692" y="1862556"/>
              <a:chExt cx="2242452" cy="851445"/>
            </a:xfrm>
          </p:grpSpPr>
          <p:sp>
            <p:nvSpPr>
              <p:cNvPr id="9" name="Footer Text">
                <a:extLst>
                  <a:ext uri="{FF2B5EF4-FFF2-40B4-BE49-F238E27FC236}">
                    <a16:creationId xmlns:a16="http://schemas.microsoft.com/office/drawing/2014/main" id="{3E40A77B-F1C2-4E67-9580-CC0C6CB52914}"/>
                  </a:ext>
                </a:extLst>
              </p:cNvPr>
              <p:cNvSpPr txBox="1"/>
              <p:nvPr/>
            </p:nvSpPr>
            <p:spPr>
              <a:xfrm>
                <a:off x="625692" y="2099986"/>
                <a:ext cx="2242452" cy="6140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Identify List of Data Owners,</a:t>
                </a:r>
              </a:p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Request Access, </a:t>
                </a:r>
              </a:p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Maintain Single POC,</a:t>
                </a:r>
              </a:p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Understand current process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6CCE04-3F3C-4ED1-8725-0BA455EA19DC}"/>
                  </a:ext>
                </a:extLst>
              </p:cNvPr>
              <p:cNvSpPr txBox="1"/>
              <p:nvPr/>
            </p:nvSpPr>
            <p:spPr>
              <a:xfrm>
                <a:off x="625692" y="1862556"/>
                <a:ext cx="1097673" cy="23083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sz="2000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 Access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973117F-99DF-43A5-95F8-05B85D02DA37}"/>
              </a:ext>
            </a:extLst>
          </p:cNvPr>
          <p:cNvGrpSpPr/>
          <p:nvPr/>
        </p:nvGrpSpPr>
        <p:grpSpPr>
          <a:xfrm>
            <a:off x="4379607" y="1509529"/>
            <a:ext cx="3316111" cy="2339472"/>
            <a:chOff x="4379607" y="1509529"/>
            <a:chExt cx="3316111" cy="2339472"/>
          </a:xfrm>
        </p:grpSpPr>
        <p:sp>
          <p:nvSpPr>
            <p:cNvPr id="11" name="Text Placeholder 3">
              <a:extLst>
                <a:ext uri="{FF2B5EF4-FFF2-40B4-BE49-F238E27FC236}">
                  <a16:creationId xmlns:a16="http://schemas.microsoft.com/office/drawing/2014/main" id="{74134135-A22D-4B99-AD2E-CD28B871C42F}"/>
                </a:ext>
              </a:extLst>
            </p:cNvPr>
            <p:cNvSpPr txBox="1">
              <a:spLocks/>
            </p:cNvSpPr>
            <p:nvPr/>
          </p:nvSpPr>
          <p:spPr>
            <a:xfrm>
              <a:off x="4380142" y="1509529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B9D5768-6DD7-4E12-9F71-0DC9C3972A5A}"/>
                </a:ext>
              </a:extLst>
            </p:cNvPr>
            <p:cNvCxnSpPr/>
            <p:nvPr/>
          </p:nvCxnSpPr>
          <p:spPr>
            <a:xfrm>
              <a:off x="5314629" y="1908433"/>
              <a:ext cx="2381089" cy="0"/>
            </a:xfrm>
            <a:prstGeom prst="line">
              <a:avLst/>
            </a:prstGeom>
            <a:ln w="19050" cap="rnd">
              <a:solidFill>
                <a:schemeClr val="accent2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35">
              <a:extLst>
                <a:ext uri="{FF2B5EF4-FFF2-40B4-BE49-F238E27FC236}">
                  <a16:creationId xmlns:a16="http://schemas.microsoft.com/office/drawing/2014/main" id="{1504FC16-9AAA-4732-801F-C40097318929}"/>
                </a:ext>
              </a:extLst>
            </p:cNvPr>
            <p:cNvGrpSpPr/>
            <p:nvPr/>
          </p:nvGrpSpPr>
          <p:grpSpPr>
            <a:xfrm>
              <a:off x="4379607" y="2210091"/>
              <a:ext cx="2715215" cy="1638910"/>
              <a:chOff x="625692" y="1804798"/>
              <a:chExt cx="2036411" cy="1229183"/>
            </a:xfrm>
          </p:grpSpPr>
          <p:sp>
            <p:nvSpPr>
              <p:cNvPr id="14" name="Footer Text">
                <a:extLst>
                  <a:ext uri="{FF2B5EF4-FFF2-40B4-BE49-F238E27FC236}">
                    <a16:creationId xmlns:a16="http://schemas.microsoft.com/office/drawing/2014/main" id="{B18D3DF4-2721-404B-84CF-58FE1616A3CD}"/>
                  </a:ext>
                </a:extLst>
              </p:cNvPr>
              <p:cNvSpPr txBox="1"/>
              <p:nvPr/>
            </p:nvSpPr>
            <p:spPr>
              <a:xfrm>
                <a:off x="625692" y="2266463"/>
                <a:ext cx="2036411" cy="767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Make Data Dictionary,</a:t>
                </a:r>
              </a:p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Set up Data pipelines,</a:t>
                </a:r>
                <a:b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Make ER Diagram,</a:t>
                </a:r>
                <a:b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Main Analytical Data frame</a:t>
                </a:r>
                <a:b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7848D9-E595-449F-ABD0-9FA4DB049A14}"/>
                  </a:ext>
                </a:extLst>
              </p:cNvPr>
              <p:cNvSpPr txBox="1"/>
              <p:nvPr/>
            </p:nvSpPr>
            <p:spPr>
              <a:xfrm>
                <a:off x="625692" y="1804798"/>
                <a:ext cx="1500507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sz="2000" b="1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 Silos to </a:t>
                </a:r>
                <a:br>
                  <a:rPr lang="en-US" sz="2000" b="1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000" b="1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 Warehouse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5374165-C4E8-435D-BDBD-50E341C4A7A9}"/>
              </a:ext>
            </a:extLst>
          </p:cNvPr>
          <p:cNvGrpSpPr/>
          <p:nvPr/>
        </p:nvGrpSpPr>
        <p:grpSpPr>
          <a:xfrm>
            <a:off x="7924927" y="1509529"/>
            <a:ext cx="3341512" cy="3060761"/>
            <a:chOff x="7924927" y="1509529"/>
            <a:chExt cx="3341512" cy="3060761"/>
          </a:xfrm>
        </p:grpSpPr>
        <p:sp>
          <p:nvSpPr>
            <p:cNvPr id="16" name="Text Placeholder 3">
              <a:extLst>
                <a:ext uri="{FF2B5EF4-FFF2-40B4-BE49-F238E27FC236}">
                  <a16:creationId xmlns:a16="http://schemas.microsoft.com/office/drawing/2014/main" id="{274ED9FA-A2AD-4B4C-A3A8-EF96D1DE87C8}"/>
                </a:ext>
              </a:extLst>
            </p:cNvPr>
            <p:cNvSpPr txBox="1">
              <a:spLocks/>
            </p:cNvSpPr>
            <p:nvPr/>
          </p:nvSpPr>
          <p:spPr>
            <a:xfrm>
              <a:off x="7925462" y="1509529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  <p:grpSp>
          <p:nvGrpSpPr>
            <p:cNvPr id="17" name="Group 40">
              <a:extLst>
                <a:ext uri="{FF2B5EF4-FFF2-40B4-BE49-F238E27FC236}">
                  <a16:creationId xmlns:a16="http://schemas.microsoft.com/office/drawing/2014/main" id="{889EDAB1-5D45-412B-909B-FC0C11EA5861}"/>
                </a:ext>
              </a:extLst>
            </p:cNvPr>
            <p:cNvGrpSpPr/>
            <p:nvPr/>
          </p:nvGrpSpPr>
          <p:grpSpPr>
            <a:xfrm>
              <a:off x="7924927" y="2287102"/>
              <a:ext cx="3290216" cy="1135260"/>
              <a:chOff x="625692" y="1862555"/>
              <a:chExt cx="2690511" cy="851445"/>
            </a:xfrm>
          </p:grpSpPr>
          <p:sp>
            <p:nvSpPr>
              <p:cNvPr id="18" name="Footer Text">
                <a:extLst>
                  <a:ext uri="{FF2B5EF4-FFF2-40B4-BE49-F238E27FC236}">
                    <a16:creationId xmlns:a16="http://schemas.microsoft.com/office/drawing/2014/main" id="{A01C0C2C-A416-4129-8C0D-80B69954D23E}"/>
                  </a:ext>
                </a:extLst>
              </p:cNvPr>
              <p:cNvSpPr txBox="1"/>
              <p:nvPr/>
            </p:nvSpPr>
            <p:spPr>
              <a:xfrm>
                <a:off x="625692" y="2099986"/>
                <a:ext cx="2690511" cy="6140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Exploratory Data Analysis,</a:t>
                </a:r>
              </a:p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Business Analytics,</a:t>
                </a:r>
              </a:p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Heuristic, Statistical &amp; ML Models.</a:t>
                </a:r>
              </a:p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Experimentation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7BA510-07E5-4A46-9543-1B6887B9923F}"/>
                  </a:ext>
                </a:extLst>
              </p:cNvPr>
              <p:cNvSpPr txBox="1"/>
              <p:nvPr/>
            </p:nvSpPr>
            <p:spPr>
              <a:xfrm>
                <a:off x="625692" y="1862555"/>
                <a:ext cx="2682052" cy="23083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sz="2000" b="1" dirty="0">
                    <a:solidFill>
                      <a:schemeClr val="accent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 Analytics &amp; Modelling</a:t>
                </a:r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F1FFBBC-F753-40E0-BF82-5432D946F3B0}"/>
                </a:ext>
              </a:extLst>
            </p:cNvPr>
            <p:cNvCxnSpPr/>
            <p:nvPr/>
          </p:nvCxnSpPr>
          <p:spPr>
            <a:xfrm>
              <a:off x="8885349" y="1908433"/>
              <a:ext cx="2381089" cy="0"/>
            </a:xfrm>
            <a:prstGeom prst="line">
              <a:avLst/>
            </a:prstGeom>
            <a:ln w="19050" cap="rnd">
              <a:solidFill>
                <a:schemeClr val="accent3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44">
              <a:extLst>
                <a:ext uri="{FF2B5EF4-FFF2-40B4-BE49-F238E27FC236}">
                  <a16:creationId xmlns:a16="http://schemas.microsoft.com/office/drawing/2014/main" id="{72F0DED1-32F5-47A5-AAA4-AC84F3FF96B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44966" y="2048817"/>
              <a:ext cx="2661857" cy="2381089"/>
            </a:xfrm>
            <a:prstGeom prst="bentConnector3">
              <a:avLst>
                <a:gd name="adj1" fmla="val 99649"/>
              </a:avLst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1ED253E-E148-454E-8D34-2E60E4A464A8}"/>
              </a:ext>
            </a:extLst>
          </p:cNvPr>
          <p:cNvGrpSpPr/>
          <p:nvPr/>
        </p:nvGrpSpPr>
        <p:grpSpPr>
          <a:xfrm>
            <a:off x="742950" y="4171996"/>
            <a:ext cx="3265311" cy="1901331"/>
            <a:chOff x="742950" y="4171996"/>
            <a:chExt cx="3265311" cy="1901331"/>
          </a:xfrm>
        </p:grpSpPr>
        <p:sp>
          <p:nvSpPr>
            <p:cNvPr id="22" name="Text Placeholder 3">
              <a:extLst>
                <a:ext uri="{FF2B5EF4-FFF2-40B4-BE49-F238E27FC236}">
                  <a16:creationId xmlns:a16="http://schemas.microsoft.com/office/drawing/2014/main" id="{9DD21895-B0D9-4BB4-9C76-76C602697F3F}"/>
                </a:ext>
              </a:extLst>
            </p:cNvPr>
            <p:cNvSpPr txBox="1">
              <a:spLocks/>
            </p:cNvSpPr>
            <p:nvPr/>
          </p:nvSpPr>
          <p:spPr>
            <a:xfrm>
              <a:off x="743484" y="4171996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06</a:t>
              </a:r>
            </a:p>
          </p:txBody>
        </p:sp>
        <p:grpSp>
          <p:nvGrpSpPr>
            <p:cNvPr id="23" name="Group 56">
              <a:extLst>
                <a:ext uri="{FF2B5EF4-FFF2-40B4-BE49-F238E27FC236}">
                  <a16:creationId xmlns:a16="http://schemas.microsoft.com/office/drawing/2014/main" id="{6D0BEDA2-B5C9-452C-B728-FD8DE2649F42}"/>
                </a:ext>
              </a:extLst>
            </p:cNvPr>
            <p:cNvGrpSpPr/>
            <p:nvPr/>
          </p:nvGrpSpPr>
          <p:grpSpPr>
            <a:xfrm>
              <a:off x="742950" y="4821628"/>
              <a:ext cx="3265311" cy="1251699"/>
              <a:chOff x="625691" y="1766602"/>
              <a:chExt cx="2506132" cy="938775"/>
            </a:xfrm>
          </p:grpSpPr>
          <p:sp>
            <p:nvSpPr>
              <p:cNvPr id="24" name="Footer Text">
                <a:extLst>
                  <a:ext uri="{FF2B5EF4-FFF2-40B4-BE49-F238E27FC236}">
                    <a16:creationId xmlns:a16="http://schemas.microsoft.com/office/drawing/2014/main" id="{A15757D7-1240-41F9-99FB-666E75DE3113}"/>
                  </a:ext>
                </a:extLst>
              </p:cNvPr>
              <p:cNvSpPr txBox="1"/>
              <p:nvPr/>
            </p:nvSpPr>
            <p:spPr>
              <a:xfrm>
                <a:off x="625691" y="2244866"/>
                <a:ext cx="2506132" cy="4605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Model Evaluation,</a:t>
                </a:r>
                <a:b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Monitoring Model Performance and Drift,</a:t>
                </a:r>
                <a:b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 Governance Policies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D08910-1AFE-4B4F-AF6A-4965F7774F17}"/>
                  </a:ext>
                </a:extLst>
              </p:cNvPr>
              <p:cNvSpPr txBox="1"/>
              <p:nvPr/>
            </p:nvSpPr>
            <p:spPr>
              <a:xfrm>
                <a:off x="625691" y="1766602"/>
                <a:ext cx="1968492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sz="20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Business Decisions, </a:t>
                </a:r>
                <a:br>
                  <a:rPr lang="en-US" sz="20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0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Impact Analysis</a:t>
                </a: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CB312D7-FE45-44FF-B299-4C9ECD2F3D8C}"/>
              </a:ext>
            </a:extLst>
          </p:cNvPr>
          <p:cNvGrpSpPr/>
          <p:nvPr/>
        </p:nvGrpSpPr>
        <p:grpSpPr>
          <a:xfrm>
            <a:off x="5263829" y="4171996"/>
            <a:ext cx="5745276" cy="1708160"/>
            <a:chOff x="5263829" y="4171996"/>
            <a:chExt cx="5745276" cy="1708160"/>
          </a:xfrm>
        </p:grpSpPr>
        <p:sp>
          <p:nvSpPr>
            <p:cNvPr id="30" name="Text Placeholder 3">
              <a:extLst>
                <a:ext uri="{FF2B5EF4-FFF2-40B4-BE49-F238E27FC236}">
                  <a16:creationId xmlns:a16="http://schemas.microsoft.com/office/drawing/2014/main" id="{9BDECF11-3380-4A79-8FBC-49D01F5C3156}"/>
                </a:ext>
              </a:extLst>
            </p:cNvPr>
            <p:cNvSpPr txBox="1">
              <a:spLocks/>
            </p:cNvSpPr>
            <p:nvPr/>
          </p:nvSpPr>
          <p:spPr>
            <a:xfrm>
              <a:off x="7925462" y="4171996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  <p:grpSp>
          <p:nvGrpSpPr>
            <p:cNvPr id="31" name="Group 64">
              <a:extLst>
                <a:ext uri="{FF2B5EF4-FFF2-40B4-BE49-F238E27FC236}">
                  <a16:creationId xmlns:a16="http://schemas.microsoft.com/office/drawing/2014/main" id="{F3EC003B-A459-4F55-9559-EE683DA35421}"/>
                </a:ext>
              </a:extLst>
            </p:cNvPr>
            <p:cNvGrpSpPr/>
            <p:nvPr/>
          </p:nvGrpSpPr>
          <p:grpSpPr>
            <a:xfrm>
              <a:off x="7924927" y="4949567"/>
              <a:ext cx="3084178" cy="930589"/>
              <a:chOff x="625691" y="1862555"/>
              <a:chExt cx="2447781" cy="697942"/>
            </a:xfrm>
          </p:grpSpPr>
          <p:sp>
            <p:nvSpPr>
              <p:cNvPr id="32" name="Footer Text">
                <a:extLst>
                  <a:ext uri="{FF2B5EF4-FFF2-40B4-BE49-F238E27FC236}">
                    <a16:creationId xmlns:a16="http://schemas.microsoft.com/office/drawing/2014/main" id="{FDFAE6CD-16A6-4521-BAE3-4E79BF679679}"/>
                  </a:ext>
                </a:extLst>
              </p:cNvPr>
              <p:cNvSpPr txBox="1"/>
              <p:nvPr/>
            </p:nvSpPr>
            <p:spPr>
              <a:xfrm>
                <a:off x="625691" y="2099986"/>
                <a:ext cx="2447781" cy="4605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Building new features,</a:t>
                </a:r>
                <a:b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Combining external data,</a:t>
                </a:r>
                <a:b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Building a feature store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548373F-AB99-4A8E-985F-5ABC627E86E8}"/>
                  </a:ext>
                </a:extLst>
              </p:cNvPr>
              <p:cNvSpPr txBox="1"/>
              <p:nvPr/>
            </p:nvSpPr>
            <p:spPr>
              <a:xfrm>
                <a:off x="625692" y="1862555"/>
                <a:ext cx="1968148" cy="23083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sz="20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Feature Engineering</a:t>
                </a:r>
              </a:p>
            </p:txBody>
          </p: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4F21E49-3B8C-41D5-BAB0-5452BCE047C1}"/>
                </a:ext>
              </a:extLst>
            </p:cNvPr>
            <p:cNvCxnSpPr/>
            <p:nvPr/>
          </p:nvCxnSpPr>
          <p:spPr>
            <a:xfrm flipH="1">
              <a:off x="5263829" y="4570290"/>
              <a:ext cx="2381089" cy="0"/>
            </a:xfrm>
            <a:prstGeom prst="line">
              <a:avLst/>
            </a:prstGeom>
            <a:ln w="19050" cap="rnd">
              <a:solidFill>
                <a:schemeClr val="accent4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2173A-0C8D-4797-8E07-4E43313CC22A}"/>
              </a:ext>
            </a:extLst>
          </p:cNvPr>
          <p:cNvGrpSpPr/>
          <p:nvPr/>
        </p:nvGrpSpPr>
        <p:grpSpPr>
          <a:xfrm>
            <a:off x="1665272" y="4171996"/>
            <a:ext cx="5979646" cy="1724844"/>
            <a:chOff x="1665271" y="4171996"/>
            <a:chExt cx="5979646" cy="1724844"/>
          </a:xfrm>
        </p:grpSpPr>
        <p:sp>
          <p:nvSpPr>
            <p:cNvPr id="26" name="Text Placeholder 3">
              <a:extLst>
                <a:ext uri="{FF2B5EF4-FFF2-40B4-BE49-F238E27FC236}">
                  <a16:creationId xmlns:a16="http://schemas.microsoft.com/office/drawing/2014/main" id="{67A3AC5E-599F-4BC5-B383-EB7950DCBF6C}"/>
                </a:ext>
              </a:extLst>
            </p:cNvPr>
            <p:cNvSpPr txBox="1">
              <a:spLocks/>
            </p:cNvSpPr>
            <p:nvPr/>
          </p:nvSpPr>
          <p:spPr>
            <a:xfrm>
              <a:off x="4380142" y="4171996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</a:p>
          </p:txBody>
        </p:sp>
        <p:grpSp>
          <p:nvGrpSpPr>
            <p:cNvPr id="27" name="Group 60">
              <a:extLst>
                <a:ext uri="{FF2B5EF4-FFF2-40B4-BE49-F238E27FC236}">
                  <a16:creationId xmlns:a16="http://schemas.microsoft.com/office/drawing/2014/main" id="{319497ED-2AFA-4470-9DDE-7C5BFD1777D8}"/>
                </a:ext>
              </a:extLst>
            </p:cNvPr>
            <p:cNvGrpSpPr/>
            <p:nvPr/>
          </p:nvGrpSpPr>
          <p:grpSpPr>
            <a:xfrm>
              <a:off x="4379607" y="4843762"/>
              <a:ext cx="3265310" cy="1053078"/>
              <a:chOff x="625692" y="1783202"/>
              <a:chExt cx="2506133" cy="789809"/>
            </a:xfrm>
          </p:grpSpPr>
          <p:sp>
            <p:nvSpPr>
              <p:cNvPr id="28" name="Footer Text">
                <a:extLst>
                  <a:ext uri="{FF2B5EF4-FFF2-40B4-BE49-F238E27FC236}">
                    <a16:creationId xmlns:a16="http://schemas.microsoft.com/office/drawing/2014/main" id="{AC17AD41-1D1B-4017-9565-AE458F94ADBF}"/>
                  </a:ext>
                </a:extLst>
              </p:cNvPr>
              <p:cNvSpPr txBox="1"/>
              <p:nvPr/>
            </p:nvSpPr>
            <p:spPr>
              <a:xfrm>
                <a:off x="625692" y="2266004"/>
                <a:ext cx="2506133" cy="307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Dashboards to aid decision-making,</a:t>
                </a:r>
              </a:p>
              <a:p>
                <a:r>
                  <a:rPr lang="en-US" sz="13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Decide concurrency, cadence and security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77EAA7B-DE46-4B51-9828-6E62AA71FE11}"/>
                  </a:ext>
                </a:extLst>
              </p:cNvPr>
              <p:cNvSpPr txBox="1"/>
              <p:nvPr/>
            </p:nvSpPr>
            <p:spPr>
              <a:xfrm>
                <a:off x="625692" y="1783202"/>
                <a:ext cx="1930502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sz="2000" b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 Visualization &amp; </a:t>
                </a:r>
                <a:br>
                  <a:rPr lang="en-US" sz="2000" b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000" b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Dashboarding</a:t>
                </a:r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9D2A7F9-C8D1-49DC-8E89-64CCCE770ABE}"/>
                </a:ext>
              </a:extLst>
            </p:cNvPr>
            <p:cNvCxnSpPr/>
            <p:nvPr/>
          </p:nvCxnSpPr>
          <p:spPr>
            <a:xfrm flipH="1">
              <a:off x="1665271" y="4570290"/>
              <a:ext cx="2381089" cy="0"/>
            </a:xfrm>
            <a:prstGeom prst="line">
              <a:avLst/>
            </a:prstGeom>
            <a:ln w="19050" cap="rnd">
              <a:solidFill>
                <a:schemeClr val="accent5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6303529-1D12-4FF0-8442-7ECFAAB86ADE}"/>
              </a:ext>
            </a:extLst>
          </p:cNvPr>
          <p:cNvSpPr txBox="1"/>
          <p:nvPr/>
        </p:nvSpPr>
        <p:spPr>
          <a:xfrm>
            <a:off x="19026" y="-22086"/>
            <a:ext cx="723924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2 of 6</a:t>
            </a:r>
          </a:p>
        </p:txBody>
      </p:sp>
    </p:spTree>
    <p:extLst>
      <p:ext uri="{BB962C8B-B14F-4D97-AF65-F5344CB8AC3E}">
        <p14:creationId xmlns:p14="http://schemas.microsoft.com/office/powerpoint/2010/main" val="234377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ADEC2A-1BDB-4059-95B4-EED0F6442762}"/>
              </a:ext>
            </a:extLst>
          </p:cNvPr>
          <p:cNvSpPr txBox="1"/>
          <p:nvPr/>
        </p:nvSpPr>
        <p:spPr>
          <a:xfrm>
            <a:off x="396852" y="283882"/>
            <a:ext cx="848849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Security Dashboard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303529-1D12-4FF0-8442-7ECFAAB86ADE}"/>
              </a:ext>
            </a:extLst>
          </p:cNvPr>
          <p:cNvSpPr txBox="1"/>
          <p:nvPr/>
        </p:nvSpPr>
        <p:spPr>
          <a:xfrm>
            <a:off x="19026" y="-22086"/>
            <a:ext cx="723924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2 of 6</a:t>
            </a:r>
          </a:p>
        </p:txBody>
      </p:sp>
      <p:pic>
        <p:nvPicPr>
          <p:cNvPr id="2050" name="Picture 2" descr="Business Data Security Dashboard Of Critical Application | Presentation  Graphics | Presentation PowerPoint Example | Slide Templates">
            <a:extLst>
              <a:ext uri="{FF2B5EF4-FFF2-40B4-BE49-F238E27FC236}">
                <a16:creationId xmlns:a16="http://schemas.microsoft.com/office/drawing/2014/main" id="{B7F4ED11-9895-4FE5-A7FB-820BED8ECD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4" t="3197" r="3573" b="5409"/>
          <a:stretch/>
        </p:blipFill>
        <p:spPr bwMode="auto">
          <a:xfrm>
            <a:off x="1343757" y="1116622"/>
            <a:ext cx="9504485" cy="529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99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3086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 of Data Security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3 of 6</a:t>
            </a:r>
          </a:p>
        </p:txBody>
      </p:sp>
      <p:grpSp>
        <p:nvGrpSpPr>
          <p:cNvPr id="37" name="Group 30">
            <a:extLst>
              <a:ext uri="{FF2B5EF4-FFF2-40B4-BE49-F238E27FC236}">
                <a16:creationId xmlns:a16="http://schemas.microsoft.com/office/drawing/2014/main" id="{7FE8F380-C237-4894-BB71-4ACF1B134074}"/>
              </a:ext>
            </a:extLst>
          </p:cNvPr>
          <p:cNvGrpSpPr/>
          <p:nvPr/>
        </p:nvGrpSpPr>
        <p:grpSpPr>
          <a:xfrm>
            <a:off x="946642" y="2783941"/>
            <a:ext cx="3203842" cy="648425"/>
            <a:chOff x="863323" y="1992704"/>
            <a:chExt cx="2058394" cy="48631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96BE849-7803-43B1-A309-B412122AE38A}"/>
                </a:ext>
              </a:extLst>
            </p:cNvPr>
            <p:cNvSpPr txBox="1"/>
            <p:nvPr/>
          </p:nvSpPr>
          <p:spPr>
            <a:xfrm>
              <a:off x="863323" y="1992704"/>
              <a:ext cx="205839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Confidentiality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8F1E2C0-8064-426B-B92F-232CC1737E5D}"/>
                </a:ext>
              </a:extLst>
            </p:cNvPr>
            <p:cNvSpPr txBox="1"/>
            <p:nvPr/>
          </p:nvSpPr>
          <p:spPr>
            <a:xfrm>
              <a:off x="863323" y="2171342"/>
              <a:ext cx="2058394" cy="3076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Privacy to the sensitive information while it is in transit over a network</a:t>
              </a:r>
            </a:p>
          </p:txBody>
        </p:sp>
      </p:grpSp>
      <p:grpSp>
        <p:nvGrpSpPr>
          <p:cNvPr id="48" name="Group 31">
            <a:extLst>
              <a:ext uri="{FF2B5EF4-FFF2-40B4-BE49-F238E27FC236}">
                <a16:creationId xmlns:a16="http://schemas.microsoft.com/office/drawing/2014/main" id="{3E1A0EFB-1081-4E58-8ADD-6394146221D7}"/>
              </a:ext>
            </a:extLst>
          </p:cNvPr>
          <p:cNvGrpSpPr/>
          <p:nvPr/>
        </p:nvGrpSpPr>
        <p:grpSpPr>
          <a:xfrm>
            <a:off x="4367664" y="2739666"/>
            <a:ext cx="3506841" cy="1058664"/>
            <a:chOff x="3542950" y="1992705"/>
            <a:chExt cx="2058394" cy="79399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F4939B9-E74A-4E07-9D0F-7122D8B32A54}"/>
                </a:ext>
              </a:extLst>
            </p:cNvPr>
            <p:cNvSpPr txBox="1"/>
            <p:nvPr/>
          </p:nvSpPr>
          <p:spPr>
            <a:xfrm>
              <a:off x="3542950" y="1992705"/>
              <a:ext cx="205839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417B8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Integrity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368C575-47F1-4739-A43E-C30727F92AFB}"/>
                </a:ext>
              </a:extLst>
            </p:cNvPr>
            <p:cNvSpPr txBox="1"/>
            <p:nvPr/>
          </p:nvSpPr>
          <p:spPr>
            <a:xfrm>
              <a:off x="3542950" y="2171342"/>
              <a:ext cx="2058394" cy="61536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Refers to preventing data from being tampered with, modified, or altered in an unauthorized way to achieve malicious goals</a:t>
              </a:r>
            </a:p>
          </p:txBody>
        </p:sp>
      </p:grpSp>
      <p:grpSp>
        <p:nvGrpSpPr>
          <p:cNvPr id="52" name="Group 32">
            <a:extLst>
              <a:ext uri="{FF2B5EF4-FFF2-40B4-BE49-F238E27FC236}">
                <a16:creationId xmlns:a16="http://schemas.microsoft.com/office/drawing/2014/main" id="{CAD0030C-C910-489E-8644-50C331EA1B9A}"/>
              </a:ext>
            </a:extLst>
          </p:cNvPr>
          <p:cNvGrpSpPr/>
          <p:nvPr/>
        </p:nvGrpSpPr>
        <p:grpSpPr>
          <a:xfrm>
            <a:off x="7992915" y="2783941"/>
            <a:ext cx="3402642" cy="861582"/>
            <a:chOff x="5942943" y="1992705"/>
            <a:chExt cx="2551982" cy="64618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7314124-7B54-4DFF-886D-99DBD43DB07F}"/>
                </a:ext>
              </a:extLst>
            </p:cNvPr>
            <p:cNvSpPr txBox="1"/>
            <p:nvPr/>
          </p:nvSpPr>
          <p:spPr>
            <a:xfrm>
              <a:off x="6012237" y="1992705"/>
              <a:ext cx="2482688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59163FD-398A-4942-A14E-F12F6F220D5B}"/>
                </a:ext>
              </a:extLst>
            </p:cNvPr>
            <p:cNvSpPr txBox="1"/>
            <p:nvPr/>
          </p:nvSpPr>
          <p:spPr>
            <a:xfrm>
              <a:off x="5942943" y="2177371"/>
              <a:ext cx="2482688" cy="4615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Security service which ensures the constant availability of resources and services to only authorized parties in a timely manner.</a:t>
              </a:r>
            </a:p>
          </p:txBody>
        </p:sp>
      </p:grpSp>
      <p:grpSp>
        <p:nvGrpSpPr>
          <p:cNvPr id="55" name="Group 33">
            <a:extLst>
              <a:ext uri="{FF2B5EF4-FFF2-40B4-BE49-F238E27FC236}">
                <a16:creationId xmlns:a16="http://schemas.microsoft.com/office/drawing/2014/main" id="{B8B455B3-FB9D-4DE4-AD7D-EE48D758E775}"/>
              </a:ext>
            </a:extLst>
          </p:cNvPr>
          <p:cNvGrpSpPr/>
          <p:nvPr/>
        </p:nvGrpSpPr>
        <p:grpSpPr>
          <a:xfrm>
            <a:off x="2416279" y="5370432"/>
            <a:ext cx="3222589" cy="648424"/>
            <a:chOff x="863323" y="3720915"/>
            <a:chExt cx="2058394" cy="48631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40A87FA-E2F3-44F5-B77C-CB4E3018DA55}"/>
                </a:ext>
              </a:extLst>
            </p:cNvPr>
            <p:cNvSpPr txBox="1"/>
            <p:nvPr/>
          </p:nvSpPr>
          <p:spPr>
            <a:xfrm>
              <a:off x="863323" y="3720915"/>
              <a:ext cx="205839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Authenticity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D1F99AD-E67A-44DE-AD24-3750DFE0DBD6}"/>
                </a:ext>
              </a:extLst>
            </p:cNvPr>
            <p:cNvSpPr txBox="1"/>
            <p:nvPr/>
          </p:nvSpPr>
          <p:spPr>
            <a:xfrm>
              <a:off x="863323" y="3899552"/>
              <a:ext cx="2058394" cy="30768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Refers to the state of being genuine, verifiable or trustable. </a:t>
              </a:r>
            </a:p>
          </p:txBody>
        </p:sp>
      </p:grpSp>
      <p:sp>
        <p:nvSpPr>
          <p:cNvPr id="60" name="Text Placeholder 3">
            <a:extLst>
              <a:ext uri="{FF2B5EF4-FFF2-40B4-BE49-F238E27FC236}">
                <a16:creationId xmlns:a16="http://schemas.microsoft.com/office/drawing/2014/main" id="{9510B77A-97DF-4D43-B355-CE47D59EBD63}"/>
              </a:ext>
            </a:extLst>
          </p:cNvPr>
          <p:cNvSpPr txBox="1">
            <a:spLocks/>
          </p:cNvSpPr>
          <p:nvPr/>
        </p:nvSpPr>
        <p:spPr>
          <a:xfrm>
            <a:off x="743484" y="1509529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642EFFB0-5636-480D-863B-914E03C27F0B}"/>
              </a:ext>
            </a:extLst>
          </p:cNvPr>
          <p:cNvSpPr txBox="1">
            <a:spLocks/>
          </p:cNvSpPr>
          <p:nvPr/>
        </p:nvSpPr>
        <p:spPr>
          <a:xfrm>
            <a:off x="4380142" y="1509529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CF4EA881-3F0D-47B5-8DA5-072101CE2119}"/>
              </a:ext>
            </a:extLst>
          </p:cNvPr>
          <p:cNvSpPr txBox="1">
            <a:spLocks/>
          </p:cNvSpPr>
          <p:nvPr/>
        </p:nvSpPr>
        <p:spPr>
          <a:xfrm>
            <a:off x="7925462" y="1509529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ADF96431-6888-4EAF-8148-38B947DA7256}"/>
              </a:ext>
            </a:extLst>
          </p:cNvPr>
          <p:cNvSpPr txBox="1">
            <a:spLocks/>
          </p:cNvSpPr>
          <p:nvPr/>
        </p:nvSpPr>
        <p:spPr>
          <a:xfrm>
            <a:off x="2217252" y="3980811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7333CE5-B5F4-46DD-B4A2-50B230E0347C}"/>
              </a:ext>
            </a:extLst>
          </p:cNvPr>
          <p:cNvSpPr/>
          <p:nvPr/>
        </p:nvSpPr>
        <p:spPr>
          <a:xfrm>
            <a:off x="2066032" y="1744141"/>
            <a:ext cx="965063" cy="9374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617FB68-21A9-435A-B5EB-1FA3C9325BB4}"/>
              </a:ext>
            </a:extLst>
          </p:cNvPr>
          <p:cNvSpPr/>
          <p:nvPr/>
        </p:nvSpPr>
        <p:spPr>
          <a:xfrm>
            <a:off x="5638868" y="1744141"/>
            <a:ext cx="965063" cy="93743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E00A788-1DB5-4EA4-91AE-04CF0D22B4E2}"/>
              </a:ext>
            </a:extLst>
          </p:cNvPr>
          <p:cNvSpPr/>
          <p:nvPr/>
        </p:nvSpPr>
        <p:spPr>
          <a:xfrm>
            <a:off x="9211705" y="1744141"/>
            <a:ext cx="965063" cy="9374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7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97087CE-35FA-4A21-A438-889CE4125965}"/>
              </a:ext>
            </a:extLst>
          </p:cNvPr>
          <p:cNvSpPr/>
          <p:nvPr/>
        </p:nvSpPr>
        <p:spPr>
          <a:xfrm>
            <a:off x="3475978" y="4369009"/>
            <a:ext cx="965063" cy="93743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8" name="Group 33">
            <a:extLst>
              <a:ext uri="{FF2B5EF4-FFF2-40B4-BE49-F238E27FC236}">
                <a16:creationId xmlns:a16="http://schemas.microsoft.com/office/drawing/2014/main" id="{2A2926F3-4548-4C4C-BD91-2C9F84CA44E3}"/>
              </a:ext>
            </a:extLst>
          </p:cNvPr>
          <p:cNvGrpSpPr/>
          <p:nvPr/>
        </p:nvGrpSpPr>
        <p:grpSpPr>
          <a:xfrm>
            <a:off x="7113403" y="5370432"/>
            <a:ext cx="3634312" cy="656463"/>
            <a:chOff x="529653" y="3720919"/>
            <a:chExt cx="2725734" cy="49234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11EDE58-E4CB-4E06-B752-223A7CB339BD}"/>
                </a:ext>
              </a:extLst>
            </p:cNvPr>
            <p:cNvSpPr txBox="1"/>
            <p:nvPr/>
          </p:nvSpPr>
          <p:spPr>
            <a:xfrm>
              <a:off x="529653" y="3720919"/>
              <a:ext cx="272573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7F8FA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Accountability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913E500-9873-4FFB-8F6C-507772ACAED2}"/>
                </a:ext>
              </a:extLst>
            </p:cNvPr>
            <p:cNvSpPr txBox="1"/>
            <p:nvPr/>
          </p:nvSpPr>
          <p:spPr>
            <a:xfrm>
              <a:off x="651176" y="3905585"/>
              <a:ext cx="2604211" cy="30768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Refers to the ability to trace back the actions to the entity that is responsible for them</a:t>
              </a:r>
            </a:p>
          </p:txBody>
        </p:sp>
      </p:grpSp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C88B9B8B-8917-4A6B-836B-9B8F0189EF5E}"/>
              </a:ext>
            </a:extLst>
          </p:cNvPr>
          <p:cNvSpPr txBox="1">
            <a:spLocks/>
          </p:cNvSpPr>
          <p:nvPr/>
        </p:nvSpPr>
        <p:spPr>
          <a:xfrm>
            <a:off x="7189302" y="3980807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rgbClr val="93A0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6C092BF-60CD-43C3-8DD0-55E66E8A2C10}"/>
              </a:ext>
            </a:extLst>
          </p:cNvPr>
          <p:cNvSpPr/>
          <p:nvPr/>
        </p:nvSpPr>
        <p:spPr>
          <a:xfrm>
            <a:off x="8448028" y="4369005"/>
            <a:ext cx="965063" cy="937433"/>
          </a:xfrm>
          <a:prstGeom prst="ellipse">
            <a:avLst/>
          </a:prstGeom>
          <a:solidFill>
            <a:srgbClr val="93A0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139E10-CF74-4804-AD57-4961692A4E93}"/>
              </a:ext>
            </a:extLst>
          </p:cNvPr>
          <p:cNvSpPr/>
          <p:nvPr/>
        </p:nvSpPr>
        <p:spPr>
          <a:xfrm>
            <a:off x="387338" y="1274885"/>
            <a:ext cx="11367977" cy="2705922"/>
          </a:xfrm>
          <a:prstGeom prst="round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E76838F-4EAD-48B5-9278-72B3170A7D1F}"/>
              </a:ext>
            </a:extLst>
          </p:cNvPr>
          <p:cNvSpPr txBox="1"/>
          <p:nvPr/>
        </p:nvSpPr>
        <p:spPr>
          <a:xfrm>
            <a:off x="4494079" y="3730438"/>
            <a:ext cx="3203842" cy="2462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9297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CIA Triad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DD0E31C-186F-47B9-9482-F01934977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273" y="1989210"/>
            <a:ext cx="492579" cy="4925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2D9802-BB37-4B36-86B7-766DF9410F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707" y="1942708"/>
            <a:ext cx="492579" cy="49257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4E1FED2-962E-4F5C-B90C-E80ED256F8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247" y="1972679"/>
            <a:ext cx="475978" cy="47597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6850B80-67B8-42DA-AD89-3FAA4E3DDA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911" y="4552123"/>
            <a:ext cx="571195" cy="57119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09A3EB2-0E5D-401A-83DA-25C215FCD6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267" y="4556803"/>
            <a:ext cx="571196" cy="57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7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3086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Study: ML for Data Security - I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4 of 6</a:t>
            </a:r>
          </a:p>
        </p:txBody>
      </p:sp>
      <p:pic>
        <p:nvPicPr>
          <p:cNvPr id="3074" name="Picture 2" descr="Machine Learning in Cybersecurity | Kaspersky">
            <a:extLst>
              <a:ext uri="{FF2B5EF4-FFF2-40B4-BE49-F238E27FC236}">
                <a16:creationId xmlns:a16="http://schemas.microsoft.com/office/drawing/2014/main" id="{3E268045-AF46-4EA4-B5D3-BB2DA3227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132742"/>
            <a:ext cx="9810750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565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3086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Study: ML for Data Security - I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4 of 6</a:t>
            </a:r>
          </a:p>
        </p:txBody>
      </p:sp>
      <p:pic>
        <p:nvPicPr>
          <p:cNvPr id="4098" name="Picture 2" descr="Machine Learning in Cybersecurity | Kaspersky">
            <a:extLst>
              <a:ext uri="{FF2B5EF4-FFF2-40B4-BE49-F238E27FC236}">
                <a16:creationId xmlns:a16="http://schemas.microsoft.com/office/drawing/2014/main" id="{0010981F-BE78-42F4-92DC-A8022C180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61" y="1356580"/>
            <a:ext cx="10700478" cy="478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893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7122</TotalTime>
  <Words>715</Words>
  <Application>Microsoft Office PowerPoint</Application>
  <PresentationFormat>Widescreen</PresentationFormat>
  <Paragraphs>150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Mahapatra</dc:creator>
  <cp:lastModifiedBy>Anish Mahapatra</cp:lastModifiedBy>
  <cp:revision>887</cp:revision>
  <dcterms:created xsi:type="dcterms:W3CDTF">2021-05-29T21:16:01Z</dcterms:created>
  <dcterms:modified xsi:type="dcterms:W3CDTF">2022-05-26T11:51:50Z</dcterms:modified>
</cp:coreProperties>
</file>