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4" r:id="rId2"/>
    <p:sldId id="257" r:id="rId3"/>
    <p:sldId id="258" r:id="rId4"/>
    <p:sldId id="294" r:id="rId5"/>
    <p:sldId id="285" r:id="rId6"/>
    <p:sldId id="290" r:id="rId7"/>
    <p:sldId id="283" r:id="rId8"/>
    <p:sldId id="291" r:id="rId9"/>
    <p:sldId id="297" r:id="rId10"/>
    <p:sldId id="298" r:id="rId11"/>
    <p:sldId id="299" r:id="rId12"/>
    <p:sldId id="300" r:id="rId13"/>
    <p:sldId id="282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reer Roadmap in Data Science" id="{56089670-DB74-4208-BB24-FE15ECFB2C85}">
          <p14:sldIdLst>
            <p14:sldId id="274"/>
          </p14:sldIdLst>
        </p14:section>
        <p14:section name="Agenda" id="{D96C7D46-2674-4A40-A9EA-A6C127A57227}">
          <p14:sldIdLst>
            <p14:sldId id="257"/>
          </p14:sldIdLst>
        </p14:section>
        <p14:section name="01 Introduction" id="{84E6C1AB-B7C4-43D2-A70A-53C9CD0A7907}">
          <p14:sldIdLst>
            <p14:sldId id="258"/>
          </p14:sldIdLst>
        </p14:section>
        <p14:section name="02 Why choose Data Science?" id="{A4192344-4C2D-4342-8FDB-B26F1E1C11FD}">
          <p14:sldIdLst>
            <p14:sldId id="294"/>
          </p14:sldIdLst>
        </p14:section>
        <p14:section name="03 Roles in Data Science" id="{DDD30065-BC03-4C9D-8FF2-52460EC9B4F4}">
          <p14:sldIdLst>
            <p14:sldId id="285"/>
            <p14:sldId id="290"/>
          </p14:sldIdLst>
        </p14:section>
        <p14:section name="04 Move into Data Science" id="{3D296992-B957-4696-8E42-D3432FC225FE}">
          <p14:sldIdLst>
            <p14:sldId id="283"/>
            <p14:sldId id="291"/>
          </p14:sldIdLst>
        </p14:section>
        <p14:section name="06 Tools &amp; Technologies" id="{D7A576BD-4F7A-4B8C-9970-60EFC20E329B}">
          <p14:sldIdLst>
            <p14:sldId id="297"/>
            <p14:sldId id="298"/>
          </p14:sldIdLst>
        </p14:section>
        <p14:section name="06 Expert Hacks" id="{F77F0DE8-169B-420C-94AC-157E684FF004}">
          <p14:sldIdLst>
            <p14:sldId id="299"/>
          </p14:sldIdLst>
        </p14:section>
        <p14:section name="Archive" id="{50520B23-E549-49CA-817B-EA2271E104E8}">
          <p14:sldIdLst>
            <p14:sldId id="300"/>
          </p14:sldIdLst>
        </p14:section>
        <p14:section name="Q&amp;A Session" id="{A8AD9179-485B-4868-8754-74C90074B6CD}">
          <p14:sldIdLst>
            <p14:sldId id="282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417B85"/>
    <a:srgbClr val="7A4646"/>
    <a:srgbClr val="7F8FA9"/>
    <a:srgbClr val="FFFFF0"/>
    <a:srgbClr val="FFF0F0"/>
    <a:srgbClr val="F5F5F5"/>
    <a:srgbClr val="FFFFFF"/>
    <a:srgbClr val="FFF2F2"/>
    <a:srgbClr val="4A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6374" autoAdjust="0"/>
  </p:normalViewPr>
  <p:slideViewPr>
    <p:cSldViewPr snapToGrid="0">
      <p:cViewPr varScale="1">
        <p:scale>
          <a:sx n="72" d="100"/>
          <a:sy n="72" d="100"/>
        </p:scale>
        <p:origin x="9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06-May-22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04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84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76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6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7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Source:https://www.payscale.com/research/IN/Job=Data_Scientist/Salary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9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https://databricks.com/blog/2020/08/03/modern-industrial-iot-analytics-on-azure-part-1.html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1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07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LinkedIn: https://www.linkedin.com/in/anishmahapatra/</a:t>
            </a:r>
          </a:p>
          <a:p>
            <a:r>
              <a:rPr lang="en-US" dirty="0"/>
              <a:t>Word Cloud: https://monkeylearn.com/word-cloud/</a:t>
            </a:r>
          </a:p>
          <a:p>
            <a:r>
              <a:rPr lang="en-US" dirty="0"/>
              <a:t>Naukri: https://www.naukri.com/mnjuser/homepage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48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01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00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0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06-May-22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06-May-22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29AE-1F1A-48F8-8577-98534E5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06-May-22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06-May-22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06-May-22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06-May-22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06-May-22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rgbClr val="7A4646">
              <a:alpha val="15294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2BDDF-D25A-41B4-A111-A8518F81FE4E}"/>
              </a:ext>
            </a:extLst>
          </p:cNvPr>
          <p:cNvSpPr txBox="1"/>
          <p:nvPr userDrawn="1"/>
        </p:nvSpPr>
        <p:spPr>
          <a:xfrm>
            <a:off x="10401572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Anish Mahapatra</a:t>
            </a:r>
          </a:p>
        </p:txBody>
      </p:sp>
      <p:pic>
        <p:nvPicPr>
          <p:cNvPr id="9" name="Picture 2" descr="upGrad appoints Saranjit Sangar as CEO - UK, Europe, and Middle East">
            <a:extLst>
              <a:ext uri="{FF2B5EF4-FFF2-40B4-BE49-F238E27FC236}">
                <a16:creationId xmlns:a16="http://schemas.microsoft.com/office/drawing/2014/main" id="{A2468ED5-FD36-4363-91D5-AB6FE040866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8"/>
          <a:stretch/>
        </p:blipFill>
        <p:spPr bwMode="auto">
          <a:xfrm>
            <a:off x="10500951" y="0"/>
            <a:ext cx="1691049" cy="88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76A14F-E564-4A85-8DAB-93A4B6FEE952}"/>
              </a:ext>
            </a:extLst>
          </p:cNvPr>
          <p:cNvSpPr txBox="1"/>
          <p:nvPr userDrawn="1"/>
        </p:nvSpPr>
        <p:spPr>
          <a:xfrm>
            <a:off x="10401573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Anish Mahapatra</a:t>
            </a:r>
          </a:p>
        </p:txBody>
      </p:sp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18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9.png"/><Relationship Id="rId10" Type="http://schemas.openxmlformats.org/officeDocument/2006/relationships/image" Target="../media/image39.png"/><Relationship Id="rId4" Type="http://schemas.openxmlformats.org/officeDocument/2006/relationships/image" Target="../media/image37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oup of people having a meeting">
            <a:extLst>
              <a:ext uri="{FF2B5EF4-FFF2-40B4-BE49-F238E27FC236}">
                <a16:creationId xmlns:a16="http://schemas.microsoft.com/office/drawing/2014/main" id="{F94C0639-E852-4DDE-AAC6-083994BB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32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558186" y="465848"/>
            <a:ext cx="7214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Expert Hacks: </a:t>
            </a:r>
          </a:p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Cracking the Data Science Interview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04 April, 2022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84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Plan your Data Science prep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9EC7B-44E7-48AA-B08F-B9F21310D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20" y="1028238"/>
            <a:ext cx="7185360" cy="57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8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Expert Hacks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Have Templates on Notion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Thank you Email after Interview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an Interview Tracker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1079877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100 Interview Questions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Data Science, ML, SQL,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Master’s Degree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Active &amp; Proactive in replying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5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					- Anish Mahapatra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choose Data Science?		- Highest ROI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in Data Science			- DE, MLE, BA, DS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1008810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into Data Science			- Step-by-Step, Global Degree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to transition (mind-maps)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826670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Hacks					- Pro-tips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3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n wearing blue plaid dress shirt and blue jeans">
            <a:extLst>
              <a:ext uri="{FF2B5EF4-FFF2-40B4-BE49-F238E27FC236}">
                <a16:creationId xmlns:a16="http://schemas.microsoft.com/office/drawing/2014/main" id="{B6186338-2937-41FA-99A8-E0163DE68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205"/>
            <a:ext cx="102664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791359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3205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2123934" y="3142008"/>
            <a:ext cx="602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Q&amp;A Session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5CBFE-EAE1-4B54-A1CD-1CEB39B1C004}"/>
              </a:ext>
            </a:extLst>
          </p:cNvPr>
          <p:cNvSpPr txBox="1"/>
          <p:nvPr/>
        </p:nvSpPr>
        <p:spPr>
          <a:xfrm>
            <a:off x="0" y="5522130"/>
            <a:ext cx="8972231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LinkedIn: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@gmail.com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043AEC-1305-4BB0-A1F0-832F8A5109DF}"/>
              </a:ext>
            </a:extLst>
          </p:cNvPr>
          <p:cNvSpPr txBox="1"/>
          <p:nvPr/>
        </p:nvSpPr>
        <p:spPr>
          <a:xfrm>
            <a:off x="558186" y="465848"/>
            <a:ext cx="7719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Hacks: </a:t>
            </a:r>
          </a:p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Cracking the Data Science Interview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FE58FE-913D-46F1-AC82-9B2E4BB5394C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96264C-0FAA-48E0-B08A-FFCB05491DAA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4D7667-112C-4C45-A9C7-991E84926C95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E78337-258D-428F-B7BA-E5E99DDCEE36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9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oup of people having a meeting">
            <a:extLst>
              <a:ext uri="{FF2B5EF4-FFF2-40B4-BE49-F238E27FC236}">
                <a16:creationId xmlns:a16="http://schemas.microsoft.com/office/drawing/2014/main" id="{F94C0639-E852-4DDE-AAC6-083994BB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32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558186" y="465848"/>
            <a:ext cx="7214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Expert Hacks: </a:t>
            </a:r>
          </a:p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Cracking the Data Science Interview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04 April, 2022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8512CD-B865-4B17-831E-9E00CBEA3613}"/>
              </a:ext>
            </a:extLst>
          </p:cNvPr>
          <p:cNvSpPr txBox="1"/>
          <p:nvPr/>
        </p:nvSpPr>
        <p:spPr>
          <a:xfrm>
            <a:off x="139081" y="5876494"/>
            <a:ext cx="4784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Thank you.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2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choose Data Science?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in Data Science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907780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into Data Science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to transition (mind-maps)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Hacks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6" y="-22085"/>
            <a:ext cx="730274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1 of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33331F-402B-4FD6-A596-7F20E55E03B9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DD869-E172-4CAC-8FF9-E35B6C7FFE78}"/>
              </a:ext>
            </a:extLst>
          </p:cNvPr>
          <p:cNvSpPr txBox="1"/>
          <p:nvPr/>
        </p:nvSpPr>
        <p:spPr>
          <a:xfrm>
            <a:off x="7210080" y="4428320"/>
            <a:ext cx="4055518" cy="78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to get into Data Science?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Simple, ask a real-world Data Scientist.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BF6F85-4B77-418B-A024-8E7655314032}"/>
              </a:ext>
            </a:extLst>
          </p:cNvPr>
          <p:cNvGrpSpPr/>
          <p:nvPr/>
        </p:nvGrpSpPr>
        <p:grpSpPr>
          <a:xfrm>
            <a:off x="7210080" y="5750012"/>
            <a:ext cx="3752701" cy="675537"/>
            <a:chOff x="7637634" y="4219855"/>
            <a:chExt cx="3752701" cy="675537"/>
          </a:xfrm>
        </p:grpSpPr>
        <p:pic>
          <p:nvPicPr>
            <p:cNvPr id="2050" name="Picture 2" descr="International Institute of Information Technology, Bangalore - Wikipedia">
              <a:extLst>
                <a:ext uri="{FF2B5EF4-FFF2-40B4-BE49-F238E27FC236}">
                  <a16:creationId xmlns:a16="http://schemas.microsoft.com/office/drawing/2014/main" id="{5DDAA93B-B836-48AA-A725-F7A0AC81A6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283" y="4219855"/>
              <a:ext cx="825500" cy="67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King&amp;#39;s College London Clinical Research Fellowship 2021 | Opportunity Desk">
              <a:extLst>
                <a:ext uri="{FF2B5EF4-FFF2-40B4-BE49-F238E27FC236}">
                  <a16:creationId xmlns:a16="http://schemas.microsoft.com/office/drawing/2014/main" id="{84A6F731-F67D-4675-A915-71FAE1B1D0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9918" y="4287943"/>
              <a:ext cx="1030417" cy="539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Manipal Academy of Higher Education (MAHEMET) My Careers View - India&amp;#39;s  Best College, School and Consultant">
              <a:extLst>
                <a:ext uri="{FF2B5EF4-FFF2-40B4-BE49-F238E27FC236}">
                  <a16:creationId xmlns:a16="http://schemas.microsoft.com/office/drawing/2014/main" id="{0A9DF6BE-3E93-4F7D-A5B7-0A7F48AD1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634" y="4279500"/>
              <a:ext cx="548493" cy="548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Liverpool John Moores University - Rankings, Courses, Acceptance Rate">
              <a:extLst>
                <a:ext uri="{FF2B5EF4-FFF2-40B4-BE49-F238E27FC236}">
                  <a16:creationId xmlns:a16="http://schemas.microsoft.com/office/drawing/2014/main" id="{A8D7814D-E5D1-42D5-8152-3A796B623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8783" y="4278809"/>
              <a:ext cx="1301135" cy="539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B8BC6AF-9A6B-46DF-9CB9-BC6FECD39643}"/>
              </a:ext>
            </a:extLst>
          </p:cNvPr>
          <p:cNvSpPr/>
          <p:nvPr/>
        </p:nvSpPr>
        <p:spPr>
          <a:xfrm>
            <a:off x="7235479" y="5767068"/>
            <a:ext cx="3892580" cy="581257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282F46-A8BC-4545-9816-24CD5214F82D}"/>
              </a:ext>
            </a:extLst>
          </p:cNvPr>
          <p:cNvSpPr/>
          <p:nvPr/>
        </p:nvSpPr>
        <p:spPr>
          <a:xfrm>
            <a:off x="7235479" y="5720728"/>
            <a:ext cx="3892580" cy="581257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4E5C5D-AD92-453F-8425-6D0604A9EAD0}"/>
              </a:ext>
            </a:extLst>
          </p:cNvPr>
          <p:cNvGrpSpPr/>
          <p:nvPr/>
        </p:nvGrpSpPr>
        <p:grpSpPr>
          <a:xfrm>
            <a:off x="396852" y="4430730"/>
            <a:ext cx="5699148" cy="2009890"/>
            <a:chOff x="396852" y="4430730"/>
            <a:chExt cx="5699148" cy="20098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3020E1-61BC-41F0-A9EF-165E220E5D33}"/>
                </a:ext>
              </a:extLst>
            </p:cNvPr>
            <p:cNvGrpSpPr/>
            <p:nvPr/>
          </p:nvGrpSpPr>
          <p:grpSpPr>
            <a:xfrm>
              <a:off x="396852" y="4430730"/>
              <a:ext cx="5699148" cy="2009890"/>
              <a:chOff x="396853" y="4309258"/>
              <a:chExt cx="5699148" cy="200989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B15A08-447B-47C9-A717-79FA893DD707}"/>
                  </a:ext>
                </a:extLst>
              </p:cNvPr>
              <p:cNvSpPr txBox="1"/>
              <p:nvPr/>
            </p:nvSpPr>
            <p:spPr>
              <a:xfrm>
                <a:off x="396853" y="4309258"/>
                <a:ext cx="5699148" cy="1985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Senior Data Scientist </a:t>
                </a:r>
                <a:endPara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LinkedIn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kumimoji="0" lang="en-US" sz="1600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www.linkedin.com/in/</a:t>
                </a: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b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Medium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anishmahapatra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.medium.com</a:t>
                </a:r>
                <a:b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Website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www.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.com</a:t>
                </a: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www.github.com/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</a:p>
            </p:txBody>
          </p:sp>
          <p:pic>
            <p:nvPicPr>
              <p:cNvPr id="5122" name="Picture 2" descr="Linkedin - Free social media icons">
                <a:extLst>
                  <a:ext uri="{FF2B5EF4-FFF2-40B4-BE49-F238E27FC236}">
                    <a16:creationId xmlns:a16="http://schemas.microsoft.com/office/drawing/2014/main" id="{4D5F61CE-74F4-4A82-8CE5-2510AA48C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30" t="-1031" r="23755"/>
              <a:stretch/>
            </p:blipFill>
            <p:spPr bwMode="auto">
              <a:xfrm>
                <a:off x="963623" y="4880415"/>
                <a:ext cx="280429" cy="280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 descr="Medium logo | Logok">
                <a:extLst>
                  <a:ext uri="{FF2B5EF4-FFF2-40B4-BE49-F238E27FC236}">
                    <a16:creationId xmlns:a16="http://schemas.microsoft.com/office/drawing/2014/main" id="{7E7A7376-C94C-4B53-9B29-28C9969C02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31" t="28005" r="19918" b="27804"/>
              <a:stretch/>
            </p:blipFill>
            <p:spPr bwMode="auto">
              <a:xfrm>
                <a:off x="885199" y="5252814"/>
                <a:ext cx="425103" cy="233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2" name="Picture 12" descr="Github Logo - Free social media icons">
                <a:extLst>
                  <a:ext uri="{FF2B5EF4-FFF2-40B4-BE49-F238E27FC236}">
                    <a16:creationId xmlns:a16="http://schemas.microsoft.com/office/drawing/2014/main" id="{638E600F-B535-4F24-88FA-3874A3F86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764" y="5953002"/>
                <a:ext cx="366146" cy="366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8" name="Picture 18" descr="Ninja, emoji, smiley, emoticon icon - Download on Iconfinder">
                <a:extLst>
                  <a:ext uri="{FF2B5EF4-FFF2-40B4-BE49-F238E27FC236}">
                    <a16:creationId xmlns:a16="http://schemas.microsoft.com/office/drawing/2014/main" id="{0F5DE76F-0D81-4A35-A4F5-CA04A5DC65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4" t="4688" r="2865" b="10676"/>
              <a:stretch/>
            </p:blipFill>
            <p:spPr bwMode="auto">
              <a:xfrm>
                <a:off x="3053911" y="4389376"/>
                <a:ext cx="425103" cy="380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4" name="Picture 2" descr="Website Logo PNG, Web Site Logos Free Download - Free Transparent PNG Logos">
              <a:extLst>
                <a:ext uri="{FF2B5EF4-FFF2-40B4-BE49-F238E27FC236}">
                  <a16:creationId xmlns:a16="http://schemas.microsoft.com/office/drawing/2014/main" id="{D5625FC6-C437-4846-8376-3E74DACFD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58" y="5644809"/>
              <a:ext cx="419040" cy="41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B25D47F-1CD3-4AC5-83C7-9B2DB29A1F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80" y="1048402"/>
            <a:ext cx="10593839" cy="32159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12AB01-D5DB-4549-9F9E-2BAC509389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60004" y="6172104"/>
            <a:ext cx="113199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3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choose Data Science?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B16D8-2237-40B5-A9C9-85FC5B2CA956}"/>
              </a:ext>
            </a:extLst>
          </p:cNvPr>
          <p:cNvGrpSpPr/>
          <p:nvPr/>
        </p:nvGrpSpPr>
        <p:grpSpPr>
          <a:xfrm>
            <a:off x="1019321" y="3882558"/>
            <a:ext cx="10723500" cy="2076421"/>
            <a:chOff x="1019321" y="3882558"/>
            <a:chExt cx="10723500" cy="2076421"/>
          </a:xfrm>
        </p:grpSpPr>
        <p:grpSp>
          <p:nvGrpSpPr>
            <p:cNvPr id="39" name="Group 33">
              <a:extLst>
                <a:ext uri="{FF2B5EF4-FFF2-40B4-BE49-F238E27FC236}">
                  <a16:creationId xmlns:a16="http://schemas.microsoft.com/office/drawing/2014/main" id="{0F5CF1B8-4A8F-4987-9920-C3A6C632A770}"/>
                </a:ext>
              </a:extLst>
            </p:cNvPr>
            <p:cNvGrpSpPr/>
            <p:nvPr/>
          </p:nvGrpSpPr>
          <p:grpSpPr>
            <a:xfrm>
              <a:off x="1388315" y="5310555"/>
              <a:ext cx="2744525" cy="648424"/>
              <a:chOff x="863323" y="3720915"/>
              <a:chExt cx="2058394" cy="486318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0C3D491-4A3D-4CFB-AECA-8E0162A07413}"/>
                  </a:ext>
                </a:extLst>
              </p:cNvPr>
              <p:cNvSpPr txBox="1"/>
              <p:nvPr/>
            </p:nvSpPr>
            <p:spPr>
              <a:xfrm>
                <a:off x="863323" y="3720915"/>
                <a:ext cx="205839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  <a:latin typeface="+mj-lt"/>
                  </a:rPr>
                  <a:t>Extremely High Market Demand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65E42F-7B4E-4B4C-8BAD-ED026ED86D1D}"/>
                  </a:ext>
                </a:extLst>
              </p:cNvPr>
              <p:cNvSpPr txBox="1"/>
              <p:nvPr/>
            </p:nvSpPr>
            <p:spPr>
              <a:xfrm>
                <a:off x="863323" y="3899552"/>
                <a:ext cx="2058394" cy="307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 defTabSz="1219170">
                  <a:spcBef>
                    <a:spcPct val="20000"/>
                  </a:spcBef>
                  <a:defRPr/>
                </a:pPr>
                <a:r>
                  <a:rPr lang="en-US" sz="1333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Supply-Demand </a:t>
                </a:r>
                <a:r>
                  <a:rPr lang="en-US" sz="133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mismatch means companies are willing to pay more</a:t>
                </a:r>
              </a:p>
            </p:txBody>
          </p:sp>
        </p:grpSp>
        <p:sp>
          <p:nvSpPr>
            <p:cNvPr id="47" name="Text Placeholder 3">
              <a:extLst>
                <a:ext uri="{FF2B5EF4-FFF2-40B4-BE49-F238E27FC236}">
                  <a16:creationId xmlns:a16="http://schemas.microsoft.com/office/drawing/2014/main" id="{A3212ECA-5398-4374-8CD4-836CA7DE7DF2}"/>
                </a:ext>
              </a:extLst>
            </p:cNvPr>
            <p:cNvSpPr txBox="1">
              <a:spLocks/>
            </p:cNvSpPr>
            <p:nvPr/>
          </p:nvSpPr>
          <p:spPr>
            <a:xfrm>
              <a:off x="1019321" y="3882558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D2F12F2-F1A3-45AB-97AA-A675E2FD680C}"/>
                </a:ext>
              </a:extLst>
            </p:cNvPr>
            <p:cNvGrpSpPr/>
            <p:nvPr/>
          </p:nvGrpSpPr>
          <p:grpSpPr>
            <a:xfrm>
              <a:off x="2278047" y="4270756"/>
              <a:ext cx="965063" cy="937433"/>
              <a:chOff x="5638868" y="4369009"/>
              <a:chExt cx="965063" cy="93743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7D6C25C-DAF7-4B5F-8F2F-60B13DD7FE39}"/>
                  </a:ext>
                </a:extLst>
              </p:cNvPr>
              <p:cNvSpPr/>
              <p:nvPr/>
            </p:nvSpPr>
            <p:spPr>
              <a:xfrm>
                <a:off x="5638868" y="4369009"/>
                <a:ext cx="965063" cy="93743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733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6B4FBBF-8BCA-4B3B-9FFF-BDA52EC1D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4427" y="4415219"/>
                <a:ext cx="772531" cy="772531"/>
              </a:xfrm>
              <a:prstGeom prst="rect">
                <a:avLst/>
              </a:prstGeom>
            </p:spPr>
          </p:pic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8A23DCC-9721-48F9-95AE-93701EFC18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76" t="3870" r="976" b="3846"/>
            <a:stretch/>
          </p:blipFill>
          <p:spPr>
            <a:xfrm>
              <a:off x="4631742" y="4211052"/>
              <a:ext cx="7111079" cy="174792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CE150-A20F-4CC2-AFE6-19EF2071372C}"/>
              </a:ext>
            </a:extLst>
          </p:cNvPr>
          <p:cNvGrpSpPr/>
          <p:nvPr/>
        </p:nvGrpSpPr>
        <p:grpSpPr>
          <a:xfrm>
            <a:off x="743484" y="1509529"/>
            <a:ext cx="3177341" cy="1922839"/>
            <a:chOff x="743484" y="1509529"/>
            <a:chExt cx="3177341" cy="1922839"/>
          </a:xfrm>
        </p:grpSpPr>
        <p:grpSp>
          <p:nvGrpSpPr>
            <p:cNvPr id="24" name="Group 30">
              <a:extLst>
                <a:ext uri="{FF2B5EF4-FFF2-40B4-BE49-F238E27FC236}">
                  <a16:creationId xmlns:a16="http://schemas.microsoft.com/office/drawing/2014/main" id="{9BF63E98-6387-4148-AACE-C99621618F5E}"/>
                </a:ext>
              </a:extLst>
            </p:cNvPr>
            <p:cNvGrpSpPr/>
            <p:nvPr/>
          </p:nvGrpSpPr>
          <p:grpSpPr>
            <a:xfrm>
              <a:off x="1176300" y="2783943"/>
              <a:ext cx="2744525" cy="648425"/>
              <a:chOff x="863323" y="1992704"/>
              <a:chExt cx="2058394" cy="48631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89197B-77E7-455A-9D1A-E24439576A14}"/>
                  </a:ext>
                </a:extLst>
              </p:cNvPr>
              <p:cNvSpPr txBox="1"/>
              <p:nvPr/>
            </p:nvSpPr>
            <p:spPr>
              <a:xfrm>
                <a:off x="863323" y="1992704"/>
                <a:ext cx="205839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  <a:latin typeface="+mj-lt"/>
                  </a:rPr>
                  <a:t>Relevance in the future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603662-A235-4DA9-A070-AF07092D7DA1}"/>
                  </a:ext>
                </a:extLst>
              </p:cNvPr>
              <p:cNvSpPr txBox="1"/>
              <p:nvPr/>
            </p:nvSpPr>
            <p:spPr>
              <a:xfrm>
                <a:off x="863323" y="2171342"/>
                <a:ext cx="2058394" cy="307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 defTabSz="1219170">
                  <a:spcBef>
                    <a:spcPct val="20000"/>
                  </a:spcBef>
                  <a:defRPr/>
                </a:pPr>
                <a:r>
                  <a:rPr lang="en-US" sz="133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Companies are building and growing in Data and it is the future.</a:t>
                </a:r>
              </a:p>
            </p:txBody>
          </p:sp>
        </p:grpSp>
        <p:sp>
          <p:nvSpPr>
            <p:cNvPr id="44" name="Text Placeholder 3">
              <a:extLst>
                <a:ext uri="{FF2B5EF4-FFF2-40B4-BE49-F238E27FC236}">
                  <a16:creationId xmlns:a16="http://schemas.microsoft.com/office/drawing/2014/main" id="{B92452D7-6EFA-48DA-B9C1-89EBAD2C6887}"/>
                </a:ext>
              </a:extLst>
            </p:cNvPr>
            <p:cNvSpPr txBox="1">
              <a:spLocks/>
            </p:cNvSpPr>
            <p:nvPr/>
          </p:nvSpPr>
          <p:spPr>
            <a:xfrm>
              <a:off x="743484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B3075C-2EA3-4FB4-8A9B-84032EB8DBEA}"/>
                </a:ext>
              </a:extLst>
            </p:cNvPr>
            <p:cNvGrpSpPr/>
            <p:nvPr/>
          </p:nvGrpSpPr>
          <p:grpSpPr>
            <a:xfrm>
              <a:off x="2066032" y="1744141"/>
              <a:ext cx="965063" cy="937433"/>
              <a:chOff x="2066032" y="1744141"/>
              <a:chExt cx="965063" cy="93743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0821429-072D-4ECA-9F93-ABFDADDB72BB}"/>
                  </a:ext>
                </a:extLst>
              </p:cNvPr>
              <p:cNvSpPr/>
              <p:nvPr/>
            </p:nvSpPr>
            <p:spPr>
              <a:xfrm>
                <a:off x="2066032" y="1744141"/>
                <a:ext cx="965063" cy="93743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733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A13CBCB-9230-4E0B-984B-AD322C7E3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5736" y="1814767"/>
                <a:ext cx="713304" cy="713304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5AC0E9-65A2-4E3B-A55C-02AC5B5D7AF1}"/>
              </a:ext>
            </a:extLst>
          </p:cNvPr>
          <p:cNvGrpSpPr/>
          <p:nvPr/>
        </p:nvGrpSpPr>
        <p:grpSpPr>
          <a:xfrm>
            <a:off x="4451675" y="1529737"/>
            <a:ext cx="3122056" cy="2118675"/>
            <a:chOff x="4451675" y="1529737"/>
            <a:chExt cx="3122056" cy="2118675"/>
          </a:xfrm>
        </p:grpSpPr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id="{40EAD5D2-6885-4F25-AF8D-3772429AFFDC}"/>
                </a:ext>
              </a:extLst>
            </p:cNvPr>
            <p:cNvSpPr txBox="1">
              <a:spLocks/>
            </p:cNvSpPr>
            <p:nvPr/>
          </p:nvSpPr>
          <p:spPr>
            <a:xfrm>
              <a:off x="4451675" y="1529737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79667F-79AF-40D3-A63A-A3BCDFFA2A1E}"/>
                </a:ext>
              </a:extLst>
            </p:cNvPr>
            <p:cNvGrpSpPr/>
            <p:nvPr/>
          </p:nvGrpSpPr>
          <p:grpSpPr>
            <a:xfrm>
              <a:off x="4829206" y="1755067"/>
              <a:ext cx="2744525" cy="1893345"/>
              <a:chOff x="4749136" y="1744141"/>
              <a:chExt cx="2744525" cy="1893345"/>
            </a:xfrm>
          </p:grpSpPr>
          <p:grpSp>
            <p:nvGrpSpPr>
              <p:cNvPr id="28" name="Group 31">
                <a:extLst>
                  <a:ext uri="{FF2B5EF4-FFF2-40B4-BE49-F238E27FC236}">
                    <a16:creationId xmlns:a16="http://schemas.microsoft.com/office/drawing/2014/main" id="{A805C287-EBBE-4235-9422-9FD9D9EEB494}"/>
                  </a:ext>
                </a:extLst>
              </p:cNvPr>
              <p:cNvGrpSpPr/>
              <p:nvPr/>
            </p:nvGrpSpPr>
            <p:grpSpPr>
              <a:xfrm>
                <a:off x="4749136" y="2783942"/>
                <a:ext cx="2744525" cy="853544"/>
                <a:chOff x="3542950" y="1992705"/>
                <a:chExt cx="2058394" cy="640158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1B3CF7-DDFC-4C2F-AC4B-E80A56BE6723}"/>
                    </a:ext>
                  </a:extLst>
                </p:cNvPr>
                <p:cNvSpPr txBox="1"/>
                <p:nvPr/>
              </p:nvSpPr>
              <p:spPr>
                <a:xfrm>
                  <a:off x="3542950" y="1992705"/>
                  <a:ext cx="205839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417B85"/>
                      </a:solidFill>
                      <a:latin typeface="+mj-lt"/>
                    </a:rPr>
                    <a:t>Business &amp; Technology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8CD03E8-F530-48FF-A2D3-B4B6E103E17A}"/>
                    </a:ext>
                  </a:extLst>
                </p:cNvPr>
                <p:cNvSpPr txBox="1"/>
                <p:nvPr/>
              </p:nvSpPr>
              <p:spPr>
                <a:xfrm>
                  <a:off x="3542950" y="2171342"/>
                  <a:ext cx="2058394" cy="4615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333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Data Science is a combination of Business, Math and Technology, so growth can be in business / technology</a:t>
                  </a:r>
                </a:p>
              </p:txBody>
            </p:sp>
          </p:grp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565D925-9808-4238-8D89-F0778A419B4C}"/>
                  </a:ext>
                </a:extLst>
              </p:cNvPr>
              <p:cNvSpPr/>
              <p:nvPr/>
            </p:nvSpPr>
            <p:spPr>
              <a:xfrm>
                <a:off x="5627950" y="1744141"/>
                <a:ext cx="965063" cy="93743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733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F97343F-C0BA-432E-A6C8-14519980D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0503" y="1891999"/>
              <a:ext cx="636072" cy="63607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F91305-7EE7-47C0-8424-86175194C604}"/>
              </a:ext>
            </a:extLst>
          </p:cNvPr>
          <p:cNvGrpSpPr/>
          <p:nvPr/>
        </p:nvGrpSpPr>
        <p:grpSpPr>
          <a:xfrm>
            <a:off x="7925462" y="1509529"/>
            <a:ext cx="3141036" cy="1922835"/>
            <a:chOff x="7925462" y="1509529"/>
            <a:chExt cx="3141036" cy="192283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E652C7-493E-4A06-A3D8-B9C6355CE430}"/>
                </a:ext>
              </a:extLst>
            </p:cNvPr>
            <p:cNvGrpSpPr/>
            <p:nvPr/>
          </p:nvGrpSpPr>
          <p:grpSpPr>
            <a:xfrm>
              <a:off x="7925462" y="1509529"/>
              <a:ext cx="3141036" cy="1922835"/>
              <a:chOff x="7925462" y="1509529"/>
              <a:chExt cx="3141036" cy="1922835"/>
            </a:xfrm>
          </p:grpSpPr>
          <p:grpSp>
            <p:nvGrpSpPr>
              <p:cNvPr id="32" name="Group 32">
                <a:extLst>
                  <a:ext uri="{FF2B5EF4-FFF2-40B4-BE49-F238E27FC236}">
                    <a16:creationId xmlns:a16="http://schemas.microsoft.com/office/drawing/2014/main" id="{59319684-CA53-43C3-AFBB-FB1621AC3D85}"/>
                  </a:ext>
                </a:extLst>
              </p:cNvPr>
              <p:cNvGrpSpPr/>
              <p:nvPr/>
            </p:nvGrpSpPr>
            <p:grpSpPr>
              <a:xfrm>
                <a:off x="8321973" y="2783940"/>
                <a:ext cx="2744525" cy="648424"/>
                <a:chOff x="6222578" y="1992705"/>
                <a:chExt cx="2058394" cy="486318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9B78878-EB9E-4CAC-9AAC-BE32ABB81448}"/>
                    </a:ext>
                  </a:extLst>
                </p:cNvPr>
                <p:cNvSpPr txBox="1"/>
                <p:nvPr/>
              </p:nvSpPr>
              <p:spPr>
                <a:xfrm>
                  <a:off x="6222578" y="1992705"/>
                  <a:ext cx="205839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3"/>
                      </a:solidFill>
                      <a:latin typeface="+mj-lt"/>
                    </a:rPr>
                    <a:t>Industry-Agnostic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E4044A6-83F7-4B10-A68E-6771E3478A11}"/>
                    </a:ext>
                  </a:extLst>
                </p:cNvPr>
                <p:cNvSpPr txBox="1"/>
                <p:nvPr/>
              </p:nvSpPr>
              <p:spPr>
                <a:xfrm>
                  <a:off x="6222578" y="2171342"/>
                  <a:ext cx="2058394" cy="3076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333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Use your existing knowledge / domain / technology expertise with a data-edge</a:t>
                  </a:r>
                </a:p>
              </p:txBody>
            </p:sp>
          </p:grpSp>
          <p:sp>
            <p:nvSpPr>
              <p:cNvPr id="46" name="Text Placeholder 3">
                <a:extLst>
                  <a:ext uri="{FF2B5EF4-FFF2-40B4-BE49-F238E27FC236}">
                    <a16:creationId xmlns:a16="http://schemas.microsoft.com/office/drawing/2014/main" id="{F69A0D0F-707A-4B52-AFF5-781C8F5269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25462" y="1509529"/>
                <a:ext cx="759824" cy="820674"/>
              </a:xfrm>
              <a:prstGeom prst="rect">
                <a:avLst/>
              </a:prstGeom>
            </p:spPr>
            <p:txBody>
              <a:bodyPr wrap="none" lIns="0" tIns="0" rIns="0" bIns="0" anchor="t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9170">
                  <a:spcBef>
                    <a:spcPct val="20000"/>
                  </a:spcBef>
                  <a:defRPr/>
                </a:pPr>
                <a:r>
                  <a:rPr lang="en-US" sz="5333" b="0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2202D8-41EA-471F-B18F-24625DF4A461}"/>
                  </a:ext>
                </a:extLst>
              </p:cNvPr>
              <p:cNvSpPr/>
              <p:nvPr/>
            </p:nvSpPr>
            <p:spPr>
              <a:xfrm>
                <a:off x="9211705" y="1744141"/>
                <a:ext cx="965063" cy="93743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67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CF3BA74-09BC-4760-8EAF-4416ABB04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7046" y="1863664"/>
              <a:ext cx="692497" cy="692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537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in Data Science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grpSp>
        <p:nvGrpSpPr>
          <p:cNvPr id="24" name="Group 30">
            <a:extLst>
              <a:ext uri="{FF2B5EF4-FFF2-40B4-BE49-F238E27FC236}">
                <a16:creationId xmlns:a16="http://schemas.microsoft.com/office/drawing/2014/main" id="{9BF63E98-6387-4148-AACE-C99621618F5E}"/>
              </a:ext>
            </a:extLst>
          </p:cNvPr>
          <p:cNvGrpSpPr/>
          <p:nvPr/>
        </p:nvGrpSpPr>
        <p:grpSpPr>
          <a:xfrm>
            <a:off x="1176300" y="2783942"/>
            <a:ext cx="2744525" cy="853545"/>
            <a:chOff x="863323" y="1992704"/>
            <a:chExt cx="2058394" cy="64015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89197B-77E7-455A-9D1A-E24439576A14}"/>
                </a:ext>
              </a:extLst>
            </p:cNvPr>
            <p:cNvSpPr txBox="1"/>
            <p:nvPr/>
          </p:nvSpPr>
          <p:spPr>
            <a:xfrm>
              <a:off x="863323" y="1992704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+mj-lt"/>
                </a:rPr>
                <a:t>Data Engineer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603662-A235-4DA9-A070-AF07092D7DA1}"/>
                </a:ext>
              </a:extLst>
            </p:cNvPr>
            <p:cNvSpPr txBox="1"/>
            <p:nvPr/>
          </p:nvSpPr>
          <p:spPr>
            <a:xfrm>
              <a:off x="863323" y="2171342"/>
              <a:ext cx="2058394" cy="4615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Movement, Building Data pipelines, Quality of Data, Data Governance</a:t>
              </a:r>
            </a:p>
          </p:txBody>
        </p:sp>
      </p:grpSp>
      <p:grpSp>
        <p:nvGrpSpPr>
          <p:cNvPr id="28" name="Group 31">
            <a:extLst>
              <a:ext uri="{FF2B5EF4-FFF2-40B4-BE49-F238E27FC236}">
                <a16:creationId xmlns:a16="http://schemas.microsoft.com/office/drawing/2014/main" id="{A805C287-EBBE-4235-9422-9FD9D9EEB494}"/>
              </a:ext>
            </a:extLst>
          </p:cNvPr>
          <p:cNvGrpSpPr/>
          <p:nvPr/>
        </p:nvGrpSpPr>
        <p:grpSpPr>
          <a:xfrm>
            <a:off x="4749136" y="2783942"/>
            <a:ext cx="2744525" cy="853544"/>
            <a:chOff x="3542950" y="1992705"/>
            <a:chExt cx="2058394" cy="64015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1B3CF7-DDFC-4C2F-AC4B-E80A56BE6723}"/>
                </a:ext>
              </a:extLst>
            </p:cNvPr>
            <p:cNvSpPr txBox="1"/>
            <p:nvPr/>
          </p:nvSpPr>
          <p:spPr>
            <a:xfrm>
              <a:off x="3542950" y="199270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17B85"/>
                  </a:solidFill>
                  <a:latin typeface="+mj-lt"/>
                </a:rPr>
                <a:t>Machine Learning Engineer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CD03E8-F530-48FF-A2D3-B4B6E103E17A}"/>
                </a:ext>
              </a:extLst>
            </p:cNvPr>
            <p:cNvSpPr txBox="1"/>
            <p:nvPr/>
          </p:nvSpPr>
          <p:spPr>
            <a:xfrm>
              <a:off x="3542950" y="2171342"/>
              <a:ext cx="2058394" cy="4615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Experimentation to get output, Modelling, Making the most out of data, Data Analytics</a:t>
              </a: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59319684-CA53-43C3-AFBB-FB1621AC3D85}"/>
              </a:ext>
            </a:extLst>
          </p:cNvPr>
          <p:cNvGrpSpPr/>
          <p:nvPr/>
        </p:nvGrpSpPr>
        <p:grpSpPr>
          <a:xfrm>
            <a:off x="8321973" y="2783940"/>
            <a:ext cx="2744525" cy="853544"/>
            <a:chOff x="6222578" y="1992705"/>
            <a:chExt cx="2058394" cy="64015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9B78878-EB9E-4CAC-9AAC-BE32ABB81448}"/>
                </a:ext>
              </a:extLst>
            </p:cNvPr>
            <p:cNvSpPr txBox="1"/>
            <p:nvPr/>
          </p:nvSpPr>
          <p:spPr>
            <a:xfrm>
              <a:off x="6222578" y="199270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  <a:latin typeface="+mj-lt"/>
                </a:rPr>
                <a:t>Business Analyst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4044A6-83F7-4B10-A68E-6771E3478A11}"/>
                </a:ext>
              </a:extLst>
            </p:cNvPr>
            <p:cNvSpPr txBox="1"/>
            <p:nvPr/>
          </p:nvSpPr>
          <p:spPr>
            <a:xfrm>
              <a:off x="6222578" y="2171342"/>
              <a:ext cx="2058394" cy="4615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Client communication &amp; management, Dashboarding &amp; Reporting, Visualization, Decision Making</a:t>
              </a:r>
            </a:p>
          </p:txBody>
        </p:sp>
      </p:grpSp>
      <p:grpSp>
        <p:nvGrpSpPr>
          <p:cNvPr id="39" name="Group 33">
            <a:extLst>
              <a:ext uri="{FF2B5EF4-FFF2-40B4-BE49-F238E27FC236}">
                <a16:creationId xmlns:a16="http://schemas.microsoft.com/office/drawing/2014/main" id="{0F5CF1B8-4A8F-4987-9920-C3A6C632A770}"/>
              </a:ext>
            </a:extLst>
          </p:cNvPr>
          <p:cNvGrpSpPr/>
          <p:nvPr/>
        </p:nvGrpSpPr>
        <p:grpSpPr>
          <a:xfrm>
            <a:off x="4749136" y="5408808"/>
            <a:ext cx="2744525" cy="853544"/>
            <a:chOff x="863323" y="3720915"/>
            <a:chExt cx="2058394" cy="64015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C3D491-4A3D-4CFB-AECA-8E0162A07413}"/>
                </a:ext>
              </a:extLst>
            </p:cNvPr>
            <p:cNvSpPr txBox="1"/>
            <p:nvPr/>
          </p:nvSpPr>
          <p:spPr>
            <a:xfrm>
              <a:off x="863323" y="372091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+mj-lt"/>
                </a:rPr>
                <a:t>Data Scientist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65E42F-7B4E-4B4C-8BAD-ED026ED86D1D}"/>
                </a:ext>
              </a:extLst>
            </p:cNvPr>
            <p:cNvSpPr txBox="1"/>
            <p:nvPr/>
          </p:nvSpPr>
          <p:spPr>
            <a:xfrm>
              <a:off x="863323" y="3899552"/>
              <a:ext cx="2058394" cy="4615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on the cloud, modelling in all capacities, visualization, presentation to stakeholders, team management</a:t>
              </a: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B92452D7-6EFA-48DA-B9C1-89EBAD2C6887}"/>
              </a:ext>
            </a:extLst>
          </p:cNvPr>
          <p:cNvSpPr txBox="1">
            <a:spLocks/>
          </p:cNvSpPr>
          <p:nvPr/>
        </p:nvSpPr>
        <p:spPr>
          <a:xfrm>
            <a:off x="743484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40EAD5D2-6885-4F25-AF8D-3772429AFFDC}"/>
              </a:ext>
            </a:extLst>
          </p:cNvPr>
          <p:cNvSpPr txBox="1">
            <a:spLocks/>
          </p:cNvSpPr>
          <p:nvPr/>
        </p:nvSpPr>
        <p:spPr>
          <a:xfrm>
            <a:off x="4380142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69A0D0F-707A-4B52-AFF5-781C8F5269F1}"/>
              </a:ext>
            </a:extLst>
          </p:cNvPr>
          <p:cNvSpPr txBox="1">
            <a:spLocks/>
          </p:cNvSpPr>
          <p:nvPr/>
        </p:nvSpPr>
        <p:spPr>
          <a:xfrm>
            <a:off x="7925462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A3212ECA-5398-4374-8CD4-836CA7DE7DF2}"/>
              </a:ext>
            </a:extLst>
          </p:cNvPr>
          <p:cNvSpPr txBox="1">
            <a:spLocks/>
          </p:cNvSpPr>
          <p:nvPr/>
        </p:nvSpPr>
        <p:spPr>
          <a:xfrm>
            <a:off x="4380142" y="3980811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58326B-082D-4AFE-9B7B-D5384CA50B11}"/>
              </a:ext>
            </a:extLst>
          </p:cNvPr>
          <p:cNvGrpSpPr/>
          <p:nvPr/>
        </p:nvGrpSpPr>
        <p:grpSpPr>
          <a:xfrm>
            <a:off x="2066032" y="1744141"/>
            <a:ext cx="965063" cy="937433"/>
            <a:chOff x="2066032" y="1744141"/>
            <a:chExt cx="965063" cy="93743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821429-072D-4ECA-9F93-ABFDADDB72BB}"/>
                </a:ext>
              </a:extLst>
            </p:cNvPr>
            <p:cNvSpPr/>
            <p:nvPr/>
          </p:nvSpPr>
          <p:spPr>
            <a:xfrm>
              <a:off x="2066032" y="1744141"/>
              <a:ext cx="965063" cy="9374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543E238-638E-4F32-A1FC-B3BB2E077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0881" y="1905176"/>
              <a:ext cx="615361" cy="61536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F66DD5-2E18-4F69-A5DA-C881CA79D170}"/>
              </a:ext>
            </a:extLst>
          </p:cNvPr>
          <p:cNvGrpSpPr/>
          <p:nvPr/>
        </p:nvGrpSpPr>
        <p:grpSpPr>
          <a:xfrm>
            <a:off x="5638868" y="1744141"/>
            <a:ext cx="965063" cy="937433"/>
            <a:chOff x="5638868" y="1744141"/>
            <a:chExt cx="965063" cy="93743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0C2258-CCE6-4803-ABAE-203E68684097}"/>
                </a:ext>
              </a:extLst>
            </p:cNvPr>
            <p:cNvSpPr/>
            <p:nvPr/>
          </p:nvSpPr>
          <p:spPr>
            <a:xfrm>
              <a:off x="5638868" y="1744141"/>
              <a:ext cx="965063" cy="9374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563F368-407B-486A-81FD-FC48726F9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591" y="1919866"/>
              <a:ext cx="608205" cy="60820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FBC999-91CF-4044-85BD-9243E3300F41}"/>
              </a:ext>
            </a:extLst>
          </p:cNvPr>
          <p:cNvGrpSpPr/>
          <p:nvPr/>
        </p:nvGrpSpPr>
        <p:grpSpPr>
          <a:xfrm>
            <a:off x="9211705" y="1744141"/>
            <a:ext cx="965063" cy="937433"/>
            <a:chOff x="9211705" y="1744141"/>
            <a:chExt cx="965063" cy="93743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2202D8-41EA-471F-B18F-24625DF4A461}"/>
                </a:ext>
              </a:extLst>
            </p:cNvPr>
            <p:cNvSpPr/>
            <p:nvPr/>
          </p:nvSpPr>
          <p:spPr>
            <a:xfrm>
              <a:off x="9211705" y="1744141"/>
              <a:ext cx="965063" cy="9374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3E337F1-12F7-4A14-A219-790FFB8C0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205" y="1871938"/>
              <a:ext cx="704059" cy="704059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2F12F2-F1A3-45AB-97AA-A675E2FD680C}"/>
              </a:ext>
            </a:extLst>
          </p:cNvPr>
          <p:cNvGrpSpPr/>
          <p:nvPr/>
        </p:nvGrpSpPr>
        <p:grpSpPr>
          <a:xfrm>
            <a:off x="5638868" y="4369009"/>
            <a:ext cx="965063" cy="937433"/>
            <a:chOff x="5638868" y="4369009"/>
            <a:chExt cx="965063" cy="93743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D6C25C-DAF7-4B5F-8F2F-60B13DD7FE39}"/>
                </a:ext>
              </a:extLst>
            </p:cNvPr>
            <p:cNvSpPr/>
            <p:nvPr/>
          </p:nvSpPr>
          <p:spPr>
            <a:xfrm>
              <a:off x="5638868" y="4369009"/>
              <a:ext cx="965063" cy="9374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6B4FBBF-8BCA-4B3B-9FFF-BDA52EC1D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427" y="4415219"/>
              <a:ext cx="772531" cy="772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15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 in Data Science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89197B-77E7-455A-9D1A-E24439576A14}"/>
              </a:ext>
            </a:extLst>
          </p:cNvPr>
          <p:cNvSpPr txBox="1"/>
          <p:nvPr/>
        </p:nvSpPr>
        <p:spPr>
          <a:xfrm>
            <a:off x="1176300" y="2783942"/>
            <a:ext cx="2744525" cy="2462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Data Engineer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1B3CF7-DDFC-4C2F-AC4B-E80A56BE6723}"/>
              </a:ext>
            </a:extLst>
          </p:cNvPr>
          <p:cNvSpPr txBox="1"/>
          <p:nvPr/>
        </p:nvSpPr>
        <p:spPr>
          <a:xfrm>
            <a:off x="4749136" y="2783942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417B85"/>
                </a:solidFill>
                <a:latin typeface="+mj-lt"/>
              </a:rPr>
              <a:t>Machine Learning Engineer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B78878-EB9E-4CAC-9AAC-BE32ABB81448}"/>
              </a:ext>
            </a:extLst>
          </p:cNvPr>
          <p:cNvSpPr txBox="1"/>
          <p:nvPr/>
        </p:nvSpPr>
        <p:spPr>
          <a:xfrm>
            <a:off x="8321973" y="2783940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+mj-lt"/>
              </a:rPr>
              <a:t>Business Analyst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C3D491-4A3D-4CFB-AECA-8E0162A07413}"/>
              </a:ext>
            </a:extLst>
          </p:cNvPr>
          <p:cNvSpPr txBox="1"/>
          <p:nvPr/>
        </p:nvSpPr>
        <p:spPr>
          <a:xfrm>
            <a:off x="4749136" y="5408808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+mj-lt"/>
              </a:rPr>
              <a:t>Data Scientist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58326B-082D-4AFE-9B7B-D5384CA50B11}"/>
              </a:ext>
            </a:extLst>
          </p:cNvPr>
          <p:cNvGrpSpPr/>
          <p:nvPr/>
        </p:nvGrpSpPr>
        <p:grpSpPr>
          <a:xfrm>
            <a:off x="2066032" y="1744141"/>
            <a:ext cx="965063" cy="937433"/>
            <a:chOff x="2066032" y="1744141"/>
            <a:chExt cx="965063" cy="93743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821429-072D-4ECA-9F93-ABFDADDB72BB}"/>
                </a:ext>
              </a:extLst>
            </p:cNvPr>
            <p:cNvSpPr/>
            <p:nvPr/>
          </p:nvSpPr>
          <p:spPr>
            <a:xfrm>
              <a:off x="2066032" y="1744141"/>
              <a:ext cx="965063" cy="9374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543E238-638E-4F32-A1FC-B3BB2E077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0881" y="1905176"/>
              <a:ext cx="615361" cy="61536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F66DD5-2E18-4F69-A5DA-C881CA79D170}"/>
              </a:ext>
            </a:extLst>
          </p:cNvPr>
          <p:cNvGrpSpPr/>
          <p:nvPr/>
        </p:nvGrpSpPr>
        <p:grpSpPr>
          <a:xfrm>
            <a:off x="5638868" y="1744141"/>
            <a:ext cx="965063" cy="937433"/>
            <a:chOff x="5638868" y="1744141"/>
            <a:chExt cx="965063" cy="93743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0C2258-CCE6-4803-ABAE-203E68684097}"/>
                </a:ext>
              </a:extLst>
            </p:cNvPr>
            <p:cNvSpPr/>
            <p:nvPr/>
          </p:nvSpPr>
          <p:spPr>
            <a:xfrm>
              <a:off x="5638868" y="1744141"/>
              <a:ext cx="965063" cy="9374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563F368-407B-486A-81FD-FC48726F9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591" y="1919866"/>
              <a:ext cx="608205" cy="60820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FBC999-91CF-4044-85BD-9243E3300F41}"/>
              </a:ext>
            </a:extLst>
          </p:cNvPr>
          <p:cNvGrpSpPr/>
          <p:nvPr/>
        </p:nvGrpSpPr>
        <p:grpSpPr>
          <a:xfrm>
            <a:off x="9211705" y="1744141"/>
            <a:ext cx="965063" cy="937433"/>
            <a:chOff x="9211705" y="1744141"/>
            <a:chExt cx="965063" cy="93743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2202D8-41EA-471F-B18F-24625DF4A461}"/>
                </a:ext>
              </a:extLst>
            </p:cNvPr>
            <p:cNvSpPr/>
            <p:nvPr/>
          </p:nvSpPr>
          <p:spPr>
            <a:xfrm>
              <a:off x="9211705" y="1744141"/>
              <a:ext cx="965063" cy="9374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3E337F1-12F7-4A14-A219-790FFB8C0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205" y="1871938"/>
              <a:ext cx="704059" cy="704059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2F12F2-F1A3-45AB-97AA-A675E2FD680C}"/>
              </a:ext>
            </a:extLst>
          </p:cNvPr>
          <p:cNvGrpSpPr/>
          <p:nvPr/>
        </p:nvGrpSpPr>
        <p:grpSpPr>
          <a:xfrm>
            <a:off x="5638868" y="4369009"/>
            <a:ext cx="965063" cy="937433"/>
            <a:chOff x="5638868" y="4369009"/>
            <a:chExt cx="965063" cy="93743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D6C25C-DAF7-4B5F-8F2F-60B13DD7FE39}"/>
                </a:ext>
              </a:extLst>
            </p:cNvPr>
            <p:cNvSpPr/>
            <p:nvPr/>
          </p:nvSpPr>
          <p:spPr>
            <a:xfrm>
              <a:off x="5638868" y="4369009"/>
              <a:ext cx="965063" cy="9374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6B4FBBF-8BCA-4B3B-9FFF-BDA52EC1D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427" y="4415219"/>
              <a:ext cx="772531" cy="772531"/>
            </a:xfrm>
            <a:prstGeom prst="rect">
              <a:avLst/>
            </a:prstGeom>
          </p:spPr>
        </p:pic>
      </p:grpSp>
      <p:pic>
        <p:nvPicPr>
          <p:cNvPr id="36" name="Picture 2" descr="Download Google Cloud Platform (GCP) Logo in SVG Vector or PNG File Format  - Logo.wine">
            <a:extLst>
              <a:ext uri="{FF2B5EF4-FFF2-40B4-BE49-F238E27FC236}">
                <a16:creationId xmlns:a16="http://schemas.microsoft.com/office/drawing/2014/main" id="{F6C52FB6-B418-4FFD-903D-649BB2B11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8" t="39412" r="1225" b="39795"/>
          <a:stretch/>
        </p:blipFill>
        <p:spPr bwMode="auto">
          <a:xfrm>
            <a:off x="1117952" y="3226650"/>
            <a:ext cx="1421884" cy="22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Microsoft Azure Logo – Penthara Technologies">
            <a:extLst>
              <a:ext uri="{FF2B5EF4-FFF2-40B4-BE49-F238E27FC236}">
                <a16:creationId xmlns:a16="http://schemas.microsoft.com/office/drawing/2014/main" id="{49005FD5-13D6-4584-9B7C-55289720D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21980" r="1662" b="18563"/>
          <a:stretch/>
        </p:blipFill>
        <p:spPr bwMode="auto">
          <a:xfrm>
            <a:off x="2014135" y="3562727"/>
            <a:ext cx="1068852" cy="3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mazon Web Services (AWS) – Logos Download">
            <a:extLst>
              <a:ext uri="{FF2B5EF4-FFF2-40B4-BE49-F238E27FC236}">
                <a16:creationId xmlns:a16="http://schemas.microsoft.com/office/drawing/2014/main" id="{F39926A6-2463-47E6-9BC6-C31691FC0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441" y="3132532"/>
            <a:ext cx="915066" cy="3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0" descr="The Python Logo | Python Software Foundation">
            <a:extLst>
              <a:ext uri="{FF2B5EF4-FFF2-40B4-BE49-F238E27FC236}">
                <a16:creationId xmlns:a16="http://schemas.microsoft.com/office/drawing/2014/main" id="{29EA096C-FDD4-4C9A-AE05-7A9517F21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2" t="9537" r="11528" b="24716"/>
          <a:stretch/>
        </p:blipFill>
        <p:spPr bwMode="auto">
          <a:xfrm>
            <a:off x="4804974" y="3171448"/>
            <a:ext cx="1124065" cy="32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2" descr="File:Apache Spark logo.svg - Wikimedia Commons">
            <a:extLst>
              <a:ext uri="{FF2B5EF4-FFF2-40B4-BE49-F238E27FC236}">
                <a16:creationId xmlns:a16="http://schemas.microsoft.com/office/drawing/2014/main" id="{0615C4EB-E58E-48E0-A1B0-CE9DD6782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48" y="3489983"/>
            <a:ext cx="690288" cy="3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4" descr="File:R logo.svg - Wikimedia Commons">
            <a:extLst>
              <a:ext uri="{FF2B5EF4-FFF2-40B4-BE49-F238E27FC236}">
                <a16:creationId xmlns:a16="http://schemas.microsoft.com/office/drawing/2014/main" id="{4FEC6F4F-2433-442B-AEE6-71C40A238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80" y="3135210"/>
            <a:ext cx="457755" cy="35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7A33A3A-7BFB-4DA5-A9A1-C6C99246760E}"/>
              </a:ext>
            </a:extLst>
          </p:cNvPr>
          <p:cNvGrpSpPr/>
          <p:nvPr/>
        </p:nvGrpSpPr>
        <p:grpSpPr>
          <a:xfrm>
            <a:off x="8753987" y="3143757"/>
            <a:ext cx="1693811" cy="847218"/>
            <a:chOff x="8753987" y="3143757"/>
            <a:chExt cx="1693811" cy="847218"/>
          </a:xfrm>
        </p:grpSpPr>
        <p:pic>
          <p:nvPicPr>
            <p:cNvPr id="59" name="Picture 8" descr="Tableau Logo for website - Sybyl">
              <a:extLst>
                <a:ext uri="{FF2B5EF4-FFF2-40B4-BE49-F238E27FC236}">
                  <a16:creationId xmlns:a16="http://schemas.microsoft.com/office/drawing/2014/main" id="{EA76656E-FF33-4535-AF67-671FC52B5B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4" t="18394" r="838" b="24748"/>
            <a:stretch/>
          </p:blipFill>
          <p:spPr bwMode="auto">
            <a:xfrm>
              <a:off x="8753987" y="3143757"/>
              <a:ext cx="1021165" cy="534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4" descr="Power-BI-logo-2021 -">
              <a:extLst>
                <a:ext uri="{FF2B5EF4-FFF2-40B4-BE49-F238E27FC236}">
                  <a16:creationId xmlns:a16="http://schemas.microsoft.com/office/drawing/2014/main" id="{2139C693-F5A5-4476-ADD9-A6F481DE6E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6" t="226" r="28519" b="-538"/>
            <a:stretch/>
          </p:blipFill>
          <p:spPr bwMode="auto">
            <a:xfrm>
              <a:off x="9905737" y="3148905"/>
              <a:ext cx="542061" cy="51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8" descr="Qlik Vector Logo | Free Download - (.SVG + .PNG) format - SeekVectorLogo.Com">
              <a:extLst>
                <a:ext uri="{FF2B5EF4-FFF2-40B4-BE49-F238E27FC236}">
                  <a16:creationId xmlns:a16="http://schemas.microsoft.com/office/drawing/2014/main" id="{9F310E6F-6023-4319-ABE1-FA3D4931EC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" t="23130" r="1506" b="23970"/>
            <a:stretch/>
          </p:blipFill>
          <p:spPr bwMode="auto">
            <a:xfrm>
              <a:off x="9437046" y="3779273"/>
              <a:ext cx="676212" cy="21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9CEE8B6-65C9-4B05-BA2E-A679BD329395}"/>
              </a:ext>
            </a:extLst>
          </p:cNvPr>
          <p:cNvGrpSpPr/>
          <p:nvPr/>
        </p:nvGrpSpPr>
        <p:grpSpPr>
          <a:xfrm>
            <a:off x="5569902" y="6396643"/>
            <a:ext cx="1030987" cy="354949"/>
            <a:chOff x="810780" y="2089076"/>
            <a:chExt cx="1268984" cy="438011"/>
          </a:xfrm>
        </p:grpSpPr>
        <p:pic>
          <p:nvPicPr>
            <p:cNvPr id="63" name="Picture 28" descr="Download MySQL Logo in SVG Vector or PNG File Format - Logo.wine">
              <a:extLst>
                <a:ext uri="{FF2B5EF4-FFF2-40B4-BE49-F238E27FC236}">
                  <a16:creationId xmlns:a16="http://schemas.microsoft.com/office/drawing/2014/main" id="{7ECAF602-2EEB-4BD9-8041-90EBFC7BDE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9" t="18129" r="4789" b="17121"/>
            <a:stretch/>
          </p:blipFill>
          <p:spPr bwMode="auto">
            <a:xfrm>
              <a:off x="810780" y="2117931"/>
              <a:ext cx="720931" cy="35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30" descr="Download Microsoft Excel Logo in SVG Vector or PNG File Format - Logo.wine">
              <a:extLst>
                <a:ext uri="{FF2B5EF4-FFF2-40B4-BE49-F238E27FC236}">
                  <a16:creationId xmlns:a16="http://schemas.microsoft.com/office/drawing/2014/main" id="{B5F623D6-727B-402D-B443-543BCCE92B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62" t="14393" r="25640" b="14765"/>
            <a:stretch/>
          </p:blipFill>
          <p:spPr bwMode="auto">
            <a:xfrm>
              <a:off x="1619770" y="2089076"/>
              <a:ext cx="459994" cy="43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B0F3E3-E46A-46BE-AF74-72F613D7FF60}"/>
              </a:ext>
            </a:extLst>
          </p:cNvPr>
          <p:cNvCxnSpPr/>
          <p:nvPr/>
        </p:nvCxnSpPr>
        <p:spPr>
          <a:xfrm>
            <a:off x="2099924" y="4216400"/>
            <a:ext cx="8076843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UpGrad Logos &amp;amp; Brand Assets | Brandfetch">
            <a:extLst>
              <a:ext uri="{FF2B5EF4-FFF2-40B4-BE49-F238E27FC236}">
                <a16:creationId xmlns:a16="http://schemas.microsoft.com/office/drawing/2014/main" id="{F26D8221-3581-4C3D-A6BE-9F917B65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346" y="5684849"/>
            <a:ext cx="502691" cy="26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58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943646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How to move into Data Science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69939-79D9-4AE1-B9FB-4B6B55A7AF73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8E212B6-8FA4-4DAB-B623-6079EB3EE61D}"/>
              </a:ext>
            </a:extLst>
          </p:cNvPr>
          <p:cNvSpPr txBox="1">
            <a:spLocks/>
          </p:cNvSpPr>
          <p:nvPr/>
        </p:nvSpPr>
        <p:spPr>
          <a:xfrm>
            <a:off x="743484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F10F20-2F1C-4721-BB0C-56C435729E8E}"/>
              </a:ext>
            </a:extLst>
          </p:cNvPr>
          <p:cNvCxnSpPr/>
          <p:nvPr/>
        </p:nvCxnSpPr>
        <p:spPr>
          <a:xfrm>
            <a:off x="1716071" y="1908433"/>
            <a:ext cx="2381089" cy="0"/>
          </a:xfrm>
          <a:prstGeom prst="line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31">
            <a:extLst>
              <a:ext uri="{FF2B5EF4-FFF2-40B4-BE49-F238E27FC236}">
                <a16:creationId xmlns:a16="http://schemas.microsoft.com/office/drawing/2014/main" id="{60521798-0DE5-48D2-8C24-3E1E61455BCE}"/>
              </a:ext>
            </a:extLst>
          </p:cNvPr>
          <p:cNvGrpSpPr/>
          <p:nvPr/>
        </p:nvGrpSpPr>
        <p:grpSpPr>
          <a:xfrm>
            <a:off x="742950" y="2287105"/>
            <a:ext cx="3098221" cy="930588"/>
            <a:chOff x="625692" y="1862556"/>
            <a:chExt cx="2242452" cy="697941"/>
          </a:xfrm>
        </p:grpSpPr>
        <p:sp>
          <p:nvSpPr>
            <p:cNvPr id="9" name="Footer Text">
              <a:extLst>
                <a:ext uri="{FF2B5EF4-FFF2-40B4-BE49-F238E27FC236}">
                  <a16:creationId xmlns:a16="http://schemas.microsoft.com/office/drawing/2014/main" id="{F0C79861-B0DD-451D-A358-CF5162A83E58}"/>
                </a:ext>
              </a:extLst>
            </p:cNvPr>
            <p:cNvSpPr txBox="1"/>
            <p:nvPr/>
          </p:nvSpPr>
          <p:spPr>
            <a:xfrm>
              <a:off x="625692" y="2099986"/>
              <a:ext cx="224245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Decide the kind of roles to target, </a:t>
              </a:r>
              <a:b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Talk to people who are doing what you want to do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11C469-02CB-4595-AB07-19FEEF220E33}"/>
                </a:ext>
              </a:extLst>
            </p:cNvPr>
            <p:cNvSpPr txBox="1"/>
            <p:nvPr/>
          </p:nvSpPr>
          <p:spPr>
            <a:xfrm>
              <a:off x="625692" y="1862556"/>
              <a:ext cx="893519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 Target</a:t>
              </a:r>
            </a:p>
          </p:txBody>
        </p:sp>
      </p:grp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031DD39-80BC-41F3-89B1-539586209630}"/>
              </a:ext>
            </a:extLst>
          </p:cNvPr>
          <p:cNvSpPr txBox="1">
            <a:spLocks/>
          </p:cNvSpPr>
          <p:nvPr/>
        </p:nvSpPr>
        <p:spPr>
          <a:xfrm>
            <a:off x="4380142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874384-EC32-48D9-A684-556A8E915D16}"/>
              </a:ext>
            </a:extLst>
          </p:cNvPr>
          <p:cNvCxnSpPr/>
          <p:nvPr/>
        </p:nvCxnSpPr>
        <p:spPr>
          <a:xfrm>
            <a:off x="5314629" y="1908433"/>
            <a:ext cx="2381089" cy="0"/>
          </a:xfrm>
          <a:prstGeom prst="line">
            <a:avLst/>
          </a:prstGeom>
          <a:ln w="19050" cap="rnd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35">
            <a:extLst>
              <a:ext uri="{FF2B5EF4-FFF2-40B4-BE49-F238E27FC236}">
                <a16:creationId xmlns:a16="http://schemas.microsoft.com/office/drawing/2014/main" id="{E99CB5A3-3A3D-41B0-9B0F-95DB2B7128B5}"/>
              </a:ext>
            </a:extLst>
          </p:cNvPr>
          <p:cNvGrpSpPr/>
          <p:nvPr/>
        </p:nvGrpSpPr>
        <p:grpSpPr>
          <a:xfrm>
            <a:off x="4379607" y="2257125"/>
            <a:ext cx="3173062" cy="1219136"/>
            <a:chOff x="625692" y="1840072"/>
            <a:chExt cx="2036411" cy="914352"/>
          </a:xfrm>
        </p:grpSpPr>
        <p:sp>
          <p:nvSpPr>
            <p:cNvPr id="15" name="Footer Text">
              <a:extLst>
                <a:ext uri="{FF2B5EF4-FFF2-40B4-BE49-F238E27FC236}">
                  <a16:creationId xmlns:a16="http://schemas.microsoft.com/office/drawing/2014/main" id="{8B4D2510-7C52-46C8-A973-8EABCC9E6769}"/>
                </a:ext>
              </a:extLst>
            </p:cNvPr>
            <p:cNvSpPr txBox="1"/>
            <p:nvPr/>
          </p:nvSpPr>
          <p:spPr>
            <a:xfrm>
              <a:off x="625692" y="2140409"/>
              <a:ext cx="2036411" cy="6140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Understand how ATS works (keywords),</a:t>
              </a:r>
            </a:p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keywords in your resume (SEO),</a:t>
              </a:r>
              <a:b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Take feedback on resume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7F4A8D-C9A2-491D-8767-86E5A26EF307}"/>
                </a:ext>
              </a:extLst>
            </p:cNvPr>
            <p:cNvSpPr txBox="1"/>
            <p:nvPr/>
          </p:nvSpPr>
          <p:spPr>
            <a:xfrm>
              <a:off x="625692" y="1840072"/>
              <a:ext cx="2021221" cy="2308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Optimize your resume</a:t>
              </a:r>
            </a:p>
          </p:txBody>
        </p:sp>
      </p:grp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5C0AF12-3D8F-481E-8E09-6940DA5EA1C4}"/>
              </a:ext>
            </a:extLst>
          </p:cNvPr>
          <p:cNvSpPr txBox="1">
            <a:spLocks/>
          </p:cNvSpPr>
          <p:nvPr/>
        </p:nvSpPr>
        <p:spPr>
          <a:xfrm>
            <a:off x="7925462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grpSp>
        <p:nvGrpSpPr>
          <p:cNvPr id="18" name="Group 40">
            <a:extLst>
              <a:ext uri="{FF2B5EF4-FFF2-40B4-BE49-F238E27FC236}">
                <a16:creationId xmlns:a16="http://schemas.microsoft.com/office/drawing/2014/main" id="{8D42CE2F-56B4-435B-8584-75EDD190CDBE}"/>
              </a:ext>
            </a:extLst>
          </p:cNvPr>
          <p:cNvGrpSpPr/>
          <p:nvPr/>
        </p:nvGrpSpPr>
        <p:grpSpPr>
          <a:xfrm>
            <a:off x="7924927" y="2287100"/>
            <a:ext cx="3290216" cy="930589"/>
            <a:chOff x="625692" y="1862555"/>
            <a:chExt cx="2690511" cy="697942"/>
          </a:xfrm>
        </p:grpSpPr>
        <p:sp>
          <p:nvSpPr>
            <p:cNvPr id="19" name="Footer Text">
              <a:extLst>
                <a:ext uri="{FF2B5EF4-FFF2-40B4-BE49-F238E27FC236}">
                  <a16:creationId xmlns:a16="http://schemas.microsoft.com/office/drawing/2014/main" id="{6CB40EA6-5D12-4C90-9FD9-101DDB88D11C}"/>
                </a:ext>
              </a:extLst>
            </p:cNvPr>
            <p:cNvSpPr txBox="1"/>
            <p:nvPr/>
          </p:nvSpPr>
          <p:spPr>
            <a:xfrm>
              <a:off x="625692" y="2099986"/>
              <a:ext cx="26905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certifications, Get recommendations</a:t>
              </a:r>
              <a:b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Participate in competitions, Do projects, </a:t>
              </a:r>
            </a:p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Keyword Optimization / SEO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69098B-2C96-447B-9006-D01733B87C08}"/>
                </a:ext>
              </a:extLst>
            </p:cNvPr>
            <p:cNvSpPr txBox="1"/>
            <p:nvPr/>
          </p:nvSpPr>
          <p:spPr>
            <a:xfrm>
              <a:off x="625692" y="1862555"/>
              <a:ext cx="2153685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LinkedIn Profile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8D0C34-1AA2-46E9-BBE0-14E663345E2F}"/>
              </a:ext>
            </a:extLst>
          </p:cNvPr>
          <p:cNvCxnSpPr/>
          <p:nvPr/>
        </p:nvCxnSpPr>
        <p:spPr>
          <a:xfrm>
            <a:off x="8885349" y="1908433"/>
            <a:ext cx="2381089" cy="0"/>
          </a:xfrm>
          <a:prstGeom prst="line">
            <a:avLst/>
          </a:prstGeom>
          <a:ln w="19050" cap="rnd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44">
            <a:extLst>
              <a:ext uri="{FF2B5EF4-FFF2-40B4-BE49-F238E27FC236}">
                <a16:creationId xmlns:a16="http://schemas.microsoft.com/office/drawing/2014/main" id="{9A5B2545-D79F-4876-8A07-C169036AE7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51464" y="1908433"/>
            <a:ext cx="2414974" cy="2053646"/>
          </a:xfrm>
          <a:prstGeom prst="bentConnector3">
            <a:avLst>
              <a:gd name="adj1" fmla="val -12929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ABC3018-7E90-4E9E-941B-68579388CFDD}"/>
              </a:ext>
            </a:extLst>
          </p:cNvPr>
          <p:cNvSpPr txBox="1">
            <a:spLocks/>
          </p:cNvSpPr>
          <p:nvPr/>
        </p:nvSpPr>
        <p:spPr>
          <a:xfrm>
            <a:off x="743484" y="3563785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grpSp>
        <p:nvGrpSpPr>
          <p:cNvPr id="24" name="Group 56">
            <a:extLst>
              <a:ext uri="{FF2B5EF4-FFF2-40B4-BE49-F238E27FC236}">
                <a16:creationId xmlns:a16="http://schemas.microsoft.com/office/drawing/2014/main" id="{0A3D5C91-DBFD-4D76-9FD2-684DD13D77E1}"/>
              </a:ext>
            </a:extLst>
          </p:cNvPr>
          <p:cNvGrpSpPr/>
          <p:nvPr/>
        </p:nvGrpSpPr>
        <p:grpSpPr>
          <a:xfrm>
            <a:off x="742950" y="4383848"/>
            <a:ext cx="3265311" cy="1114501"/>
            <a:chOff x="625691" y="1894424"/>
            <a:chExt cx="2506132" cy="835876"/>
          </a:xfrm>
        </p:grpSpPr>
        <p:sp>
          <p:nvSpPr>
            <p:cNvPr id="25" name="Footer Text">
              <a:extLst>
                <a:ext uri="{FF2B5EF4-FFF2-40B4-BE49-F238E27FC236}">
                  <a16:creationId xmlns:a16="http://schemas.microsoft.com/office/drawing/2014/main" id="{9FFB86DE-AF11-4206-B88E-867185B82199}"/>
                </a:ext>
              </a:extLst>
            </p:cNvPr>
            <p:cNvSpPr txBox="1"/>
            <p:nvPr/>
          </p:nvSpPr>
          <p:spPr>
            <a:xfrm>
              <a:off x="625691" y="2269789"/>
              <a:ext cx="250613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 need to know what you are looking for.</a:t>
              </a:r>
            </a:p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Money, growth, industry change, career trajectory, culture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D8CDC0-D368-41EF-BBD5-FBD98394C56C}"/>
                </a:ext>
              </a:extLst>
            </p:cNvPr>
            <p:cNvSpPr txBox="1"/>
            <p:nvPr/>
          </p:nvSpPr>
          <p:spPr>
            <a:xfrm>
              <a:off x="625691" y="1894424"/>
              <a:ext cx="1936504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high standards</a:t>
              </a:r>
            </a:p>
          </p:txBody>
        </p:sp>
      </p:grp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B962642-EF0F-431A-91E7-9DE8F7571779}"/>
              </a:ext>
            </a:extLst>
          </p:cNvPr>
          <p:cNvSpPr txBox="1">
            <a:spLocks/>
          </p:cNvSpPr>
          <p:nvPr/>
        </p:nvSpPr>
        <p:spPr>
          <a:xfrm>
            <a:off x="4380142" y="3563785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grpSp>
        <p:nvGrpSpPr>
          <p:cNvPr id="28" name="Group 60">
            <a:extLst>
              <a:ext uri="{FF2B5EF4-FFF2-40B4-BE49-F238E27FC236}">
                <a16:creationId xmlns:a16="http://schemas.microsoft.com/office/drawing/2014/main" id="{99160987-285E-4BB7-91E9-C15929B7B721}"/>
              </a:ext>
            </a:extLst>
          </p:cNvPr>
          <p:cNvGrpSpPr/>
          <p:nvPr/>
        </p:nvGrpSpPr>
        <p:grpSpPr>
          <a:xfrm>
            <a:off x="4379606" y="4229962"/>
            <a:ext cx="3316111" cy="1860670"/>
            <a:chOff x="625691" y="1779009"/>
            <a:chExt cx="2545123" cy="1395502"/>
          </a:xfrm>
        </p:grpSpPr>
        <p:sp>
          <p:nvSpPr>
            <p:cNvPr id="29" name="Footer Text">
              <a:extLst>
                <a:ext uri="{FF2B5EF4-FFF2-40B4-BE49-F238E27FC236}">
                  <a16:creationId xmlns:a16="http://schemas.microsoft.com/office/drawing/2014/main" id="{1D01AA43-D502-4492-8478-A467AD06DA3D}"/>
                </a:ext>
              </a:extLst>
            </p:cNvPr>
            <p:cNvSpPr txBox="1"/>
            <p:nvPr/>
          </p:nvSpPr>
          <p:spPr>
            <a:xfrm>
              <a:off x="625691" y="2253490"/>
              <a:ext cx="2545123" cy="9210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Globally recognized degree, </a:t>
              </a:r>
              <a:br>
                <a:rPr lang="en-US" sz="133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Degree Accepted by MNCs,</a:t>
              </a:r>
            </a:p>
            <a:p>
              <a:r>
                <a:rPr lang="en-US" sz="133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Possibility of PhD later, </a:t>
              </a:r>
            </a:p>
            <a:p>
              <a:r>
                <a:rPr lang="en-US" sz="133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Alumni Status</a:t>
              </a:r>
            </a:p>
            <a:p>
              <a:r>
                <a:rPr lang="en-US" sz="133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Bonus - WES Certification, Teachers from the industry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64A05A-6498-45EF-A3C0-A78403D878E3}"/>
                </a:ext>
              </a:extLst>
            </p:cNvPr>
            <p:cNvSpPr txBox="1"/>
            <p:nvPr/>
          </p:nvSpPr>
          <p:spPr>
            <a:xfrm>
              <a:off x="625692" y="1779009"/>
              <a:ext cx="2485322" cy="46166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Globally Accepted Degree </a:t>
              </a:r>
              <a:br>
                <a:rPr lang="en-US" sz="20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(70%)</a:t>
              </a:r>
            </a:p>
          </p:txBody>
        </p:sp>
      </p:grp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04F7971-1130-4E86-B80C-33B7EEBFB815}"/>
              </a:ext>
            </a:extLst>
          </p:cNvPr>
          <p:cNvSpPr txBox="1">
            <a:spLocks/>
          </p:cNvSpPr>
          <p:nvPr/>
        </p:nvSpPr>
        <p:spPr>
          <a:xfrm>
            <a:off x="7925462" y="3563785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grpSp>
        <p:nvGrpSpPr>
          <p:cNvPr id="32" name="Group 64">
            <a:extLst>
              <a:ext uri="{FF2B5EF4-FFF2-40B4-BE49-F238E27FC236}">
                <a16:creationId xmlns:a16="http://schemas.microsoft.com/office/drawing/2014/main" id="{3DE51B74-33B7-4E80-BAB0-565A75205B47}"/>
              </a:ext>
            </a:extLst>
          </p:cNvPr>
          <p:cNvGrpSpPr/>
          <p:nvPr/>
        </p:nvGrpSpPr>
        <p:grpSpPr>
          <a:xfrm>
            <a:off x="7924926" y="4229956"/>
            <a:ext cx="3341511" cy="1655999"/>
            <a:chOff x="625691" y="1779007"/>
            <a:chExt cx="2447781" cy="1242001"/>
          </a:xfrm>
        </p:grpSpPr>
        <p:sp>
          <p:nvSpPr>
            <p:cNvPr id="33" name="Footer Text">
              <a:extLst>
                <a:ext uri="{FF2B5EF4-FFF2-40B4-BE49-F238E27FC236}">
                  <a16:creationId xmlns:a16="http://schemas.microsoft.com/office/drawing/2014/main" id="{C4CA40F9-8837-44AC-A27F-2C9A74CEB4FD}"/>
                </a:ext>
              </a:extLst>
            </p:cNvPr>
            <p:cNvSpPr txBox="1"/>
            <p:nvPr/>
          </p:nvSpPr>
          <p:spPr>
            <a:xfrm>
              <a:off x="625691" y="2099986"/>
              <a:ext cx="2447781" cy="9210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 writing about Data Science,</a:t>
              </a:r>
              <a:b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 with recruiters, Build a strong base,</a:t>
              </a:r>
            </a:p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 active on LinkedIn, Medium</a:t>
              </a:r>
            </a:p>
            <a:p>
              <a:endParaRPr lang="en-US" sz="133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real interest, Google &amp; know about the latest happenings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E7B94B-5B03-4F97-A8F5-0D6895ADE95D}"/>
                </a:ext>
              </a:extLst>
            </p:cNvPr>
            <p:cNvSpPr txBox="1"/>
            <p:nvPr/>
          </p:nvSpPr>
          <p:spPr>
            <a:xfrm>
              <a:off x="625691" y="1779007"/>
              <a:ext cx="2272212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Relevant Network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AB5FEF-508D-491E-8E8B-967C8E724935}"/>
              </a:ext>
            </a:extLst>
          </p:cNvPr>
          <p:cNvCxnSpPr/>
          <p:nvPr/>
        </p:nvCxnSpPr>
        <p:spPr>
          <a:xfrm flipH="1">
            <a:off x="5263829" y="3962079"/>
            <a:ext cx="2381089" cy="0"/>
          </a:xfrm>
          <a:prstGeom prst="line">
            <a:avLst/>
          </a:prstGeom>
          <a:ln w="19050" cap="rnd">
            <a:solidFill>
              <a:schemeClr val="accent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00C36D-3EBF-40E1-B124-907D35F467C5}"/>
              </a:ext>
            </a:extLst>
          </p:cNvPr>
          <p:cNvCxnSpPr/>
          <p:nvPr/>
        </p:nvCxnSpPr>
        <p:spPr>
          <a:xfrm flipH="1">
            <a:off x="1665271" y="3962079"/>
            <a:ext cx="2381089" cy="0"/>
          </a:xfrm>
          <a:prstGeom prst="line">
            <a:avLst/>
          </a:prstGeom>
          <a:ln w="19050" cap="rnd">
            <a:solidFill>
              <a:schemeClr val="accent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36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7" grpId="0"/>
      <p:bldP spid="23" grpId="0"/>
      <p:bldP spid="27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E506AB-66A1-474D-B1CC-ECA27BF3C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11" y="4300611"/>
            <a:ext cx="2219177" cy="2219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42DC9E-DEA5-42E4-896C-93721D74A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" y="1461988"/>
            <a:ext cx="1219200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Resume Optimization (Demo)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pic>
        <p:nvPicPr>
          <p:cNvPr id="39" name="Picture 2" descr="Linkedin - Free social media icons">
            <a:extLst>
              <a:ext uri="{FF2B5EF4-FFF2-40B4-BE49-F238E27FC236}">
                <a16:creationId xmlns:a16="http://schemas.microsoft.com/office/drawing/2014/main" id="{B05F7F5E-A0D0-42EF-824C-F3DEF670B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0" t="-1031" r="23755"/>
          <a:stretch/>
        </p:blipFill>
        <p:spPr bwMode="auto">
          <a:xfrm>
            <a:off x="346764" y="1608098"/>
            <a:ext cx="408886" cy="4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Medium logo | Logok">
            <a:extLst>
              <a:ext uri="{FF2B5EF4-FFF2-40B4-BE49-F238E27FC236}">
                <a16:creationId xmlns:a16="http://schemas.microsoft.com/office/drawing/2014/main" id="{C7E948CD-B777-4F4A-925E-11FD5B95E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1" t="28005" r="19918" b="27804"/>
          <a:stretch/>
        </p:blipFill>
        <p:spPr bwMode="auto">
          <a:xfrm>
            <a:off x="1044105" y="1628744"/>
            <a:ext cx="595713" cy="32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Github Logo - Free social media icons">
            <a:extLst>
              <a:ext uri="{FF2B5EF4-FFF2-40B4-BE49-F238E27FC236}">
                <a16:creationId xmlns:a16="http://schemas.microsoft.com/office/drawing/2014/main" id="{7E59B895-1A33-4E72-AF1D-64B08220E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31" y="1590199"/>
            <a:ext cx="444110" cy="44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onkeyLearn · GitHub">
            <a:extLst>
              <a:ext uri="{FF2B5EF4-FFF2-40B4-BE49-F238E27FC236}">
                <a16:creationId xmlns:a16="http://schemas.microsoft.com/office/drawing/2014/main" id="{531F1213-583D-4E39-BC97-B07B13256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724" y="1525911"/>
            <a:ext cx="595713" cy="52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D72CFC-ED0D-4790-93CB-44BD2F3643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0004" y="6172104"/>
            <a:ext cx="1131995" cy="685896"/>
          </a:xfrm>
          <a:prstGeom prst="rect">
            <a:avLst/>
          </a:prstGeom>
        </p:spPr>
      </p:pic>
      <p:pic>
        <p:nvPicPr>
          <p:cNvPr id="2052" name="Picture 4" descr="Glassdoor - Wikipedia">
            <a:extLst>
              <a:ext uri="{FF2B5EF4-FFF2-40B4-BE49-F238E27FC236}">
                <a16:creationId xmlns:a16="http://schemas.microsoft.com/office/drawing/2014/main" id="{A25E28FA-A1B1-4AC3-92F0-DD045BA96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984" y="1550885"/>
            <a:ext cx="609988" cy="48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 Logo transparent PNG - StickPNG">
            <a:extLst>
              <a:ext uri="{FF2B5EF4-FFF2-40B4-BE49-F238E27FC236}">
                <a16:creationId xmlns:a16="http://schemas.microsoft.com/office/drawing/2014/main" id="{F3F36BEB-EC13-45EF-A6D5-20CAE6D1F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19" y="1662820"/>
            <a:ext cx="884168" cy="29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41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 to consider while looking for a job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81F1F-DF49-49F4-8123-661EB60CBB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" t="8376" r="2369" b="5796"/>
          <a:stretch/>
        </p:blipFill>
        <p:spPr>
          <a:xfrm>
            <a:off x="19026" y="2055375"/>
            <a:ext cx="12145536" cy="306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5116</TotalTime>
  <Words>611</Words>
  <Application>Microsoft Office PowerPoint</Application>
  <PresentationFormat>Widescreen</PresentationFormat>
  <Paragraphs>148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844</cp:revision>
  <dcterms:created xsi:type="dcterms:W3CDTF">2021-05-29T21:16:01Z</dcterms:created>
  <dcterms:modified xsi:type="dcterms:W3CDTF">2022-05-07T05:05:23Z</dcterms:modified>
</cp:coreProperties>
</file>