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57" r:id="rId3"/>
    <p:sldId id="258" r:id="rId4"/>
    <p:sldId id="276" r:id="rId5"/>
    <p:sldId id="283" r:id="rId6"/>
    <p:sldId id="277" r:id="rId7"/>
    <p:sldId id="278" r:id="rId8"/>
    <p:sldId id="279" r:id="rId9"/>
    <p:sldId id="28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Science in Pharma &amp; Healthcare" id="{0A949F2C-F77C-4728-8506-04516779E561}">
          <p14:sldIdLst>
            <p14:sldId id="274"/>
            <p14:sldId id="257"/>
            <p14:sldId id="258"/>
            <p14:sldId id="276"/>
            <p14:sldId id="283"/>
            <p14:sldId id="277"/>
            <p14:sldId id="278"/>
            <p14:sldId id="279"/>
            <p14:sldId id="282"/>
            <p14:sldId id="281"/>
          </p14:sldIdLst>
        </p14:section>
        <p14:section name="Archive" id="{50520B23-E549-49CA-817B-EA2271E104E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0"/>
    <a:srgbClr val="FFF0F0"/>
    <a:srgbClr val="F5F5F5"/>
    <a:srgbClr val="FFFFFF"/>
    <a:srgbClr val="FFF2F2"/>
    <a:srgbClr val="00B050"/>
    <a:srgbClr val="4A66AC"/>
    <a:srgbClr val="7A4646"/>
    <a:srgbClr val="666699"/>
    <a:srgbClr val="377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>
        <p:scale>
          <a:sx n="75" d="100"/>
          <a:sy n="75" d="100"/>
        </p:scale>
        <p:origin x="5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07-Sep-21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5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07-Sep-21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71BA9D70-22EA-4278-BE9A-02A03B3997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0" y="0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white and yellow balloons">
            <a:extLst>
              <a:ext uri="{FF2B5EF4-FFF2-40B4-BE49-F238E27FC236}">
                <a16:creationId xmlns:a16="http://schemas.microsoft.com/office/drawing/2014/main" id="{8384E5F5-B3D7-4224-BB47-99758A1F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431" y="840835"/>
            <a:ext cx="162993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325929" y="383084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Application of Dat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Science in </a:t>
            </a:r>
            <a:b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 &amp; Healthcare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433025" y="1444912"/>
            <a:ext cx="5256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325930" y="1455704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 September,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291191" y="493486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280210" y="1497151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ue white and yellow balloons">
            <a:extLst>
              <a:ext uri="{FF2B5EF4-FFF2-40B4-BE49-F238E27FC236}">
                <a16:creationId xmlns:a16="http://schemas.microsoft.com/office/drawing/2014/main" id="{A3B31C90-4269-427A-B64B-7D4C804F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5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808390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-3175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Application of Data Science in </a:t>
            </a:r>
          </a:p>
          <a:p>
            <a:pPr lvl="0">
              <a:defRPr/>
            </a:pP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 &amp; Healthcare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28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9006" y="5580559"/>
            <a:ext cx="345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A6A2C-A893-466D-A464-9B614B8C4D83}"/>
              </a:ext>
            </a:extLst>
          </p:cNvPr>
          <p:cNvSpPr txBox="1"/>
          <p:nvPr/>
        </p:nvSpPr>
        <p:spPr>
          <a:xfrm>
            <a:off x="5670233" y="5202783"/>
            <a:ext cx="4616386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anishmahapatra01@gmail.com</a:t>
            </a:r>
          </a:p>
        </p:txBody>
      </p:sp>
    </p:spTree>
    <p:extLst>
      <p:ext uri="{BB962C8B-B14F-4D97-AF65-F5344CB8AC3E}">
        <p14:creationId xmlns:p14="http://schemas.microsoft.com/office/powerpoint/2010/main" val="298858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220872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Pharma 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614410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Data Science in Healthcare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7034922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Science Process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Use-cases for Pharma in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0" y="-4947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3B9889-C611-48F3-A1BC-F3D4B63D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01" y="1081170"/>
            <a:ext cx="10339197" cy="31386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93020E1-61BC-41F0-A9EF-165E220E5D33}"/>
              </a:ext>
            </a:extLst>
          </p:cNvPr>
          <p:cNvGrpSpPr/>
          <p:nvPr/>
        </p:nvGrpSpPr>
        <p:grpSpPr>
          <a:xfrm>
            <a:off x="396852" y="4430730"/>
            <a:ext cx="5699148" cy="2009890"/>
            <a:chOff x="396853" y="4309258"/>
            <a:chExt cx="5699148" cy="20098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B15A08-447B-47C9-A717-79FA893DD707}"/>
                </a:ext>
              </a:extLst>
            </p:cNvPr>
            <p:cNvSpPr txBox="1"/>
            <p:nvPr/>
          </p:nvSpPr>
          <p:spPr>
            <a:xfrm>
              <a:off x="396853" y="4309258"/>
              <a:ext cx="5699148" cy="1985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Senior Data Scientist 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R="0" lvl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LinkedIn</a:t>
              </a: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1600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www.linkedin.com/in/</a:t>
              </a:r>
              <a:r>
                <a:rPr kumimoji="0" lang="en-US" sz="1600" b="1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anishmahapatra</a:t>
              </a:r>
              <a:br>
                <a:rPr kumimoji="0" lang="en-US" sz="1600" b="1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sz="1600" b="1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anishmahapatra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.medium.com</a:t>
              </a:r>
              <a:b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</a:t>
              </a:r>
              <a: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@_anishmahapatra</a:t>
              </a:r>
            </a:p>
            <a:p>
              <a:pPr marR="0" lvl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www.github.com/</a:t>
              </a: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anishmahapatra</a:t>
              </a:r>
            </a:p>
          </p:txBody>
        </p:sp>
        <p:pic>
          <p:nvPicPr>
            <p:cNvPr id="5122" name="Picture 2" descr="Linkedin - Free social media icons">
              <a:extLst>
                <a:ext uri="{FF2B5EF4-FFF2-40B4-BE49-F238E27FC236}">
                  <a16:creationId xmlns:a16="http://schemas.microsoft.com/office/drawing/2014/main" id="{4D5F61CE-74F4-4A82-8CE5-2510AA48C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30" t="-1031" r="23755"/>
            <a:stretch/>
          </p:blipFill>
          <p:spPr bwMode="auto">
            <a:xfrm>
              <a:off x="963623" y="4880415"/>
              <a:ext cx="280429" cy="280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Medium logo | Logok">
              <a:extLst>
                <a:ext uri="{FF2B5EF4-FFF2-40B4-BE49-F238E27FC236}">
                  <a16:creationId xmlns:a16="http://schemas.microsoft.com/office/drawing/2014/main" id="{7E7A7376-C94C-4B53-9B29-28C9969C02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31" t="28005" r="19918" b="27804"/>
            <a:stretch/>
          </p:blipFill>
          <p:spPr bwMode="auto">
            <a:xfrm>
              <a:off x="885199" y="5252814"/>
              <a:ext cx="425103" cy="23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Twitter Logo transparent PNG - StickPNG">
              <a:extLst>
                <a:ext uri="{FF2B5EF4-FFF2-40B4-BE49-F238E27FC236}">
                  <a16:creationId xmlns:a16="http://schemas.microsoft.com/office/drawing/2014/main" id="{D0410767-7D82-445A-9664-7510342FFA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4" t="19570" r="13943" b="19996"/>
            <a:stretch/>
          </p:blipFill>
          <p:spPr bwMode="auto">
            <a:xfrm>
              <a:off x="914677" y="5579028"/>
              <a:ext cx="366146" cy="31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Github Logo - Free social media icons">
              <a:extLst>
                <a:ext uri="{FF2B5EF4-FFF2-40B4-BE49-F238E27FC236}">
                  <a16:creationId xmlns:a16="http://schemas.microsoft.com/office/drawing/2014/main" id="{638E600F-B535-4F24-88FA-3874A3F86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764" y="5953002"/>
              <a:ext cx="366146" cy="36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 descr="Ninja, emoji, smiley, emoticon icon - Download on Iconfinder">
              <a:extLst>
                <a:ext uri="{FF2B5EF4-FFF2-40B4-BE49-F238E27FC236}">
                  <a16:creationId xmlns:a16="http://schemas.microsoft.com/office/drawing/2014/main" id="{0F5DE76F-0D81-4A35-A4F5-CA04A5DC65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" t="4688" r="2865" b="10676"/>
            <a:stretch/>
          </p:blipFill>
          <p:spPr bwMode="auto">
            <a:xfrm>
              <a:off x="3053911" y="4389376"/>
              <a:ext cx="425103" cy="380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7210080" y="4294644"/>
            <a:ext cx="4055518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BF6F85-4B77-418B-A024-8E7655314032}"/>
              </a:ext>
            </a:extLst>
          </p:cNvPr>
          <p:cNvGrpSpPr/>
          <p:nvPr/>
        </p:nvGrpSpPr>
        <p:grpSpPr>
          <a:xfrm>
            <a:off x="7210080" y="5750012"/>
            <a:ext cx="3752701" cy="675537"/>
            <a:chOff x="7637634" y="4219855"/>
            <a:chExt cx="3752701" cy="675537"/>
          </a:xfrm>
        </p:grpSpPr>
        <p:pic>
          <p:nvPicPr>
            <p:cNvPr id="2050" name="Picture 2" descr="International Institute of Information Technology, Bangalore - Wikipedia">
              <a:extLst>
                <a:ext uri="{FF2B5EF4-FFF2-40B4-BE49-F238E27FC236}">
                  <a16:creationId xmlns:a16="http://schemas.microsoft.com/office/drawing/2014/main" id="{5DDAA93B-B836-48AA-A725-F7A0AC81A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83" y="4219855"/>
              <a:ext cx="825500" cy="67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King&amp;#39;s College London Clinical Research Fellowship 2021 | Opportunity Desk">
              <a:extLst>
                <a:ext uri="{FF2B5EF4-FFF2-40B4-BE49-F238E27FC236}">
                  <a16:creationId xmlns:a16="http://schemas.microsoft.com/office/drawing/2014/main" id="{84A6F731-F67D-4675-A915-71FAE1B1D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9918" y="4287943"/>
              <a:ext cx="1030417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anipal Academy of Higher Education (MAHEMET) My Careers View - India&amp;#39;s  Best College, School and Consultant">
              <a:extLst>
                <a:ext uri="{FF2B5EF4-FFF2-40B4-BE49-F238E27FC236}">
                  <a16:creationId xmlns:a16="http://schemas.microsoft.com/office/drawing/2014/main" id="{0A9DF6BE-3E93-4F7D-A5B7-0A7F48AD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634" y="4279500"/>
              <a:ext cx="548493" cy="54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Liverpool John Moores University - Rankings, Courses, Acceptance Rate">
              <a:extLst>
                <a:ext uri="{FF2B5EF4-FFF2-40B4-BE49-F238E27FC236}">
                  <a16:creationId xmlns:a16="http://schemas.microsoft.com/office/drawing/2014/main" id="{A8D7814D-E5D1-42D5-8152-3A796B623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783" y="4278809"/>
              <a:ext cx="1301135" cy="539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BC6AF-9A6B-46DF-9CB9-BC6FECD39643}"/>
              </a:ext>
            </a:extLst>
          </p:cNvPr>
          <p:cNvSpPr/>
          <p:nvPr/>
        </p:nvSpPr>
        <p:spPr>
          <a:xfrm>
            <a:off x="7235479" y="576706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282F46-A8BC-4545-9816-24CD5214F82D}"/>
              </a:ext>
            </a:extLst>
          </p:cNvPr>
          <p:cNvSpPr/>
          <p:nvPr/>
        </p:nvSpPr>
        <p:spPr>
          <a:xfrm>
            <a:off x="7235479" y="5720728"/>
            <a:ext cx="3892580" cy="581257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Pharma Industry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9BFBC7A-1F7F-42D6-944D-3249856FA391}"/>
              </a:ext>
            </a:extLst>
          </p:cNvPr>
          <p:cNvSpPr txBox="1">
            <a:spLocks/>
          </p:cNvSpPr>
          <p:nvPr/>
        </p:nvSpPr>
        <p:spPr>
          <a:xfrm>
            <a:off x="770679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B4C7B-42CA-4D2E-BA0D-2D18BB4E8A11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id="{7056A9BA-B7B2-4B20-B6E9-59E69AAE8BE9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9" name="Footer Text">
              <a:extLst>
                <a:ext uri="{FF2B5EF4-FFF2-40B4-BE49-F238E27FC236}">
                  <a16:creationId xmlns:a16="http://schemas.microsoft.com/office/drawing/2014/main" id="{3E40A77B-F1C2-4E67-9580-CC0C6CB52914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Discovery &amp; Design (Clinical Plan) followed by Formulation Design &amp; Regulatory Approval (FDA, EMA)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6CCE04-3F3C-4ED1-8725-0BA455EA19DC}"/>
                </a:ext>
              </a:extLst>
            </p:cNvPr>
            <p:cNvSpPr txBox="1"/>
            <p:nvPr/>
          </p:nvSpPr>
          <p:spPr>
            <a:xfrm>
              <a:off x="625692" y="1862556"/>
              <a:ext cx="161852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Pre-Clinical Phase</a:t>
              </a:r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134135-A22D-4B99-AD2E-CD28B871C42F}"/>
              </a:ext>
            </a:extLst>
          </p:cNvPr>
          <p:cNvSpPr txBox="1">
            <a:spLocks/>
          </p:cNvSpPr>
          <p:nvPr/>
        </p:nvSpPr>
        <p:spPr>
          <a:xfrm>
            <a:off x="4407337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D5768-6DD7-4E12-9F71-0DC9C3972A5A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504FC16-9AAA-4732-801F-C40097318929}"/>
              </a:ext>
            </a:extLst>
          </p:cNvPr>
          <p:cNvGrpSpPr/>
          <p:nvPr/>
        </p:nvGrpSpPr>
        <p:grpSpPr>
          <a:xfrm>
            <a:off x="4406802" y="2464901"/>
            <a:ext cx="2715215" cy="930589"/>
            <a:chOff x="625692" y="1862555"/>
            <a:chExt cx="2036411" cy="697942"/>
          </a:xfrm>
        </p:grpSpPr>
        <p:sp>
          <p:nvSpPr>
            <p:cNvPr id="14" name="Footer Text">
              <a:extLst>
                <a:ext uri="{FF2B5EF4-FFF2-40B4-BE49-F238E27FC236}">
                  <a16:creationId xmlns:a16="http://schemas.microsoft.com/office/drawing/2014/main" id="{B18D3DF4-2721-404B-84CF-58FE1616A3CD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 of API, Regulation of Clinical Trial &amp; Development followed by Risk Management Plan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7848D9-E595-449F-ABD0-9FA4DB049A14}"/>
                </a:ext>
              </a:extLst>
            </p:cNvPr>
            <p:cNvSpPr txBox="1"/>
            <p:nvPr/>
          </p:nvSpPr>
          <p:spPr>
            <a:xfrm>
              <a:off x="625692" y="1862555"/>
              <a:ext cx="167113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 Registration</a:t>
              </a:r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74ED9FA-A2AD-4B4C-A3A8-EF96D1DE87C8}"/>
              </a:ext>
            </a:extLst>
          </p:cNvPr>
          <p:cNvSpPr txBox="1">
            <a:spLocks/>
          </p:cNvSpPr>
          <p:nvPr/>
        </p:nvSpPr>
        <p:spPr>
          <a:xfrm>
            <a:off x="7952657" y="1687329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889EDAB1-5D45-412B-909B-FC0C11EA5861}"/>
              </a:ext>
            </a:extLst>
          </p:cNvPr>
          <p:cNvGrpSpPr/>
          <p:nvPr/>
        </p:nvGrpSpPr>
        <p:grpSpPr>
          <a:xfrm>
            <a:off x="7952122" y="2464902"/>
            <a:ext cx="3290216" cy="930589"/>
            <a:chOff x="625692" y="1862555"/>
            <a:chExt cx="2690511" cy="697942"/>
          </a:xfrm>
        </p:grpSpPr>
        <p:sp>
          <p:nvSpPr>
            <p:cNvPr id="18" name="Footer Text">
              <a:extLst>
                <a:ext uri="{FF2B5EF4-FFF2-40B4-BE49-F238E27FC236}">
                  <a16:creationId xmlns:a16="http://schemas.microsoft.com/office/drawing/2014/main" id="{A01C0C2C-A416-4129-8C0D-80B69954D23E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1, Phase 2, Phase 3 and Phase 4 followed by evaluation of Marketing Authorization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7BA510-07E5-4A46-9543-1B6887B9923F}"/>
                </a:ext>
              </a:extLst>
            </p:cNvPr>
            <p:cNvSpPr txBox="1"/>
            <p:nvPr/>
          </p:nvSpPr>
          <p:spPr>
            <a:xfrm>
              <a:off x="625692" y="1862555"/>
              <a:ext cx="134904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1FFBBC-F753-40E0-BF82-5432D946F3B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4">
            <a:extLst>
              <a:ext uri="{FF2B5EF4-FFF2-40B4-BE49-F238E27FC236}">
                <a16:creationId xmlns:a16="http://schemas.microsoft.com/office/drawing/2014/main" id="{72F0DED1-32F5-47A5-AAA4-AC84F3FF96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DD21895-B0D9-4BB4-9C76-76C602697F3F}"/>
              </a:ext>
            </a:extLst>
          </p:cNvPr>
          <p:cNvSpPr txBox="1">
            <a:spLocks/>
          </p:cNvSpPr>
          <p:nvPr/>
        </p:nvSpPr>
        <p:spPr>
          <a:xfrm>
            <a:off x="770679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3" name="Group 56">
            <a:extLst>
              <a:ext uri="{FF2B5EF4-FFF2-40B4-BE49-F238E27FC236}">
                <a16:creationId xmlns:a16="http://schemas.microsoft.com/office/drawing/2014/main" id="{6D0BEDA2-B5C9-452C-B728-FD8DE2649F42}"/>
              </a:ext>
            </a:extLst>
          </p:cNvPr>
          <p:cNvGrpSpPr/>
          <p:nvPr/>
        </p:nvGrpSpPr>
        <p:grpSpPr>
          <a:xfrm>
            <a:off x="770145" y="4519157"/>
            <a:ext cx="3265311" cy="930589"/>
            <a:chOff x="625691" y="1862555"/>
            <a:chExt cx="2506132" cy="697942"/>
          </a:xfrm>
        </p:grpSpPr>
        <p:sp>
          <p:nvSpPr>
            <p:cNvPr id="24" name="Footer Text">
              <a:extLst>
                <a:ext uri="{FF2B5EF4-FFF2-40B4-BE49-F238E27FC236}">
                  <a16:creationId xmlns:a16="http://schemas.microsoft.com/office/drawing/2014/main" id="{A15757D7-1240-41F9-99FB-666E75DE3113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Pharma Co-vigilance, Renewal/ Cancellation of Marketing Authorization and further development of the drug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08910-1AFE-4B4F-AF6A-4965F7774F17}"/>
                </a:ext>
              </a:extLst>
            </p:cNvPr>
            <p:cNvSpPr txBox="1"/>
            <p:nvPr/>
          </p:nvSpPr>
          <p:spPr>
            <a:xfrm>
              <a:off x="625692" y="1862555"/>
              <a:ext cx="212105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Marketing Survey</a:t>
              </a:r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7A3AC5E-599F-4BC5-B383-EB7950DCBF6C}"/>
              </a:ext>
            </a:extLst>
          </p:cNvPr>
          <p:cNvSpPr txBox="1">
            <a:spLocks/>
          </p:cNvSpPr>
          <p:nvPr/>
        </p:nvSpPr>
        <p:spPr>
          <a:xfrm>
            <a:off x="4407337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27" name="Group 60">
            <a:extLst>
              <a:ext uri="{FF2B5EF4-FFF2-40B4-BE49-F238E27FC236}">
                <a16:creationId xmlns:a16="http://schemas.microsoft.com/office/drawing/2014/main" id="{319497ED-2AFA-4470-9DDE-7C5BFD1777D8}"/>
              </a:ext>
            </a:extLst>
          </p:cNvPr>
          <p:cNvGrpSpPr/>
          <p:nvPr/>
        </p:nvGrpSpPr>
        <p:grpSpPr>
          <a:xfrm>
            <a:off x="4406802" y="4519157"/>
            <a:ext cx="3265311" cy="930589"/>
            <a:chOff x="625692" y="1862555"/>
            <a:chExt cx="2506133" cy="697942"/>
          </a:xfrm>
        </p:grpSpPr>
        <p:sp>
          <p:nvSpPr>
            <p:cNvPr id="28" name="Footer Text">
              <a:extLst>
                <a:ext uri="{FF2B5EF4-FFF2-40B4-BE49-F238E27FC236}">
                  <a16:creationId xmlns:a16="http://schemas.microsoft.com/office/drawing/2014/main" id="{AC17AD41-1D1B-4017-9565-AE458F94ADBF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Packaging, Inventory Management, Transportation, Drug Distribution, Track &amp; Trace and </a:t>
              </a:r>
              <a:r>
                <a:rPr lang="en-US" sz="133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EAA7B-DE46-4B51-9828-6E62AA71FE11}"/>
                </a:ext>
              </a:extLst>
            </p:cNvPr>
            <p:cNvSpPr txBox="1"/>
            <p:nvPr/>
          </p:nvSpPr>
          <p:spPr>
            <a:xfrm>
              <a:off x="625692" y="1862555"/>
              <a:ext cx="249629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Supply Chain Management</a:t>
              </a:r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BDECF11-3380-4A79-8FBC-49D01F5C3156}"/>
              </a:ext>
            </a:extLst>
          </p:cNvPr>
          <p:cNvSpPr txBox="1">
            <a:spLocks/>
          </p:cNvSpPr>
          <p:nvPr/>
        </p:nvSpPr>
        <p:spPr>
          <a:xfrm>
            <a:off x="7952657" y="3741585"/>
            <a:ext cx="759824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31" name="Group 64">
            <a:extLst>
              <a:ext uri="{FF2B5EF4-FFF2-40B4-BE49-F238E27FC236}">
                <a16:creationId xmlns:a16="http://schemas.microsoft.com/office/drawing/2014/main" id="{F3EC003B-A459-4F55-9559-EE683DA35421}"/>
              </a:ext>
            </a:extLst>
          </p:cNvPr>
          <p:cNvGrpSpPr/>
          <p:nvPr/>
        </p:nvGrpSpPr>
        <p:grpSpPr>
          <a:xfrm>
            <a:off x="7952122" y="4519157"/>
            <a:ext cx="3084178" cy="930589"/>
            <a:chOff x="625691" y="1862555"/>
            <a:chExt cx="2447781" cy="697942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FDFAE6CD-16A6-4521-BAE3-4E79BF679679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successful clinical trials, MAA &amp; NDA approvals, Drug Manufacturing is started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48373F-AB99-4A8E-985F-5ABC627E86E8}"/>
                </a:ext>
              </a:extLst>
            </p:cNvPr>
            <p:cNvSpPr txBox="1"/>
            <p:nvPr/>
          </p:nvSpPr>
          <p:spPr>
            <a:xfrm>
              <a:off x="625692" y="1862555"/>
              <a:ext cx="159899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Production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21E49-3B8C-41D5-BAB0-5452BCE047C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D2A7F9-C8D1-49DC-8E89-64CCCE770ABE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2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Pharma Industry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5160B4-06D3-4ACC-8966-8ABFFD22D597}"/>
              </a:ext>
            </a:extLst>
          </p:cNvPr>
          <p:cNvGrpSpPr/>
          <p:nvPr/>
        </p:nvGrpSpPr>
        <p:grpSpPr>
          <a:xfrm>
            <a:off x="1045028" y="1364566"/>
            <a:ext cx="10054381" cy="4670474"/>
            <a:chOff x="1045028" y="1364566"/>
            <a:chExt cx="10054381" cy="4670474"/>
          </a:xfrm>
        </p:grpSpPr>
        <p:pic>
          <p:nvPicPr>
            <p:cNvPr id="1026" name="Picture 2" descr="Pharmacy Benefit Managers cut access to necessary treatments">
              <a:extLst>
                <a:ext uri="{FF2B5EF4-FFF2-40B4-BE49-F238E27FC236}">
                  <a16:creationId xmlns:a16="http://schemas.microsoft.com/office/drawing/2014/main" id="{57A6D54E-9843-41FB-B92F-DEAE193B66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5" r="471" b="1088"/>
            <a:stretch/>
          </p:blipFill>
          <p:spPr bwMode="auto">
            <a:xfrm>
              <a:off x="1045028" y="1364566"/>
              <a:ext cx="10054381" cy="467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4969E2-A7C4-4888-9F93-3128C339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6000" y="5715000"/>
              <a:ext cx="2463409" cy="32004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C0B03A1-5495-415C-B89C-834518183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5401" y="5715000"/>
              <a:ext cx="2463409" cy="320040"/>
            </a:xfrm>
            <a:prstGeom prst="rect">
              <a:avLst/>
            </a:prstGeom>
          </p:spPr>
        </p:pic>
      </p:grpSp>
      <p:sp>
        <p:nvSpPr>
          <p:cNvPr id="39" name="Footer Text">
            <a:extLst>
              <a:ext uri="{FF2B5EF4-FFF2-40B4-BE49-F238E27FC236}">
                <a16:creationId xmlns:a16="http://schemas.microsoft.com/office/drawing/2014/main" id="{78810A51-6E0B-4229-91A9-C3942399E66F}"/>
              </a:ext>
            </a:extLst>
          </p:cNvPr>
          <p:cNvSpPr txBox="1"/>
          <p:nvPr/>
        </p:nvSpPr>
        <p:spPr>
          <a:xfrm>
            <a:off x="4463344" y="6146079"/>
            <a:ext cx="3265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Pharma pricing lifecycle</a:t>
            </a:r>
          </a:p>
        </p:txBody>
      </p:sp>
    </p:spTree>
    <p:extLst>
      <p:ext uri="{BB962C8B-B14F-4D97-AF65-F5344CB8AC3E}">
        <p14:creationId xmlns:p14="http://schemas.microsoft.com/office/powerpoint/2010/main" val="250436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1053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Data Science in Healthcare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FD6D4-E86A-401F-9AFA-7261E514D97E}"/>
              </a:ext>
            </a:extLst>
          </p:cNvPr>
          <p:cNvSpPr txBox="1"/>
          <p:nvPr/>
        </p:nvSpPr>
        <p:spPr>
          <a:xfrm>
            <a:off x="2169685" y="1219432"/>
            <a:ext cx="793297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pharma industry was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$390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in 2001 and is now worth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$1.27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expected CAGR over the next decade is about 11.5%.</a:t>
            </a:r>
          </a:p>
        </p:txBody>
      </p:sp>
      <p:sp>
        <p:nvSpPr>
          <p:cNvPr id="8" name="Sev01">
            <a:extLst>
              <a:ext uri="{FF2B5EF4-FFF2-40B4-BE49-F238E27FC236}">
                <a16:creationId xmlns:a16="http://schemas.microsoft.com/office/drawing/2014/main" id="{F599B4E6-D515-4625-8ED2-1F7E8E49D6B9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v02">
            <a:extLst>
              <a:ext uri="{FF2B5EF4-FFF2-40B4-BE49-F238E27FC236}">
                <a16:creationId xmlns:a16="http://schemas.microsoft.com/office/drawing/2014/main" id="{BDF70EE2-79BD-434E-8DD2-018E1E3CE884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ev03">
            <a:extLst>
              <a:ext uri="{FF2B5EF4-FFF2-40B4-BE49-F238E27FC236}">
                <a16:creationId xmlns:a16="http://schemas.microsoft.com/office/drawing/2014/main" id="{927EEF9C-69CD-4FA1-89FE-DFD9D933FD14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v04">
            <a:extLst>
              <a:ext uri="{FF2B5EF4-FFF2-40B4-BE49-F238E27FC236}">
                <a16:creationId xmlns:a16="http://schemas.microsoft.com/office/drawing/2014/main" id="{7750878B-77BC-499D-8563-D4E88E51FB2B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D417654F-CA56-4595-829C-A940CEB17F79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A3A75CD-4269-4CD9-B932-5B5BD8F9E216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F58A6C9D-9BB5-411B-A85D-64926CEA208A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0CD90107-C61E-4C09-95AD-01A95A73C7F5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8C08C-2899-4CFD-9292-231A591F8EFF}"/>
              </a:ext>
            </a:extLst>
          </p:cNvPr>
          <p:cNvSpPr txBox="1"/>
          <p:nvPr/>
        </p:nvSpPr>
        <p:spPr>
          <a:xfrm>
            <a:off x="396852" y="4000500"/>
            <a:ext cx="29898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96C6D-3308-4140-BD0B-D6C94630B600}"/>
              </a:ext>
            </a:extLst>
          </p:cNvPr>
          <p:cNvSpPr txBox="1"/>
          <p:nvPr/>
        </p:nvSpPr>
        <p:spPr>
          <a:xfrm>
            <a:off x="3584436" y="4000500"/>
            <a:ext cx="23692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68199-6344-4822-9EC3-8526ECFBC593}"/>
              </a:ext>
            </a:extLst>
          </p:cNvPr>
          <p:cNvSpPr txBox="1"/>
          <p:nvPr/>
        </p:nvSpPr>
        <p:spPr>
          <a:xfrm>
            <a:off x="6151494" y="4000500"/>
            <a:ext cx="26663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7BBA-0DD0-407F-852A-8928C766DDED}"/>
              </a:ext>
            </a:extLst>
          </p:cNvPr>
          <p:cNvSpPr txBox="1"/>
          <p:nvPr/>
        </p:nvSpPr>
        <p:spPr>
          <a:xfrm>
            <a:off x="8856133" y="4000500"/>
            <a:ext cx="28378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7CDA9-517A-4731-96E0-F47D9C2613A0}"/>
              </a:ext>
            </a:extLst>
          </p:cNvPr>
          <p:cNvSpPr txBox="1"/>
          <p:nvPr/>
        </p:nvSpPr>
        <p:spPr>
          <a:xfrm>
            <a:off x="-15029" y="4505894"/>
            <a:ext cx="3813576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RWE driven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Monitoring using Digital Health (IoT)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Medical Records (EMR)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C2751-F014-4623-8C73-23C6EDE21476}"/>
              </a:ext>
            </a:extLst>
          </p:cNvPr>
          <p:cNvSpPr txBox="1"/>
          <p:nvPr/>
        </p:nvSpPr>
        <p:spPr>
          <a:xfrm>
            <a:off x="3655900" y="4505894"/>
            <a:ext cx="2480274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 Optimization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E2E Digital Twin simulation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Explainable AI (XAI)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D121E-2D35-465A-AAF1-5EF42FE97498}"/>
              </a:ext>
            </a:extLst>
          </p:cNvPr>
          <p:cNvSpPr txBox="1"/>
          <p:nvPr/>
        </p:nvSpPr>
        <p:spPr>
          <a:xfrm>
            <a:off x="5953723" y="4505894"/>
            <a:ext cx="3164165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Mix Modelling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predictive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Commercial-spend optimization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4D8223-158F-4A71-9DCC-2674D72AB3FB}"/>
              </a:ext>
            </a:extLst>
          </p:cNvPr>
          <p:cNvSpPr txBox="1"/>
          <p:nvPr/>
        </p:nvSpPr>
        <p:spPr>
          <a:xfrm>
            <a:off x="8856132" y="4505894"/>
            <a:ext cx="2837883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Rapidly personalized content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Based Modelling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Search System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5ABCAB-64DE-44E2-B8CD-5B3FCEC8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6" y="2817197"/>
            <a:ext cx="952020" cy="9520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175AB3-FCE5-456A-8FD3-767B9C6D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7" y="2730184"/>
            <a:ext cx="772961" cy="7729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B069DFA-7B86-4AAB-BA7C-AD0029654321}"/>
              </a:ext>
            </a:extLst>
          </p:cNvPr>
          <p:cNvSpPr/>
          <p:nvPr/>
        </p:nvSpPr>
        <p:spPr>
          <a:xfrm>
            <a:off x="1186546" y="2261126"/>
            <a:ext cx="1817911" cy="16761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95147E-8A31-4FC1-BDE0-D64E65213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8" y="2626402"/>
            <a:ext cx="932327" cy="93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C16835-D39F-4B21-8666-4CFE6AD92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18" y="2533253"/>
            <a:ext cx="985343" cy="98534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497914-6358-4C99-8220-185EDE38ADD2}"/>
              </a:ext>
            </a:extLst>
          </p:cNvPr>
          <p:cNvSpPr/>
          <p:nvPr/>
        </p:nvSpPr>
        <p:spPr>
          <a:xfrm>
            <a:off x="869642" y="1928748"/>
            <a:ext cx="10725458" cy="207175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Science Process Flow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F63C4-534B-4564-934A-D4B84577C0D5}"/>
              </a:ext>
            </a:extLst>
          </p:cNvPr>
          <p:cNvSpPr/>
          <p:nvPr/>
        </p:nvSpPr>
        <p:spPr>
          <a:xfrm>
            <a:off x="4198255" y="15131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129">
            <a:extLst>
              <a:ext uri="{FF2B5EF4-FFF2-40B4-BE49-F238E27FC236}">
                <a16:creationId xmlns:a16="http://schemas.microsoft.com/office/drawing/2014/main" id="{7A00515C-5BC7-499B-B5E1-D54B94A44A83}"/>
              </a:ext>
            </a:extLst>
          </p:cNvPr>
          <p:cNvGrpSpPr>
            <a:grpSpLocks noChangeAspect="1"/>
          </p:cNvGrpSpPr>
          <p:nvPr/>
        </p:nvGrpSpPr>
        <p:grpSpPr>
          <a:xfrm>
            <a:off x="3698035" y="2908349"/>
            <a:ext cx="1124065" cy="1125007"/>
            <a:chOff x="2779491" y="2517212"/>
            <a:chExt cx="648499" cy="649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4C9E4D-02C1-4E22-A0C1-A05AC3C3B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7264E0-8C19-4EA2-903F-842CD9880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130">
            <a:extLst>
              <a:ext uri="{FF2B5EF4-FFF2-40B4-BE49-F238E27FC236}">
                <a16:creationId xmlns:a16="http://schemas.microsoft.com/office/drawing/2014/main" id="{E6D4E40A-98BB-4445-A016-FD18DA71F0AA}"/>
              </a:ext>
            </a:extLst>
          </p:cNvPr>
          <p:cNvGrpSpPr>
            <a:grpSpLocks noChangeAspect="1"/>
          </p:cNvGrpSpPr>
          <p:nvPr/>
        </p:nvGrpSpPr>
        <p:grpSpPr>
          <a:xfrm>
            <a:off x="4417394" y="4522324"/>
            <a:ext cx="1124065" cy="1125007"/>
            <a:chOff x="3287425" y="3613920"/>
            <a:chExt cx="648499" cy="649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FDBA2C-E673-44D5-9874-2F7C446F0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DCA57B-12A2-4B35-8868-8F39D3749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33">
            <a:extLst>
              <a:ext uri="{FF2B5EF4-FFF2-40B4-BE49-F238E27FC236}">
                <a16:creationId xmlns:a16="http://schemas.microsoft.com/office/drawing/2014/main" id="{B1F47272-FA5F-4283-BD5A-F39DE881110B}"/>
              </a:ext>
            </a:extLst>
          </p:cNvPr>
          <p:cNvGrpSpPr>
            <a:grpSpLocks noChangeAspect="1"/>
          </p:cNvGrpSpPr>
          <p:nvPr/>
        </p:nvGrpSpPr>
        <p:grpSpPr>
          <a:xfrm>
            <a:off x="6847218" y="1499626"/>
            <a:ext cx="1124065" cy="1125007"/>
            <a:chOff x="5249342" y="1406453"/>
            <a:chExt cx="648499" cy="6490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A5C4C-0FD3-4592-89CB-696C22207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4F0B0F-03CD-4826-AC10-6CC1EBE82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32">
            <a:extLst>
              <a:ext uri="{FF2B5EF4-FFF2-40B4-BE49-F238E27FC236}">
                <a16:creationId xmlns:a16="http://schemas.microsoft.com/office/drawing/2014/main" id="{7130749D-1A80-4DB6-83CF-371B2C740F69}"/>
              </a:ext>
            </a:extLst>
          </p:cNvPr>
          <p:cNvGrpSpPr>
            <a:grpSpLocks noChangeAspect="1"/>
          </p:cNvGrpSpPr>
          <p:nvPr/>
        </p:nvGrpSpPr>
        <p:grpSpPr>
          <a:xfrm>
            <a:off x="7461693" y="2908349"/>
            <a:ext cx="1124065" cy="1125007"/>
            <a:chOff x="5716010" y="2517212"/>
            <a:chExt cx="648499" cy="64904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DB1BFE-5476-41C3-8BF2-75B1189CC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0DA291-F4C0-4EE8-9D4D-089B0775A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31">
            <a:extLst>
              <a:ext uri="{FF2B5EF4-FFF2-40B4-BE49-F238E27FC236}">
                <a16:creationId xmlns:a16="http://schemas.microsoft.com/office/drawing/2014/main" id="{11DB3382-EA7E-4C3A-AB7A-28F681A14ED2}"/>
              </a:ext>
            </a:extLst>
          </p:cNvPr>
          <p:cNvGrpSpPr>
            <a:grpSpLocks noChangeAspect="1"/>
          </p:cNvGrpSpPr>
          <p:nvPr/>
        </p:nvGrpSpPr>
        <p:grpSpPr>
          <a:xfrm>
            <a:off x="6847218" y="4522324"/>
            <a:ext cx="1124065" cy="1125007"/>
            <a:chOff x="5244691" y="3613920"/>
            <a:chExt cx="648499" cy="64904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C1ABD3-CAE6-4F22-9B98-01D1E9863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D999EB-76A8-4A2B-99EB-3BA59339E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134">
            <a:extLst>
              <a:ext uri="{FF2B5EF4-FFF2-40B4-BE49-F238E27FC236}">
                <a16:creationId xmlns:a16="http://schemas.microsoft.com/office/drawing/2014/main" id="{AB3CEEBB-DAFA-4152-9CF6-528C29122EA5}"/>
              </a:ext>
            </a:extLst>
          </p:cNvPr>
          <p:cNvGrpSpPr>
            <a:grpSpLocks noChangeAspect="1"/>
          </p:cNvGrpSpPr>
          <p:nvPr/>
        </p:nvGrpSpPr>
        <p:grpSpPr>
          <a:xfrm>
            <a:off x="4340585" y="1514866"/>
            <a:ext cx="1124065" cy="1125007"/>
            <a:chOff x="3287425" y="1417883"/>
            <a:chExt cx="648499" cy="64904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02A554-F1D0-4219-8A8A-0B19913BF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B00819-3BA2-487B-B522-880C4C1D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59">
            <a:extLst>
              <a:ext uri="{FF2B5EF4-FFF2-40B4-BE49-F238E27FC236}">
                <a16:creationId xmlns:a16="http://schemas.microsoft.com/office/drawing/2014/main" id="{E4F186DC-4829-4410-8147-DC84AEAE7EB5}"/>
              </a:ext>
            </a:extLst>
          </p:cNvPr>
          <p:cNvGrpSpPr/>
          <p:nvPr/>
        </p:nvGrpSpPr>
        <p:grpSpPr>
          <a:xfrm>
            <a:off x="8113614" y="4650474"/>
            <a:ext cx="3034927" cy="740645"/>
            <a:chOff x="7154104" y="3206176"/>
            <a:chExt cx="2276195" cy="5554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815367-DA30-4FA7-8BC1-53774ACA6813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Models are of three main types: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Heuristics-based, Statistical or AI/ML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16327-71DB-42E3-9897-825E9E6ACCA2}"/>
                </a:ext>
              </a:extLst>
            </p:cNvPr>
            <p:cNvSpPr/>
            <p:nvPr/>
          </p:nvSpPr>
          <p:spPr>
            <a:xfrm>
              <a:off x="7154104" y="3206176"/>
              <a:ext cx="1671130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Machine Learning</a:t>
              </a: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72D88F5B-A07C-4B25-9BB6-D0C1A343E02F}"/>
              </a:ext>
            </a:extLst>
          </p:cNvPr>
          <p:cNvGrpSpPr/>
          <p:nvPr/>
        </p:nvGrpSpPr>
        <p:grpSpPr>
          <a:xfrm>
            <a:off x="8113614" y="1417640"/>
            <a:ext cx="3034927" cy="740645"/>
            <a:chOff x="7174424" y="1352592"/>
            <a:chExt cx="2276195" cy="5554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59402C-7424-4871-81A4-589933CC1ED7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is experimental. Fail fast and build faster to maximize profit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38164B-0D58-46B5-8BB6-3B3E0228ACA4}"/>
                </a:ext>
              </a:extLst>
            </p:cNvPr>
            <p:cNvSpPr/>
            <p:nvPr/>
          </p:nvSpPr>
          <p:spPr>
            <a:xfrm>
              <a:off x="7174424" y="1352592"/>
              <a:ext cx="1506951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Impact Analysis</a:t>
              </a:r>
            </a:p>
          </p:txBody>
        </p:sp>
      </p:grpSp>
      <p:grpSp>
        <p:nvGrpSpPr>
          <p:cNvPr id="30" name="Group 56">
            <a:extLst>
              <a:ext uri="{FF2B5EF4-FFF2-40B4-BE49-F238E27FC236}">
                <a16:creationId xmlns:a16="http://schemas.microsoft.com/office/drawing/2014/main" id="{2808E688-581E-4298-8FD4-FF13FEF9BCC5}"/>
              </a:ext>
            </a:extLst>
          </p:cNvPr>
          <p:cNvGrpSpPr/>
          <p:nvPr/>
        </p:nvGrpSpPr>
        <p:grpSpPr>
          <a:xfrm>
            <a:off x="1173678" y="1476356"/>
            <a:ext cx="3034928" cy="752294"/>
            <a:chOff x="-296509" y="1363501"/>
            <a:chExt cx="2276196" cy="3368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1884C1-7188-4AFD-BC9A-5E93573AE6CE}"/>
                </a:ext>
              </a:extLst>
            </p:cNvPr>
            <p:cNvSpPr txBox="1"/>
            <p:nvPr/>
          </p:nvSpPr>
          <p:spPr>
            <a:xfrm>
              <a:off x="-296509" y="1516651"/>
              <a:ext cx="2276196" cy="183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Bring data from data silos to data warehouses (ETL)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73627F-FEC7-46B8-866C-8FFF85BDA24F}"/>
                </a:ext>
              </a:extLst>
            </p:cNvPr>
            <p:cNvSpPr/>
            <p:nvPr/>
          </p:nvSpPr>
          <p:spPr>
            <a:xfrm>
              <a:off x="-256984" y="1363501"/>
              <a:ext cx="2236671" cy="13191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Get Data from Data Silos</a:t>
              </a:r>
            </a:p>
          </p:txBody>
        </p:sp>
      </p:grpSp>
      <p:grpSp>
        <p:nvGrpSpPr>
          <p:cNvPr id="33" name="Group 56">
            <a:extLst>
              <a:ext uri="{FF2B5EF4-FFF2-40B4-BE49-F238E27FC236}">
                <a16:creationId xmlns:a16="http://schemas.microsoft.com/office/drawing/2014/main" id="{D560C0F0-F617-4CDA-9955-F0786E570C2D}"/>
              </a:ext>
            </a:extLst>
          </p:cNvPr>
          <p:cNvGrpSpPr/>
          <p:nvPr/>
        </p:nvGrpSpPr>
        <p:grpSpPr>
          <a:xfrm>
            <a:off x="1034524" y="4650471"/>
            <a:ext cx="3174083" cy="740645"/>
            <a:chOff x="-296510" y="1363501"/>
            <a:chExt cx="2276197" cy="5554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E0588A-D18A-489D-BC71-A388C675CAD7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Orchestrate and build pipelines to automate the process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6F48ED-68B2-4E3E-BBEC-F67AC389B327}"/>
                </a:ext>
              </a:extLst>
            </p:cNvPr>
            <p:cNvSpPr/>
            <p:nvPr/>
          </p:nvSpPr>
          <p:spPr>
            <a:xfrm>
              <a:off x="427801" y="1363501"/>
              <a:ext cx="1551886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Data Engineering</a:t>
              </a:r>
            </a:p>
          </p:txBody>
        </p:sp>
      </p:grpSp>
      <p:grpSp>
        <p:nvGrpSpPr>
          <p:cNvPr id="36" name="Group 58">
            <a:extLst>
              <a:ext uri="{FF2B5EF4-FFF2-40B4-BE49-F238E27FC236}">
                <a16:creationId xmlns:a16="http://schemas.microsoft.com/office/drawing/2014/main" id="{1BB53A49-53A9-4FFF-8037-BC3DE7A39215}"/>
              </a:ext>
            </a:extLst>
          </p:cNvPr>
          <p:cNvGrpSpPr/>
          <p:nvPr/>
        </p:nvGrpSpPr>
        <p:grpSpPr>
          <a:xfrm>
            <a:off x="8613834" y="2729221"/>
            <a:ext cx="3578166" cy="1222300"/>
            <a:chOff x="7174424" y="1352592"/>
            <a:chExt cx="2276195" cy="5638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7BA44A-7F4C-492F-AA2C-5DA598BF131F}"/>
                </a:ext>
              </a:extLst>
            </p:cNvPr>
            <p:cNvSpPr txBox="1"/>
            <p:nvPr/>
          </p:nvSpPr>
          <p:spPr>
            <a:xfrm>
              <a:off x="7174424" y="1632558"/>
              <a:ext cx="2276195" cy="283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Analytics is only helpful to the business if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helps them make money. Data Science is Business, Mathematics &amp; Technology.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C7CD4F-2FBE-456E-808A-937EEF933F09}"/>
                </a:ext>
              </a:extLst>
            </p:cNvPr>
            <p:cNvSpPr/>
            <p:nvPr/>
          </p:nvSpPr>
          <p:spPr>
            <a:xfrm>
              <a:off x="7174424" y="1352592"/>
              <a:ext cx="1673370" cy="26506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Present to the </a:t>
              </a:r>
            </a:p>
            <a:p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Stakeholders</a:t>
              </a:r>
            </a:p>
          </p:txBody>
        </p:sp>
      </p:grpSp>
      <p:grpSp>
        <p:nvGrpSpPr>
          <p:cNvPr id="53" name="Group 57">
            <a:extLst>
              <a:ext uri="{FF2B5EF4-FFF2-40B4-BE49-F238E27FC236}">
                <a16:creationId xmlns:a16="http://schemas.microsoft.com/office/drawing/2014/main" id="{CBED4371-17A8-4101-9F5B-162EB3F5FD91}"/>
              </a:ext>
            </a:extLst>
          </p:cNvPr>
          <p:cNvGrpSpPr/>
          <p:nvPr/>
        </p:nvGrpSpPr>
        <p:grpSpPr>
          <a:xfrm>
            <a:off x="546902" y="2723273"/>
            <a:ext cx="2996119" cy="1214692"/>
            <a:chOff x="-267404" y="3168889"/>
            <a:chExt cx="2247089" cy="50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9AB6AA-D694-44F6-B814-F53562FD6594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254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business already does things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certain way. First, match the </a:t>
              </a:r>
              <a:b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to show business impact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0FFC3B-E6D4-4565-9A1E-F608C78317E0}"/>
                </a:ext>
              </a:extLst>
            </p:cNvPr>
            <p:cNvSpPr/>
            <p:nvPr/>
          </p:nvSpPr>
          <p:spPr>
            <a:xfrm>
              <a:off x="326588" y="3168889"/>
              <a:ext cx="1653097" cy="2375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Understand what 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business does </a:t>
              </a:r>
            </a:p>
          </p:txBody>
        </p:sp>
      </p:grpSp>
      <p:pic>
        <p:nvPicPr>
          <p:cNvPr id="2050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949888C6-938E-42E7-9BD1-ABDA72AAB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670946" y="5618778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Azure Logo – Penthara Technologies">
            <a:extLst>
              <a:ext uri="{FF2B5EF4-FFF2-40B4-BE49-F238E27FC236}">
                <a16:creationId xmlns:a16="http://schemas.microsoft.com/office/drawing/2014/main" id="{CE893710-68C1-4A4A-8880-676EC465F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180201" y="5554909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(AWS) – Logos Download">
            <a:extLst>
              <a:ext uri="{FF2B5EF4-FFF2-40B4-BE49-F238E27FC236}">
                <a16:creationId xmlns:a16="http://schemas.microsoft.com/office/drawing/2014/main" id="{B45A40E9-C945-46CF-9ED7-2A31D967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19" y="5523584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087F197-12A0-4DA1-9E08-955870C29CB3}"/>
              </a:ext>
            </a:extLst>
          </p:cNvPr>
          <p:cNvSpPr/>
          <p:nvPr/>
        </p:nvSpPr>
        <p:spPr>
          <a:xfrm flipV="1">
            <a:off x="591720" y="5968449"/>
            <a:ext cx="3793974" cy="43801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0D33BA-94D8-4030-B523-2096E45D42BB}"/>
              </a:ext>
            </a:extLst>
          </p:cNvPr>
          <p:cNvGrpSpPr/>
          <p:nvPr/>
        </p:nvGrpSpPr>
        <p:grpSpPr>
          <a:xfrm>
            <a:off x="8963848" y="4079009"/>
            <a:ext cx="1782765" cy="351080"/>
            <a:chOff x="8490945" y="4148023"/>
            <a:chExt cx="2225481" cy="478567"/>
          </a:xfrm>
        </p:grpSpPr>
        <p:pic>
          <p:nvPicPr>
            <p:cNvPr id="2056" name="Picture 8" descr="Tableau Logo for website - Sybyl">
              <a:extLst>
                <a:ext uri="{FF2B5EF4-FFF2-40B4-BE49-F238E27FC236}">
                  <a16:creationId xmlns:a16="http://schemas.microsoft.com/office/drawing/2014/main" id="{8C59D8ED-D6F1-4942-A417-2210EBC607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490945" y="4148023"/>
              <a:ext cx="837379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Power-BI-logo-2021 -">
              <a:extLst>
                <a:ext uri="{FF2B5EF4-FFF2-40B4-BE49-F238E27FC236}">
                  <a16:creationId xmlns:a16="http://schemas.microsoft.com/office/drawing/2014/main" id="{D1169AB3-ED1C-412A-A9D2-35BFDCC27D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478284" y="4148023"/>
              <a:ext cx="464337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806E88E9-5277-49C6-9D2A-5AE02B6BB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10092581" y="4290282"/>
              <a:ext cx="623845" cy="18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The Python Logo | Python Software Foundation">
            <a:extLst>
              <a:ext uri="{FF2B5EF4-FFF2-40B4-BE49-F238E27FC236}">
                <a16:creationId xmlns:a16="http://schemas.microsoft.com/office/drawing/2014/main" id="{5E59A780-2C89-45E0-8ED0-0810961DB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8130235" y="5529346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ile:Apache Spark logo.svg - Wikimedia Commons">
            <a:extLst>
              <a:ext uri="{FF2B5EF4-FFF2-40B4-BE49-F238E27FC236}">
                <a16:creationId xmlns:a16="http://schemas.microsoft.com/office/drawing/2014/main" id="{076D5CAA-BD90-4FDC-B9C7-C5C63D30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768" y="5445254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File:R logo.svg - Wikimedia Commons">
            <a:extLst>
              <a:ext uri="{FF2B5EF4-FFF2-40B4-BE49-F238E27FC236}">
                <a16:creationId xmlns:a16="http://schemas.microsoft.com/office/drawing/2014/main" id="{7D6A6C55-87B5-4C74-9490-4EEC925A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334" y="549197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FC818E6-0FE9-476A-B5FC-A7756C9BAFE0}"/>
              </a:ext>
            </a:extLst>
          </p:cNvPr>
          <p:cNvSpPr/>
          <p:nvPr/>
        </p:nvSpPr>
        <p:spPr>
          <a:xfrm flipV="1">
            <a:off x="7672813" y="5959591"/>
            <a:ext cx="2891016" cy="43801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A78F04-6945-462D-8333-CF9117B1C47D}"/>
              </a:ext>
            </a:extLst>
          </p:cNvPr>
          <p:cNvGrpSpPr/>
          <p:nvPr/>
        </p:nvGrpSpPr>
        <p:grpSpPr>
          <a:xfrm>
            <a:off x="960830" y="2139876"/>
            <a:ext cx="1030987" cy="354949"/>
            <a:chOff x="810780" y="2089076"/>
            <a:chExt cx="1268984" cy="438011"/>
          </a:xfrm>
        </p:grpSpPr>
        <p:pic>
          <p:nvPicPr>
            <p:cNvPr id="2076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83142570-7957-451C-BB43-0C622EB09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AA0794B3-35E5-435A-BE23-E9F6BB210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122CF83-E6C9-40EA-A664-F064641F88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36" y="3200964"/>
            <a:ext cx="557671" cy="55767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1BFBF7B-AFFD-42E5-B7AC-AE796B1196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175" y="3162461"/>
            <a:ext cx="611979" cy="61197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D8E9367-E5E3-46FF-AD2B-840C0CC189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40" y="4766476"/>
            <a:ext cx="647076" cy="64707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4B7E8E8-F6FF-40F6-9A25-4CC5741B60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80" y="1816295"/>
            <a:ext cx="516130" cy="51613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4694789-B8A4-4CCF-BF95-3F1CFBE201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08" y="1747741"/>
            <a:ext cx="584684" cy="5846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679B324-B3D4-427B-8DCD-69183D345D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99" y="4783420"/>
            <a:ext cx="566614" cy="5666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51EF500-71C0-4DBD-A4C0-A39F9B4C51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03" y="2727898"/>
            <a:ext cx="1273437" cy="1273437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9A158D6-9B49-4AA8-B3FF-E760ED1935DF}"/>
              </a:ext>
            </a:extLst>
          </p:cNvPr>
          <p:cNvSpPr/>
          <p:nvPr/>
        </p:nvSpPr>
        <p:spPr>
          <a:xfrm>
            <a:off x="5466414" y="2676690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1" y="283882"/>
            <a:ext cx="1088871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 Cases for Pharma Industry in Analytics</a:t>
            </a: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A2A62C8-ECB5-413B-8469-9683CA0A05D1}"/>
              </a:ext>
            </a:extLst>
          </p:cNvPr>
          <p:cNvSpPr/>
          <p:nvPr/>
        </p:nvSpPr>
        <p:spPr>
          <a:xfrm>
            <a:off x="906425" y="1431311"/>
            <a:ext cx="965063" cy="937433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B8498C88-AEFD-43D7-A581-8717BC52488A}"/>
              </a:ext>
            </a:extLst>
          </p:cNvPr>
          <p:cNvSpPr/>
          <p:nvPr/>
        </p:nvSpPr>
        <p:spPr>
          <a:xfrm>
            <a:off x="906423" y="2957373"/>
            <a:ext cx="965063" cy="93743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A307037C-34CF-4009-B600-7188F50C3382}"/>
              </a:ext>
            </a:extLst>
          </p:cNvPr>
          <p:cNvSpPr/>
          <p:nvPr/>
        </p:nvSpPr>
        <p:spPr>
          <a:xfrm>
            <a:off x="906425" y="4441657"/>
            <a:ext cx="965063" cy="93743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32">
            <a:extLst>
              <a:ext uri="{FF2B5EF4-FFF2-40B4-BE49-F238E27FC236}">
                <a16:creationId xmlns:a16="http://schemas.microsoft.com/office/drawing/2014/main" id="{922E964E-61D4-4CFD-BAD7-02CEEF70007D}"/>
              </a:ext>
            </a:extLst>
          </p:cNvPr>
          <p:cNvGrpSpPr/>
          <p:nvPr/>
        </p:nvGrpSpPr>
        <p:grpSpPr>
          <a:xfrm>
            <a:off x="2101913" y="1378634"/>
            <a:ext cx="3533231" cy="1208506"/>
            <a:chOff x="5638261" y="1386224"/>
            <a:chExt cx="2649923" cy="7103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A31285-76AC-4C70-B1B0-219338A18A71}"/>
                </a:ext>
              </a:extLst>
            </p:cNvPr>
            <p:cNvSpPr txBox="1"/>
            <p:nvPr/>
          </p:nvSpPr>
          <p:spPr>
            <a:xfrm>
              <a:off x="5638263" y="1386224"/>
              <a:ext cx="2331167" cy="33778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Accelerate Drug Discovery </a:t>
              </a:r>
              <a:b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Development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844BA3-E8D3-4F9D-BD97-35F6C935A4FE}"/>
                </a:ext>
              </a:extLst>
            </p:cNvPr>
            <p:cNvSpPr txBox="1"/>
            <p:nvPr/>
          </p:nvSpPr>
          <p:spPr>
            <a:xfrm>
              <a:off x="5638261" y="1734878"/>
              <a:ext cx="2649923" cy="3617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the patents of blockbuster drugs expiring, pharma companies are looking to accelerate time to market leveraging innovation</a:t>
              </a:r>
            </a:p>
          </p:txBody>
        </p:sp>
      </p:grp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9155BB1B-FE04-468A-AD55-D5BBDA037098}"/>
              </a:ext>
            </a:extLst>
          </p:cNvPr>
          <p:cNvSpPr/>
          <p:nvPr/>
        </p:nvSpPr>
        <p:spPr>
          <a:xfrm>
            <a:off x="10320514" y="1429398"/>
            <a:ext cx="965063" cy="93743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B01A5252-40F8-4BFF-90D1-44F10C40EF8B}"/>
              </a:ext>
            </a:extLst>
          </p:cNvPr>
          <p:cNvGrpSpPr/>
          <p:nvPr/>
        </p:nvGrpSpPr>
        <p:grpSpPr>
          <a:xfrm>
            <a:off x="2101911" y="2908346"/>
            <a:ext cx="3533231" cy="1198600"/>
            <a:chOff x="5638261" y="2387084"/>
            <a:chExt cx="2649923" cy="6927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C31C37-B46C-464C-A662-0D21680B28A6}"/>
                </a:ext>
              </a:extLst>
            </p:cNvPr>
            <p:cNvSpPr txBox="1"/>
            <p:nvPr/>
          </p:nvSpPr>
          <p:spPr>
            <a:xfrm>
              <a:off x="5645426" y="2387084"/>
              <a:ext cx="2078598" cy="332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&amp; Targeted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Medicine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FD721A-C76E-4F41-B861-2638BA4C606E}"/>
                </a:ext>
              </a:extLst>
            </p:cNvPr>
            <p:cNvSpPr txBox="1"/>
            <p:nvPr/>
          </p:nvSpPr>
          <p:spPr>
            <a:xfrm>
              <a:off x="5638261" y="2724153"/>
              <a:ext cx="2649923" cy="3556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medicine based on unique genomics to create more effective solutions for users’ problems</a:t>
              </a:r>
            </a:p>
          </p:txBody>
        </p: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EFD24F9C-4AA9-4CFD-9159-8D7A8731D8EA}"/>
              </a:ext>
            </a:extLst>
          </p:cNvPr>
          <p:cNvSpPr/>
          <p:nvPr/>
        </p:nvSpPr>
        <p:spPr>
          <a:xfrm>
            <a:off x="10320512" y="2957374"/>
            <a:ext cx="965063" cy="937436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37">
            <a:extLst>
              <a:ext uri="{FF2B5EF4-FFF2-40B4-BE49-F238E27FC236}">
                <a16:creationId xmlns:a16="http://schemas.microsoft.com/office/drawing/2014/main" id="{91B671F9-3834-4B5E-814F-93BECFABFF4A}"/>
              </a:ext>
            </a:extLst>
          </p:cNvPr>
          <p:cNvGrpSpPr/>
          <p:nvPr/>
        </p:nvGrpSpPr>
        <p:grpSpPr>
          <a:xfrm>
            <a:off x="2101913" y="4413204"/>
            <a:ext cx="3533232" cy="1151192"/>
            <a:chOff x="5638259" y="3407665"/>
            <a:chExt cx="2649923" cy="617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42F060-47AD-4893-BE2F-71F810837F12}"/>
                </a:ext>
              </a:extLst>
            </p:cNvPr>
            <p:cNvSpPr txBox="1"/>
            <p:nvPr/>
          </p:nvSpPr>
          <p:spPr>
            <a:xfrm>
              <a:off x="5638263" y="3407665"/>
              <a:ext cx="1892345" cy="30833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Efficiency of </a:t>
              </a:r>
              <a:b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1B430E-518A-4597-A341-617B0D7D6E5C}"/>
                </a:ext>
              </a:extLst>
            </p:cNvPr>
            <p:cNvSpPr txBox="1"/>
            <p:nvPr/>
          </p:nvSpPr>
          <p:spPr>
            <a:xfrm>
              <a:off x="5638259" y="3695178"/>
              <a:ext cx="2649923" cy="3301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Leveraging multiple demographic and personalized data points can help accelerate the tedious process of clinical trials</a:t>
              </a:r>
            </a:p>
          </p:txBody>
        </p:sp>
      </p:grp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529FB819-7602-4F9B-AC9B-255F75ABE2D9}"/>
              </a:ext>
            </a:extLst>
          </p:cNvPr>
          <p:cNvSpPr/>
          <p:nvPr/>
        </p:nvSpPr>
        <p:spPr>
          <a:xfrm>
            <a:off x="10320514" y="4441657"/>
            <a:ext cx="965063" cy="937437"/>
          </a:xfrm>
          <a:prstGeom prst="flowChartOffpage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503890-E1CE-4515-A6AA-E853D5F83C5E}"/>
              </a:ext>
            </a:extLst>
          </p:cNvPr>
          <p:cNvCxnSpPr/>
          <p:nvPr/>
        </p:nvCxnSpPr>
        <p:spPr>
          <a:xfrm flipV="1">
            <a:off x="6096000" y="1688269"/>
            <a:ext cx="0" cy="366154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7">
            <a:extLst>
              <a:ext uri="{FF2B5EF4-FFF2-40B4-BE49-F238E27FC236}">
                <a16:creationId xmlns:a16="http://schemas.microsoft.com/office/drawing/2014/main" id="{1875240A-6D1C-4D91-9E3A-BAB58870DE17}"/>
              </a:ext>
            </a:extLst>
          </p:cNvPr>
          <p:cNvGrpSpPr/>
          <p:nvPr/>
        </p:nvGrpSpPr>
        <p:grpSpPr>
          <a:xfrm>
            <a:off x="6556857" y="1378634"/>
            <a:ext cx="3495536" cy="1165667"/>
            <a:chOff x="885153" y="1380552"/>
            <a:chExt cx="2621652" cy="6369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949AE5-9410-4304-B43C-135E7C8C30F6}"/>
                </a:ext>
              </a:extLst>
            </p:cNvPr>
            <p:cNvSpPr txBox="1"/>
            <p:nvPr/>
          </p:nvSpPr>
          <p:spPr>
            <a:xfrm>
              <a:off x="1405268" y="1380552"/>
              <a:ext cx="2101537" cy="31399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Cost &amp; Increase </a:t>
              </a:r>
              <a:b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Utilization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3C98B1-A1BF-4210-8A94-4E6ADB9EC1EF}"/>
                </a:ext>
              </a:extLst>
            </p:cNvPr>
            <p:cNvSpPr txBox="1"/>
            <p:nvPr/>
          </p:nvSpPr>
          <p:spPr>
            <a:xfrm>
              <a:off x="885153" y="1681251"/>
              <a:ext cx="2621652" cy="3362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Granular cost of key metrics will help pharmaceutical businesses to make smarter decisions based on past performance</a:t>
              </a:r>
            </a:p>
          </p:txBody>
        </p:sp>
      </p:grpSp>
      <p:grpSp>
        <p:nvGrpSpPr>
          <p:cNvPr id="35" name="Group 50">
            <a:extLst>
              <a:ext uri="{FF2B5EF4-FFF2-40B4-BE49-F238E27FC236}">
                <a16:creationId xmlns:a16="http://schemas.microsoft.com/office/drawing/2014/main" id="{4A175F4C-AE34-4FFE-A48B-6DBC6F73F268}"/>
              </a:ext>
            </a:extLst>
          </p:cNvPr>
          <p:cNvGrpSpPr/>
          <p:nvPr/>
        </p:nvGrpSpPr>
        <p:grpSpPr>
          <a:xfrm>
            <a:off x="6556854" y="2905952"/>
            <a:ext cx="3495538" cy="1199447"/>
            <a:chOff x="885152" y="2393395"/>
            <a:chExt cx="2621654" cy="69639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231FF1-5C16-4A94-BC01-BF336A2B3BC9}"/>
                </a:ext>
              </a:extLst>
            </p:cNvPr>
            <p:cNvSpPr txBox="1"/>
            <p:nvPr/>
          </p:nvSpPr>
          <p:spPr>
            <a:xfrm>
              <a:off x="1876551" y="2393395"/>
              <a:ext cx="1630255" cy="33363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Effective Sales &amp; Marketing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AFAC10-2956-49D8-8A22-EFA12531CB74}"/>
                </a:ext>
              </a:extLst>
            </p:cNvPr>
            <p:cNvSpPr txBox="1"/>
            <p:nvPr/>
          </p:nvSpPr>
          <p:spPr>
            <a:xfrm>
              <a:off x="885152" y="2732514"/>
              <a:ext cx="2621653" cy="357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optimized marketing mix spend along with close-range tracking of sales can help make better &amp; faster decisions</a:t>
              </a:r>
            </a:p>
          </p:txBody>
        </p:sp>
      </p:grpSp>
      <p:grpSp>
        <p:nvGrpSpPr>
          <p:cNvPr id="38" name="Group 53">
            <a:extLst>
              <a:ext uri="{FF2B5EF4-FFF2-40B4-BE49-F238E27FC236}">
                <a16:creationId xmlns:a16="http://schemas.microsoft.com/office/drawing/2014/main" id="{37A497F0-BD50-4894-B012-CE0B0ED13BCA}"/>
              </a:ext>
            </a:extLst>
          </p:cNvPr>
          <p:cNvGrpSpPr/>
          <p:nvPr/>
        </p:nvGrpSpPr>
        <p:grpSpPr>
          <a:xfrm>
            <a:off x="6556856" y="4420720"/>
            <a:ext cx="3495541" cy="1196117"/>
            <a:chOff x="885151" y="3415178"/>
            <a:chExt cx="2621656" cy="6501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792F0-D136-4BBB-859B-6E0228576D00}"/>
                </a:ext>
              </a:extLst>
            </p:cNvPr>
            <p:cNvSpPr txBox="1"/>
            <p:nvPr/>
          </p:nvSpPr>
          <p:spPr>
            <a:xfrm>
              <a:off x="1526697" y="3415178"/>
              <a:ext cx="1980110" cy="31236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Mining to capture </a:t>
              </a:r>
              <a:b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of Interest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A2F220-7E20-4CFA-80E5-5D7C2C98A8C0}"/>
                </a:ext>
              </a:extLst>
            </p:cNvPr>
            <p:cNvSpPr txBox="1"/>
            <p:nvPr/>
          </p:nvSpPr>
          <p:spPr>
            <a:xfrm>
              <a:off x="885151" y="3730864"/>
              <a:ext cx="2621653" cy="3344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Capturing competitor and product details can help the healthcare industry react better and plan for the future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6B0901-755B-4B8A-ABB9-175F86E6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3097519"/>
            <a:ext cx="615362" cy="615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3597E8-C3BF-4C39-8733-6FD69BC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0" y="4556156"/>
            <a:ext cx="608808" cy="6088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5F2FAF3-6197-4479-890E-CFE01CAB5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1523227"/>
            <a:ext cx="643718" cy="6437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287E779-065A-47A5-AC75-98F0276B4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1506886"/>
            <a:ext cx="676400" cy="676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1B971C-7E3E-4F2D-BAC3-C51D41B34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3073427"/>
            <a:ext cx="661679" cy="6616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3E55BC0-495B-4192-A116-35B67619C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99" y="4522554"/>
            <a:ext cx="683287" cy="6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8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estion mark neon signage">
            <a:extLst>
              <a:ext uri="{FF2B5EF4-FFF2-40B4-BE49-F238E27FC236}">
                <a16:creationId xmlns:a16="http://schemas.microsoft.com/office/drawing/2014/main" id="{11205500-C095-41E8-84CF-7BF09260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6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-4136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 of Data Science in </a:t>
            </a:r>
          </a:p>
          <a:p>
            <a:pPr lvl="0"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Pharma &amp; Healthcare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5" y="1459426"/>
            <a:ext cx="515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311071" y="4290578"/>
            <a:ext cx="602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Q&amp;A Session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0" y="5593274"/>
            <a:ext cx="8972231" cy="124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LinkedIn: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Email: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7C9368-67D9-4C98-93D7-165B103ED86D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381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574</Words>
  <Application>Microsoft Office PowerPoint</Application>
  <PresentationFormat>Widescreen</PresentationFormat>
  <Paragraphs>114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488</cp:revision>
  <dcterms:created xsi:type="dcterms:W3CDTF">2021-05-29T21:16:01Z</dcterms:created>
  <dcterms:modified xsi:type="dcterms:W3CDTF">2021-09-06T21:50:27Z</dcterms:modified>
</cp:coreProperties>
</file>