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57" r:id="rId3"/>
    <p:sldId id="258" r:id="rId4"/>
    <p:sldId id="276" r:id="rId5"/>
    <p:sldId id="283" r:id="rId6"/>
    <p:sldId id="277" r:id="rId7"/>
    <p:sldId id="278" r:id="rId8"/>
    <p:sldId id="279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83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  <a:srgbClr val="FFF0F0"/>
    <a:srgbClr val="F5F5F5"/>
    <a:srgbClr val="FFFFFF"/>
    <a:srgbClr val="FFF2F2"/>
    <a:srgbClr val="00B050"/>
    <a:srgbClr val="4A66AC"/>
    <a:srgbClr val="7A4646"/>
    <a:srgbClr val="666699"/>
    <a:srgbClr val="37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07-Sep-21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431" y="840835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808390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-3175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A6A2C-A893-466D-A464-9B614B8C4D83}"/>
              </a:ext>
            </a:extLst>
          </p:cNvPr>
          <p:cNvSpPr txBox="1"/>
          <p:nvPr/>
        </p:nvSpPr>
        <p:spPr>
          <a:xfrm>
            <a:off x="5670233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3020E1-61BC-41F0-A9EF-165E220E5D33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3" y="4309258"/>
            <a:chExt cx="5699148" cy="20098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B15A08-447B-47C9-A717-79FA893DD707}"/>
                </a:ext>
              </a:extLst>
            </p:cNvPr>
            <p:cNvSpPr txBox="1"/>
            <p:nvPr/>
          </p:nvSpPr>
          <p:spPr>
            <a:xfrm>
              <a:off x="396853" y="4309258"/>
              <a:ext cx="5699148" cy="198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Senior Data Scientist 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LinkedIn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www.linkedin.com/in/</a:t>
              </a: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  <a:b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anishmahapatra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.medium.com</a:t>
              </a:r>
              <a:b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</a:t>
              </a: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@_anishmahapatra</a:t>
              </a: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www.github.com/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</a:p>
          </p:txBody>
        </p:sp>
        <p:pic>
          <p:nvPicPr>
            <p:cNvPr id="5122" name="Picture 2" descr="Linkedin - Free social media icons">
              <a:extLst>
                <a:ext uri="{FF2B5EF4-FFF2-40B4-BE49-F238E27FC236}">
                  <a16:creationId xmlns:a16="http://schemas.microsoft.com/office/drawing/2014/main" id="{4D5F61CE-74F4-4A82-8CE5-2510AA48C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0" t="-1031" r="23755"/>
            <a:stretch/>
          </p:blipFill>
          <p:spPr bwMode="auto">
            <a:xfrm>
              <a:off x="963623" y="4880415"/>
              <a:ext cx="280429" cy="280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Medium logo | Logok">
              <a:extLst>
                <a:ext uri="{FF2B5EF4-FFF2-40B4-BE49-F238E27FC236}">
                  <a16:creationId xmlns:a16="http://schemas.microsoft.com/office/drawing/2014/main" id="{7E7A7376-C94C-4B53-9B29-28C9969C0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1" t="28005" r="19918" b="27804"/>
            <a:stretch/>
          </p:blipFill>
          <p:spPr bwMode="auto">
            <a:xfrm>
              <a:off x="885199" y="5252814"/>
              <a:ext cx="425103" cy="2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Twitter Logo transparent PNG - StickPNG">
              <a:extLst>
                <a:ext uri="{FF2B5EF4-FFF2-40B4-BE49-F238E27FC236}">
                  <a16:creationId xmlns:a16="http://schemas.microsoft.com/office/drawing/2014/main" id="{D0410767-7D82-445A-9664-7510342FFA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4" t="19570" r="13943" b="19996"/>
            <a:stretch/>
          </p:blipFill>
          <p:spPr bwMode="auto">
            <a:xfrm>
              <a:off x="914677" y="5579028"/>
              <a:ext cx="366146" cy="31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Github Logo - Free social media icons">
              <a:extLst>
                <a:ext uri="{FF2B5EF4-FFF2-40B4-BE49-F238E27FC236}">
                  <a16:creationId xmlns:a16="http://schemas.microsoft.com/office/drawing/2014/main" id="{638E600F-B535-4F24-88FA-3874A3F86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64" y="5953002"/>
              <a:ext cx="366146" cy="36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Ninja, emoji, smiley, emoticon icon - Download on Iconfinder">
              <a:extLst>
                <a:ext uri="{FF2B5EF4-FFF2-40B4-BE49-F238E27FC236}">
                  <a16:creationId xmlns:a16="http://schemas.microsoft.com/office/drawing/2014/main" id="{0F5DE76F-0D81-4A35-A4F5-CA04A5DC6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" t="4688" r="2865" b="10676"/>
            <a:stretch/>
          </p:blipFill>
          <p:spPr bwMode="auto">
            <a:xfrm>
              <a:off x="3053911" y="4389376"/>
              <a:ext cx="425103" cy="38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294644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70679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61852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0733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5265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1, Phase 2, Phase 3 and Phase 4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3490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70679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12105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0733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5265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160B4-06D3-4ACC-8966-8ABFFD22D597}"/>
              </a:ext>
            </a:extLst>
          </p:cNvPr>
          <p:cNvGrpSpPr/>
          <p:nvPr/>
        </p:nvGrpSpPr>
        <p:grpSpPr>
          <a:xfrm>
            <a:off x="1045028" y="1364566"/>
            <a:ext cx="10054381" cy="4670474"/>
            <a:chOff x="1045028" y="1364566"/>
            <a:chExt cx="10054381" cy="4670474"/>
          </a:xfrm>
        </p:grpSpPr>
        <p:pic>
          <p:nvPicPr>
            <p:cNvPr id="1026" name="Picture 2" descr="Pharmacy Benefit Managers cut access to necessary treatments">
              <a:extLst>
                <a:ext uri="{FF2B5EF4-FFF2-40B4-BE49-F238E27FC236}">
                  <a16:creationId xmlns:a16="http://schemas.microsoft.com/office/drawing/2014/main" id="{57A6D54E-9843-41FB-B92F-DEAE193B66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5" r="471" b="1088"/>
            <a:stretch/>
          </p:blipFill>
          <p:spPr bwMode="auto">
            <a:xfrm>
              <a:off x="1045028" y="1364566"/>
              <a:ext cx="10054381" cy="467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4969E2-A7C4-4888-9F93-3128C339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0" y="5715000"/>
              <a:ext cx="2463409" cy="32004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C0B03A1-5495-415C-B89C-834518183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401" y="5715000"/>
              <a:ext cx="2463409" cy="320040"/>
            </a:xfrm>
            <a:prstGeom prst="rect">
              <a:avLst/>
            </a:prstGeom>
          </p:spPr>
        </p:pic>
      </p:grpSp>
      <p:sp>
        <p:nvSpPr>
          <p:cNvPr id="39" name="Footer Text">
            <a:extLst>
              <a:ext uri="{FF2B5EF4-FFF2-40B4-BE49-F238E27FC236}">
                <a16:creationId xmlns:a16="http://schemas.microsoft.com/office/drawing/2014/main" id="{78810A51-6E0B-4229-91A9-C3942399E66F}"/>
              </a:ext>
            </a:extLst>
          </p:cNvPr>
          <p:cNvSpPr txBox="1"/>
          <p:nvPr/>
        </p:nvSpPr>
        <p:spPr>
          <a:xfrm>
            <a:off x="4463344" y="6146079"/>
            <a:ext cx="3265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pricing lifecycle</a:t>
            </a:r>
          </a:p>
        </p:txBody>
      </p: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198255" y="15131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35" y="29083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417394" y="45223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14996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461693" y="29083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45223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340585" y="15148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8113614" y="46504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711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8113614" y="14176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50695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173678" y="14763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1034524" y="46504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27801" y="1363501"/>
              <a:ext cx="1551886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613834" y="27292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673370" cy="2650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546902" y="27232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6588" y="3168889"/>
              <a:ext cx="1653097" cy="2375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670946" y="56187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180201" y="55549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19" y="55235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591720" y="59684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963848" y="40790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8130235" y="55293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68" y="54452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334" y="54919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672813" y="59595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960830" y="21398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36" y="32009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75" y="31624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0" y="47664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80" y="18162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8" y="17477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9" y="4783420"/>
            <a:ext cx="566614" cy="5666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51EF500-71C0-4DBD-A4C0-A39F9B4C51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727898"/>
            <a:ext cx="1273437" cy="12734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A158D6-9B49-4AA8-B3FF-E760ED1935DF}"/>
              </a:ext>
            </a:extLst>
          </p:cNvPr>
          <p:cNvSpPr/>
          <p:nvPr/>
        </p:nvSpPr>
        <p:spPr>
          <a:xfrm>
            <a:off x="5466414" y="2676690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1" y="283882"/>
            <a:ext cx="1088871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Cases for Pharma Industry in Analytics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378634"/>
            <a:ext cx="3533231" cy="1208506"/>
            <a:chOff x="5638261" y="1386224"/>
            <a:chExt cx="2649923" cy="7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86224"/>
              <a:ext cx="2331167" cy="33778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908346"/>
            <a:ext cx="3533231" cy="1198600"/>
            <a:chOff x="5638261" y="2387084"/>
            <a:chExt cx="2649923" cy="6927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87084"/>
              <a:ext cx="2078598" cy="332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413204"/>
            <a:ext cx="3533232" cy="1151192"/>
            <a:chOff x="5638259" y="3407665"/>
            <a:chExt cx="2649923" cy="617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407665"/>
              <a:ext cx="1892345" cy="30833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905952"/>
            <a:ext cx="3495538" cy="1199447"/>
            <a:chOff x="885152" y="2393395"/>
            <a:chExt cx="2621654" cy="6963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93395"/>
              <a:ext cx="1630255" cy="33363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420720"/>
            <a:ext cx="3495541" cy="1196117"/>
            <a:chOff x="885151" y="3415178"/>
            <a:chExt cx="2621656" cy="6501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7" y="3415178"/>
              <a:ext cx="1980110" cy="31236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mark neon signage">
            <a:extLst>
              <a:ext uri="{FF2B5EF4-FFF2-40B4-BE49-F238E27FC236}">
                <a16:creationId xmlns:a16="http://schemas.microsoft.com/office/drawing/2014/main" id="{11205500-C095-41E8-84CF-7BF09260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6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-4136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311071" y="429057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574</Words>
  <Application>Microsoft Office PowerPoint</Application>
  <PresentationFormat>Widescreen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488</cp:revision>
  <dcterms:created xsi:type="dcterms:W3CDTF">2021-05-29T21:16:01Z</dcterms:created>
  <dcterms:modified xsi:type="dcterms:W3CDTF">2021-09-07T13:18:27Z</dcterms:modified>
</cp:coreProperties>
</file>