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4" r:id="rId2"/>
    <p:sldId id="257" r:id="rId3"/>
    <p:sldId id="258" r:id="rId4"/>
    <p:sldId id="276" r:id="rId5"/>
    <p:sldId id="277" r:id="rId6"/>
    <p:sldId id="278" r:id="rId7"/>
    <p:sldId id="279" r:id="rId8"/>
    <p:sldId id="282" r:id="rId9"/>
    <p:sldId id="28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ata Science in Pharma &amp; Healthcare" id="{0A949F2C-F77C-4728-8506-04516779E561}">
          <p14:sldIdLst>
            <p14:sldId id="274"/>
            <p14:sldId id="257"/>
            <p14:sldId id="258"/>
            <p14:sldId id="276"/>
            <p14:sldId id="277"/>
            <p14:sldId id="278"/>
            <p14:sldId id="279"/>
            <p14:sldId id="282"/>
            <p14:sldId id="281"/>
          </p14:sldIdLst>
        </p14:section>
        <p14:section name="Archive" id="{50520B23-E549-49CA-817B-EA2271E104E8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4A66AC"/>
    <a:srgbClr val="7A4646"/>
    <a:srgbClr val="666699"/>
    <a:srgbClr val="3772A8"/>
    <a:srgbClr val="595959"/>
    <a:srgbClr val="656565"/>
    <a:srgbClr val="009DD9"/>
    <a:srgbClr val="16274C"/>
    <a:srgbClr val="5B6B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 autoAdjust="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C1E092-1ED1-4761-85D1-EEE54D1D70F3}" type="datetimeFigureOut">
              <a:rPr lang="en-US" smtClean="0"/>
              <a:t>07-Sep-21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EA27A9-5E68-4D2C-8C97-692FCAAE1E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129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ppiestminds.com/wp-content/uploads/2020/12/Product-Lifecycle-in-Pharmaceutical-Industry-Journey-of-Drug-from-Ideation-to-commercialization.pdf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Product Lifecycle_V8 (happiestminds.com)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294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550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00156-419E-43DB-89F6-9CD0DC506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9938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68847-8E1C-424B-9F53-FFF149C53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48B51A-C99B-420B-BF6E-1489A1FFA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5BF96-CAAB-4E65-B8C1-E5F17C10AA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07-Sep-21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EF0AE-66A6-491A-9B12-C06213482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89FE5-E9A0-490A-B6C1-38EC340BE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696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F433C-C431-4AE6-9A93-AE011D9DA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24F17-F159-46E1-BFB0-A1168F550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AC50B-14EF-485B-A1A1-EB8863DD83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07-Sep-21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AA638-0ED0-4884-841F-278014622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F29AE-1F1A-48F8-8577-98534E588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249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FC603-A489-4A48-A6AB-3BB2F78AE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7C04E-1F4E-4FB9-807B-13C64B0C4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F035D-F95B-4DB9-BB75-98FDD96B7E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07-Sep-21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98FF3-25F0-42D0-B9D8-718573620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A17D4-935A-41D3-9D1D-48DC75ECB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694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16B82-5836-48B6-A20A-DB7509962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9391F-538C-4A01-A0C9-8EC356FCFA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C63FC5-33A3-491B-892C-AD6F30014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ACB7BB-FA87-4F63-962A-3076DA9AE8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07-Sep-21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330AE6-A337-43C0-90DB-C9F523AC4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6CBE1-1FDA-4854-A790-EC77CE36E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382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F0747-0732-4154-AC37-5D2FC5D24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B904F-0DAF-4A4B-92BA-734547B4E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C0570-F457-4E9D-ABD1-BBC4C353C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8B416C-3243-4ED6-AB24-FCB338E57B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DF2B3C-13E4-4D65-B718-FFD0D944BC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392CD5-1537-4A94-8618-B1E808FF1B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07-Sep-21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E76CFF-48AB-4CF6-A22D-CF1BC270D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531545-F892-4A7B-B293-3AF483ECF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40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043D4-D2D1-4419-B1E5-076C0A134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2F94DD-188B-4865-8521-75CF48874A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07-Sep-21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08871E-2911-4AB6-9B8C-EEAA81C9D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94A9B9-F8DE-44AA-804A-94F270864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208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343909-FBD5-44CC-AD59-A2EFE31F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07-Sep-21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C98007-DBD8-4345-B327-FF9FD7C4B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725A0-2A80-40DE-8D9E-2C3A11EB9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692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3EB7707-7402-457C-A6BF-56B9F490CD63}"/>
              </a:ext>
            </a:extLst>
          </p:cNvPr>
          <p:cNvCxnSpPr>
            <a:cxnSpLocks/>
          </p:cNvCxnSpPr>
          <p:nvPr userDrawn="1"/>
        </p:nvCxnSpPr>
        <p:spPr>
          <a:xfrm flipH="1">
            <a:off x="396853" y="991768"/>
            <a:ext cx="11398293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DC549A6-7D61-40F4-A51B-0714B0810528}"/>
              </a:ext>
            </a:extLst>
          </p:cNvPr>
          <p:cNvSpPr/>
          <p:nvPr userDrawn="1"/>
        </p:nvSpPr>
        <p:spPr>
          <a:xfrm>
            <a:off x="1" y="862"/>
            <a:ext cx="755650" cy="219832"/>
          </a:xfrm>
          <a:prstGeom prst="rect">
            <a:avLst/>
          </a:prstGeom>
          <a:solidFill>
            <a:srgbClr val="7A4646">
              <a:alpha val="15294"/>
            </a:srgbClr>
          </a:solidFill>
          <a:ln>
            <a:solidFill>
              <a:schemeClr val="accent3">
                <a:lumMod val="75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2" descr="upGrad appoints Saranjit Sangar as CEO - UK, Europe, and Middle East">
            <a:extLst>
              <a:ext uri="{FF2B5EF4-FFF2-40B4-BE49-F238E27FC236}">
                <a16:creationId xmlns:a16="http://schemas.microsoft.com/office/drawing/2014/main" id="{71BA9D70-22EA-4278-BE9A-02A03B39978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8"/>
          <a:stretch/>
        </p:blipFill>
        <p:spPr bwMode="auto">
          <a:xfrm>
            <a:off x="10500951" y="5973233"/>
            <a:ext cx="1691049" cy="88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08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jpe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image" Target="../media/image17.jpe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lue white and yellow balloons">
            <a:extLst>
              <a:ext uri="{FF2B5EF4-FFF2-40B4-BE49-F238E27FC236}">
                <a16:creationId xmlns:a16="http://schemas.microsoft.com/office/drawing/2014/main" id="{8384E5F5-B3D7-4224-BB47-99758A1F0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028185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A146ED7-7A7C-4183-B744-408085A0D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1858" y="573477"/>
            <a:ext cx="1629932" cy="88594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7382D50-F04C-4762-A55A-496A48347DF6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F38FB6-D98F-4EDC-87DF-742731A3086C}"/>
              </a:ext>
            </a:extLst>
          </p:cNvPr>
          <p:cNvSpPr txBox="1"/>
          <p:nvPr/>
        </p:nvSpPr>
        <p:spPr>
          <a:xfrm>
            <a:off x="325929" y="383084"/>
            <a:ext cx="72146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Dat</a:t>
            </a:r>
            <a:r>
              <a:rPr lang="en-US" sz="2800" b="1" dirty="0">
                <a:solidFill>
                  <a:prstClr val="white"/>
                </a:solidFill>
                <a:latin typeface="Segoe UI"/>
              </a:rPr>
              <a:t>a Science in </a:t>
            </a:r>
            <a:br>
              <a:rPr lang="en-US" sz="2800" b="1" dirty="0">
                <a:solidFill>
                  <a:prstClr val="white"/>
                </a:solidFill>
                <a:latin typeface="Segoe UI"/>
              </a:rPr>
            </a:br>
            <a:r>
              <a:rPr lang="en-US" sz="2800" b="1" dirty="0">
                <a:solidFill>
                  <a:prstClr val="white"/>
                </a:solidFill>
                <a:latin typeface="Segoe UI"/>
              </a:rPr>
              <a:t>Healthcare &amp; Pharma Industry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9DE22A-973E-49BC-BA5E-E323C8BE7983}"/>
              </a:ext>
            </a:extLst>
          </p:cNvPr>
          <p:cNvCxnSpPr>
            <a:cxnSpLocks/>
          </p:cNvCxnSpPr>
          <p:nvPr/>
        </p:nvCxnSpPr>
        <p:spPr>
          <a:xfrm flipH="1">
            <a:off x="433025" y="1444912"/>
            <a:ext cx="52565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297BC12-3D7A-47D0-A42D-DB005B3C4B1A}"/>
              </a:ext>
            </a:extLst>
          </p:cNvPr>
          <p:cNvSpPr txBox="1"/>
          <p:nvPr/>
        </p:nvSpPr>
        <p:spPr>
          <a:xfrm>
            <a:off x="325930" y="1455704"/>
            <a:ext cx="525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Anish Mahapatra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|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7 September, 2021</a:t>
            </a:r>
            <a:endParaRPr kumimoji="0" lang="en-US" sz="110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272680-583D-4909-A3A8-8B3601B04EB3}"/>
              </a:ext>
            </a:extLst>
          </p:cNvPr>
          <p:cNvSpPr/>
          <p:nvPr/>
        </p:nvSpPr>
        <p:spPr>
          <a:xfrm>
            <a:off x="291191" y="493486"/>
            <a:ext cx="45719" cy="790575"/>
          </a:xfrm>
          <a:prstGeom prst="rect">
            <a:avLst/>
          </a:prstGeom>
          <a:solidFill>
            <a:srgbClr val="C0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039863-DD76-4F7F-9EBA-0B2AB9A3CF1C}"/>
              </a:ext>
            </a:extLst>
          </p:cNvPr>
          <p:cNvSpPr/>
          <p:nvPr/>
        </p:nvSpPr>
        <p:spPr>
          <a:xfrm>
            <a:off x="280210" y="1497151"/>
            <a:ext cx="45719" cy="317093"/>
          </a:xfrm>
          <a:prstGeom prst="rect">
            <a:avLst/>
          </a:prstGeom>
          <a:solidFill>
            <a:srgbClr val="00B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840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0DD942E-B569-4B98-891F-E414D32646A2}"/>
              </a:ext>
            </a:extLst>
          </p:cNvPr>
          <p:cNvSpPr txBox="1"/>
          <p:nvPr/>
        </p:nvSpPr>
        <p:spPr>
          <a:xfrm>
            <a:off x="396852" y="283882"/>
            <a:ext cx="9856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F5335375-7924-4622-AF82-FA2C6FD1C933}"/>
              </a:ext>
            </a:extLst>
          </p:cNvPr>
          <p:cNvSpPr txBox="1">
            <a:spLocks/>
          </p:cNvSpPr>
          <p:nvPr/>
        </p:nvSpPr>
        <p:spPr>
          <a:xfrm>
            <a:off x="396854" y="1155111"/>
            <a:ext cx="609141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01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72863C0-3E9A-4E1D-A687-3612172F7A59}"/>
              </a:ext>
            </a:extLst>
          </p:cNvPr>
          <p:cNvSpPr txBox="1">
            <a:spLocks/>
          </p:cNvSpPr>
          <p:nvPr/>
        </p:nvSpPr>
        <p:spPr>
          <a:xfrm>
            <a:off x="396852" y="1865308"/>
            <a:ext cx="609141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02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8D7DF81-14C1-4F31-ACBB-42D51E429EA7}"/>
              </a:ext>
            </a:extLst>
          </p:cNvPr>
          <p:cNvSpPr txBox="1">
            <a:spLocks/>
          </p:cNvSpPr>
          <p:nvPr/>
        </p:nvSpPr>
        <p:spPr>
          <a:xfrm>
            <a:off x="396852" y="2575505"/>
            <a:ext cx="609141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03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40F0057-916A-44B6-9107-1B9B95F6A5A1}"/>
              </a:ext>
            </a:extLst>
          </p:cNvPr>
          <p:cNvSpPr txBox="1">
            <a:spLocks/>
          </p:cNvSpPr>
          <p:nvPr/>
        </p:nvSpPr>
        <p:spPr>
          <a:xfrm>
            <a:off x="396852" y="4706096"/>
            <a:ext cx="609141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06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FBE352D-F81B-47D7-BB74-FE324C77EDFA}"/>
              </a:ext>
            </a:extLst>
          </p:cNvPr>
          <p:cNvSpPr txBox="1">
            <a:spLocks/>
          </p:cNvSpPr>
          <p:nvPr/>
        </p:nvSpPr>
        <p:spPr>
          <a:xfrm>
            <a:off x="396852" y="3995899"/>
            <a:ext cx="609141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05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4DA1616-C21E-49C5-9EA4-86F8E56B2B52}"/>
              </a:ext>
            </a:extLst>
          </p:cNvPr>
          <p:cNvSpPr txBox="1">
            <a:spLocks/>
          </p:cNvSpPr>
          <p:nvPr/>
        </p:nvSpPr>
        <p:spPr>
          <a:xfrm>
            <a:off x="396852" y="3285702"/>
            <a:ext cx="609141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AEEC14-E845-44D3-A6A8-C2D34FD2E487}"/>
              </a:ext>
            </a:extLst>
          </p:cNvPr>
          <p:cNvSpPr txBox="1"/>
          <p:nvPr/>
        </p:nvSpPr>
        <p:spPr>
          <a:xfrm>
            <a:off x="1005992" y="1200911"/>
            <a:ext cx="2208720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Introduction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CF4D6A-35E3-4E14-B38D-A0CE722770F4}"/>
              </a:ext>
            </a:extLst>
          </p:cNvPr>
          <p:cNvSpPr txBox="1"/>
          <p:nvPr/>
        </p:nvSpPr>
        <p:spPr>
          <a:xfrm>
            <a:off x="1005992" y="1915097"/>
            <a:ext cx="3218544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Pharma Industry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1F4317-2888-44F6-A227-B6D7F7D100A2}"/>
              </a:ext>
            </a:extLst>
          </p:cNvPr>
          <p:cNvSpPr txBox="1"/>
          <p:nvPr/>
        </p:nvSpPr>
        <p:spPr>
          <a:xfrm>
            <a:off x="1005992" y="2625294"/>
            <a:ext cx="6144108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Application of Data Science in Healthcare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7932F5-3322-448E-8C98-B64A545B055B}"/>
              </a:ext>
            </a:extLst>
          </p:cNvPr>
          <p:cNvSpPr txBox="1"/>
          <p:nvPr/>
        </p:nvSpPr>
        <p:spPr>
          <a:xfrm>
            <a:off x="1005992" y="3335491"/>
            <a:ext cx="7034922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Data Science Process Flow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5D90E1-C682-45F0-BA60-F04616852450}"/>
              </a:ext>
            </a:extLst>
          </p:cNvPr>
          <p:cNvSpPr txBox="1"/>
          <p:nvPr/>
        </p:nvSpPr>
        <p:spPr>
          <a:xfrm>
            <a:off x="1005992" y="4045688"/>
            <a:ext cx="6347578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Use-cases for Pharma in Analytics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1682F0-5C04-48BF-BC66-799E4F8EB2B2}"/>
              </a:ext>
            </a:extLst>
          </p:cNvPr>
          <p:cNvSpPr txBox="1"/>
          <p:nvPr/>
        </p:nvSpPr>
        <p:spPr>
          <a:xfrm>
            <a:off x="1057774" y="4755885"/>
            <a:ext cx="6347578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Q&amp;A Session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EC2F04-25BC-48B3-A97D-CD6D2DC75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4429"/>
            <a:ext cx="2099255" cy="35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116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44886A22-4A7B-4639-BEFB-35925980A014}"/>
              </a:ext>
            </a:extLst>
          </p:cNvPr>
          <p:cNvSpPr/>
          <p:nvPr/>
        </p:nvSpPr>
        <p:spPr>
          <a:xfrm>
            <a:off x="0" y="-4947"/>
            <a:ext cx="755650" cy="219832"/>
          </a:xfrm>
          <a:prstGeom prst="rect">
            <a:avLst/>
          </a:prstGeom>
          <a:solidFill>
            <a:schemeClr val="accent3">
              <a:lumMod val="75000"/>
              <a:alpha val="16000"/>
            </a:schemeClr>
          </a:solidFill>
          <a:ln>
            <a:solidFill>
              <a:schemeClr val="accent3">
                <a:lumMod val="75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A2E3112-D815-4D4B-88A6-554FB6493464}"/>
              </a:ext>
            </a:extLst>
          </p:cNvPr>
          <p:cNvSpPr txBox="1"/>
          <p:nvPr/>
        </p:nvSpPr>
        <p:spPr>
          <a:xfrm>
            <a:off x="19026" y="-22086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Topic 1 of 6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73B9889-C611-48F3-A1BC-F3D4B63DFF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01" y="1081170"/>
            <a:ext cx="10339197" cy="313868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CB15A08-447B-47C9-A717-79FA893DD707}"/>
              </a:ext>
            </a:extLst>
          </p:cNvPr>
          <p:cNvSpPr txBox="1"/>
          <p:nvPr/>
        </p:nvSpPr>
        <p:spPr>
          <a:xfrm>
            <a:off x="396852" y="4309258"/>
            <a:ext cx="8972231" cy="2354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Senior Data Scientist 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kumimoji="0" lang="en-US" sz="1600" b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LinkedIn</a:t>
            </a:r>
            <a:r>
              <a:rPr kumimoji="0" lang="en-US" sz="1600" b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kumimoji="0" lang="en-US" sz="1600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www.linkedin.com/in/</a:t>
            </a:r>
            <a:r>
              <a:rPr kumimoji="0" lang="en-US" sz="1600" b="1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anishmahapatra</a:t>
            </a:r>
            <a:br>
              <a:rPr kumimoji="0" lang="en-US" sz="1600" b="1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kumimoji="0" lang="en-US" sz="1600" b="1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Medium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anishmahapatra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.medium.com</a:t>
            </a:r>
            <a:br>
              <a:rPr kumimoji="0" lang="en-US" sz="160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kumimoji="0" lang="en-US" sz="160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Twitter</a:t>
            </a:r>
            <a:r>
              <a:rPr kumimoji="0" lang="en-US" sz="160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kumimoji="0" lang="en-US" sz="1600" b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@_anishmahapatra</a:t>
            </a: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GitHub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en-US" sz="16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www.github.com/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anishmahapatra</a:t>
            </a: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				   Email</a:t>
            </a:r>
            <a:r>
              <a:rPr kumimoji="0" lang="en-US" sz="1600" b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kumimoji="0" lang="en-US" sz="160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sz="1600" b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anishmahapatra01</a:t>
            </a:r>
            <a:r>
              <a:rPr kumimoji="0" lang="en-US" sz="160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@gmail.com</a:t>
            </a:r>
          </a:p>
        </p:txBody>
      </p:sp>
      <p:pic>
        <p:nvPicPr>
          <p:cNvPr id="5122" name="Picture 2" descr="Linkedin - Free social media icons">
            <a:extLst>
              <a:ext uri="{FF2B5EF4-FFF2-40B4-BE49-F238E27FC236}">
                <a16:creationId xmlns:a16="http://schemas.microsoft.com/office/drawing/2014/main" id="{4D5F61CE-74F4-4A82-8CE5-2510AA48CC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30" t="-1031" r="23755"/>
          <a:stretch/>
        </p:blipFill>
        <p:spPr bwMode="auto">
          <a:xfrm>
            <a:off x="963623" y="4880415"/>
            <a:ext cx="280429" cy="280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Medium logo | Logok">
            <a:extLst>
              <a:ext uri="{FF2B5EF4-FFF2-40B4-BE49-F238E27FC236}">
                <a16:creationId xmlns:a16="http://schemas.microsoft.com/office/drawing/2014/main" id="{7E7A7376-C94C-4B53-9B29-28C9969C02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31" t="28005" r="19918" b="27804"/>
          <a:stretch/>
        </p:blipFill>
        <p:spPr bwMode="auto">
          <a:xfrm>
            <a:off x="885199" y="5252814"/>
            <a:ext cx="425103" cy="2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Twitter Logo transparent PNG - StickPNG">
            <a:extLst>
              <a:ext uri="{FF2B5EF4-FFF2-40B4-BE49-F238E27FC236}">
                <a16:creationId xmlns:a16="http://schemas.microsoft.com/office/drawing/2014/main" id="{D0410767-7D82-445A-9664-7510342FFA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4" t="19570" r="13943" b="19996"/>
          <a:stretch/>
        </p:blipFill>
        <p:spPr bwMode="auto">
          <a:xfrm>
            <a:off x="914677" y="5579028"/>
            <a:ext cx="366146" cy="31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Github Logo - Free social media icons">
            <a:extLst>
              <a:ext uri="{FF2B5EF4-FFF2-40B4-BE49-F238E27FC236}">
                <a16:creationId xmlns:a16="http://schemas.microsoft.com/office/drawing/2014/main" id="{638E600F-B535-4F24-88FA-3874A3F86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64" y="5953002"/>
            <a:ext cx="366146" cy="366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8" name="Picture 18" descr="Ninja, emoji, smiley, emoticon icon - Download on Iconfinder">
            <a:extLst>
              <a:ext uri="{FF2B5EF4-FFF2-40B4-BE49-F238E27FC236}">
                <a16:creationId xmlns:a16="http://schemas.microsoft.com/office/drawing/2014/main" id="{0F5DE76F-0D81-4A35-A4F5-CA04A5DC65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4" t="4688" r="2865" b="10676"/>
          <a:stretch/>
        </p:blipFill>
        <p:spPr bwMode="auto">
          <a:xfrm>
            <a:off x="3053911" y="4389376"/>
            <a:ext cx="425103" cy="38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033331F-402B-4FD6-A596-7F20E55E03B9}"/>
              </a:ext>
            </a:extLst>
          </p:cNvPr>
          <p:cNvSpPr txBox="1"/>
          <p:nvPr/>
        </p:nvSpPr>
        <p:spPr>
          <a:xfrm>
            <a:off x="396852" y="283882"/>
            <a:ext cx="9856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Introduction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3DD869-E172-4CAC-8FF9-E35B6C7FFE78}"/>
              </a:ext>
            </a:extLst>
          </p:cNvPr>
          <p:cNvSpPr txBox="1"/>
          <p:nvPr/>
        </p:nvSpPr>
        <p:spPr>
          <a:xfrm>
            <a:off x="8136482" y="5043100"/>
            <a:ext cx="4055518" cy="785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Q. How to get into Data Science?</a:t>
            </a: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A.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Simple, ask a real-world Data Scientist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7736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ADEC2A-1BDB-4059-95B4-EED0F6442762}"/>
              </a:ext>
            </a:extLst>
          </p:cNvPr>
          <p:cNvSpPr txBox="1"/>
          <p:nvPr/>
        </p:nvSpPr>
        <p:spPr>
          <a:xfrm>
            <a:off x="396852" y="283882"/>
            <a:ext cx="6383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The Pharma Industry</a:t>
            </a:r>
            <a:endParaRPr kumimoji="0" lang="en-US" sz="39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C4D96D9-1C53-4FFF-98F4-377B26168DC9}"/>
              </a:ext>
            </a:extLst>
          </p:cNvPr>
          <p:cNvSpPr/>
          <p:nvPr/>
        </p:nvSpPr>
        <p:spPr>
          <a:xfrm>
            <a:off x="1" y="862"/>
            <a:ext cx="755650" cy="219832"/>
          </a:xfrm>
          <a:prstGeom prst="rect">
            <a:avLst/>
          </a:prstGeom>
          <a:solidFill>
            <a:schemeClr val="accent3">
              <a:lumMod val="75000"/>
              <a:alpha val="16000"/>
            </a:schemeClr>
          </a:solidFill>
          <a:ln>
            <a:solidFill>
              <a:schemeClr val="accent3">
                <a:lumMod val="75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FFB4B09-C828-4C39-B911-7834712B60D7}"/>
              </a:ext>
            </a:extLst>
          </p:cNvPr>
          <p:cNvSpPr txBox="1"/>
          <p:nvPr/>
        </p:nvSpPr>
        <p:spPr>
          <a:xfrm>
            <a:off x="19027" y="-34170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Topic 2 of 6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9BFBC7A-1F7F-42D6-944D-3249856FA391}"/>
              </a:ext>
            </a:extLst>
          </p:cNvPr>
          <p:cNvSpPr txBox="1">
            <a:spLocks/>
          </p:cNvSpPr>
          <p:nvPr/>
        </p:nvSpPr>
        <p:spPr>
          <a:xfrm>
            <a:off x="781900" y="1687329"/>
            <a:ext cx="737381" cy="82067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5333" b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CBB4C7B-42CA-4D2E-BA0D-2D18BB4E8A11}"/>
              </a:ext>
            </a:extLst>
          </p:cNvPr>
          <p:cNvCxnSpPr/>
          <p:nvPr/>
        </p:nvCxnSpPr>
        <p:spPr>
          <a:xfrm>
            <a:off x="1743266" y="2086233"/>
            <a:ext cx="2381089" cy="0"/>
          </a:xfrm>
          <a:prstGeom prst="line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31">
            <a:extLst>
              <a:ext uri="{FF2B5EF4-FFF2-40B4-BE49-F238E27FC236}">
                <a16:creationId xmlns:a16="http://schemas.microsoft.com/office/drawing/2014/main" id="{7056A9BA-B7B2-4B20-B6E9-59E69AAE8BE9}"/>
              </a:ext>
            </a:extLst>
          </p:cNvPr>
          <p:cNvGrpSpPr/>
          <p:nvPr/>
        </p:nvGrpSpPr>
        <p:grpSpPr>
          <a:xfrm>
            <a:off x="770145" y="2464905"/>
            <a:ext cx="3098221" cy="930588"/>
            <a:chOff x="625692" y="1862556"/>
            <a:chExt cx="2242452" cy="697941"/>
          </a:xfrm>
        </p:grpSpPr>
        <p:sp>
          <p:nvSpPr>
            <p:cNvPr id="9" name="Footer Text">
              <a:extLst>
                <a:ext uri="{FF2B5EF4-FFF2-40B4-BE49-F238E27FC236}">
                  <a16:creationId xmlns:a16="http://schemas.microsoft.com/office/drawing/2014/main" id="{3E40A77B-F1C2-4E67-9580-CC0C6CB52914}"/>
                </a:ext>
              </a:extLst>
            </p:cNvPr>
            <p:cNvSpPr txBox="1"/>
            <p:nvPr/>
          </p:nvSpPr>
          <p:spPr>
            <a:xfrm>
              <a:off x="625692" y="2099986"/>
              <a:ext cx="2242452" cy="4605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3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Drug Discovery &amp; Design (Clinical Plan) followed by Formulation Design &amp; Regulatory Approval (FDA, EMA)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96CCE04-3F3C-4ED1-8725-0BA455EA19DC}"/>
                </a:ext>
              </a:extLst>
            </p:cNvPr>
            <p:cNvSpPr txBox="1"/>
            <p:nvPr/>
          </p:nvSpPr>
          <p:spPr>
            <a:xfrm>
              <a:off x="625692" y="1862556"/>
              <a:ext cx="1548168" cy="23083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2000" b="1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Pre-Clinical Phase</a:t>
              </a:r>
            </a:p>
          </p:txBody>
        </p:sp>
      </p:grp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4134135-A22D-4B99-AD2E-CD28B871C42F}"/>
              </a:ext>
            </a:extLst>
          </p:cNvPr>
          <p:cNvSpPr txBox="1">
            <a:spLocks/>
          </p:cNvSpPr>
          <p:nvPr/>
        </p:nvSpPr>
        <p:spPr>
          <a:xfrm>
            <a:off x="4418558" y="1687329"/>
            <a:ext cx="737381" cy="82067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5333" b="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D5768-6DD7-4E12-9F71-0DC9C3972A5A}"/>
              </a:ext>
            </a:extLst>
          </p:cNvPr>
          <p:cNvCxnSpPr/>
          <p:nvPr/>
        </p:nvCxnSpPr>
        <p:spPr>
          <a:xfrm>
            <a:off x="5341824" y="2086233"/>
            <a:ext cx="2381089" cy="0"/>
          </a:xfrm>
          <a:prstGeom prst="line">
            <a:avLst/>
          </a:prstGeom>
          <a:ln w="19050" cap="rnd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35">
            <a:extLst>
              <a:ext uri="{FF2B5EF4-FFF2-40B4-BE49-F238E27FC236}">
                <a16:creationId xmlns:a16="http://schemas.microsoft.com/office/drawing/2014/main" id="{1504FC16-9AAA-4732-801F-C40097318929}"/>
              </a:ext>
            </a:extLst>
          </p:cNvPr>
          <p:cNvGrpSpPr/>
          <p:nvPr/>
        </p:nvGrpSpPr>
        <p:grpSpPr>
          <a:xfrm>
            <a:off x="4406802" y="2464901"/>
            <a:ext cx="2715215" cy="930589"/>
            <a:chOff x="625692" y="1862555"/>
            <a:chExt cx="2036411" cy="697942"/>
          </a:xfrm>
        </p:grpSpPr>
        <p:sp>
          <p:nvSpPr>
            <p:cNvPr id="14" name="Footer Text">
              <a:extLst>
                <a:ext uri="{FF2B5EF4-FFF2-40B4-BE49-F238E27FC236}">
                  <a16:creationId xmlns:a16="http://schemas.microsoft.com/office/drawing/2014/main" id="{B18D3DF4-2721-404B-84CF-58FE1616A3CD}"/>
                </a:ext>
              </a:extLst>
            </p:cNvPr>
            <p:cNvSpPr txBox="1"/>
            <p:nvPr/>
          </p:nvSpPr>
          <p:spPr>
            <a:xfrm>
              <a:off x="625692" y="2099986"/>
              <a:ext cx="2036411" cy="4605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3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Registration of API, Regulation of Clinical Trial &amp; Development followed by Risk Management Plan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17848D9-E595-449F-ABD0-9FA4DB049A14}"/>
                </a:ext>
              </a:extLst>
            </p:cNvPr>
            <p:cNvSpPr txBox="1"/>
            <p:nvPr/>
          </p:nvSpPr>
          <p:spPr>
            <a:xfrm>
              <a:off x="625692" y="1862555"/>
              <a:ext cx="1671130" cy="23083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2000" b="1" dirty="0">
                  <a:solidFill>
                    <a:schemeClr val="accent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Initial Registration</a:t>
              </a:r>
            </a:p>
          </p:txBody>
        </p:sp>
      </p:grp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274ED9FA-A2AD-4B4C-A3A8-EF96D1DE87C8}"/>
              </a:ext>
            </a:extLst>
          </p:cNvPr>
          <p:cNvSpPr txBox="1">
            <a:spLocks/>
          </p:cNvSpPr>
          <p:nvPr/>
        </p:nvSpPr>
        <p:spPr>
          <a:xfrm>
            <a:off x="7963878" y="1687329"/>
            <a:ext cx="737381" cy="82067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5333" b="0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03</a:t>
            </a:r>
          </a:p>
        </p:txBody>
      </p:sp>
      <p:grpSp>
        <p:nvGrpSpPr>
          <p:cNvPr id="17" name="Group 40">
            <a:extLst>
              <a:ext uri="{FF2B5EF4-FFF2-40B4-BE49-F238E27FC236}">
                <a16:creationId xmlns:a16="http://schemas.microsoft.com/office/drawing/2014/main" id="{889EDAB1-5D45-412B-909B-FC0C11EA5861}"/>
              </a:ext>
            </a:extLst>
          </p:cNvPr>
          <p:cNvGrpSpPr/>
          <p:nvPr/>
        </p:nvGrpSpPr>
        <p:grpSpPr>
          <a:xfrm>
            <a:off x="7952122" y="2464902"/>
            <a:ext cx="3290216" cy="930589"/>
            <a:chOff x="625692" y="1862555"/>
            <a:chExt cx="2690511" cy="697942"/>
          </a:xfrm>
        </p:grpSpPr>
        <p:sp>
          <p:nvSpPr>
            <p:cNvPr id="18" name="Footer Text">
              <a:extLst>
                <a:ext uri="{FF2B5EF4-FFF2-40B4-BE49-F238E27FC236}">
                  <a16:creationId xmlns:a16="http://schemas.microsoft.com/office/drawing/2014/main" id="{A01C0C2C-A416-4129-8C0D-80B69954D23E}"/>
                </a:ext>
              </a:extLst>
            </p:cNvPr>
            <p:cNvSpPr txBox="1"/>
            <p:nvPr/>
          </p:nvSpPr>
          <p:spPr>
            <a:xfrm>
              <a:off x="625692" y="2099986"/>
              <a:ext cx="2690511" cy="4605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3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Phase 0, Phase 1, Phase 2 and Phase 3 followed by evaluation of Marketing Authorization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B7BA510-07E5-4A46-9543-1B6887B9923F}"/>
                </a:ext>
              </a:extLst>
            </p:cNvPr>
            <p:cNvSpPr txBox="1"/>
            <p:nvPr/>
          </p:nvSpPr>
          <p:spPr>
            <a:xfrm>
              <a:off x="625692" y="1862555"/>
              <a:ext cx="1280152" cy="23083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2000" b="1" dirty="0">
                  <a:solidFill>
                    <a:schemeClr val="accent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Clinical Trials</a:t>
              </a:r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F1FFBBC-F753-40E0-BF82-5432D946F3B0}"/>
              </a:ext>
            </a:extLst>
          </p:cNvPr>
          <p:cNvCxnSpPr/>
          <p:nvPr/>
        </p:nvCxnSpPr>
        <p:spPr>
          <a:xfrm>
            <a:off x="8912544" y="2086233"/>
            <a:ext cx="2381089" cy="0"/>
          </a:xfrm>
          <a:prstGeom prst="line">
            <a:avLst/>
          </a:prstGeom>
          <a:ln w="19050" cap="rnd">
            <a:solidFill>
              <a:schemeClr val="accent3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44">
            <a:extLst>
              <a:ext uri="{FF2B5EF4-FFF2-40B4-BE49-F238E27FC236}">
                <a16:creationId xmlns:a16="http://schemas.microsoft.com/office/drawing/2014/main" id="{72F0DED1-32F5-47A5-AAA4-AC84F3FF96BB}"/>
              </a:ext>
            </a:extLst>
          </p:cNvPr>
          <p:cNvCxnSpPr>
            <a:cxnSpLocks/>
          </p:cNvCxnSpPr>
          <p:nvPr/>
        </p:nvCxnSpPr>
        <p:spPr>
          <a:xfrm rot="10800000" flipV="1">
            <a:off x="8878659" y="2086233"/>
            <a:ext cx="2414974" cy="2053646"/>
          </a:xfrm>
          <a:prstGeom prst="bentConnector3">
            <a:avLst>
              <a:gd name="adj1" fmla="val -12929"/>
            </a:avLst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9DD21895-B0D9-4BB4-9C76-76C602697F3F}"/>
              </a:ext>
            </a:extLst>
          </p:cNvPr>
          <p:cNvSpPr txBox="1">
            <a:spLocks/>
          </p:cNvSpPr>
          <p:nvPr/>
        </p:nvSpPr>
        <p:spPr>
          <a:xfrm>
            <a:off x="781900" y="3741585"/>
            <a:ext cx="737381" cy="82067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5333" b="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06</a:t>
            </a:r>
          </a:p>
        </p:txBody>
      </p:sp>
      <p:grpSp>
        <p:nvGrpSpPr>
          <p:cNvPr id="23" name="Group 56">
            <a:extLst>
              <a:ext uri="{FF2B5EF4-FFF2-40B4-BE49-F238E27FC236}">
                <a16:creationId xmlns:a16="http://schemas.microsoft.com/office/drawing/2014/main" id="{6D0BEDA2-B5C9-452C-B728-FD8DE2649F42}"/>
              </a:ext>
            </a:extLst>
          </p:cNvPr>
          <p:cNvGrpSpPr/>
          <p:nvPr/>
        </p:nvGrpSpPr>
        <p:grpSpPr>
          <a:xfrm>
            <a:off x="770145" y="4519157"/>
            <a:ext cx="3265311" cy="930589"/>
            <a:chOff x="625691" y="1862555"/>
            <a:chExt cx="2506132" cy="697942"/>
          </a:xfrm>
        </p:grpSpPr>
        <p:sp>
          <p:nvSpPr>
            <p:cNvPr id="24" name="Footer Text">
              <a:extLst>
                <a:ext uri="{FF2B5EF4-FFF2-40B4-BE49-F238E27FC236}">
                  <a16:creationId xmlns:a16="http://schemas.microsoft.com/office/drawing/2014/main" id="{A15757D7-1240-41F9-99FB-666E75DE3113}"/>
                </a:ext>
              </a:extLst>
            </p:cNvPr>
            <p:cNvSpPr txBox="1"/>
            <p:nvPr/>
          </p:nvSpPr>
          <p:spPr>
            <a:xfrm>
              <a:off x="625691" y="2099986"/>
              <a:ext cx="2506132" cy="4605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/>
              <a:r>
                <a:rPr lang="en-US" sz="13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Pharma Co-vigilance, Renewal/ Cancellation of Marketing Authorization and further development of the drug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AD08910-1AFE-4B4F-AF6A-4965F7774F17}"/>
                </a:ext>
              </a:extLst>
            </p:cNvPr>
            <p:cNvSpPr txBox="1"/>
            <p:nvPr/>
          </p:nvSpPr>
          <p:spPr>
            <a:xfrm>
              <a:off x="625692" y="1862555"/>
              <a:ext cx="2099889" cy="23083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2000" b="1" dirty="0">
                  <a:solidFill>
                    <a:srgbClr val="00B05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Post Marketing Survey</a:t>
              </a:r>
            </a:p>
          </p:txBody>
        </p:sp>
      </p:grp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67A3AC5E-599F-4BC5-B383-EB7950DCBF6C}"/>
              </a:ext>
            </a:extLst>
          </p:cNvPr>
          <p:cNvSpPr txBox="1">
            <a:spLocks/>
          </p:cNvSpPr>
          <p:nvPr/>
        </p:nvSpPr>
        <p:spPr>
          <a:xfrm>
            <a:off x="4418558" y="3741585"/>
            <a:ext cx="737381" cy="82067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5333" b="0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05</a:t>
            </a:r>
          </a:p>
        </p:txBody>
      </p:sp>
      <p:grpSp>
        <p:nvGrpSpPr>
          <p:cNvPr id="27" name="Group 60">
            <a:extLst>
              <a:ext uri="{FF2B5EF4-FFF2-40B4-BE49-F238E27FC236}">
                <a16:creationId xmlns:a16="http://schemas.microsoft.com/office/drawing/2014/main" id="{319497ED-2AFA-4470-9DDE-7C5BFD1777D8}"/>
              </a:ext>
            </a:extLst>
          </p:cNvPr>
          <p:cNvGrpSpPr/>
          <p:nvPr/>
        </p:nvGrpSpPr>
        <p:grpSpPr>
          <a:xfrm>
            <a:off x="4406802" y="4519157"/>
            <a:ext cx="3265311" cy="930589"/>
            <a:chOff x="625692" y="1862555"/>
            <a:chExt cx="2506133" cy="697942"/>
          </a:xfrm>
        </p:grpSpPr>
        <p:sp>
          <p:nvSpPr>
            <p:cNvPr id="28" name="Footer Text">
              <a:extLst>
                <a:ext uri="{FF2B5EF4-FFF2-40B4-BE49-F238E27FC236}">
                  <a16:creationId xmlns:a16="http://schemas.microsoft.com/office/drawing/2014/main" id="{AC17AD41-1D1B-4017-9565-AE458F94ADBF}"/>
                </a:ext>
              </a:extLst>
            </p:cNvPr>
            <p:cNvSpPr txBox="1"/>
            <p:nvPr/>
          </p:nvSpPr>
          <p:spPr>
            <a:xfrm>
              <a:off x="625692" y="2099986"/>
              <a:ext cx="2506133" cy="4605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/>
              <a:r>
                <a:rPr lang="en-US" sz="13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Packaging, Inventory Management, Transportation, Drug Distribution, Track &amp; Trace and </a:t>
              </a:r>
              <a:r>
                <a:rPr lang="en-US" sz="133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Marketing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77EAA7B-DE46-4B51-9828-6E62AA71FE11}"/>
                </a:ext>
              </a:extLst>
            </p:cNvPr>
            <p:cNvSpPr txBox="1"/>
            <p:nvPr/>
          </p:nvSpPr>
          <p:spPr>
            <a:xfrm>
              <a:off x="625692" y="1862555"/>
              <a:ext cx="2496295" cy="23083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2000" b="1" dirty="0">
                  <a:solidFill>
                    <a:schemeClr val="accent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Supply Chain Management</a:t>
              </a:r>
            </a:p>
          </p:txBody>
        </p:sp>
      </p:grp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9BDECF11-3380-4A79-8FBC-49D01F5C3156}"/>
              </a:ext>
            </a:extLst>
          </p:cNvPr>
          <p:cNvSpPr txBox="1">
            <a:spLocks/>
          </p:cNvSpPr>
          <p:nvPr/>
        </p:nvSpPr>
        <p:spPr>
          <a:xfrm>
            <a:off x="7963878" y="3741585"/>
            <a:ext cx="737381" cy="82067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5333" b="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04</a:t>
            </a:r>
          </a:p>
        </p:txBody>
      </p:sp>
      <p:grpSp>
        <p:nvGrpSpPr>
          <p:cNvPr id="31" name="Group 64">
            <a:extLst>
              <a:ext uri="{FF2B5EF4-FFF2-40B4-BE49-F238E27FC236}">
                <a16:creationId xmlns:a16="http://schemas.microsoft.com/office/drawing/2014/main" id="{F3EC003B-A459-4F55-9559-EE683DA35421}"/>
              </a:ext>
            </a:extLst>
          </p:cNvPr>
          <p:cNvGrpSpPr/>
          <p:nvPr/>
        </p:nvGrpSpPr>
        <p:grpSpPr>
          <a:xfrm>
            <a:off x="7952122" y="4519157"/>
            <a:ext cx="3084178" cy="930589"/>
            <a:chOff x="625691" y="1862555"/>
            <a:chExt cx="2447781" cy="697942"/>
          </a:xfrm>
        </p:grpSpPr>
        <p:sp>
          <p:nvSpPr>
            <p:cNvPr id="32" name="Footer Text">
              <a:extLst>
                <a:ext uri="{FF2B5EF4-FFF2-40B4-BE49-F238E27FC236}">
                  <a16:creationId xmlns:a16="http://schemas.microsoft.com/office/drawing/2014/main" id="{FDFAE6CD-16A6-4521-BAE3-4E79BF679679}"/>
                </a:ext>
              </a:extLst>
            </p:cNvPr>
            <p:cNvSpPr txBox="1"/>
            <p:nvPr/>
          </p:nvSpPr>
          <p:spPr>
            <a:xfrm>
              <a:off x="625691" y="2099986"/>
              <a:ext cx="2447781" cy="4605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3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After successful clinical trials, MAA &amp; NDA approvals, Drug Manufacturing is started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548373F-AB99-4A8E-985F-5ABC627E86E8}"/>
                </a:ext>
              </a:extLst>
            </p:cNvPr>
            <p:cNvSpPr txBox="1"/>
            <p:nvPr/>
          </p:nvSpPr>
          <p:spPr>
            <a:xfrm>
              <a:off x="625692" y="1862555"/>
              <a:ext cx="1598997" cy="23083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2000" b="1" dirty="0">
                  <a:solidFill>
                    <a:schemeClr val="accent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Drug Production</a:t>
              </a:r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4F21E49-3B8C-41D5-BAB0-5452BCE047C1}"/>
              </a:ext>
            </a:extLst>
          </p:cNvPr>
          <p:cNvCxnSpPr/>
          <p:nvPr/>
        </p:nvCxnSpPr>
        <p:spPr>
          <a:xfrm flipH="1">
            <a:off x="5291024" y="4139879"/>
            <a:ext cx="2381089" cy="0"/>
          </a:xfrm>
          <a:prstGeom prst="line">
            <a:avLst/>
          </a:prstGeom>
          <a:ln w="19050" cap="rnd">
            <a:solidFill>
              <a:schemeClr val="accent4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9D2A7F9-C8D1-49DC-8E89-64CCCE770ABE}"/>
              </a:ext>
            </a:extLst>
          </p:cNvPr>
          <p:cNvCxnSpPr/>
          <p:nvPr/>
        </p:nvCxnSpPr>
        <p:spPr>
          <a:xfrm flipH="1">
            <a:off x="1692466" y="4139879"/>
            <a:ext cx="2381089" cy="0"/>
          </a:xfrm>
          <a:prstGeom prst="line">
            <a:avLst/>
          </a:prstGeom>
          <a:ln w="19050" cap="rnd">
            <a:solidFill>
              <a:schemeClr val="accent5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62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0"/>
                            </p:stCondLst>
                            <p:childTnLst>
                              <p:par>
                                <p:cTn id="7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500"/>
                            </p:stCondLst>
                            <p:childTnLst>
                              <p:par>
                                <p:cTn id="7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6" grpId="0"/>
      <p:bldP spid="22" grpId="0"/>
      <p:bldP spid="26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11F78B-85E5-4BAF-AB3B-897FE9E807C5}"/>
              </a:ext>
            </a:extLst>
          </p:cNvPr>
          <p:cNvSpPr txBox="1"/>
          <p:nvPr/>
        </p:nvSpPr>
        <p:spPr>
          <a:xfrm>
            <a:off x="396852" y="283882"/>
            <a:ext cx="105318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9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Application of Data Science in Healthcare</a:t>
            </a:r>
            <a:endParaRPr kumimoji="0" lang="en-US" sz="39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B448FF-4A1E-4CD2-A864-C4F6715F97DD}"/>
              </a:ext>
            </a:extLst>
          </p:cNvPr>
          <p:cNvSpPr/>
          <p:nvPr/>
        </p:nvSpPr>
        <p:spPr>
          <a:xfrm>
            <a:off x="1" y="862"/>
            <a:ext cx="755650" cy="219832"/>
          </a:xfrm>
          <a:prstGeom prst="rect">
            <a:avLst/>
          </a:prstGeom>
          <a:solidFill>
            <a:schemeClr val="accent3">
              <a:lumMod val="75000"/>
              <a:alpha val="16000"/>
            </a:schemeClr>
          </a:solidFill>
          <a:ln>
            <a:solidFill>
              <a:schemeClr val="accent3">
                <a:lumMod val="75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E92EA8-69CC-4BA1-A34D-4F11C9F981BD}"/>
              </a:ext>
            </a:extLst>
          </p:cNvPr>
          <p:cNvSpPr txBox="1"/>
          <p:nvPr/>
        </p:nvSpPr>
        <p:spPr>
          <a:xfrm>
            <a:off x="19027" y="-34170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Topic 3 of 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3FD6D4-E86A-401F-9AFA-7261E514D97E}"/>
              </a:ext>
            </a:extLst>
          </p:cNvPr>
          <p:cNvSpPr txBox="1"/>
          <p:nvPr/>
        </p:nvSpPr>
        <p:spPr>
          <a:xfrm>
            <a:off x="2169685" y="1219432"/>
            <a:ext cx="7932978" cy="69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The pharma industry was valued at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$390 billion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in 2001 and is now worth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$1.27 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trillion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R="0" lvl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expected CAGR over the next decade is about 11.5%.</a:t>
            </a:r>
          </a:p>
        </p:txBody>
      </p:sp>
      <p:sp>
        <p:nvSpPr>
          <p:cNvPr id="8" name="Sev01">
            <a:extLst>
              <a:ext uri="{FF2B5EF4-FFF2-40B4-BE49-F238E27FC236}">
                <a16:creationId xmlns:a16="http://schemas.microsoft.com/office/drawing/2014/main" id="{F599B4E6-D515-4625-8ED2-1F7E8E49D6B9}"/>
              </a:ext>
            </a:extLst>
          </p:cNvPr>
          <p:cNvSpPr/>
          <p:nvPr/>
        </p:nvSpPr>
        <p:spPr>
          <a:xfrm>
            <a:off x="1267883" y="2324315"/>
            <a:ext cx="1612996" cy="1612996"/>
          </a:xfrm>
          <a:prstGeom prst="teardrop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3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Sev02">
            <a:extLst>
              <a:ext uri="{FF2B5EF4-FFF2-40B4-BE49-F238E27FC236}">
                <a16:creationId xmlns:a16="http://schemas.microsoft.com/office/drawing/2014/main" id="{BDF70EE2-79BD-434E-8DD2-018E1E3CE884}"/>
              </a:ext>
            </a:extLst>
          </p:cNvPr>
          <p:cNvSpPr/>
          <p:nvPr/>
        </p:nvSpPr>
        <p:spPr>
          <a:xfrm>
            <a:off x="3950475" y="2324315"/>
            <a:ext cx="1612996" cy="1612996"/>
          </a:xfrm>
          <a:prstGeom prst="teardrop">
            <a:avLst/>
          </a:prstGeom>
          <a:solidFill>
            <a:srgbClr val="009D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Sev03">
            <a:extLst>
              <a:ext uri="{FF2B5EF4-FFF2-40B4-BE49-F238E27FC236}">
                <a16:creationId xmlns:a16="http://schemas.microsoft.com/office/drawing/2014/main" id="{927EEF9C-69CD-4FA1-89FE-DFD9D933FD14}"/>
              </a:ext>
            </a:extLst>
          </p:cNvPr>
          <p:cNvSpPr/>
          <p:nvPr/>
        </p:nvSpPr>
        <p:spPr>
          <a:xfrm>
            <a:off x="6633067" y="2324315"/>
            <a:ext cx="1612996" cy="1612996"/>
          </a:xfrm>
          <a:prstGeom prst="teardrop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3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Sev04">
            <a:extLst>
              <a:ext uri="{FF2B5EF4-FFF2-40B4-BE49-F238E27FC236}">
                <a16:creationId xmlns:a16="http://schemas.microsoft.com/office/drawing/2014/main" id="{7750878B-77BC-499D-8563-D4E88E51FB2B}"/>
              </a:ext>
            </a:extLst>
          </p:cNvPr>
          <p:cNvSpPr/>
          <p:nvPr/>
        </p:nvSpPr>
        <p:spPr>
          <a:xfrm>
            <a:off x="9315659" y="2324315"/>
            <a:ext cx="1612996" cy="1612996"/>
          </a:xfrm>
          <a:prstGeom prst="teardrop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3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Half Frame 11">
            <a:extLst>
              <a:ext uri="{FF2B5EF4-FFF2-40B4-BE49-F238E27FC236}">
                <a16:creationId xmlns:a16="http://schemas.microsoft.com/office/drawing/2014/main" id="{D417654F-CA56-4595-829C-A940CEB17F79}"/>
              </a:ext>
            </a:extLst>
          </p:cNvPr>
          <p:cNvSpPr/>
          <p:nvPr/>
        </p:nvSpPr>
        <p:spPr>
          <a:xfrm rot="5400000">
            <a:off x="2025410" y="2136790"/>
            <a:ext cx="1086201" cy="1086201"/>
          </a:xfrm>
          <a:prstGeom prst="halfFrame">
            <a:avLst>
              <a:gd name="adj1" fmla="val 4570"/>
              <a:gd name="adj2" fmla="val 394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Half Frame 12">
            <a:extLst>
              <a:ext uri="{FF2B5EF4-FFF2-40B4-BE49-F238E27FC236}">
                <a16:creationId xmlns:a16="http://schemas.microsoft.com/office/drawing/2014/main" id="{2A3A75CD-4269-4CD9-B932-5B5BD8F9E216}"/>
              </a:ext>
            </a:extLst>
          </p:cNvPr>
          <p:cNvSpPr/>
          <p:nvPr/>
        </p:nvSpPr>
        <p:spPr>
          <a:xfrm rot="5400000">
            <a:off x="4708002" y="2136790"/>
            <a:ext cx="1086201" cy="1086201"/>
          </a:xfrm>
          <a:prstGeom prst="halfFrame">
            <a:avLst>
              <a:gd name="adj1" fmla="val 4570"/>
              <a:gd name="adj2" fmla="val 394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Half Frame 13">
            <a:extLst>
              <a:ext uri="{FF2B5EF4-FFF2-40B4-BE49-F238E27FC236}">
                <a16:creationId xmlns:a16="http://schemas.microsoft.com/office/drawing/2014/main" id="{F58A6C9D-9BB5-411B-A85D-64926CEA208A}"/>
              </a:ext>
            </a:extLst>
          </p:cNvPr>
          <p:cNvSpPr/>
          <p:nvPr/>
        </p:nvSpPr>
        <p:spPr>
          <a:xfrm rot="5400000">
            <a:off x="7390594" y="2136790"/>
            <a:ext cx="1086201" cy="1086201"/>
          </a:xfrm>
          <a:prstGeom prst="halfFrame">
            <a:avLst>
              <a:gd name="adj1" fmla="val 4570"/>
              <a:gd name="adj2" fmla="val 394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Half Frame 14">
            <a:extLst>
              <a:ext uri="{FF2B5EF4-FFF2-40B4-BE49-F238E27FC236}">
                <a16:creationId xmlns:a16="http://schemas.microsoft.com/office/drawing/2014/main" id="{0CD90107-C61E-4C09-95AD-01A95A73C7F5}"/>
              </a:ext>
            </a:extLst>
          </p:cNvPr>
          <p:cNvSpPr/>
          <p:nvPr/>
        </p:nvSpPr>
        <p:spPr>
          <a:xfrm rot="5400000">
            <a:off x="10073186" y="2136790"/>
            <a:ext cx="1086201" cy="1086201"/>
          </a:xfrm>
          <a:prstGeom prst="halfFrame">
            <a:avLst>
              <a:gd name="adj1" fmla="val 4570"/>
              <a:gd name="adj2" fmla="val 394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F8C08C-2899-4CFD-9292-231A591F8EFF}"/>
              </a:ext>
            </a:extLst>
          </p:cNvPr>
          <p:cNvSpPr txBox="1"/>
          <p:nvPr/>
        </p:nvSpPr>
        <p:spPr>
          <a:xfrm>
            <a:off x="396852" y="4000500"/>
            <a:ext cx="2989815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67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Patient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F96C6D-3308-4140-BD0B-D6C94630B600}"/>
              </a:ext>
            </a:extLst>
          </p:cNvPr>
          <p:cNvSpPr txBox="1"/>
          <p:nvPr/>
        </p:nvSpPr>
        <p:spPr>
          <a:xfrm>
            <a:off x="3584436" y="4000500"/>
            <a:ext cx="236928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67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Drugs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568199-6344-4822-9EC3-8526ECFBC593}"/>
              </a:ext>
            </a:extLst>
          </p:cNvPr>
          <p:cNvSpPr txBox="1"/>
          <p:nvPr/>
        </p:nvSpPr>
        <p:spPr>
          <a:xfrm>
            <a:off x="6151494" y="4000500"/>
            <a:ext cx="2666389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67" b="1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Business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F87BBA-0DD0-407F-852A-8928C766DDED}"/>
              </a:ext>
            </a:extLst>
          </p:cNvPr>
          <p:cNvSpPr txBox="1"/>
          <p:nvPr/>
        </p:nvSpPr>
        <p:spPr>
          <a:xfrm>
            <a:off x="8856133" y="4000500"/>
            <a:ext cx="2837883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67" b="1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Innovation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57CDA9-517A-4731-96E0-F47D9C2613A0}"/>
              </a:ext>
            </a:extLst>
          </p:cNvPr>
          <p:cNvSpPr txBox="1"/>
          <p:nvPr/>
        </p:nvSpPr>
        <p:spPr>
          <a:xfrm>
            <a:off x="-15029" y="4505894"/>
            <a:ext cx="3813576" cy="1021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Advanced RWE driven Analytics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Risk Monitoring using Digital Health (IoT)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Electronic Medical Records (EMR)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AC2751-F014-4623-8C73-23C6EDE21476}"/>
              </a:ext>
            </a:extLst>
          </p:cNvPr>
          <p:cNvSpPr txBox="1"/>
          <p:nvPr/>
        </p:nvSpPr>
        <p:spPr>
          <a:xfrm>
            <a:off x="3655900" y="4505894"/>
            <a:ext cx="2480274" cy="1021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Yield Optimization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E2E Digital Twin simulation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Explainable AI (XAI)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CD121E-2D35-465A-AAF1-5EF42FE97498}"/>
              </a:ext>
            </a:extLst>
          </p:cNvPr>
          <p:cNvSpPr txBox="1"/>
          <p:nvPr/>
        </p:nvSpPr>
        <p:spPr>
          <a:xfrm>
            <a:off x="5953723" y="4505894"/>
            <a:ext cx="3164165" cy="1021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Market Mix Modelling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Real-time predictive analytics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Commercial-spend optimization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4D8223-158F-4A71-9DCC-2674D72AB3FB}"/>
              </a:ext>
            </a:extLst>
          </p:cNvPr>
          <p:cNvSpPr txBox="1"/>
          <p:nvPr/>
        </p:nvSpPr>
        <p:spPr>
          <a:xfrm>
            <a:off x="8856132" y="4505894"/>
            <a:ext cx="2837883" cy="1021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Rapidly personalized content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Agent Based Modelling</a:t>
            </a:r>
          </a:p>
          <a:p>
            <a:pPr algn="ctr">
              <a:lnSpc>
                <a:spcPct val="150000"/>
              </a:lnSpc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Intelligent Search System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005ABCAB-64DE-44E2-B8CD-5B3FCEC844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786" y="2817197"/>
            <a:ext cx="952020" cy="95202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C175AB3-FCE5-456A-8FD3-767B9C6D85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997" y="2730184"/>
            <a:ext cx="772961" cy="77296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DB069DFA-7B86-4AAB-BA7C-AD0029654321}"/>
              </a:ext>
            </a:extLst>
          </p:cNvPr>
          <p:cNvSpPr/>
          <p:nvPr/>
        </p:nvSpPr>
        <p:spPr>
          <a:xfrm>
            <a:off x="1186546" y="2261126"/>
            <a:ext cx="1817911" cy="1676185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895147E-8A31-4FC1-BDE0-D64E652134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148" y="2626402"/>
            <a:ext cx="932327" cy="93232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D4C16835-D39F-4B21-8666-4CFE6AD92B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3918" y="2533253"/>
            <a:ext cx="985343" cy="985343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8D497914-6358-4C99-8220-185EDE38ADD2}"/>
              </a:ext>
            </a:extLst>
          </p:cNvPr>
          <p:cNvSpPr/>
          <p:nvPr/>
        </p:nvSpPr>
        <p:spPr>
          <a:xfrm>
            <a:off x="869642" y="1928748"/>
            <a:ext cx="10725458" cy="2071752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15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/>
      <p:bldP spid="18" grpId="0"/>
      <p:bldP spid="19" grpId="0"/>
      <p:bldP spid="25" grpId="0"/>
      <p:bldP spid="26" grpId="0"/>
      <p:bldP spid="27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E639D0-BAAD-4F58-9B6D-AB70135305F1}"/>
              </a:ext>
            </a:extLst>
          </p:cNvPr>
          <p:cNvSpPr txBox="1"/>
          <p:nvPr/>
        </p:nvSpPr>
        <p:spPr>
          <a:xfrm>
            <a:off x="396852" y="283882"/>
            <a:ext cx="9856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Data Science Process Flow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E119E94-4C76-4D4D-AB4C-315AF5758B20}"/>
              </a:ext>
            </a:extLst>
          </p:cNvPr>
          <p:cNvSpPr/>
          <p:nvPr/>
        </p:nvSpPr>
        <p:spPr>
          <a:xfrm>
            <a:off x="1" y="862"/>
            <a:ext cx="755650" cy="219832"/>
          </a:xfrm>
          <a:prstGeom prst="rect">
            <a:avLst/>
          </a:prstGeom>
          <a:solidFill>
            <a:schemeClr val="accent3">
              <a:lumMod val="75000"/>
              <a:alpha val="16000"/>
            </a:schemeClr>
          </a:solidFill>
          <a:ln>
            <a:solidFill>
              <a:schemeClr val="accent3">
                <a:lumMod val="75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B402FFA-7990-4600-AA59-8FC0BB162337}"/>
              </a:ext>
            </a:extLst>
          </p:cNvPr>
          <p:cNvSpPr txBox="1"/>
          <p:nvPr/>
        </p:nvSpPr>
        <p:spPr>
          <a:xfrm>
            <a:off x="19027" y="-34170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Topic 4 of 6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BDF63C4-534B-4564-934A-D4B84577C0D5}"/>
              </a:ext>
            </a:extLst>
          </p:cNvPr>
          <p:cNvSpPr/>
          <p:nvPr/>
        </p:nvSpPr>
        <p:spPr>
          <a:xfrm>
            <a:off x="4048205" y="1462373"/>
            <a:ext cx="3915359" cy="3915359"/>
          </a:xfrm>
          <a:prstGeom prst="ellipse">
            <a:avLst/>
          </a:prstGeom>
          <a:noFill/>
          <a:ln w="19050">
            <a:solidFill>
              <a:schemeClr val="tx2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" name="Group 129">
            <a:extLst>
              <a:ext uri="{FF2B5EF4-FFF2-40B4-BE49-F238E27FC236}">
                <a16:creationId xmlns:a16="http://schemas.microsoft.com/office/drawing/2014/main" id="{7A00515C-5BC7-499B-B5E1-D54B94A44A83}"/>
              </a:ext>
            </a:extLst>
          </p:cNvPr>
          <p:cNvGrpSpPr>
            <a:grpSpLocks noChangeAspect="1"/>
          </p:cNvGrpSpPr>
          <p:nvPr/>
        </p:nvGrpSpPr>
        <p:grpSpPr>
          <a:xfrm>
            <a:off x="3547985" y="2857549"/>
            <a:ext cx="1124065" cy="1125007"/>
            <a:chOff x="2779491" y="2517212"/>
            <a:chExt cx="648499" cy="64904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B4C9E4D-02C1-4E22-A0C1-A05AC3C3B6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A7264E0-8C19-4EA2-903F-842CD98801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7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" name="Group 130">
            <a:extLst>
              <a:ext uri="{FF2B5EF4-FFF2-40B4-BE49-F238E27FC236}">
                <a16:creationId xmlns:a16="http://schemas.microsoft.com/office/drawing/2014/main" id="{E6D4E40A-98BB-4445-A016-FD18DA71F0AA}"/>
              </a:ext>
            </a:extLst>
          </p:cNvPr>
          <p:cNvGrpSpPr>
            <a:grpSpLocks noChangeAspect="1"/>
          </p:cNvGrpSpPr>
          <p:nvPr/>
        </p:nvGrpSpPr>
        <p:grpSpPr>
          <a:xfrm>
            <a:off x="4267344" y="4471524"/>
            <a:ext cx="1124065" cy="1125007"/>
            <a:chOff x="3287425" y="3613920"/>
            <a:chExt cx="648499" cy="64904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9FDBA2C-E673-44D5-9874-2F7C446F00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ADCA57B-12A2-4B35-8868-8F39D37495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" name="Group 133">
            <a:extLst>
              <a:ext uri="{FF2B5EF4-FFF2-40B4-BE49-F238E27FC236}">
                <a16:creationId xmlns:a16="http://schemas.microsoft.com/office/drawing/2014/main" id="{B1F47272-FA5F-4283-BD5A-F39DE881110B}"/>
              </a:ext>
            </a:extLst>
          </p:cNvPr>
          <p:cNvGrpSpPr>
            <a:grpSpLocks noChangeAspect="1"/>
          </p:cNvGrpSpPr>
          <p:nvPr/>
        </p:nvGrpSpPr>
        <p:grpSpPr>
          <a:xfrm>
            <a:off x="6697168" y="1448826"/>
            <a:ext cx="1124065" cy="1125007"/>
            <a:chOff x="5249342" y="1406453"/>
            <a:chExt cx="648499" cy="64904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08A5C4C-0FD3-4592-89CB-696C222075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49342" y="1406453"/>
              <a:ext cx="648499" cy="64904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24F0B0F-03CD-4826-AC10-6CC1EBE82C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4169" y="1481343"/>
              <a:ext cx="498845" cy="499263"/>
            </a:xfrm>
            <a:prstGeom prst="ellipse">
              <a:avLst/>
            </a:prstGeom>
            <a:solidFill>
              <a:schemeClr val="accent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5" name="Group 132">
            <a:extLst>
              <a:ext uri="{FF2B5EF4-FFF2-40B4-BE49-F238E27FC236}">
                <a16:creationId xmlns:a16="http://schemas.microsoft.com/office/drawing/2014/main" id="{7130749D-1A80-4DB6-83CF-371B2C740F69}"/>
              </a:ext>
            </a:extLst>
          </p:cNvPr>
          <p:cNvGrpSpPr>
            <a:grpSpLocks noChangeAspect="1"/>
          </p:cNvGrpSpPr>
          <p:nvPr/>
        </p:nvGrpSpPr>
        <p:grpSpPr>
          <a:xfrm>
            <a:off x="7311643" y="2857549"/>
            <a:ext cx="1124065" cy="1125007"/>
            <a:chOff x="5716010" y="2517212"/>
            <a:chExt cx="648499" cy="64904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1DB1BFE-5476-41C3-8BF2-75B1189CC8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16010" y="2517212"/>
              <a:ext cx="648499" cy="649042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80DA291-F4C0-4EE8-9D4D-089B0775A0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90837" y="2592102"/>
              <a:ext cx="498845" cy="499263"/>
            </a:xfrm>
            <a:prstGeom prst="ellipse">
              <a:avLst/>
            </a:prstGeom>
            <a:solidFill>
              <a:schemeClr val="accent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8" name="Group 131">
            <a:extLst>
              <a:ext uri="{FF2B5EF4-FFF2-40B4-BE49-F238E27FC236}">
                <a16:creationId xmlns:a16="http://schemas.microsoft.com/office/drawing/2014/main" id="{11DB3382-EA7E-4C3A-AB7A-28F681A14ED2}"/>
              </a:ext>
            </a:extLst>
          </p:cNvPr>
          <p:cNvGrpSpPr>
            <a:grpSpLocks noChangeAspect="1"/>
          </p:cNvGrpSpPr>
          <p:nvPr/>
        </p:nvGrpSpPr>
        <p:grpSpPr>
          <a:xfrm>
            <a:off x="6697168" y="4471524"/>
            <a:ext cx="1124065" cy="1125007"/>
            <a:chOff x="5244691" y="3613920"/>
            <a:chExt cx="648499" cy="649042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8C1ABD3-CAE6-4F22-9B98-01D1E9863B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44691" y="3613920"/>
              <a:ext cx="648499" cy="649042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0D999EB-76A8-4A2B-99EB-3BA59339EE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19518" y="3688810"/>
              <a:ext cx="498845" cy="499263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1" name="Group 134">
            <a:extLst>
              <a:ext uri="{FF2B5EF4-FFF2-40B4-BE49-F238E27FC236}">
                <a16:creationId xmlns:a16="http://schemas.microsoft.com/office/drawing/2014/main" id="{AB3CEEBB-DAFA-4152-9CF6-528C29122EA5}"/>
              </a:ext>
            </a:extLst>
          </p:cNvPr>
          <p:cNvGrpSpPr>
            <a:grpSpLocks noChangeAspect="1"/>
          </p:cNvGrpSpPr>
          <p:nvPr/>
        </p:nvGrpSpPr>
        <p:grpSpPr>
          <a:xfrm>
            <a:off x="4190535" y="1464066"/>
            <a:ext cx="1124065" cy="1125007"/>
            <a:chOff x="3287425" y="1417883"/>
            <a:chExt cx="648499" cy="649042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402A554-F1D0-4219-8A8A-0B19913BFF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3B00819-3BA2-487B-B522-880C4C1DF5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4" name="Group 59">
            <a:extLst>
              <a:ext uri="{FF2B5EF4-FFF2-40B4-BE49-F238E27FC236}">
                <a16:creationId xmlns:a16="http://schemas.microsoft.com/office/drawing/2014/main" id="{E4F186DC-4829-4410-8147-DC84AEAE7EB5}"/>
              </a:ext>
            </a:extLst>
          </p:cNvPr>
          <p:cNvGrpSpPr/>
          <p:nvPr/>
        </p:nvGrpSpPr>
        <p:grpSpPr>
          <a:xfrm>
            <a:off x="7963564" y="4599674"/>
            <a:ext cx="3034927" cy="740645"/>
            <a:chOff x="7154104" y="3206176"/>
            <a:chExt cx="2276195" cy="55548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815367-DA30-4FA7-8BC1-53774ACA6813}"/>
                </a:ext>
              </a:extLst>
            </p:cNvPr>
            <p:cNvSpPr txBox="1"/>
            <p:nvPr/>
          </p:nvSpPr>
          <p:spPr>
            <a:xfrm>
              <a:off x="7154105" y="3453979"/>
              <a:ext cx="2276194" cy="3076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rgbClr val="59595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Models are of three main types:</a:t>
              </a:r>
              <a:br>
                <a:rPr lang="en-US" sz="1333" dirty="0">
                  <a:solidFill>
                    <a:srgbClr val="59595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333" dirty="0">
                  <a:solidFill>
                    <a:srgbClr val="59595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Heuristics-based, Statistical or AI/ML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5716327-71DB-42E3-9897-825E9E6ACCA2}"/>
                </a:ext>
              </a:extLst>
            </p:cNvPr>
            <p:cNvSpPr/>
            <p:nvPr/>
          </p:nvSpPr>
          <p:spPr>
            <a:xfrm>
              <a:off x="7154104" y="3206176"/>
              <a:ext cx="1654828" cy="21549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67" b="1" dirty="0">
                  <a:solidFill>
                    <a:srgbClr val="00B05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 Machine Learning</a:t>
              </a:r>
            </a:p>
          </p:txBody>
        </p:sp>
      </p:grpSp>
      <p:grpSp>
        <p:nvGrpSpPr>
          <p:cNvPr id="27" name="Group 58">
            <a:extLst>
              <a:ext uri="{FF2B5EF4-FFF2-40B4-BE49-F238E27FC236}">
                <a16:creationId xmlns:a16="http://schemas.microsoft.com/office/drawing/2014/main" id="{72D88F5B-A07C-4B25-9BB6-D0C1A343E02F}"/>
              </a:ext>
            </a:extLst>
          </p:cNvPr>
          <p:cNvGrpSpPr/>
          <p:nvPr/>
        </p:nvGrpSpPr>
        <p:grpSpPr>
          <a:xfrm>
            <a:off x="7963564" y="1366840"/>
            <a:ext cx="3034927" cy="740645"/>
            <a:chOff x="7174424" y="1352592"/>
            <a:chExt cx="2276195" cy="55548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B59402C-7424-4871-81A4-589933CC1ED7}"/>
                </a:ext>
              </a:extLst>
            </p:cNvPr>
            <p:cNvSpPr txBox="1"/>
            <p:nvPr/>
          </p:nvSpPr>
          <p:spPr>
            <a:xfrm>
              <a:off x="7174424" y="1600395"/>
              <a:ext cx="2276195" cy="3076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rgbClr val="59595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Data Science is experimental. Fail fast and build faster to maximize profit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C38164B-0D58-46B5-8BB6-3B3E0228ACA4}"/>
                </a:ext>
              </a:extLst>
            </p:cNvPr>
            <p:cNvSpPr/>
            <p:nvPr/>
          </p:nvSpPr>
          <p:spPr>
            <a:xfrm>
              <a:off x="7174424" y="1352592"/>
              <a:ext cx="1472230" cy="21549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67" b="1" dirty="0">
                  <a:solidFill>
                    <a:schemeClr val="accent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6 Impact Analysis</a:t>
              </a:r>
            </a:p>
          </p:txBody>
        </p:sp>
      </p:grpSp>
      <p:grpSp>
        <p:nvGrpSpPr>
          <p:cNvPr id="30" name="Group 56">
            <a:extLst>
              <a:ext uri="{FF2B5EF4-FFF2-40B4-BE49-F238E27FC236}">
                <a16:creationId xmlns:a16="http://schemas.microsoft.com/office/drawing/2014/main" id="{2808E688-581E-4298-8FD4-FF13FEF9BCC5}"/>
              </a:ext>
            </a:extLst>
          </p:cNvPr>
          <p:cNvGrpSpPr/>
          <p:nvPr/>
        </p:nvGrpSpPr>
        <p:grpSpPr>
          <a:xfrm>
            <a:off x="1023628" y="1425556"/>
            <a:ext cx="3034928" cy="752294"/>
            <a:chOff x="-296509" y="1363501"/>
            <a:chExt cx="2276196" cy="33683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B1884C1-7188-4AFD-BC9A-5E93573AE6CE}"/>
                </a:ext>
              </a:extLst>
            </p:cNvPr>
            <p:cNvSpPr txBox="1"/>
            <p:nvPr/>
          </p:nvSpPr>
          <p:spPr>
            <a:xfrm>
              <a:off x="-296509" y="1516651"/>
              <a:ext cx="2276196" cy="1836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rgbClr val="59595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Bring data from data silos to data warehouses (ETL)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373627F-FEC7-46B8-866C-8FFF85BDA24F}"/>
                </a:ext>
              </a:extLst>
            </p:cNvPr>
            <p:cNvSpPr/>
            <p:nvPr/>
          </p:nvSpPr>
          <p:spPr>
            <a:xfrm>
              <a:off x="-256984" y="1363501"/>
              <a:ext cx="2236671" cy="131910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867" b="1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 Get Data from Data Silos</a:t>
              </a:r>
            </a:p>
          </p:txBody>
        </p:sp>
      </p:grpSp>
      <p:grpSp>
        <p:nvGrpSpPr>
          <p:cNvPr id="33" name="Group 56">
            <a:extLst>
              <a:ext uri="{FF2B5EF4-FFF2-40B4-BE49-F238E27FC236}">
                <a16:creationId xmlns:a16="http://schemas.microsoft.com/office/drawing/2014/main" id="{D560C0F0-F617-4CDA-9955-F0786E570C2D}"/>
              </a:ext>
            </a:extLst>
          </p:cNvPr>
          <p:cNvGrpSpPr/>
          <p:nvPr/>
        </p:nvGrpSpPr>
        <p:grpSpPr>
          <a:xfrm>
            <a:off x="884474" y="4599671"/>
            <a:ext cx="3174083" cy="740645"/>
            <a:chOff x="-296510" y="1363501"/>
            <a:chExt cx="2276197" cy="55548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CE0588A-D18A-489D-BC71-A388C675CAD7}"/>
                </a:ext>
              </a:extLst>
            </p:cNvPr>
            <p:cNvSpPr txBox="1"/>
            <p:nvPr/>
          </p:nvSpPr>
          <p:spPr>
            <a:xfrm>
              <a:off x="-296510" y="1611304"/>
              <a:ext cx="2276196" cy="3076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rgbClr val="59595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Orchestrate and build pipelines to automate the process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56F48ED-68B2-4E3E-BBEC-F67AC389B327}"/>
                </a:ext>
              </a:extLst>
            </p:cNvPr>
            <p:cNvSpPr/>
            <p:nvPr/>
          </p:nvSpPr>
          <p:spPr>
            <a:xfrm>
              <a:off x="445504" y="1363501"/>
              <a:ext cx="1534183" cy="21549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867" b="1" dirty="0">
                  <a:solidFill>
                    <a:schemeClr val="accent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 Data Engineering</a:t>
              </a:r>
            </a:p>
          </p:txBody>
        </p:sp>
      </p:grpSp>
      <p:grpSp>
        <p:nvGrpSpPr>
          <p:cNvPr id="36" name="Group 58">
            <a:extLst>
              <a:ext uri="{FF2B5EF4-FFF2-40B4-BE49-F238E27FC236}">
                <a16:creationId xmlns:a16="http://schemas.microsoft.com/office/drawing/2014/main" id="{1BB53A49-53A9-4FFF-8037-BC3DE7A39215}"/>
              </a:ext>
            </a:extLst>
          </p:cNvPr>
          <p:cNvGrpSpPr/>
          <p:nvPr/>
        </p:nvGrpSpPr>
        <p:grpSpPr>
          <a:xfrm>
            <a:off x="8463784" y="2678421"/>
            <a:ext cx="3578166" cy="1222300"/>
            <a:chOff x="7174424" y="1352592"/>
            <a:chExt cx="2276195" cy="56381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87BA44A-7F4C-492F-AA2C-5DA598BF131F}"/>
                </a:ext>
              </a:extLst>
            </p:cNvPr>
            <p:cNvSpPr txBox="1"/>
            <p:nvPr/>
          </p:nvSpPr>
          <p:spPr>
            <a:xfrm>
              <a:off x="7174424" y="1632558"/>
              <a:ext cx="2276195" cy="2838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rgbClr val="59595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Analytics is only helpful to the business if </a:t>
              </a:r>
              <a:br>
                <a:rPr lang="en-US" sz="1333" dirty="0">
                  <a:solidFill>
                    <a:srgbClr val="59595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333" dirty="0">
                  <a:solidFill>
                    <a:srgbClr val="59595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 helps them make money. Data Science is Business, Mathematics &amp; Technology.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0C7CD4F-2FBE-456E-808A-937EEF933F09}"/>
                </a:ext>
              </a:extLst>
            </p:cNvPr>
            <p:cNvSpPr/>
            <p:nvPr/>
          </p:nvSpPr>
          <p:spPr>
            <a:xfrm>
              <a:off x="7174424" y="1352592"/>
              <a:ext cx="1852719" cy="43098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67" b="1" dirty="0">
                  <a:solidFill>
                    <a:schemeClr val="accent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 Present to the </a:t>
              </a:r>
            </a:p>
            <a:p>
              <a:r>
                <a:rPr lang="en-US" sz="1867" b="1" dirty="0">
                  <a:solidFill>
                    <a:schemeClr val="accent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Business Stakeholders</a:t>
              </a:r>
            </a:p>
          </p:txBody>
        </p:sp>
      </p:grpSp>
      <p:pic>
        <p:nvPicPr>
          <p:cNvPr id="45" name="Picture 44">
            <a:extLst>
              <a:ext uri="{FF2B5EF4-FFF2-40B4-BE49-F238E27FC236}">
                <a16:creationId xmlns:a16="http://schemas.microsoft.com/office/drawing/2014/main" id="{F4AFCE63-0B56-44DA-B011-C17E0EE8F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242" y="2631104"/>
            <a:ext cx="1273437" cy="1273437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96914446-5C4B-41F4-AE74-C3D8311B5A74}"/>
              </a:ext>
            </a:extLst>
          </p:cNvPr>
          <p:cNvSpPr/>
          <p:nvPr/>
        </p:nvSpPr>
        <p:spPr>
          <a:xfrm>
            <a:off x="5283978" y="2500645"/>
            <a:ext cx="1448090" cy="1486456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3" name="Group 57">
            <a:extLst>
              <a:ext uri="{FF2B5EF4-FFF2-40B4-BE49-F238E27FC236}">
                <a16:creationId xmlns:a16="http://schemas.microsoft.com/office/drawing/2014/main" id="{CBED4371-17A8-4101-9F5B-162EB3F5FD91}"/>
              </a:ext>
            </a:extLst>
          </p:cNvPr>
          <p:cNvGrpSpPr/>
          <p:nvPr/>
        </p:nvGrpSpPr>
        <p:grpSpPr>
          <a:xfrm>
            <a:off x="396852" y="2672473"/>
            <a:ext cx="2996119" cy="1214692"/>
            <a:chOff x="-267404" y="3168889"/>
            <a:chExt cx="2247089" cy="502235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F9AB6AA-D694-44F6-B814-F53562FD6594}"/>
                </a:ext>
              </a:extLst>
            </p:cNvPr>
            <p:cNvSpPr txBox="1"/>
            <p:nvPr/>
          </p:nvSpPr>
          <p:spPr>
            <a:xfrm>
              <a:off x="-267404" y="3416692"/>
              <a:ext cx="2247089" cy="2544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rgbClr val="59595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The business already does things </a:t>
              </a:r>
              <a:br>
                <a:rPr lang="en-US" sz="1333" dirty="0">
                  <a:solidFill>
                    <a:srgbClr val="59595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333" dirty="0">
                  <a:solidFill>
                    <a:srgbClr val="59595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 certain way. First, match the </a:t>
              </a:r>
              <a:br>
                <a:rPr lang="en-US" sz="1333" dirty="0">
                  <a:solidFill>
                    <a:srgbClr val="59595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333" dirty="0">
                  <a:solidFill>
                    <a:srgbClr val="59595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business to show business impact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50FFC3B-E6D4-4565-9A1E-F608C78317E0}"/>
                </a:ext>
              </a:extLst>
            </p:cNvPr>
            <p:cNvSpPr/>
            <p:nvPr/>
          </p:nvSpPr>
          <p:spPr>
            <a:xfrm>
              <a:off x="329137" y="3168889"/>
              <a:ext cx="1650548" cy="43098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867" b="1" dirty="0">
                  <a:solidFill>
                    <a:schemeClr val="accent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 Understand what </a:t>
              </a:r>
              <a:br>
                <a:rPr lang="en-US" sz="1867" b="1" dirty="0">
                  <a:solidFill>
                    <a:schemeClr val="accent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867" b="1" dirty="0">
                  <a:solidFill>
                    <a:schemeClr val="accent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the business does </a:t>
              </a:r>
            </a:p>
          </p:txBody>
        </p:sp>
      </p:grpSp>
      <p:pic>
        <p:nvPicPr>
          <p:cNvPr id="2050" name="Picture 2" descr="Download Google Cloud Platform (GCP) Logo in SVG Vector or PNG File Format  - Logo.wine">
            <a:extLst>
              <a:ext uri="{FF2B5EF4-FFF2-40B4-BE49-F238E27FC236}">
                <a16:creationId xmlns:a16="http://schemas.microsoft.com/office/drawing/2014/main" id="{949888C6-938E-42E7-9BD1-ABDA72AAB3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8" t="39412" r="1225" b="39795"/>
          <a:stretch/>
        </p:blipFill>
        <p:spPr bwMode="auto">
          <a:xfrm>
            <a:off x="520896" y="5567978"/>
            <a:ext cx="1421884" cy="22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icrosoft Azure Logo – Penthara Technologies">
            <a:extLst>
              <a:ext uri="{FF2B5EF4-FFF2-40B4-BE49-F238E27FC236}">
                <a16:creationId xmlns:a16="http://schemas.microsoft.com/office/drawing/2014/main" id="{CE893710-68C1-4A4A-8880-676EC465F0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0" t="21980" r="1662" b="18563"/>
          <a:stretch/>
        </p:blipFill>
        <p:spPr bwMode="auto">
          <a:xfrm>
            <a:off x="2030151" y="5504109"/>
            <a:ext cx="1068852" cy="32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mazon Web Services (AWS) – Logos Download">
            <a:extLst>
              <a:ext uri="{FF2B5EF4-FFF2-40B4-BE49-F238E27FC236}">
                <a16:creationId xmlns:a16="http://schemas.microsoft.com/office/drawing/2014/main" id="{B45A40E9-C945-46CF-9ED7-2A31D9670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469" y="5472784"/>
            <a:ext cx="915066" cy="39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4087F197-12A0-4DA1-9E08-955870C29CB3}"/>
              </a:ext>
            </a:extLst>
          </p:cNvPr>
          <p:cNvSpPr/>
          <p:nvPr/>
        </p:nvSpPr>
        <p:spPr>
          <a:xfrm flipV="1">
            <a:off x="441670" y="5917649"/>
            <a:ext cx="3793974" cy="438011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30D33BA-94D8-4030-B523-2096E45D42BB}"/>
              </a:ext>
            </a:extLst>
          </p:cNvPr>
          <p:cNvGrpSpPr/>
          <p:nvPr/>
        </p:nvGrpSpPr>
        <p:grpSpPr>
          <a:xfrm>
            <a:off x="8813798" y="4028209"/>
            <a:ext cx="1782765" cy="351080"/>
            <a:chOff x="8490945" y="4148023"/>
            <a:chExt cx="2225481" cy="478567"/>
          </a:xfrm>
        </p:grpSpPr>
        <p:pic>
          <p:nvPicPr>
            <p:cNvPr id="2056" name="Picture 8" descr="Tableau Logo for website - Sybyl">
              <a:extLst>
                <a:ext uri="{FF2B5EF4-FFF2-40B4-BE49-F238E27FC236}">
                  <a16:creationId xmlns:a16="http://schemas.microsoft.com/office/drawing/2014/main" id="{8C59D8ED-D6F1-4942-A417-2210EBC6073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4" t="18394" r="838" b="24748"/>
            <a:stretch/>
          </p:blipFill>
          <p:spPr bwMode="auto">
            <a:xfrm>
              <a:off x="8490945" y="4148023"/>
              <a:ext cx="837379" cy="478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2" name="Picture 14" descr="Power-BI-logo-2021 -">
              <a:extLst>
                <a:ext uri="{FF2B5EF4-FFF2-40B4-BE49-F238E27FC236}">
                  <a16:creationId xmlns:a16="http://schemas.microsoft.com/office/drawing/2014/main" id="{D1169AB3-ED1C-412A-A9D2-35BFDCC27D5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16" t="226" r="28519" b="-538"/>
            <a:stretch/>
          </p:blipFill>
          <p:spPr bwMode="auto">
            <a:xfrm>
              <a:off x="9478284" y="4148023"/>
              <a:ext cx="464337" cy="478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Qlik Vector Logo | Free Download - (.SVG + .PNG) format - SeekVectorLogo.Com">
              <a:extLst>
                <a:ext uri="{FF2B5EF4-FFF2-40B4-BE49-F238E27FC236}">
                  <a16:creationId xmlns:a16="http://schemas.microsoft.com/office/drawing/2014/main" id="{806E88E9-5277-49C6-9D2A-5AE02B6BBB3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6" t="23130" r="1506" b="23970"/>
            <a:stretch/>
          </p:blipFill>
          <p:spPr bwMode="auto">
            <a:xfrm>
              <a:off x="10092581" y="4290282"/>
              <a:ext cx="623845" cy="188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68" name="Picture 20" descr="The Python Logo | Python Software Foundation">
            <a:extLst>
              <a:ext uri="{FF2B5EF4-FFF2-40B4-BE49-F238E27FC236}">
                <a16:creationId xmlns:a16="http://schemas.microsoft.com/office/drawing/2014/main" id="{5E59A780-2C89-45E0-8ED0-0810961DBD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82" t="9537" r="11528" b="24716"/>
          <a:stretch/>
        </p:blipFill>
        <p:spPr bwMode="auto">
          <a:xfrm>
            <a:off x="7980185" y="5478546"/>
            <a:ext cx="1124065" cy="320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File:Apache Spark logo.svg - Wikimedia Commons">
            <a:extLst>
              <a:ext uri="{FF2B5EF4-FFF2-40B4-BE49-F238E27FC236}">
                <a16:creationId xmlns:a16="http://schemas.microsoft.com/office/drawing/2014/main" id="{076D5CAA-BD90-4FDC-B9C7-C5C63D30C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5718" y="5394454"/>
            <a:ext cx="690288" cy="35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File:R logo.svg - Wikimedia Commons">
            <a:extLst>
              <a:ext uri="{FF2B5EF4-FFF2-40B4-BE49-F238E27FC236}">
                <a16:creationId xmlns:a16="http://schemas.microsoft.com/office/drawing/2014/main" id="{7D6A6C55-87B5-4C74-9490-4EEC925A1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6284" y="5441170"/>
            <a:ext cx="457755" cy="354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0FC818E6-0FE9-476A-B5FC-A7756C9BAFE0}"/>
              </a:ext>
            </a:extLst>
          </p:cNvPr>
          <p:cNvSpPr/>
          <p:nvPr/>
        </p:nvSpPr>
        <p:spPr>
          <a:xfrm flipV="1">
            <a:off x="7522763" y="5908791"/>
            <a:ext cx="2891016" cy="438010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DA78F04-6945-462D-8333-CF9117B1C47D}"/>
              </a:ext>
            </a:extLst>
          </p:cNvPr>
          <p:cNvGrpSpPr/>
          <p:nvPr/>
        </p:nvGrpSpPr>
        <p:grpSpPr>
          <a:xfrm>
            <a:off x="810780" y="2089076"/>
            <a:ext cx="1030987" cy="354949"/>
            <a:chOff x="810780" y="2089076"/>
            <a:chExt cx="1268984" cy="438011"/>
          </a:xfrm>
        </p:grpSpPr>
        <p:pic>
          <p:nvPicPr>
            <p:cNvPr id="2076" name="Picture 28" descr="Download MySQL Logo in SVG Vector or PNG File Format - Logo.wine">
              <a:extLst>
                <a:ext uri="{FF2B5EF4-FFF2-40B4-BE49-F238E27FC236}">
                  <a16:creationId xmlns:a16="http://schemas.microsoft.com/office/drawing/2014/main" id="{83142570-7957-451C-BB43-0C622EB0989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99" t="18129" r="4789" b="17121"/>
            <a:stretch/>
          </p:blipFill>
          <p:spPr bwMode="auto">
            <a:xfrm>
              <a:off x="810780" y="2117931"/>
              <a:ext cx="720931" cy="3512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8" name="Picture 30" descr="Download Microsoft Excel Logo in SVG Vector or PNG File Format - Logo.wine">
              <a:extLst>
                <a:ext uri="{FF2B5EF4-FFF2-40B4-BE49-F238E27FC236}">
                  <a16:creationId xmlns:a16="http://schemas.microsoft.com/office/drawing/2014/main" id="{AA0794B3-35E5-435A-BE23-E9F6BB2101A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62" t="14393" r="25640" b="14765"/>
            <a:stretch/>
          </p:blipFill>
          <p:spPr bwMode="auto">
            <a:xfrm>
              <a:off x="1619770" y="2089076"/>
              <a:ext cx="459994" cy="4380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2" name="Picture 61">
            <a:extLst>
              <a:ext uri="{FF2B5EF4-FFF2-40B4-BE49-F238E27FC236}">
                <a16:creationId xmlns:a16="http://schemas.microsoft.com/office/drawing/2014/main" id="{A122CF83-E6C9-40EA-A664-F064641F883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786" y="3150164"/>
            <a:ext cx="557671" cy="557671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81BFBF7B-AFFD-42E5-B7AC-AE796B11962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125" y="3111661"/>
            <a:ext cx="611979" cy="611979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1D8E9367-E5E3-46FF-AD2B-840C0CC189D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590" y="4715676"/>
            <a:ext cx="647076" cy="647076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04B7E8E8-F6FF-40F6-9A25-4CC5741B609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730" y="1765495"/>
            <a:ext cx="516130" cy="51613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04694789-B8A4-4CCF-BF95-3F1CFBE2011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858" y="1696941"/>
            <a:ext cx="584684" cy="584684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5679B324-B3D4-427B-8DCD-69183D345D5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149" y="4732620"/>
            <a:ext cx="566614" cy="56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2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9862A6-177C-44E3-BB95-88FAFE1CBE0E}"/>
              </a:ext>
            </a:extLst>
          </p:cNvPr>
          <p:cNvSpPr txBox="1"/>
          <p:nvPr/>
        </p:nvSpPr>
        <p:spPr>
          <a:xfrm>
            <a:off x="396852" y="283882"/>
            <a:ext cx="1029459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Use Cases for Pharma Industry in Analytics</a:t>
            </a:r>
            <a:endParaRPr kumimoji="0" lang="en-US" sz="39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0C2FF53-1AB3-4C3E-BB12-F51C50B726D7}"/>
              </a:ext>
            </a:extLst>
          </p:cNvPr>
          <p:cNvSpPr/>
          <p:nvPr/>
        </p:nvSpPr>
        <p:spPr>
          <a:xfrm>
            <a:off x="1" y="862"/>
            <a:ext cx="755650" cy="219832"/>
          </a:xfrm>
          <a:prstGeom prst="rect">
            <a:avLst/>
          </a:prstGeom>
          <a:solidFill>
            <a:schemeClr val="accent3">
              <a:lumMod val="75000"/>
              <a:alpha val="16000"/>
            </a:schemeClr>
          </a:solidFill>
          <a:ln>
            <a:solidFill>
              <a:schemeClr val="accent3">
                <a:lumMod val="75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7E8EF8-22F1-485E-B21B-51177930E3EF}"/>
              </a:ext>
            </a:extLst>
          </p:cNvPr>
          <p:cNvSpPr txBox="1"/>
          <p:nvPr/>
        </p:nvSpPr>
        <p:spPr>
          <a:xfrm>
            <a:off x="19027" y="-34170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Topic 5 of 6</a:t>
            </a:r>
          </a:p>
        </p:txBody>
      </p:sp>
      <p:sp>
        <p:nvSpPr>
          <p:cNvPr id="8" name="Flowchart: Off-page Connector 7">
            <a:extLst>
              <a:ext uri="{FF2B5EF4-FFF2-40B4-BE49-F238E27FC236}">
                <a16:creationId xmlns:a16="http://schemas.microsoft.com/office/drawing/2014/main" id="{8A2A62C8-ECB5-413B-8469-9683CA0A05D1}"/>
              </a:ext>
            </a:extLst>
          </p:cNvPr>
          <p:cNvSpPr/>
          <p:nvPr/>
        </p:nvSpPr>
        <p:spPr>
          <a:xfrm>
            <a:off x="906425" y="1431311"/>
            <a:ext cx="965063" cy="937433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3733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lowchart: Off-page Connector 8">
            <a:extLst>
              <a:ext uri="{FF2B5EF4-FFF2-40B4-BE49-F238E27FC236}">
                <a16:creationId xmlns:a16="http://schemas.microsoft.com/office/drawing/2014/main" id="{B8498C88-AEFD-43D7-A581-8717BC52488A}"/>
              </a:ext>
            </a:extLst>
          </p:cNvPr>
          <p:cNvSpPr/>
          <p:nvPr/>
        </p:nvSpPr>
        <p:spPr>
          <a:xfrm>
            <a:off x="906423" y="2957373"/>
            <a:ext cx="965063" cy="937436"/>
          </a:xfrm>
          <a:prstGeom prst="flowChartOffpage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lowchart: Off-page Connector 9">
            <a:extLst>
              <a:ext uri="{FF2B5EF4-FFF2-40B4-BE49-F238E27FC236}">
                <a16:creationId xmlns:a16="http://schemas.microsoft.com/office/drawing/2014/main" id="{A307037C-34CF-4009-B600-7188F50C3382}"/>
              </a:ext>
            </a:extLst>
          </p:cNvPr>
          <p:cNvSpPr/>
          <p:nvPr/>
        </p:nvSpPr>
        <p:spPr>
          <a:xfrm>
            <a:off x="906425" y="4441657"/>
            <a:ext cx="965063" cy="937436"/>
          </a:xfrm>
          <a:prstGeom prst="flowChartOffpageConnector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267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32">
            <a:extLst>
              <a:ext uri="{FF2B5EF4-FFF2-40B4-BE49-F238E27FC236}">
                <a16:creationId xmlns:a16="http://schemas.microsoft.com/office/drawing/2014/main" id="{922E964E-61D4-4CFD-BAD7-02CEEF70007D}"/>
              </a:ext>
            </a:extLst>
          </p:cNvPr>
          <p:cNvGrpSpPr/>
          <p:nvPr/>
        </p:nvGrpSpPr>
        <p:grpSpPr>
          <a:xfrm>
            <a:off x="2101913" y="1299354"/>
            <a:ext cx="3533231" cy="1287785"/>
            <a:chOff x="5638261" y="1339623"/>
            <a:chExt cx="2649923" cy="75696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DA31285-76AC-4C70-B1B0-219338A18A71}"/>
                </a:ext>
              </a:extLst>
            </p:cNvPr>
            <p:cNvSpPr txBox="1"/>
            <p:nvPr/>
          </p:nvSpPr>
          <p:spPr>
            <a:xfrm>
              <a:off x="5638263" y="1339623"/>
              <a:ext cx="2331167" cy="43098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867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Accelerate Drug Discovery </a:t>
              </a:r>
              <a:br>
                <a:rPr lang="en-US" sz="1867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867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&amp; Development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5844BA3-E8D3-4F9D-BD97-35F6C935A4FE}"/>
                </a:ext>
              </a:extLst>
            </p:cNvPr>
            <p:cNvSpPr txBox="1"/>
            <p:nvPr/>
          </p:nvSpPr>
          <p:spPr>
            <a:xfrm>
              <a:off x="5638261" y="1734878"/>
              <a:ext cx="2649923" cy="36171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 the patents of blockbuster drugs expiring, pharma companies are looking to accelerate time to market leveraging innovation</a:t>
              </a:r>
            </a:p>
          </p:txBody>
        </p:sp>
      </p:grpSp>
      <p:sp>
        <p:nvSpPr>
          <p:cNvPr id="14" name="Flowchart: Off-page Connector 13">
            <a:extLst>
              <a:ext uri="{FF2B5EF4-FFF2-40B4-BE49-F238E27FC236}">
                <a16:creationId xmlns:a16="http://schemas.microsoft.com/office/drawing/2014/main" id="{9155BB1B-FE04-468A-AD55-D5BBDA037098}"/>
              </a:ext>
            </a:extLst>
          </p:cNvPr>
          <p:cNvSpPr/>
          <p:nvPr/>
        </p:nvSpPr>
        <p:spPr>
          <a:xfrm>
            <a:off x="10320514" y="1429398"/>
            <a:ext cx="965063" cy="937436"/>
          </a:xfrm>
          <a:prstGeom prst="flowChartOffpageConnector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Group 36">
            <a:extLst>
              <a:ext uri="{FF2B5EF4-FFF2-40B4-BE49-F238E27FC236}">
                <a16:creationId xmlns:a16="http://schemas.microsoft.com/office/drawing/2014/main" id="{B01A5252-40F8-4BFF-90D1-44F10C40EF8B}"/>
              </a:ext>
            </a:extLst>
          </p:cNvPr>
          <p:cNvGrpSpPr/>
          <p:nvPr/>
        </p:nvGrpSpPr>
        <p:grpSpPr>
          <a:xfrm>
            <a:off x="2101911" y="2822798"/>
            <a:ext cx="3533231" cy="1284147"/>
            <a:chOff x="5638261" y="2337644"/>
            <a:chExt cx="2649923" cy="74214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BC31C37-B46C-464C-A662-0D21680B28A6}"/>
                </a:ext>
              </a:extLst>
            </p:cNvPr>
            <p:cNvSpPr txBox="1"/>
            <p:nvPr/>
          </p:nvSpPr>
          <p:spPr>
            <a:xfrm>
              <a:off x="5645426" y="2337644"/>
              <a:ext cx="2078598" cy="43098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867" b="1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Personalized &amp; Targeted</a:t>
              </a:r>
              <a:br>
                <a:rPr lang="en-US" sz="1867" b="1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867" b="1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Medicine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9FD721A-C76E-4F41-B861-2638BA4C606E}"/>
                </a:ext>
              </a:extLst>
            </p:cNvPr>
            <p:cNvSpPr txBox="1"/>
            <p:nvPr/>
          </p:nvSpPr>
          <p:spPr>
            <a:xfrm>
              <a:off x="5638261" y="2724153"/>
              <a:ext cx="2649923" cy="35563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Personalized medicine based on unique genomics to create more effective solutions for users’ problems</a:t>
              </a:r>
            </a:p>
          </p:txBody>
        </p:sp>
      </p:grpSp>
      <p:sp>
        <p:nvSpPr>
          <p:cNvPr id="18" name="Flowchart: Off-page Connector 17">
            <a:extLst>
              <a:ext uri="{FF2B5EF4-FFF2-40B4-BE49-F238E27FC236}">
                <a16:creationId xmlns:a16="http://schemas.microsoft.com/office/drawing/2014/main" id="{EFD24F9C-4AA9-4CFD-9159-8D7A8731D8EA}"/>
              </a:ext>
            </a:extLst>
          </p:cNvPr>
          <p:cNvSpPr/>
          <p:nvPr/>
        </p:nvSpPr>
        <p:spPr>
          <a:xfrm>
            <a:off x="10320512" y="2957374"/>
            <a:ext cx="965063" cy="937436"/>
          </a:xfrm>
          <a:prstGeom prst="flowChartOffpageConnector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Group 37">
            <a:extLst>
              <a:ext uri="{FF2B5EF4-FFF2-40B4-BE49-F238E27FC236}">
                <a16:creationId xmlns:a16="http://schemas.microsoft.com/office/drawing/2014/main" id="{91B671F9-3834-4B5E-814F-93BECFABFF4A}"/>
              </a:ext>
            </a:extLst>
          </p:cNvPr>
          <p:cNvGrpSpPr/>
          <p:nvPr/>
        </p:nvGrpSpPr>
        <p:grpSpPr>
          <a:xfrm>
            <a:off x="2101913" y="4298917"/>
            <a:ext cx="3533232" cy="1265476"/>
            <a:chOff x="5638259" y="3346343"/>
            <a:chExt cx="2649923" cy="67902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042F060-47AD-4893-BE2F-71F810837F12}"/>
                </a:ext>
              </a:extLst>
            </p:cNvPr>
            <p:cNvSpPr txBox="1"/>
            <p:nvPr/>
          </p:nvSpPr>
          <p:spPr>
            <a:xfrm>
              <a:off x="5638263" y="3346343"/>
              <a:ext cx="1892345" cy="43098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867" b="1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Increase Efficiency of </a:t>
              </a:r>
              <a:br>
                <a:rPr lang="en-US" sz="1867" b="1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867" b="1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Clinical Trials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91B430E-518A-4597-A341-617B0D7D6E5C}"/>
                </a:ext>
              </a:extLst>
            </p:cNvPr>
            <p:cNvSpPr txBox="1"/>
            <p:nvPr/>
          </p:nvSpPr>
          <p:spPr>
            <a:xfrm>
              <a:off x="5638259" y="3695178"/>
              <a:ext cx="2649923" cy="33018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Leveraging multiple demographic and personalized data points can help accelerate the tedious process of clinical trials</a:t>
              </a:r>
            </a:p>
          </p:txBody>
        </p:sp>
      </p:grpSp>
      <p:sp>
        <p:nvSpPr>
          <p:cNvPr id="24" name="Flowchart: Off-page Connector 23">
            <a:extLst>
              <a:ext uri="{FF2B5EF4-FFF2-40B4-BE49-F238E27FC236}">
                <a16:creationId xmlns:a16="http://schemas.microsoft.com/office/drawing/2014/main" id="{529FB819-7602-4F9B-AC9B-255F75ABE2D9}"/>
              </a:ext>
            </a:extLst>
          </p:cNvPr>
          <p:cNvSpPr/>
          <p:nvPr/>
        </p:nvSpPr>
        <p:spPr>
          <a:xfrm>
            <a:off x="10320514" y="4441657"/>
            <a:ext cx="965063" cy="937437"/>
          </a:xfrm>
          <a:prstGeom prst="flowChartOffpage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503890-E1CE-4515-A6AA-E853D5F83C5E}"/>
              </a:ext>
            </a:extLst>
          </p:cNvPr>
          <p:cNvCxnSpPr/>
          <p:nvPr/>
        </p:nvCxnSpPr>
        <p:spPr>
          <a:xfrm flipV="1">
            <a:off x="6096000" y="1688269"/>
            <a:ext cx="0" cy="3661543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47">
            <a:extLst>
              <a:ext uri="{FF2B5EF4-FFF2-40B4-BE49-F238E27FC236}">
                <a16:creationId xmlns:a16="http://schemas.microsoft.com/office/drawing/2014/main" id="{1875240A-6D1C-4D91-9E3A-BAB58870DE17}"/>
              </a:ext>
            </a:extLst>
          </p:cNvPr>
          <p:cNvGrpSpPr/>
          <p:nvPr/>
        </p:nvGrpSpPr>
        <p:grpSpPr>
          <a:xfrm>
            <a:off x="6556857" y="1378634"/>
            <a:ext cx="3495536" cy="1165667"/>
            <a:chOff x="885153" y="1380552"/>
            <a:chExt cx="2621652" cy="636946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8949AE5-9410-4304-B43C-135E7C8C30F6}"/>
                </a:ext>
              </a:extLst>
            </p:cNvPr>
            <p:cNvSpPr txBox="1"/>
            <p:nvPr/>
          </p:nvSpPr>
          <p:spPr>
            <a:xfrm>
              <a:off x="1405268" y="1380552"/>
              <a:ext cx="2101537" cy="31399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r"/>
              <a:r>
                <a:rPr lang="en-US" sz="1867" b="1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Reduce Cost &amp; Increase </a:t>
              </a:r>
              <a:br>
                <a:rPr lang="en-US" sz="1867" b="1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867" b="1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Drug Utilization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83C98B1-A1BF-4210-8A94-4E6ADB9EC1EF}"/>
                </a:ext>
              </a:extLst>
            </p:cNvPr>
            <p:cNvSpPr txBox="1"/>
            <p:nvPr/>
          </p:nvSpPr>
          <p:spPr>
            <a:xfrm>
              <a:off x="885153" y="1681251"/>
              <a:ext cx="2621652" cy="33624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r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Granular cost of key metrics will help pharmaceutical businesses to make smarter decisions based on past performance</a:t>
              </a:r>
            </a:p>
          </p:txBody>
        </p:sp>
      </p:grpSp>
      <p:grpSp>
        <p:nvGrpSpPr>
          <p:cNvPr id="35" name="Group 50">
            <a:extLst>
              <a:ext uri="{FF2B5EF4-FFF2-40B4-BE49-F238E27FC236}">
                <a16:creationId xmlns:a16="http://schemas.microsoft.com/office/drawing/2014/main" id="{4A175F4C-AE34-4FFE-A48B-6DBC6F73F268}"/>
              </a:ext>
            </a:extLst>
          </p:cNvPr>
          <p:cNvGrpSpPr/>
          <p:nvPr/>
        </p:nvGrpSpPr>
        <p:grpSpPr>
          <a:xfrm>
            <a:off x="6556854" y="2822120"/>
            <a:ext cx="3495538" cy="1283280"/>
            <a:chOff x="885152" y="2344722"/>
            <a:chExt cx="2621654" cy="74506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7231FF1-5C16-4A94-BC01-BF336A2B3BC9}"/>
                </a:ext>
              </a:extLst>
            </p:cNvPr>
            <p:cNvSpPr txBox="1"/>
            <p:nvPr/>
          </p:nvSpPr>
          <p:spPr>
            <a:xfrm>
              <a:off x="1876551" y="2344722"/>
              <a:ext cx="1630255" cy="43098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n-US" sz="1867" b="1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Effective Sales &amp; Marketing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3AFAC10-2956-49D8-8A22-EFA12531CB74}"/>
                </a:ext>
              </a:extLst>
            </p:cNvPr>
            <p:cNvSpPr txBox="1"/>
            <p:nvPr/>
          </p:nvSpPr>
          <p:spPr>
            <a:xfrm>
              <a:off x="885152" y="2732514"/>
              <a:ext cx="2621653" cy="35727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r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 optimized marketing mix spend along with close-range tracking of sales can help make better &amp; faster decisions</a:t>
              </a:r>
            </a:p>
          </p:txBody>
        </p:sp>
      </p:grpSp>
      <p:grpSp>
        <p:nvGrpSpPr>
          <p:cNvPr id="38" name="Group 53">
            <a:extLst>
              <a:ext uri="{FF2B5EF4-FFF2-40B4-BE49-F238E27FC236}">
                <a16:creationId xmlns:a16="http://schemas.microsoft.com/office/drawing/2014/main" id="{37A497F0-BD50-4894-B012-CE0B0ED13BCA}"/>
              </a:ext>
            </a:extLst>
          </p:cNvPr>
          <p:cNvGrpSpPr/>
          <p:nvPr/>
        </p:nvGrpSpPr>
        <p:grpSpPr>
          <a:xfrm>
            <a:off x="6556856" y="4311612"/>
            <a:ext cx="3495540" cy="1305228"/>
            <a:chOff x="885151" y="3355868"/>
            <a:chExt cx="2621655" cy="709492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DD792F0-D136-4BBB-859B-6E0228576D00}"/>
                </a:ext>
              </a:extLst>
            </p:cNvPr>
            <p:cNvSpPr txBox="1"/>
            <p:nvPr/>
          </p:nvSpPr>
          <p:spPr>
            <a:xfrm>
              <a:off x="1526696" y="3355868"/>
              <a:ext cx="1980110" cy="43098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r"/>
              <a:r>
                <a:rPr lang="en-US" sz="1867" b="1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Mining to capture </a:t>
              </a:r>
              <a:br>
                <a:rPr lang="en-US" sz="1867" b="1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867" b="1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of Interest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9A2F220-7E20-4CFA-80E5-5D7C2C98A8C0}"/>
                </a:ext>
              </a:extLst>
            </p:cNvPr>
            <p:cNvSpPr txBox="1"/>
            <p:nvPr/>
          </p:nvSpPr>
          <p:spPr>
            <a:xfrm>
              <a:off x="885151" y="3730864"/>
              <a:ext cx="2621653" cy="33449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r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Capturing competitor and product details can help the healthcare industry react better and plan for the future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086B0901-755B-4B8A-ABB9-175F86E67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273" y="3097519"/>
            <a:ext cx="615362" cy="61536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C03597E8-C3BF-4C39-8733-6FD69BC029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80" y="4556156"/>
            <a:ext cx="608808" cy="608808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15F2FAF3-6197-4479-890E-CFE01CAB5C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273" y="1523227"/>
            <a:ext cx="643718" cy="643718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3287E779-065A-47A5-AC75-98F0276B42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007" y="1506886"/>
            <a:ext cx="676400" cy="67640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0A1B971C-7E3E-4F2D-BAC3-C51D41B34A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007" y="3073427"/>
            <a:ext cx="661679" cy="661679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93E55BC0-495B-4192-A116-35B67619CA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1399" y="4522554"/>
            <a:ext cx="683287" cy="68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948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4" grpId="0" animBg="1"/>
      <p:bldP spid="18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white and orange medication pill on black surface">
            <a:extLst>
              <a:ext uri="{FF2B5EF4-FFF2-40B4-BE49-F238E27FC236}">
                <a16:creationId xmlns:a16="http://schemas.microsoft.com/office/drawing/2014/main" id="{B316E7B5-51FB-4934-A435-2F21CD263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88184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A146ED7-7A7C-4183-B744-408085A0D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6618" y="573477"/>
            <a:ext cx="1625172" cy="88594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7382D50-F04C-4762-A55A-496A48347DF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F38FB6-D98F-4EDC-87DF-742731A3086C}"/>
              </a:ext>
            </a:extLst>
          </p:cNvPr>
          <p:cNvSpPr txBox="1"/>
          <p:nvPr/>
        </p:nvSpPr>
        <p:spPr>
          <a:xfrm>
            <a:off x="173114" y="397598"/>
            <a:ext cx="72146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Data Science in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prstClr val="white"/>
                </a:solidFill>
                <a:latin typeface="Segoe UI"/>
              </a:rPr>
              <a:t>Healthcare &amp; Pharma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97BC12-3D7A-47D0-A42D-DB005B3C4B1A}"/>
              </a:ext>
            </a:extLst>
          </p:cNvPr>
          <p:cNvSpPr txBox="1"/>
          <p:nvPr/>
        </p:nvSpPr>
        <p:spPr>
          <a:xfrm>
            <a:off x="173115" y="1459426"/>
            <a:ext cx="5151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Anish Mahapatra</a:t>
            </a:r>
            <a:endParaRPr kumimoji="0" lang="en-US" sz="110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778FF0-D8DC-4E79-A031-36756AC12555}"/>
              </a:ext>
            </a:extLst>
          </p:cNvPr>
          <p:cNvSpPr txBox="1"/>
          <p:nvPr/>
        </p:nvSpPr>
        <p:spPr>
          <a:xfrm>
            <a:off x="2254501" y="2918492"/>
            <a:ext cx="602699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Q&amp;A Session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1BFD49-2A3D-4FBC-BC91-6CEAE644A49A}"/>
              </a:ext>
            </a:extLst>
          </p:cNvPr>
          <p:cNvSpPr/>
          <p:nvPr/>
        </p:nvSpPr>
        <p:spPr>
          <a:xfrm>
            <a:off x="138376" y="508000"/>
            <a:ext cx="45719" cy="790575"/>
          </a:xfrm>
          <a:prstGeom prst="rect">
            <a:avLst/>
          </a:prstGeom>
          <a:solidFill>
            <a:srgbClr val="C0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547AB-58A3-4634-A3F9-4E05FDC81666}"/>
              </a:ext>
            </a:extLst>
          </p:cNvPr>
          <p:cNvSpPr/>
          <p:nvPr/>
        </p:nvSpPr>
        <p:spPr>
          <a:xfrm>
            <a:off x="127395" y="1511665"/>
            <a:ext cx="45719" cy="317093"/>
          </a:xfrm>
          <a:prstGeom prst="rect">
            <a:avLst/>
          </a:prstGeom>
          <a:solidFill>
            <a:srgbClr val="00B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F5CBFE-EAE1-4B54-A1CD-1CEB39B1C004}"/>
              </a:ext>
            </a:extLst>
          </p:cNvPr>
          <p:cNvSpPr txBox="1"/>
          <p:nvPr/>
        </p:nvSpPr>
        <p:spPr>
          <a:xfrm>
            <a:off x="0" y="5593274"/>
            <a:ext cx="8972231" cy="1246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Anish Mahapatra</a:t>
            </a:r>
            <a:endParaRPr lang="en-US" sz="1600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	LinkedIn: </a:t>
            </a:r>
            <a:r>
              <a:rPr kumimoji="0" lang="en-US" sz="1600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www.linkedin.com/in/</a:t>
            </a:r>
            <a:r>
              <a:rPr kumimoji="0" lang="en-US" sz="1600" b="1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anishmahapatra</a:t>
            </a:r>
            <a:endParaRPr lang="en-US" sz="1600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	Email:</a:t>
            </a:r>
            <a:r>
              <a:rPr kumimoji="0" lang="en-US" sz="160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sz="1600" b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anishmahapatra01</a:t>
            </a:r>
            <a:r>
              <a:rPr kumimoji="0" lang="en-US" sz="160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@gmail.com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7C9368-67D9-4C98-93D7-165B103ED86D}"/>
              </a:ext>
            </a:extLst>
          </p:cNvPr>
          <p:cNvCxnSpPr>
            <a:cxnSpLocks/>
          </p:cNvCxnSpPr>
          <p:nvPr/>
        </p:nvCxnSpPr>
        <p:spPr>
          <a:xfrm flipH="1">
            <a:off x="280210" y="1459426"/>
            <a:ext cx="38128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492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blue white and yellow balloons">
            <a:extLst>
              <a:ext uri="{FF2B5EF4-FFF2-40B4-BE49-F238E27FC236}">
                <a16:creationId xmlns:a16="http://schemas.microsoft.com/office/drawing/2014/main" id="{A3B31C90-4269-427A-B64B-7D4C804FD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3175"/>
            <a:ext cx="10286619" cy="686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A146ED7-7A7C-4183-B744-408085A0D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6618" y="573477"/>
            <a:ext cx="1625172" cy="88594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7382D50-F04C-4762-A55A-496A48347DF6}"/>
              </a:ext>
            </a:extLst>
          </p:cNvPr>
          <p:cNvSpPr/>
          <p:nvPr/>
        </p:nvSpPr>
        <p:spPr>
          <a:xfrm>
            <a:off x="-1" y="10"/>
            <a:ext cx="12192000" cy="6857990"/>
          </a:xfrm>
          <a:prstGeom prst="rect">
            <a:avLst/>
          </a:prstGeom>
          <a:solidFill>
            <a:schemeClr val="tx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F38FB6-D98F-4EDC-87DF-742731A3086C}"/>
              </a:ext>
            </a:extLst>
          </p:cNvPr>
          <p:cNvSpPr txBox="1"/>
          <p:nvPr/>
        </p:nvSpPr>
        <p:spPr>
          <a:xfrm>
            <a:off x="173114" y="397598"/>
            <a:ext cx="72146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Data Science in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prstClr val="white"/>
                </a:solidFill>
                <a:latin typeface="Segoe UI"/>
              </a:rPr>
              <a:t>Healthcare &amp; Pharma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9DE22A-973E-49BC-BA5E-E323C8BE7983}"/>
              </a:ext>
            </a:extLst>
          </p:cNvPr>
          <p:cNvCxnSpPr>
            <a:cxnSpLocks/>
          </p:cNvCxnSpPr>
          <p:nvPr/>
        </p:nvCxnSpPr>
        <p:spPr>
          <a:xfrm flipH="1">
            <a:off x="280210" y="1459426"/>
            <a:ext cx="38128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297BC12-3D7A-47D0-A42D-DB005B3C4B1A}"/>
              </a:ext>
            </a:extLst>
          </p:cNvPr>
          <p:cNvSpPr txBox="1"/>
          <p:nvPr/>
        </p:nvSpPr>
        <p:spPr>
          <a:xfrm>
            <a:off x="173115" y="1459426"/>
            <a:ext cx="2853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Anish Mahapatra</a:t>
            </a:r>
            <a:endParaRPr kumimoji="0" lang="en-US" sz="110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778FF0-D8DC-4E79-A031-36756AC12555}"/>
              </a:ext>
            </a:extLst>
          </p:cNvPr>
          <p:cNvSpPr txBox="1"/>
          <p:nvPr/>
        </p:nvSpPr>
        <p:spPr>
          <a:xfrm>
            <a:off x="69006" y="5580559"/>
            <a:ext cx="34514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Thank you.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1BFD49-2A3D-4FBC-BC91-6CEAE644A49A}"/>
              </a:ext>
            </a:extLst>
          </p:cNvPr>
          <p:cNvSpPr/>
          <p:nvPr/>
        </p:nvSpPr>
        <p:spPr>
          <a:xfrm>
            <a:off x="138376" y="508000"/>
            <a:ext cx="45719" cy="790575"/>
          </a:xfrm>
          <a:prstGeom prst="rect">
            <a:avLst/>
          </a:prstGeom>
          <a:solidFill>
            <a:srgbClr val="C0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547AB-58A3-4634-A3F9-4E05FDC81666}"/>
              </a:ext>
            </a:extLst>
          </p:cNvPr>
          <p:cNvSpPr/>
          <p:nvPr/>
        </p:nvSpPr>
        <p:spPr>
          <a:xfrm>
            <a:off x="127395" y="1511665"/>
            <a:ext cx="45719" cy="317093"/>
          </a:xfrm>
          <a:prstGeom prst="rect">
            <a:avLst/>
          </a:prstGeom>
          <a:solidFill>
            <a:srgbClr val="00B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580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1311</TotalTime>
  <Words>540</Words>
  <Application>Microsoft Office PowerPoint</Application>
  <PresentationFormat>Widescreen</PresentationFormat>
  <Paragraphs>107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Anish Mahapatra</dc:creator>
  <cp:lastModifiedBy>Anish Mahapatra</cp:lastModifiedBy>
  <cp:revision>430</cp:revision>
  <dcterms:created xsi:type="dcterms:W3CDTF">2021-05-29T21:16:01Z</dcterms:created>
  <dcterms:modified xsi:type="dcterms:W3CDTF">2021-09-06T19:51:28Z</dcterms:modified>
</cp:coreProperties>
</file>