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8" r:id="rId4"/>
    <p:sldId id="316" r:id="rId5"/>
    <p:sldId id="285" r:id="rId6"/>
    <p:sldId id="305" r:id="rId7"/>
    <p:sldId id="303" r:id="rId8"/>
    <p:sldId id="306" r:id="rId9"/>
    <p:sldId id="307" r:id="rId10"/>
    <p:sldId id="308" r:id="rId11"/>
    <p:sldId id="304" r:id="rId12"/>
    <p:sldId id="309" r:id="rId13"/>
    <p:sldId id="310" r:id="rId14"/>
    <p:sldId id="311" r:id="rId15"/>
    <p:sldId id="312" r:id="rId16"/>
    <p:sldId id="313" r:id="rId17"/>
    <p:sldId id="315" r:id="rId18"/>
    <p:sldId id="314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258"/>
          </p14:sldIdLst>
        </p14:section>
        <p14:section name="02 Current and future state of ML" id="{A4192344-4C2D-4342-8FDB-B26F1E1C11FD}">
          <p14:sldIdLst>
            <p14:sldId id="316"/>
            <p14:sldId id="285"/>
            <p14:sldId id="305"/>
            <p14:sldId id="303"/>
            <p14:sldId id="306"/>
            <p14:sldId id="307"/>
            <p14:sldId id="308"/>
            <p14:sldId id="304"/>
          </p14:sldIdLst>
        </p14:section>
        <p14:section name="03 Technical Debt in Machine Learning Systems" id="{DDD30065-BC03-4C9D-8FF2-52460EC9B4F4}">
          <p14:sldIdLst>
            <p14:sldId id="309"/>
            <p14:sldId id="310"/>
          </p14:sldIdLst>
        </p14:section>
        <p14:section name="04 New World Machine Learning" id="{58B076DD-CA1B-409D-9FD5-7B8B4942BCF8}">
          <p14:sldIdLst>
            <p14:sldId id="311"/>
            <p14:sldId id="312"/>
          </p14:sldIdLst>
        </p14:section>
        <p14:section name="05 Tools &amp; Technologies for MLOps" id="{D7A576BD-4F7A-4B8C-9970-60EFC20E329B}">
          <p14:sldIdLst>
            <p14:sldId id="313"/>
            <p14:sldId id="315"/>
            <p14:sldId id="314"/>
          </p14:sldIdLst>
        </p14:section>
        <p14:section name="Archive" id="{50520B23-E549-49CA-817B-EA2271E104E8}">
          <p14:sldIdLst>
            <p14:sldId id="300"/>
          </p14:sldIdLst>
        </p14:section>
        <p14:section name="Q&amp;A Session" id="{A8AD9179-485B-4868-8754-74C90074B6CD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AFCF"/>
    <a:srgbClr val="8BD1EF"/>
    <a:srgbClr val="00B050"/>
    <a:srgbClr val="5AA2AE"/>
    <a:srgbClr val="297FD5"/>
    <a:srgbClr val="629DD1"/>
    <a:srgbClr val="596A85"/>
    <a:srgbClr val="9D90A0"/>
    <a:srgbClr val="FFFFFF"/>
    <a:srgbClr val="24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3333" autoAdjust="0"/>
  </p:normalViewPr>
  <p:slideViewPr>
    <p:cSldViewPr snapToGrid="0">
      <p:cViewPr varScale="1">
        <p:scale>
          <a:sx n="118" d="100"/>
          <a:sy n="118" d="100"/>
        </p:scale>
        <p:origin x="390" y="84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30-Jun-22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35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5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0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40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74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2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https://databricks.com/blog/2020/08/03/modern-industrial-iot-analytics-on-azure-part-1.html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7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1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1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https://cloud.google.com/architecture/mlops-continuous-delivery-and-automation-pipelines-in-machine-learning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30-Jun-22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30-Jun-22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30-Jun-22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30-Jun-22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30-Jun-22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30-Jun-22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2050" name="Picture 2" descr="Corporate Page">
            <a:extLst>
              <a:ext uri="{FF2B5EF4-FFF2-40B4-BE49-F238E27FC236}">
                <a16:creationId xmlns:a16="http://schemas.microsoft.com/office/drawing/2014/main" id="{E903804B-6BC7-43E8-A3F5-F22741240D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89" y="321714"/>
            <a:ext cx="1426389" cy="4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3643E-DD9D-4E66-9D09-BB581EF9E4D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01571" y="6380959"/>
            <a:ext cx="1790427" cy="46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ntroducing-mlops/9781492083283/ch01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architecture/mlops-continuous-delivery-and-automation-pipelines-in-machine-learn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lflow.org/" TargetMode="External"/><Relationship Id="rId5" Type="http://schemas.openxmlformats.org/officeDocument/2006/relationships/hyperlink" Target="https://www.kubeflow.org/" TargetMode="External"/><Relationship Id="rId4" Type="http://schemas.openxmlformats.org/officeDocument/2006/relationships/hyperlink" Target="https://wandb.ai/si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jpe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nturebeat.com/2019/07/19/why-do-87-of-data-science-projects-never-make-it-into-produc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architecture/mlops-continuous-delivery-and-automation-pipelines-in-machine-learn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witter.com/ginablaber/status/971450218095943681?lang=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erson holding tool during daytime">
            <a:extLst>
              <a:ext uri="{FF2B5EF4-FFF2-40B4-BE49-F238E27FC236}">
                <a16:creationId xmlns:a16="http://schemas.microsoft.com/office/drawing/2014/main" id="{1DAEFF41-054C-47F9-A611-287EE1E7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947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732" y="813689"/>
            <a:ext cx="1480290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 to MLOps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5" y="1514972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30 June,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8908" y="646308"/>
            <a:ext cx="87823" cy="503836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22194" y="1547060"/>
            <a:ext cx="94537" cy="28039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5" y="1256663"/>
            <a:ext cx="669395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303B48-EF29-41E4-B1EF-E2DA6416DDF4}"/>
              </a:ext>
            </a:extLst>
          </p:cNvPr>
          <p:cNvGrpSpPr/>
          <p:nvPr/>
        </p:nvGrpSpPr>
        <p:grpSpPr>
          <a:xfrm>
            <a:off x="3767393" y="1048139"/>
            <a:ext cx="4657213" cy="5342953"/>
            <a:chOff x="3767393" y="1048139"/>
            <a:chExt cx="4657213" cy="5342953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063F8323-9C24-4A81-A7C4-D714BFF84F1C}"/>
                </a:ext>
              </a:extLst>
            </p:cNvPr>
            <p:cNvSpPr txBox="1"/>
            <p:nvPr/>
          </p:nvSpPr>
          <p:spPr>
            <a:xfrm>
              <a:off x="4472995" y="6186421"/>
              <a:ext cx="3951611" cy="204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O’Reilly</a:t>
              </a:r>
              <a:endParaRPr lang="en-US" sz="133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https://www.oreilly.com/library/view/introducing-mlops/9781492083283/assets/imlo_0103.png">
              <a:extLst>
                <a:ext uri="{FF2B5EF4-FFF2-40B4-BE49-F238E27FC236}">
                  <a16:creationId xmlns:a16="http://schemas.microsoft.com/office/drawing/2014/main" id="{4171A972-6439-4C8E-BE12-DEAD3141A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393" y="1048139"/>
              <a:ext cx="4657213" cy="50665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B1864A-8491-4EED-A71B-BA3F22D1F3E8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8269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81016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State of Enterprise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C5012B-1BF6-49A5-9C30-A124AAAC6A87}"/>
              </a:ext>
            </a:extLst>
          </p:cNvPr>
          <p:cNvGrpSpPr/>
          <p:nvPr/>
        </p:nvGrpSpPr>
        <p:grpSpPr>
          <a:xfrm>
            <a:off x="2542885" y="1380996"/>
            <a:ext cx="7106230" cy="4961343"/>
            <a:chOff x="2542885" y="1380996"/>
            <a:chExt cx="7106230" cy="4961343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BA5CB2-B637-45A1-B9AC-4FAFDD74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885" y="1380996"/>
              <a:ext cx="7106230" cy="45567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063F8323-9C24-4A81-A7C4-D714BFF84F1C}"/>
                </a:ext>
              </a:extLst>
            </p:cNvPr>
            <p:cNvSpPr txBox="1"/>
            <p:nvPr/>
          </p:nvSpPr>
          <p:spPr>
            <a:xfrm>
              <a:off x="5697504" y="5932996"/>
              <a:ext cx="3951611" cy="409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MLOps Continuous delivery and automation pipelines in Machine Learning by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Google Cloud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36951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Technical Debt in ML Systems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Workflow of manual ML steps for MLOps level 0.">
            <a:extLst>
              <a:ext uri="{FF2B5EF4-FFF2-40B4-BE49-F238E27FC236}">
                <a16:creationId xmlns:a16="http://schemas.microsoft.com/office/drawing/2014/main" id="{7CC268C4-9955-4780-8F10-A1072F9E5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pic>
        <p:nvPicPr>
          <p:cNvPr id="2050" name="Picture 2" descr="Hidden technical debt in machine learning systems | Data science, Machine  learning, Technical debt">
            <a:extLst>
              <a:ext uri="{FF2B5EF4-FFF2-40B4-BE49-F238E27FC236}">
                <a16:creationId xmlns:a16="http://schemas.microsoft.com/office/drawing/2014/main" id="{E16DE221-1389-4149-BD15-B4FD7BABF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1"/>
          <a:stretch/>
        </p:blipFill>
        <p:spPr bwMode="auto">
          <a:xfrm>
            <a:off x="1671734" y="1433561"/>
            <a:ext cx="8848531" cy="3990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Technical Debt in ML Systems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4A301C-4E7C-4908-8708-5E91794D63B3}"/>
              </a:ext>
            </a:extLst>
          </p:cNvPr>
          <p:cNvGrpSpPr/>
          <p:nvPr/>
        </p:nvGrpSpPr>
        <p:grpSpPr>
          <a:xfrm>
            <a:off x="246566" y="1337129"/>
            <a:ext cx="7744043" cy="1606594"/>
            <a:chOff x="246566" y="1337129"/>
            <a:chExt cx="7744043" cy="16065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AF11BE-8058-44C4-83FE-8EC6653DC792}"/>
                </a:ext>
              </a:extLst>
            </p:cNvPr>
            <p:cNvSpPr txBox="1"/>
            <p:nvPr/>
          </p:nvSpPr>
          <p:spPr>
            <a:xfrm>
              <a:off x="1450848" y="1337129"/>
              <a:ext cx="6539761" cy="16065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Complex Models erode boundaries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Dependencies cost more than code dependencies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System Anti-patterns:</a:t>
              </a:r>
            </a:p>
            <a:p>
              <a:pPr marL="857250" lvl="1" indent="-400050" defTabSz="1219170">
                <a:spcBef>
                  <a:spcPct val="20000"/>
                </a:spcBef>
                <a:buFont typeface="+mj-lt"/>
                <a:buAutoNum type="romanL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Glue code</a:t>
              </a:r>
            </a:p>
            <a:p>
              <a:pPr marL="857250" lvl="1" indent="-400050" defTabSz="1219170">
                <a:spcBef>
                  <a:spcPct val="20000"/>
                </a:spcBef>
                <a:buFont typeface="+mj-lt"/>
                <a:buAutoNum type="romanL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Dead Experiments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485F1B-FA15-40F6-8A3D-F9F408DA1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66" y="1794177"/>
              <a:ext cx="692497" cy="69249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DF2D-BB56-40E5-B6A2-B61D00AB101D}"/>
                </a:ext>
              </a:extLst>
            </p:cNvPr>
            <p:cNvCxnSpPr/>
            <p:nvPr/>
          </p:nvCxnSpPr>
          <p:spPr>
            <a:xfrm>
              <a:off x="1194955" y="1420431"/>
              <a:ext cx="0" cy="152329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F3F258-897F-4630-8A57-D5748695D767}"/>
              </a:ext>
            </a:extLst>
          </p:cNvPr>
          <p:cNvGrpSpPr/>
          <p:nvPr/>
        </p:nvGrpSpPr>
        <p:grpSpPr>
          <a:xfrm>
            <a:off x="218895" y="3921143"/>
            <a:ext cx="7771714" cy="1523292"/>
            <a:chOff x="218895" y="3921143"/>
            <a:chExt cx="7771714" cy="15232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8AEA77-685C-4F7A-8EB0-F120BD19CA6C}"/>
                </a:ext>
              </a:extLst>
            </p:cNvPr>
            <p:cNvSpPr txBox="1"/>
            <p:nvPr/>
          </p:nvSpPr>
          <p:spPr>
            <a:xfrm>
              <a:off x="1450848" y="3999525"/>
              <a:ext cx="6539761" cy="136652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to combat Technical Debt?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versioning &amp; Model Metadata</a:t>
              </a:r>
            </a:p>
            <a:p>
              <a:pPr marL="342900" indent="-342900" defTabSz="1219170"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Tools (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Weights &amp; Biases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MLflow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KubeFlow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E2B176-234A-4F04-8FD9-5A9652452778}"/>
                </a:ext>
              </a:extLst>
            </p:cNvPr>
            <p:cNvCxnSpPr/>
            <p:nvPr/>
          </p:nvCxnSpPr>
          <p:spPr>
            <a:xfrm>
              <a:off x="1194955" y="3921143"/>
              <a:ext cx="0" cy="152329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3366E2-22D3-4476-A705-6EE62FD7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95" y="4142511"/>
              <a:ext cx="747838" cy="747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41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Machine Learning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C5B2F-E375-4C79-97BE-10B415503D12}"/>
              </a:ext>
            </a:extLst>
          </p:cNvPr>
          <p:cNvSpPr txBox="1"/>
          <p:nvPr/>
        </p:nvSpPr>
        <p:spPr>
          <a:xfrm>
            <a:off x="396852" y="1229800"/>
            <a:ext cx="1140722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MLOps is to optimize the hand-off between Data Scientists and Machine Learning Engineers</a:t>
            </a:r>
          </a:p>
        </p:txBody>
      </p:sp>
      <p:pic>
        <p:nvPicPr>
          <p:cNvPr id="4098" name="Picture 2" descr="MLOps Principles">
            <a:extLst>
              <a:ext uri="{FF2B5EF4-FFF2-40B4-BE49-F238E27FC236}">
                <a16:creationId xmlns:a16="http://schemas.microsoft.com/office/drawing/2014/main" id="{B2CC4C44-6ADF-4AE4-AAC5-4D05DEA8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41" y="2328165"/>
            <a:ext cx="406611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44A3FEE-3995-4738-B232-A353AE81BFCB}"/>
              </a:ext>
            </a:extLst>
          </p:cNvPr>
          <p:cNvGrpSpPr/>
          <p:nvPr/>
        </p:nvGrpSpPr>
        <p:grpSpPr>
          <a:xfrm>
            <a:off x="79537" y="1679525"/>
            <a:ext cx="6780029" cy="1718419"/>
            <a:chOff x="79537" y="1679525"/>
            <a:chExt cx="6780029" cy="1718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387686-E05B-4EA0-8DC7-9A9577019652}"/>
                </a:ext>
              </a:extLst>
            </p:cNvPr>
            <p:cNvSpPr txBox="1"/>
            <p:nvPr/>
          </p:nvSpPr>
          <p:spPr>
            <a:xfrm>
              <a:off x="943442" y="1679525"/>
              <a:ext cx="5916124" cy="171841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MLOps Goals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experimentation and model development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deployment of updated models into production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Assurance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DDDB763-2119-44BE-B1B3-D505B78E3C0E}"/>
                </a:ext>
              </a:extLst>
            </p:cNvPr>
            <p:cNvCxnSpPr/>
            <p:nvPr/>
          </p:nvCxnSpPr>
          <p:spPr>
            <a:xfrm>
              <a:off x="745260" y="1777088"/>
              <a:ext cx="0" cy="1523292"/>
            </a:xfrm>
            <a:prstGeom prst="line">
              <a:avLst/>
            </a:prstGeom>
            <a:ln w="19050">
              <a:solidFill>
                <a:srgbClr val="8BD1E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4B677B7-192D-47AE-8329-FE900524C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7" y="2227068"/>
              <a:ext cx="577608" cy="57760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591A37-EB08-405A-B4C3-7F5F0DCA693E}"/>
              </a:ext>
            </a:extLst>
          </p:cNvPr>
          <p:cNvGrpSpPr/>
          <p:nvPr/>
        </p:nvGrpSpPr>
        <p:grpSpPr>
          <a:xfrm>
            <a:off x="43028" y="3709585"/>
            <a:ext cx="6816538" cy="2260106"/>
            <a:chOff x="43028" y="3709585"/>
            <a:chExt cx="6816538" cy="22601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8D5130-A27C-4DB6-A76D-EBDC083BDFD4}"/>
                </a:ext>
              </a:extLst>
            </p:cNvPr>
            <p:cNvSpPr txBox="1"/>
            <p:nvPr/>
          </p:nvSpPr>
          <p:spPr>
            <a:xfrm>
              <a:off x="943441" y="3709585"/>
              <a:ext cx="5916125" cy="22601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is MLOps? </a:t>
              </a:r>
            </a:p>
            <a:p>
              <a:pPr defTabSz="1219170"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MLOps is a process that encourages Data Scientists/Engineering teams to collaborate and increase the pace of</a:t>
              </a:r>
            </a:p>
            <a:p>
              <a:pPr marL="457200" indent="-4572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Development</a:t>
              </a:r>
            </a:p>
            <a:p>
              <a:pPr marL="457200" indent="-4572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Continuous Integration + Deployment</a:t>
              </a:r>
            </a:p>
            <a:p>
              <a:pPr marL="457200" indent="-457200" defTabSz="1219170">
                <a:lnSpc>
                  <a:spcPct val="150000"/>
                </a:lnSpc>
                <a:spcBef>
                  <a:spcPct val="20000"/>
                </a:spcBef>
                <a:buFont typeface="+mj-lt"/>
                <a:buAutoNum type="arabicPeriod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 monitoring, validation &amp; governance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C616B8-1445-4893-939F-637EF4DCA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260" y="3880551"/>
              <a:ext cx="10390" cy="2011094"/>
            </a:xfrm>
            <a:prstGeom prst="line">
              <a:avLst/>
            </a:prstGeom>
            <a:ln w="19050">
              <a:solidFill>
                <a:srgbClr val="B8AFC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61A1ECF-38B4-4CDF-A094-04BF79860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8" y="4455411"/>
              <a:ext cx="688620" cy="688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2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Machine Learning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2" name="AutoShape 2" descr="Workflow of manual ML steps for MLOps level 0.">
            <a:extLst>
              <a:ext uri="{FF2B5EF4-FFF2-40B4-BE49-F238E27FC236}">
                <a16:creationId xmlns:a16="http://schemas.microsoft.com/office/drawing/2014/main" id="{7CC268C4-9955-4780-8F10-A1072F9E5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1754" y="1750737"/>
            <a:ext cx="392439" cy="43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2EBCAC-9071-4D03-B074-3B420854CAE6}"/>
              </a:ext>
            </a:extLst>
          </p:cNvPr>
          <p:cNvGrpSpPr/>
          <p:nvPr/>
        </p:nvGrpSpPr>
        <p:grpSpPr>
          <a:xfrm>
            <a:off x="4781272" y="1965976"/>
            <a:ext cx="2513404" cy="3694281"/>
            <a:chOff x="12458699" y="15074900"/>
            <a:chExt cx="807089" cy="1084074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C92A8E0-2A1E-4D3A-97D6-EE4BFB7F7725}"/>
                </a:ext>
              </a:extLst>
            </p:cNvPr>
            <p:cNvSpPr/>
            <p:nvPr/>
          </p:nvSpPr>
          <p:spPr>
            <a:xfrm>
              <a:off x="12865100" y="15074900"/>
              <a:ext cx="356615" cy="92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47"/>
                  </a:moveTo>
                  <a:cubicBezTo>
                    <a:pt x="21600" y="4961"/>
                    <a:pt x="20369" y="4485"/>
                    <a:pt x="18854" y="4485"/>
                  </a:cubicBezTo>
                  <a:lnTo>
                    <a:pt x="18269" y="4485"/>
                  </a:lnTo>
                  <a:lnTo>
                    <a:pt x="18269" y="3553"/>
                  </a:lnTo>
                  <a:cubicBezTo>
                    <a:pt x="18269" y="2967"/>
                    <a:pt x="17038" y="2491"/>
                    <a:pt x="15523" y="2491"/>
                  </a:cubicBezTo>
                  <a:lnTo>
                    <a:pt x="13439" y="2491"/>
                  </a:lnTo>
                  <a:lnTo>
                    <a:pt x="13439" y="2137"/>
                  </a:lnTo>
                  <a:cubicBezTo>
                    <a:pt x="13439" y="958"/>
                    <a:pt x="10962" y="0"/>
                    <a:pt x="7915" y="0"/>
                  </a:cubicBezTo>
                  <a:cubicBezTo>
                    <a:pt x="4085" y="0"/>
                    <a:pt x="969" y="1205"/>
                    <a:pt x="969" y="2687"/>
                  </a:cubicBezTo>
                  <a:lnTo>
                    <a:pt x="969" y="20579"/>
                  </a:lnTo>
                  <a:cubicBezTo>
                    <a:pt x="415" y="20645"/>
                    <a:pt x="0" y="20841"/>
                    <a:pt x="0" y="21076"/>
                  </a:cubicBezTo>
                  <a:cubicBezTo>
                    <a:pt x="0" y="21365"/>
                    <a:pt x="608" y="21600"/>
                    <a:pt x="1354" y="21600"/>
                  </a:cubicBezTo>
                  <a:cubicBezTo>
                    <a:pt x="2100" y="21600"/>
                    <a:pt x="2708" y="21365"/>
                    <a:pt x="2708" y="21076"/>
                  </a:cubicBezTo>
                  <a:cubicBezTo>
                    <a:pt x="2708" y="20841"/>
                    <a:pt x="2300" y="20642"/>
                    <a:pt x="1738" y="20579"/>
                  </a:cubicBezTo>
                  <a:lnTo>
                    <a:pt x="1738" y="9309"/>
                  </a:lnTo>
                  <a:lnTo>
                    <a:pt x="12954" y="9309"/>
                  </a:lnTo>
                  <a:lnTo>
                    <a:pt x="12954" y="6145"/>
                  </a:lnTo>
                  <a:lnTo>
                    <a:pt x="10046" y="6145"/>
                  </a:lnTo>
                  <a:cubicBezTo>
                    <a:pt x="9877" y="5931"/>
                    <a:pt x="9369" y="5771"/>
                    <a:pt x="8762" y="5771"/>
                  </a:cubicBezTo>
                  <a:cubicBezTo>
                    <a:pt x="8015" y="5771"/>
                    <a:pt x="7408" y="6006"/>
                    <a:pt x="7408" y="6294"/>
                  </a:cubicBezTo>
                  <a:cubicBezTo>
                    <a:pt x="7408" y="6583"/>
                    <a:pt x="8015" y="6818"/>
                    <a:pt x="8762" y="6818"/>
                  </a:cubicBezTo>
                  <a:cubicBezTo>
                    <a:pt x="9369" y="6818"/>
                    <a:pt x="9885" y="6660"/>
                    <a:pt x="10046" y="6443"/>
                  </a:cubicBezTo>
                  <a:lnTo>
                    <a:pt x="12185" y="6443"/>
                  </a:lnTo>
                  <a:lnTo>
                    <a:pt x="12185" y="9011"/>
                  </a:lnTo>
                  <a:lnTo>
                    <a:pt x="1738" y="9011"/>
                  </a:lnTo>
                  <a:lnTo>
                    <a:pt x="1738" y="2687"/>
                  </a:lnTo>
                  <a:cubicBezTo>
                    <a:pt x="1738" y="1369"/>
                    <a:pt x="4508" y="298"/>
                    <a:pt x="7915" y="298"/>
                  </a:cubicBezTo>
                  <a:cubicBezTo>
                    <a:pt x="10539" y="298"/>
                    <a:pt x="12669" y="1122"/>
                    <a:pt x="12669" y="2137"/>
                  </a:cubicBezTo>
                  <a:lnTo>
                    <a:pt x="12669" y="2491"/>
                  </a:lnTo>
                  <a:lnTo>
                    <a:pt x="7831" y="2491"/>
                  </a:lnTo>
                  <a:cubicBezTo>
                    <a:pt x="7661" y="2277"/>
                    <a:pt x="7154" y="2116"/>
                    <a:pt x="6546" y="2116"/>
                  </a:cubicBezTo>
                  <a:cubicBezTo>
                    <a:pt x="5800" y="2116"/>
                    <a:pt x="5192" y="2351"/>
                    <a:pt x="5192" y="2640"/>
                  </a:cubicBezTo>
                  <a:cubicBezTo>
                    <a:pt x="5192" y="2928"/>
                    <a:pt x="5800" y="3164"/>
                    <a:pt x="6546" y="3164"/>
                  </a:cubicBezTo>
                  <a:cubicBezTo>
                    <a:pt x="7154" y="3164"/>
                    <a:pt x="7669" y="3006"/>
                    <a:pt x="7831" y="2789"/>
                  </a:cubicBezTo>
                  <a:lnTo>
                    <a:pt x="12669" y="2789"/>
                  </a:lnTo>
                  <a:lnTo>
                    <a:pt x="13054" y="2789"/>
                  </a:lnTo>
                  <a:lnTo>
                    <a:pt x="15523" y="2789"/>
                  </a:lnTo>
                  <a:cubicBezTo>
                    <a:pt x="16615" y="2789"/>
                    <a:pt x="17500" y="3131"/>
                    <a:pt x="17500" y="3553"/>
                  </a:cubicBezTo>
                  <a:lnTo>
                    <a:pt x="17500" y="4485"/>
                  </a:lnTo>
                  <a:lnTo>
                    <a:pt x="4515" y="4485"/>
                  </a:lnTo>
                  <a:lnTo>
                    <a:pt x="4515" y="7196"/>
                  </a:lnTo>
                  <a:cubicBezTo>
                    <a:pt x="3961" y="7261"/>
                    <a:pt x="3546" y="7458"/>
                    <a:pt x="3546" y="7693"/>
                  </a:cubicBezTo>
                  <a:cubicBezTo>
                    <a:pt x="3546" y="7982"/>
                    <a:pt x="4154" y="8217"/>
                    <a:pt x="4900" y="8217"/>
                  </a:cubicBezTo>
                  <a:cubicBezTo>
                    <a:pt x="5646" y="8217"/>
                    <a:pt x="6254" y="7982"/>
                    <a:pt x="6254" y="7693"/>
                  </a:cubicBezTo>
                  <a:cubicBezTo>
                    <a:pt x="6254" y="7458"/>
                    <a:pt x="5846" y="7259"/>
                    <a:pt x="5284" y="7196"/>
                  </a:cubicBezTo>
                  <a:lnTo>
                    <a:pt x="5284" y="4782"/>
                  </a:lnTo>
                  <a:lnTo>
                    <a:pt x="17500" y="4782"/>
                  </a:lnTo>
                  <a:lnTo>
                    <a:pt x="17885" y="4782"/>
                  </a:lnTo>
                  <a:lnTo>
                    <a:pt x="18854" y="4782"/>
                  </a:lnTo>
                  <a:cubicBezTo>
                    <a:pt x="19946" y="4782"/>
                    <a:pt x="20831" y="5125"/>
                    <a:pt x="20831" y="5547"/>
                  </a:cubicBezTo>
                  <a:lnTo>
                    <a:pt x="20831" y="7059"/>
                  </a:lnTo>
                  <a:lnTo>
                    <a:pt x="21600" y="7059"/>
                  </a:lnTo>
                  <a:lnTo>
                    <a:pt x="21600" y="5547"/>
                  </a:lnTo>
                  <a:close/>
                  <a:moveTo>
                    <a:pt x="1938" y="21076"/>
                  </a:moveTo>
                  <a:cubicBezTo>
                    <a:pt x="1938" y="21201"/>
                    <a:pt x="1677" y="21302"/>
                    <a:pt x="1354" y="21302"/>
                  </a:cubicBezTo>
                  <a:cubicBezTo>
                    <a:pt x="1031" y="21302"/>
                    <a:pt x="769" y="21201"/>
                    <a:pt x="769" y="21076"/>
                  </a:cubicBezTo>
                  <a:cubicBezTo>
                    <a:pt x="769" y="20951"/>
                    <a:pt x="1031" y="20850"/>
                    <a:pt x="1354" y="20850"/>
                  </a:cubicBezTo>
                  <a:cubicBezTo>
                    <a:pt x="1677" y="20850"/>
                    <a:pt x="1938" y="20954"/>
                    <a:pt x="1938" y="21076"/>
                  </a:cubicBezTo>
                  <a:close/>
                  <a:moveTo>
                    <a:pt x="8761" y="6520"/>
                  </a:moveTo>
                  <a:cubicBezTo>
                    <a:pt x="8438" y="6520"/>
                    <a:pt x="8177" y="6419"/>
                    <a:pt x="8177" y="6294"/>
                  </a:cubicBezTo>
                  <a:cubicBezTo>
                    <a:pt x="8177" y="6169"/>
                    <a:pt x="8438" y="6068"/>
                    <a:pt x="8761" y="6068"/>
                  </a:cubicBezTo>
                  <a:cubicBezTo>
                    <a:pt x="9084" y="6068"/>
                    <a:pt x="9346" y="6169"/>
                    <a:pt x="9346" y="6294"/>
                  </a:cubicBezTo>
                  <a:cubicBezTo>
                    <a:pt x="9346" y="6419"/>
                    <a:pt x="9085" y="6520"/>
                    <a:pt x="8761" y="6520"/>
                  </a:cubicBezTo>
                  <a:close/>
                  <a:moveTo>
                    <a:pt x="6546" y="2866"/>
                  </a:moveTo>
                  <a:cubicBezTo>
                    <a:pt x="6223" y="2866"/>
                    <a:pt x="5961" y="2765"/>
                    <a:pt x="5961" y="2640"/>
                  </a:cubicBezTo>
                  <a:cubicBezTo>
                    <a:pt x="5961" y="2515"/>
                    <a:pt x="6223" y="2414"/>
                    <a:pt x="6546" y="2414"/>
                  </a:cubicBezTo>
                  <a:cubicBezTo>
                    <a:pt x="6869" y="2414"/>
                    <a:pt x="7131" y="2515"/>
                    <a:pt x="7131" y="2640"/>
                  </a:cubicBezTo>
                  <a:cubicBezTo>
                    <a:pt x="7131" y="2765"/>
                    <a:pt x="6861" y="2866"/>
                    <a:pt x="6546" y="2866"/>
                  </a:cubicBezTo>
                  <a:close/>
                  <a:moveTo>
                    <a:pt x="5477" y="7693"/>
                  </a:moveTo>
                  <a:cubicBezTo>
                    <a:pt x="5477" y="7818"/>
                    <a:pt x="5215" y="7919"/>
                    <a:pt x="4892" y="7919"/>
                  </a:cubicBezTo>
                  <a:cubicBezTo>
                    <a:pt x="4569" y="7919"/>
                    <a:pt x="4308" y="7818"/>
                    <a:pt x="4308" y="7693"/>
                  </a:cubicBezTo>
                  <a:cubicBezTo>
                    <a:pt x="4308" y="7568"/>
                    <a:pt x="4569" y="7467"/>
                    <a:pt x="4892" y="7467"/>
                  </a:cubicBezTo>
                  <a:cubicBezTo>
                    <a:pt x="5215" y="7467"/>
                    <a:pt x="5477" y="7571"/>
                    <a:pt x="5477" y="769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0A5B40B-CE65-4455-8017-A14D0D6F35BA}"/>
                </a:ext>
              </a:extLst>
            </p:cNvPr>
            <p:cNvSpPr/>
            <p:nvPr/>
          </p:nvSpPr>
          <p:spPr>
            <a:xfrm>
              <a:off x="12941300" y="15366999"/>
              <a:ext cx="324488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20654" y="2043"/>
                  </a:moveTo>
                  <a:cubicBezTo>
                    <a:pt x="20155" y="1528"/>
                    <a:pt x="19496" y="1194"/>
                    <a:pt x="18761" y="1148"/>
                  </a:cubicBezTo>
                  <a:lnTo>
                    <a:pt x="18761" y="1139"/>
                  </a:lnTo>
                  <a:lnTo>
                    <a:pt x="17916" y="1139"/>
                  </a:lnTo>
                  <a:lnTo>
                    <a:pt x="13031" y="1139"/>
                  </a:lnTo>
                  <a:cubicBezTo>
                    <a:pt x="12845" y="488"/>
                    <a:pt x="12287" y="0"/>
                    <a:pt x="11620" y="0"/>
                  </a:cubicBezTo>
                  <a:cubicBezTo>
                    <a:pt x="10800" y="0"/>
                    <a:pt x="10132" y="714"/>
                    <a:pt x="10132" y="1591"/>
                  </a:cubicBezTo>
                  <a:cubicBezTo>
                    <a:pt x="10132" y="2468"/>
                    <a:pt x="10800" y="3183"/>
                    <a:pt x="11620" y="3183"/>
                  </a:cubicBezTo>
                  <a:cubicBezTo>
                    <a:pt x="12287" y="3183"/>
                    <a:pt x="12853" y="2703"/>
                    <a:pt x="13031" y="2043"/>
                  </a:cubicBezTo>
                  <a:lnTo>
                    <a:pt x="17916" y="2043"/>
                  </a:lnTo>
                  <a:lnTo>
                    <a:pt x="18575" y="2043"/>
                  </a:lnTo>
                  <a:cubicBezTo>
                    <a:pt x="19775" y="2043"/>
                    <a:pt x="20746" y="3083"/>
                    <a:pt x="20746" y="4367"/>
                  </a:cubicBezTo>
                  <a:lnTo>
                    <a:pt x="20746" y="9792"/>
                  </a:lnTo>
                  <a:cubicBezTo>
                    <a:pt x="20746" y="11076"/>
                    <a:pt x="19775" y="12115"/>
                    <a:pt x="18575" y="12115"/>
                  </a:cubicBezTo>
                  <a:lnTo>
                    <a:pt x="18152" y="12115"/>
                  </a:lnTo>
                  <a:lnTo>
                    <a:pt x="9144" y="12115"/>
                  </a:lnTo>
                  <a:cubicBezTo>
                    <a:pt x="8958" y="11465"/>
                    <a:pt x="8400" y="10976"/>
                    <a:pt x="7732" y="10976"/>
                  </a:cubicBezTo>
                  <a:cubicBezTo>
                    <a:pt x="6913" y="10976"/>
                    <a:pt x="6245" y="11691"/>
                    <a:pt x="6245" y="12568"/>
                  </a:cubicBezTo>
                  <a:cubicBezTo>
                    <a:pt x="6245" y="13445"/>
                    <a:pt x="6913" y="14159"/>
                    <a:pt x="7732" y="14159"/>
                  </a:cubicBezTo>
                  <a:cubicBezTo>
                    <a:pt x="8400" y="14159"/>
                    <a:pt x="8966" y="13680"/>
                    <a:pt x="9144" y="13020"/>
                  </a:cubicBezTo>
                  <a:lnTo>
                    <a:pt x="18152" y="13020"/>
                  </a:lnTo>
                  <a:lnTo>
                    <a:pt x="18152" y="18372"/>
                  </a:lnTo>
                  <a:cubicBezTo>
                    <a:pt x="18152" y="19656"/>
                    <a:pt x="17180" y="20696"/>
                    <a:pt x="15980" y="20696"/>
                  </a:cubicBezTo>
                  <a:lnTo>
                    <a:pt x="14028" y="20696"/>
                  </a:lnTo>
                  <a:lnTo>
                    <a:pt x="845" y="20696"/>
                  </a:lnTo>
                  <a:lnTo>
                    <a:pt x="845" y="15162"/>
                  </a:lnTo>
                  <a:lnTo>
                    <a:pt x="2307" y="15162"/>
                  </a:lnTo>
                  <a:cubicBezTo>
                    <a:pt x="2493" y="15813"/>
                    <a:pt x="3051" y="16302"/>
                    <a:pt x="3718" y="16302"/>
                  </a:cubicBezTo>
                  <a:cubicBezTo>
                    <a:pt x="4538" y="16302"/>
                    <a:pt x="5206" y="15587"/>
                    <a:pt x="5206" y="14710"/>
                  </a:cubicBezTo>
                  <a:cubicBezTo>
                    <a:pt x="5206" y="13833"/>
                    <a:pt x="4538" y="13119"/>
                    <a:pt x="3718" y="13119"/>
                  </a:cubicBezTo>
                  <a:cubicBezTo>
                    <a:pt x="3051" y="13119"/>
                    <a:pt x="2484" y="13598"/>
                    <a:pt x="2307" y="14258"/>
                  </a:cubicBezTo>
                  <a:lnTo>
                    <a:pt x="0" y="14258"/>
                  </a:lnTo>
                  <a:lnTo>
                    <a:pt x="0" y="21600"/>
                  </a:lnTo>
                  <a:lnTo>
                    <a:pt x="14028" y="21600"/>
                  </a:lnTo>
                  <a:lnTo>
                    <a:pt x="14873" y="21600"/>
                  </a:lnTo>
                  <a:lnTo>
                    <a:pt x="15980" y="21600"/>
                  </a:lnTo>
                  <a:cubicBezTo>
                    <a:pt x="16792" y="21600"/>
                    <a:pt x="17518" y="21256"/>
                    <a:pt x="18068" y="20696"/>
                  </a:cubicBezTo>
                  <a:cubicBezTo>
                    <a:pt x="18642" y="20108"/>
                    <a:pt x="18997" y="19285"/>
                    <a:pt x="18997" y="18372"/>
                  </a:cubicBezTo>
                  <a:lnTo>
                    <a:pt x="18997" y="12993"/>
                  </a:lnTo>
                  <a:cubicBezTo>
                    <a:pt x="20459" y="12776"/>
                    <a:pt x="21592" y="11419"/>
                    <a:pt x="21592" y="9792"/>
                  </a:cubicBezTo>
                  <a:lnTo>
                    <a:pt x="21592" y="4367"/>
                  </a:lnTo>
                  <a:cubicBezTo>
                    <a:pt x="21600" y="3454"/>
                    <a:pt x="21228" y="2631"/>
                    <a:pt x="20654" y="2043"/>
                  </a:cubicBezTo>
                  <a:close/>
                  <a:moveTo>
                    <a:pt x="11620" y="2278"/>
                  </a:moveTo>
                  <a:cubicBezTo>
                    <a:pt x="11265" y="2278"/>
                    <a:pt x="10977" y="1971"/>
                    <a:pt x="10977" y="1591"/>
                  </a:cubicBezTo>
                  <a:cubicBezTo>
                    <a:pt x="10977" y="1211"/>
                    <a:pt x="11265" y="904"/>
                    <a:pt x="11620" y="904"/>
                  </a:cubicBezTo>
                  <a:cubicBezTo>
                    <a:pt x="11975" y="904"/>
                    <a:pt x="12262" y="1211"/>
                    <a:pt x="12262" y="1591"/>
                  </a:cubicBezTo>
                  <a:cubicBezTo>
                    <a:pt x="12262" y="1971"/>
                    <a:pt x="11975" y="2278"/>
                    <a:pt x="11620" y="2278"/>
                  </a:cubicBezTo>
                  <a:close/>
                  <a:moveTo>
                    <a:pt x="7732" y="13255"/>
                  </a:moveTo>
                  <a:cubicBezTo>
                    <a:pt x="7377" y="13255"/>
                    <a:pt x="7090" y="12947"/>
                    <a:pt x="7090" y="12568"/>
                  </a:cubicBezTo>
                  <a:cubicBezTo>
                    <a:pt x="7090" y="12188"/>
                    <a:pt x="7377" y="11880"/>
                    <a:pt x="7732" y="11880"/>
                  </a:cubicBezTo>
                  <a:cubicBezTo>
                    <a:pt x="8087" y="11880"/>
                    <a:pt x="8375" y="12188"/>
                    <a:pt x="8375" y="12568"/>
                  </a:cubicBezTo>
                  <a:cubicBezTo>
                    <a:pt x="8375" y="12947"/>
                    <a:pt x="8087" y="13255"/>
                    <a:pt x="7732" y="13255"/>
                  </a:cubicBezTo>
                  <a:close/>
                  <a:moveTo>
                    <a:pt x="3727" y="14032"/>
                  </a:moveTo>
                  <a:cubicBezTo>
                    <a:pt x="4082" y="14032"/>
                    <a:pt x="4369" y="14340"/>
                    <a:pt x="4369" y="14719"/>
                  </a:cubicBezTo>
                  <a:cubicBezTo>
                    <a:pt x="4369" y="15099"/>
                    <a:pt x="4082" y="15407"/>
                    <a:pt x="3727" y="15407"/>
                  </a:cubicBezTo>
                  <a:cubicBezTo>
                    <a:pt x="3372" y="15407"/>
                    <a:pt x="3084" y="15099"/>
                    <a:pt x="3084" y="14719"/>
                  </a:cubicBezTo>
                  <a:cubicBezTo>
                    <a:pt x="3084" y="14340"/>
                    <a:pt x="3372" y="14032"/>
                    <a:pt x="3727" y="1403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81A05B59-0CCA-4EC8-81C8-DD6700998332}"/>
                </a:ext>
              </a:extLst>
            </p:cNvPr>
            <p:cNvSpPr/>
            <p:nvPr/>
          </p:nvSpPr>
          <p:spPr>
            <a:xfrm>
              <a:off x="129032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6" y="0"/>
                  </a:moveTo>
                  <a:lnTo>
                    <a:pt x="20526" y="5237"/>
                  </a:lnTo>
                  <a:cubicBezTo>
                    <a:pt x="20526" y="7252"/>
                    <a:pt x="19291" y="8884"/>
                    <a:pt x="17766" y="8884"/>
                  </a:cubicBezTo>
                  <a:lnTo>
                    <a:pt x="11987" y="8884"/>
                  </a:lnTo>
                  <a:lnTo>
                    <a:pt x="7916" y="8884"/>
                  </a:lnTo>
                  <a:cubicBezTo>
                    <a:pt x="7680" y="7862"/>
                    <a:pt x="6971" y="7096"/>
                    <a:pt x="6122" y="7096"/>
                  </a:cubicBezTo>
                  <a:cubicBezTo>
                    <a:pt x="5080" y="7096"/>
                    <a:pt x="4232" y="8217"/>
                    <a:pt x="4232" y="9594"/>
                  </a:cubicBezTo>
                  <a:cubicBezTo>
                    <a:pt x="4232" y="10970"/>
                    <a:pt x="5080" y="12091"/>
                    <a:pt x="6122" y="12091"/>
                  </a:cubicBezTo>
                  <a:cubicBezTo>
                    <a:pt x="6971" y="12091"/>
                    <a:pt x="7691" y="11339"/>
                    <a:pt x="7916" y="10303"/>
                  </a:cubicBezTo>
                  <a:lnTo>
                    <a:pt x="11987" y="10303"/>
                  </a:lnTo>
                  <a:lnTo>
                    <a:pt x="11987" y="14745"/>
                  </a:lnTo>
                  <a:cubicBezTo>
                    <a:pt x="11987" y="16761"/>
                    <a:pt x="10752" y="18393"/>
                    <a:pt x="9226" y="18393"/>
                  </a:cubicBezTo>
                  <a:lnTo>
                    <a:pt x="3684" y="18393"/>
                  </a:lnTo>
                  <a:cubicBezTo>
                    <a:pt x="3448" y="17371"/>
                    <a:pt x="2739" y="16604"/>
                    <a:pt x="1890" y="16604"/>
                  </a:cubicBezTo>
                  <a:cubicBezTo>
                    <a:pt x="849" y="16604"/>
                    <a:pt x="0" y="17726"/>
                    <a:pt x="0" y="19102"/>
                  </a:cubicBezTo>
                  <a:cubicBezTo>
                    <a:pt x="0" y="20479"/>
                    <a:pt x="849" y="21600"/>
                    <a:pt x="1890" y="21600"/>
                  </a:cubicBezTo>
                  <a:cubicBezTo>
                    <a:pt x="2739" y="21600"/>
                    <a:pt x="3459" y="20848"/>
                    <a:pt x="3684" y="19812"/>
                  </a:cubicBezTo>
                  <a:lnTo>
                    <a:pt x="9226" y="19812"/>
                  </a:lnTo>
                  <a:cubicBezTo>
                    <a:pt x="11342" y="19812"/>
                    <a:pt x="13061" y="17541"/>
                    <a:pt x="13061" y="14745"/>
                  </a:cubicBezTo>
                  <a:lnTo>
                    <a:pt x="13061" y="10303"/>
                  </a:lnTo>
                  <a:lnTo>
                    <a:pt x="17766" y="10303"/>
                  </a:lnTo>
                  <a:cubicBezTo>
                    <a:pt x="18797" y="10303"/>
                    <a:pt x="19720" y="9764"/>
                    <a:pt x="20419" y="8884"/>
                  </a:cubicBezTo>
                  <a:cubicBezTo>
                    <a:pt x="21149" y="7962"/>
                    <a:pt x="21600" y="6670"/>
                    <a:pt x="21600" y="5237"/>
                  </a:cubicBezTo>
                  <a:lnTo>
                    <a:pt x="21600" y="0"/>
                  </a:lnTo>
                  <a:lnTo>
                    <a:pt x="20526" y="0"/>
                  </a:lnTo>
                  <a:close/>
                  <a:moveTo>
                    <a:pt x="6111" y="10658"/>
                  </a:moveTo>
                  <a:cubicBezTo>
                    <a:pt x="5660" y="10658"/>
                    <a:pt x="5295" y="10176"/>
                    <a:pt x="5295" y="9579"/>
                  </a:cubicBezTo>
                  <a:cubicBezTo>
                    <a:pt x="5295" y="8983"/>
                    <a:pt x="5660" y="8501"/>
                    <a:pt x="6111" y="8501"/>
                  </a:cubicBezTo>
                  <a:cubicBezTo>
                    <a:pt x="6563" y="8501"/>
                    <a:pt x="6928" y="8983"/>
                    <a:pt x="6928" y="9579"/>
                  </a:cubicBezTo>
                  <a:cubicBezTo>
                    <a:pt x="6928" y="10176"/>
                    <a:pt x="6563" y="10658"/>
                    <a:pt x="6111" y="10658"/>
                  </a:cubicBezTo>
                  <a:close/>
                  <a:moveTo>
                    <a:pt x="1879" y="20167"/>
                  </a:moveTo>
                  <a:cubicBezTo>
                    <a:pt x="1428" y="20167"/>
                    <a:pt x="1063" y="19684"/>
                    <a:pt x="1063" y="19088"/>
                  </a:cubicBezTo>
                  <a:cubicBezTo>
                    <a:pt x="1063" y="18492"/>
                    <a:pt x="1428" y="18010"/>
                    <a:pt x="1879" y="18010"/>
                  </a:cubicBezTo>
                  <a:cubicBezTo>
                    <a:pt x="2331" y="18010"/>
                    <a:pt x="2696" y="18492"/>
                    <a:pt x="2696" y="19088"/>
                  </a:cubicBezTo>
                  <a:cubicBezTo>
                    <a:pt x="2696" y="19684"/>
                    <a:pt x="2331" y="20167"/>
                    <a:pt x="1879" y="2016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3F68E9B5-62C2-49F6-A973-16038DADAEFF}"/>
                </a:ext>
              </a:extLst>
            </p:cNvPr>
            <p:cNvSpPr/>
            <p:nvPr/>
          </p:nvSpPr>
          <p:spPr>
            <a:xfrm>
              <a:off x="12496799" y="15074900"/>
              <a:ext cx="356619" cy="108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002"/>
                  </a:moveTo>
                  <a:lnTo>
                    <a:pt x="769" y="6002"/>
                  </a:lnTo>
                  <a:lnTo>
                    <a:pt x="769" y="4717"/>
                  </a:lnTo>
                  <a:cubicBezTo>
                    <a:pt x="769" y="4357"/>
                    <a:pt x="1654" y="4066"/>
                    <a:pt x="2746" y="4066"/>
                  </a:cubicBezTo>
                  <a:lnTo>
                    <a:pt x="3715" y="4066"/>
                  </a:lnTo>
                  <a:lnTo>
                    <a:pt x="4100" y="4066"/>
                  </a:lnTo>
                  <a:lnTo>
                    <a:pt x="16315" y="4066"/>
                  </a:lnTo>
                  <a:lnTo>
                    <a:pt x="16315" y="6129"/>
                  </a:lnTo>
                  <a:cubicBezTo>
                    <a:pt x="15762" y="6184"/>
                    <a:pt x="15346" y="6351"/>
                    <a:pt x="15346" y="6551"/>
                  </a:cubicBezTo>
                  <a:cubicBezTo>
                    <a:pt x="15346" y="6797"/>
                    <a:pt x="15954" y="6997"/>
                    <a:pt x="16700" y="6997"/>
                  </a:cubicBezTo>
                  <a:cubicBezTo>
                    <a:pt x="17446" y="6997"/>
                    <a:pt x="18054" y="6797"/>
                    <a:pt x="18054" y="6551"/>
                  </a:cubicBezTo>
                  <a:cubicBezTo>
                    <a:pt x="18054" y="6351"/>
                    <a:pt x="17646" y="6182"/>
                    <a:pt x="17085" y="6129"/>
                  </a:cubicBezTo>
                  <a:lnTo>
                    <a:pt x="17085" y="3813"/>
                  </a:lnTo>
                  <a:lnTo>
                    <a:pt x="4100" y="3813"/>
                  </a:lnTo>
                  <a:lnTo>
                    <a:pt x="4100" y="3021"/>
                  </a:lnTo>
                  <a:cubicBezTo>
                    <a:pt x="4100" y="2662"/>
                    <a:pt x="4985" y="2371"/>
                    <a:pt x="6077" y="2371"/>
                  </a:cubicBezTo>
                  <a:lnTo>
                    <a:pt x="8546" y="2371"/>
                  </a:lnTo>
                  <a:lnTo>
                    <a:pt x="8931" y="2371"/>
                  </a:lnTo>
                  <a:lnTo>
                    <a:pt x="13769" y="2371"/>
                  </a:lnTo>
                  <a:cubicBezTo>
                    <a:pt x="13938" y="2553"/>
                    <a:pt x="14446" y="2690"/>
                    <a:pt x="15054" y="2690"/>
                  </a:cubicBezTo>
                  <a:cubicBezTo>
                    <a:pt x="15800" y="2690"/>
                    <a:pt x="16408" y="2490"/>
                    <a:pt x="16408" y="2245"/>
                  </a:cubicBezTo>
                  <a:cubicBezTo>
                    <a:pt x="16408" y="1999"/>
                    <a:pt x="15800" y="1799"/>
                    <a:pt x="15054" y="1799"/>
                  </a:cubicBezTo>
                  <a:cubicBezTo>
                    <a:pt x="14446" y="1799"/>
                    <a:pt x="13931" y="1933"/>
                    <a:pt x="13769" y="2118"/>
                  </a:cubicBezTo>
                  <a:lnTo>
                    <a:pt x="8931" y="2118"/>
                  </a:lnTo>
                  <a:lnTo>
                    <a:pt x="8931" y="1817"/>
                  </a:lnTo>
                  <a:cubicBezTo>
                    <a:pt x="8931" y="954"/>
                    <a:pt x="11062" y="253"/>
                    <a:pt x="13685" y="253"/>
                  </a:cubicBezTo>
                  <a:cubicBezTo>
                    <a:pt x="17092" y="253"/>
                    <a:pt x="19862" y="1164"/>
                    <a:pt x="19862" y="2285"/>
                  </a:cubicBezTo>
                  <a:lnTo>
                    <a:pt x="19862" y="7662"/>
                  </a:lnTo>
                  <a:lnTo>
                    <a:pt x="9415" y="7662"/>
                  </a:lnTo>
                  <a:lnTo>
                    <a:pt x="9415" y="5478"/>
                  </a:lnTo>
                  <a:lnTo>
                    <a:pt x="11554" y="5478"/>
                  </a:lnTo>
                  <a:cubicBezTo>
                    <a:pt x="11723" y="5661"/>
                    <a:pt x="12231" y="5797"/>
                    <a:pt x="12838" y="5797"/>
                  </a:cubicBezTo>
                  <a:cubicBezTo>
                    <a:pt x="13585" y="5797"/>
                    <a:pt x="14192" y="5597"/>
                    <a:pt x="14192" y="5352"/>
                  </a:cubicBezTo>
                  <a:cubicBezTo>
                    <a:pt x="14192" y="5106"/>
                    <a:pt x="13585" y="4907"/>
                    <a:pt x="12838" y="4907"/>
                  </a:cubicBezTo>
                  <a:cubicBezTo>
                    <a:pt x="12231" y="4907"/>
                    <a:pt x="11715" y="5041"/>
                    <a:pt x="11554" y="5225"/>
                  </a:cubicBezTo>
                  <a:lnTo>
                    <a:pt x="8646" y="5225"/>
                  </a:lnTo>
                  <a:lnTo>
                    <a:pt x="8646" y="7915"/>
                  </a:lnTo>
                  <a:lnTo>
                    <a:pt x="19862" y="7915"/>
                  </a:lnTo>
                  <a:lnTo>
                    <a:pt x="19862" y="20732"/>
                  </a:lnTo>
                  <a:cubicBezTo>
                    <a:pt x="19308" y="20788"/>
                    <a:pt x="18892" y="20955"/>
                    <a:pt x="18892" y="21155"/>
                  </a:cubicBezTo>
                  <a:cubicBezTo>
                    <a:pt x="18892" y="21400"/>
                    <a:pt x="19500" y="21600"/>
                    <a:pt x="20246" y="21600"/>
                  </a:cubicBezTo>
                  <a:cubicBezTo>
                    <a:pt x="20992" y="21600"/>
                    <a:pt x="21600" y="21400"/>
                    <a:pt x="21600" y="21155"/>
                  </a:cubicBezTo>
                  <a:cubicBezTo>
                    <a:pt x="21600" y="20955"/>
                    <a:pt x="21192" y="20785"/>
                    <a:pt x="20631" y="20732"/>
                  </a:cubicBezTo>
                  <a:lnTo>
                    <a:pt x="20631" y="2285"/>
                  </a:lnTo>
                  <a:cubicBezTo>
                    <a:pt x="20631" y="1025"/>
                    <a:pt x="17515" y="0"/>
                    <a:pt x="13685" y="0"/>
                  </a:cubicBezTo>
                  <a:cubicBezTo>
                    <a:pt x="10638" y="0"/>
                    <a:pt x="8162" y="815"/>
                    <a:pt x="8162" y="1817"/>
                  </a:cubicBezTo>
                  <a:lnTo>
                    <a:pt x="8162" y="2118"/>
                  </a:lnTo>
                  <a:lnTo>
                    <a:pt x="6077" y="2118"/>
                  </a:lnTo>
                  <a:cubicBezTo>
                    <a:pt x="4562" y="2118"/>
                    <a:pt x="3331" y="2523"/>
                    <a:pt x="3331" y="3021"/>
                  </a:cubicBezTo>
                  <a:lnTo>
                    <a:pt x="3331" y="3813"/>
                  </a:lnTo>
                  <a:lnTo>
                    <a:pt x="2746" y="3813"/>
                  </a:lnTo>
                  <a:cubicBezTo>
                    <a:pt x="1231" y="3813"/>
                    <a:pt x="0" y="4218"/>
                    <a:pt x="0" y="4717"/>
                  </a:cubicBezTo>
                  <a:lnTo>
                    <a:pt x="0" y="6002"/>
                  </a:lnTo>
                  <a:close/>
                  <a:moveTo>
                    <a:pt x="20246" y="20965"/>
                  </a:moveTo>
                  <a:cubicBezTo>
                    <a:pt x="20569" y="20965"/>
                    <a:pt x="20831" y="21051"/>
                    <a:pt x="20831" y="21157"/>
                  </a:cubicBezTo>
                  <a:cubicBezTo>
                    <a:pt x="20831" y="21263"/>
                    <a:pt x="20569" y="21349"/>
                    <a:pt x="20246" y="21349"/>
                  </a:cubicBezTo>
                  <a:cubicBezTo>
                    <a:pt x="19923" y="21349"/>
                    <a:pt x="19661" y="21263"/>
                    <a:pt x="19661" y="21157"/>
                  </a:cubicBezTo>
                  <a:cubicBezTo>
                    <a:pt x="19661" y="21051"/>
                    <a:pt x="19923" y="20965"/>
                    <a:pt x="20246" y="20965"/>
                  </a:cubicBezTo>
                  <a:close/>
                  <a:moveTo>
                    <a:pt x="12254" y="5352"/>
                  </a:moveTo>
                  <a:cubicBezTo>
                    <a:pt x="12254" y="5246"/>
                    <a:pt x="12515" y="5160"/>
                    <a:pt x="12838" y="5160"/>
                  </a:cubicBezTo>
                  <a:cubicBezTo>
                    <a:pt x="13162" y="5160"/>
                    <a:pt x="13423" y="5246"/>
                    <a:pt x="13423" y="5352"/>
                  </a:cubicBezTo>
                  <a:cubicBezTo>
                    <a:pt x="13423" y="5458"/>
                    <a:pt x="13162" y="5544"/>
                    <a:pt x="12838" y="5544"/>
                  </a:cubicBezTo>
                  <a:cubicBezTo>
                    <a:pt x="12515" y="5544"/>
                    <a:pt x="12254" y="5458"/>
                    <a:pt x="12254" y="5352"/>
                  </a:cubicBezTo>
                  <a:close/>
                  <a:moveTo>
                    <a:pt x="14477" y="2244"/>
                  </a:moveTo>
                  <a:cubicBezTo>
                    <a:pt x="14477" y="2138"/>
                    <a:pt x="14738" y="2052"/>
                    <a:pt x="15062" y="2052"/>
                  </a:cubicBezTo>
                  <a:cubicBezTo>
                    <a:pt x="15385" y="2052"/>
                    <a:pt x="15646" y="2138"/>
                    <a:pt x="15646" y="2244"/>
                  </a:cubicBezTo>
                  <a:cubicBezTo>
                    <a:pt x="15646" y="2351"/>
                    <a:pt x="15385" y="2437"/>
                    <a:pt x="15062" y="2437"/>
                  </a:cubicBezTo>
                  <a:cubicBezTo>
                    <a:pt x="14738" y="2437"/>
                    <a:pt x="14477" y="2351"/>
                    <a:pt x="14477" y="2244"/>
                  </a:cubicBezTo>
                  <a:close/>
                  <a:moveTo>
                    <a:pt x="16700" y="6362"/>
                  </a:moveTo>
                  <a:cubicBezTo>
                    <a:pt x="17023" y="6362"/>
                    <a:pt x="17285" y="6448"/>
                    <a:pt x="17285" y="6554"/>
                  </a:cubicBezTo>
                  <a:cubicBezTo>
                    <a:pt x="17285" y="6660"/>
                    <a:pt x="17023" y="6746"/>
                    <a:pt x="16700" y="6746"/>
                  </a:cubicBezTo>
                  <a:cubicBezTo>
                    <a:pt x="16377" y="6746"/>
                    <a:pt x="16115" y="6660"/>
                    <a:pt x="16115" y="6554"/>
                  </a:cubicBezTo>
                  <a:cubicBezTo>
                    <a:pt x="16115" y="6448"/>
                    <a:pt x="16377" y="6362"/>
                    <a:pt x="16700" y="6362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5487F550-0B83-4223-AD51-67150B700F55}"/>
                </a:ext>
              </a:extLst>
            </p:cNvPr>
            <p:cNvSpPr/>
            <p:nvPr/>
          </p:nvSpPr>
          <p:spPr>
            <a:xfrm>
              <a:off x="12458699" y="15366999"/>
              <a:ext cx="324485" cy="30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7"/>
                  </a:moveTo>
                  <a:lnTo>
                    <a:pt x="0" y="9792"/>
                  </a:lnTo>
                  <a:cubicBezTo>
                    <a:pt x="0" y="11419"/>
                    <a:pt x="1133" y="12767"/>
                    <a:pt x="2595" y="12993"/>
                  </a:cubicBezTo>
                  <a:lnTo>
                    <a:pt x="2595" y="18372"/>
                  </a:lnTo>
                  <a:cubicBezTo>
                    <a:pt x="2595" y="19285"/>
                    <a:pt x="2959" y="20108"/>
                    <a:pt x="3525" y="20696"/>
                  </a:cubicBezTo>
                  <a:cubicBezTo>
                    <a:pt x="4066" y="21256"/>
                    <a:pt x="4802" y="21600"/>
                    <a:pt x="5613" y="21600"/>
                  </a:cubicBezTo>
                  <a:lnTo>
                    <a:pt x="6721" y="21600"/>
                  </a:lnTo>
                  <a:lnTo>
                    <a:pt x="7566" y="21600"/>
                  </a:lnTo>
                  <a:lnTo>
                    <a:pt x="21600" y="21600"/>
                  </a:lnTo>
                  <a:lnTo>
                    <a:pt x="21600" y="14258"/>
                  </a:lnTo>
                  <a:lnTo>
                    <a:pt x="19292" y="14258"/>
                  </a:lnTo>
                  <a:cubicBezTo>
                    <a:pt x="19106" y="13607"/>
                    <a:pt x="18548" y="13119"/>
                    <a:pt x="17880" y="13119"/>
                  </a:cubicBezTo>
                  <a:cubicBezTo>
                    <a:pt x="17060" y="13119"/>
                    <a:pt x="16392" y="13833"/>
                    <a:pt x="16392" y="14710"/>
                  </a:cubicBezTo>
                  <a:cubicBezTo>
                    <a:pt x="16392" y="15587"/>
                    <a:pt x="17060" y="16302"/>
                    <a:pt x="17880" y="16302"/>
                  </a:cubicBezTo>
                  <a:cubicBezTo>
                    <a:pt x="18548" y="16302"/>
                    <a:pt x="19115" y="15822"/>
                    <a:pt x="19292" y="15162"/>
                  </a:cubicBezTo>
                  <a:lnTo>
                    <a:pt x="20755" y="15162"/>
                  </a:lnTo>
                  <a:lnTo>
                    <a:pt x="20755" y="20696"/>
                  </a:lnTo>
                  <a:lnTo>
                    <a:pt x="7566" y="20696"/>
                  </a:lnTo>
                  <a:lnTo>
                    <a:pt x="5613" y="20696"/>
                  </a:lnTo>
                  <a:cubicBezTo>
                    <a:pt x="4413" y="20696"/>
                    <a:pt x="3441" y="19656"/>
                    <a:pt x="3441" y="18372"/>
                  </a:cubicBezTo>
                  <a:lnTo>
                    <a:pt x="3441" y="13020"/>
                  </a:lnTo>
                  <a:lnTo>
                    <a:pt x="12453" y="13020"/>
                  </a:lnTo>
                  <a:cubicBezTo>
                    <a:pt x="12639" y="13671"/>
                    <a:pt x="13197" y="14159"/>
                    <a:pt x="13865" y="14159"/>
                  </a:cubicBezTo>
                  <a:cubicBezTo>
                    <a:pt x="14685" y="14159"/>
                    <a:pt x="15352" y="13445"/>
                    <a:pt x="15352" y="12568"/>
                  </a:cubicBezTo>
                  <a:cubicBezTo>
                    <a:pt x="15352" y="11691"/>
                    <a:pt x="14685" y="10976"/>
                    <a:pt x="13865" y="10976"/>
                  </a:cubicBezTo>
                  <a:cubicBezTo>
                    <a:pt x="13197" y="10976"/>
                    <a:pt x="12630" y="11455"/>
                    <a:pt x="12453" y="12115"/>
                  </a:cubicBezTo>
                  <a:lnTo>
                    <a:pt x="3441" y="12115"/>
                  </a:lnTo>
                  <a:lnTo>
                    <a:pt x="3018" y="12115"/>
                  </a:lnTo>
                  <a:cubicBezTo>
                    <a:pt x="1818" y="12115"/>
                    <a:pt x="845" y="11076"/>
                    <a:pt x="845" y="9792"/>
                  </a:cubicBezTo>
                  <a:lnTo>
                    <a:pt x="845" y="4367"/>
                  </a:lnTo>
                  <a:cubicBezTo>
                    <a:pt x="845" y="3083"/>
                    <a:pt x="1818" y="2043"/>
                    <a:pt x="3018" y="2043"/>
                  </a:cubicBezTo>
                  <a:lnTo>
                    <a:pt x="3677" y="2043"/>
                  </a:lnTo>
                  <a:lnTo>
                    <a:pt x="8564" y="2043"/>
                  </a:lnTo>
                  <a:cubicBezTo>
                    <a:pt x="8750" y="2694"/>
                    <a:pt x="9308" y="3183"/>
                    <a:pt x="9976" y="3183"/>
                  </a:cubicBezTo>
                  <a:cubicBezTo>
                    <a:pt x="10796" y="3183"/>
                    <a:pt x="11464" y="2468"/>
                    <a:pt x="11464" y="1591"/>
                  </a:cubicBezTo>
                  <a:cubicBezTo>
                    <a:pt x="11464" y="714"/>
                    <a:pt x="10796" y="0"/>
                    <a:pt x="9976" y="0"/>
                  </a:cubicBezTo>
                  <a:cubicBezTo>
                    <a:pt x="9308" y="0"/>
                    <a:pt x="8741" y="479"/>
                    <a:pt x="8564" y="1139"/>
                  </a:cubicBezTo>
                  <a:lnTo>
                    <a:pt x="3677" y="1139"/>
                  </a:lnTo>
                  <a:lnTo>
                    <a:pt x="2832" y="1139"/>
                  </a:lnTo>
                  <a:lnTo>
                    <a:pt x="2832" y="1148"/>
                  </a:lnTo>
                  <a:cubicBezTo>
                    <a:pt x="2097" y="1194"/>
                    <a:pt x="1437" y="1537"/>
                    <a:pt x="938" y="2043"/>
                  </a:cubicBezTo>
                  <a:cubicBezTo>
                    <a:pt x="364" y="2631"/>
                    <a:pt x="0" y="3454"/>
                    <a:pt x="0" y="4367"/>
                  </a:cubicBezTo>
                  <a:close/>
                  <a:moveTo>
                    <a:pt x="9342" y="1591"/>
                  </a:moveTo>
                  <a:cubicBezTo>
                    <a:pt x="9342" y="1212"/>
                    <a:pt x="9629" y="904"/>
                    <a:pt x="9984" y="904"/>
                  </a:cubicBezTo>
                  <a:cubicBezTo>
                    <a:pt x="10339" y="904"/>
                    <a:pt x="10627" y="1212"/>
                    <a:pt x="10627" y="1591"/>
                  </a:cubicBezTo>
                  <a:cubicBezTo>
                    <a:pt x="10627" y="1971"/>
                    <a:pt x="10339" y="2278"/>
                    <a:pt x="9984" y="2278"/>
                  </a:cubicBezTo>
                  <a:cubicBezTo>
                    <a:pt x="9629" y="2278"/>
                    <a:pt x="9342" y="1971"/>
                    <a:pt x="9342" y="1591"/>
                  </a:cubicBezTo>
                  <a:close/>
                  <a:moveTo>
                    <a:pt x="13231" y="12568"/>
                  </a:moveTo>
                  <a:cubicBezTo>
                    <a:pt x="13231" y="12188"/>
                    <a:pt x="13518" y="11880"/>
                    <a:pt x="13873" y="11880"/>
                  </a:cubicBezTo>
                  <a:cubicBezTo>
                    <a:pt x="14228" y="11880"/>
                    <a:pt x="14516" y="12188"/>
                    <a:pt x="14516" y="12568"/>
                  </a:cubicBezTo>
                  <a:cubicBezTo>
                    <a:pt x="14516" y="12947"/>
                    <a:pt x="14228" y="13255"/>
                    <a:pt x="13873" y="13255"/>
                  </a:cubicBezTo>
                  <a:cubicBezTo>
                    <a:pt x="13518" y="13255"/>
                    <a:pt x="13231" y="12947"/>
                    <a:pt x="13231" y="12568"/>
                  </a:cubicBezTo>
                  <a:close/>
                  <a:moveTo>
                    <a:pt x="18523" y="14710"/>
                  </a:moveTo>
                  <a:cubicBezTo>
                    <a:pt x="18523" y="15090"/>
                    <a:pt x="18235" y="15398"/>
                    <a:pt x="17880" y="15398"/>
                  </a:cubicBezTo>
                  <a:cubicBezTo>
                    <a:pt x="17525" y="15398"/>
                    <a:pt x="17238" y="15090"/>
                    <a:pt x="17238" y="14710"/>
                  </a:cubicBezTo>
                  <a:cubicBezTo>
                    <a:pt x="17238" y="14331"/>
                    <a:pt x="17525" y="14023"/>
                    <a:pt x="17880" y="14023"/>
                  </a:cubicBezTo>
                  <a:cubicBezTo>
                    <a:pt x="18235" y="14023"/>
                    <a:pt x="18523" y="14331"/>
                    <a:pt x="18523" y="1471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644C5FA5-C0E4-457C-A885-BE66D7592E70}"/>
                </a:ext>
              </a:extLst>
            </p:cNvPr>
            <p:cNvSpPr/>
            <p:nvPr/>
          </p:nvSpPr>
          <p:spPr>
            <a:xfrm>
              <a:off x="12560300" y="15671800"/>
              <a:ext cx="255396" cy="1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237"/>
                  </a:lnTo>
                  <a:cubicBezTo>
                    <a:pt x="0" y="6670"/>
                    <a:pt x="462" y="7962"/>
                    <a:pt x="1181" y="8884"/>
                  </a:cubicBezTo>
                  <a:cubicBezTo>
                    <a:pt x="1869" y="9764"/>
                    <a:pt x="2803" y="10303"/>
                    <a:pt x="3834" y="10303"/>
                  </a:cubicBezTo>
                  <a:lnTo>
                    <a:pt x="8539" y="10303"/>
                  </a:lnTo>
                  <a:lnTo>
                    <a:pt x="8539" y="14745"/>
                  </a:lnTo>
                  <a:cubicBezTo>
                    <a:pt x="8539" y="17541"/>
                    <a:pt x="10258" y="19812"/>
                    <a:pt x="12374" y="19812"/>
                  </a:cubicBezTo>
                  <a:lnTo>
                    <a:pt x="17916" y="19812"/>
                  </a:lnTo>
                  <a:cubicBezTo>
                    <a:pt x="18152" y="20834"/>
                    <a:pt x="18861" y="21600"/>
                    <a:pt x="19710" y="21600"/>
                  </a:cubicBezTo>
                  <a:cubicBezTo>
                    <a:pt x="20751" y="21600"/>
                    <a:pt x="21600" y="20479"/>
                    <a:pt x="21600" y="19102"/>
                  </a:cubicBezTo>
                  <a:cubicBezTo>
                    <a:pt x="21600" y="17726"/>
                    <a:pt x="20751" y="16604"/>
                    <a:pt x="19710" y="16604"/>
                  </a:cubicBezTo>
                  <a:cubicBezTo>
                    <a:pt x="18861" y="16604"/>
                    <a:pt x="18141" y="17357"/>
                    <a:pt x="17916" y="18393"/>
                  </a:cubicBezTo>
                  <a:lnTo>
                    <a:pt x="12374" y="18393"/>
                  </a:lnTo>
                  <a:cubicBezTo>
                    <a:pt x="10848" y="18393"/>
                    <a:pt x="9613" y="16760"/>
                    <a:pt x="9613" y="14745"/>
                  </a:cubicBezTo>
                  <a:lnTo>
                    <a:pt x="9613" y="10303"/>
                  </a:lnTo>
                  <a:lnTo>
                    <a:pt x="13684" y="10303"/>
                  </a:lnTo>
                  <a:cubicBezTo>
                    <a:pt x="13920" y="11325"/>
                    <a:pt x="14629" y="12091"/>
                    <a:pt x="15478" y="12091"/>
                  </a:cubicBezTo>
                  <a:cubicBezTo>
                    <a:pt x="16519" y="12091"/>
                    <a:pt x="17368" y="10970"/>
                    <a:pt x="17368" y="9594"/>
                  </a:cubicBezTo>
                  <a:cubicBezTo>
                    <a:pt x="17368" y="8217"/>
                    <a:pt x="16520" y="7096"/>
                    <a:pt x="15478" y="7096"/>
                  </a:cubicBezTo>
                  <a:cubicBezTo>
                    <a:pt x="14629" y="7096"/>
                    <a:pt x="13909" y="7848"/>
                    <a:pt x="13684" y="8884"/>
                  </a:cubicBezTo>
                  <a:lnTo>
                    <a:pt x="9613" y="8884"/>
                  </a:lnTo>
                  <a:lnTo>
                    <a:pt x="3834" y="8884"/>
                  </a:lnTo>
                  <a:cubicBezTo>
                    <a:pt x="2309" y="8884"/>
                    <a:pt x="1074" y="7252"/>
                    <a:pt x="1074" y="5237"/>
                  </a:cubicBezTo>
                  <a:lnTo>
                    <a:pt x="1074" y="0"/>
                  </a:lnTo>
                  <a:lnTo>
                    <a:pt x="0" y="0"/>
                  </a:lnTo>
                  <a:close/>
                  <a:moveTo>
                    <a:pt x="14672" y="9580"/>
                  </a:moveTo>
                  <a:cubicBezTo>
                    <a:pt x="14672" y="8983"/>
                    <a:pt x="15037" y="8501"/>
                    <a:pt x="15488" y="8501"/>
                  </a:cubicBezTo>
                  <a:cubicBezTo>
                    <a:pt x="15940" y="8501"/>
                    <a:pt x="16305" y="8983"/>
                    <a:pt x="16305" y="9580"/>
                  </a:cubicBezTo>
                  <a:cubicBezTo>
                    <a:pt x="16305" y="10176"/>
                    <a:pt x="15940" y="10658"/>
                    <a:pt x="15488" y="10658"/>
                  </a:cubicBezTo>
                  <a:cubicBezTo>
                    <a:pt x="15037" y="10658"/>
                    <a:pt x="14672" y="10176"/>
                    <a:pt x="14672" y="9580"/>
                  </a:cubicBezTo>
                  <a:close/>
                  <a:moveTo>
                    <a:pt x="18904" y="19088"/>
                  </a:moveTo>
                  <a:cubicBezTo>
                    <a:pt x="18904" y="18492"/>
                    <a:pt x="19269" y="18010"/>
                    <a:pt x="19720" y="18010"/>
                  </a:cubicBezTo>
                  <a:cubicBezTo>
                    <a:pt x="20171" y="18010"/>
                    <a:pt x="20537" y="18492"/>
                    <a:pt x="20537" y="19088"/>
                  </a:cubicBezTo>
                  <a:cubicBezTo>
                    <a:pt x="20537" y="19684"/>
                    <a:pt x="20171" y="20167"/>
                    <a:pt x="19720" y="20167"/>
                  </a:cubicBezTo>
                  <a:cubicBezTo>
                    <a:pt x="19269" y="20167"/>
                    <a:pt x="18904" y="19684"/>
                    <a:pt x="18904" y="1908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57150" tIns="57150" rIns="57150" bIns="5715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1F4F11-2098-455D-A757-8E4307EF18BA}"/>
              </a:ext>
            </a:extLst>
          </p:cNvPr>
          <p:cNvGrpSpPr/>
          <p:nvPr/>
        </p:nvGrpSpPr>
        <p:grpSpPr>
          <a:xfrm>
            <a:off x="895350" y="2157083"/>
            <a:ext cx="3533654" cy="3645566"/>
            <a:chOff x="895350" y="2157083"/>
            <a:chExt cx="3533654" cy="36455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91EDA8-4F5A-4B94-B3ED-3D0825DB2E0C}"/>
                </a:ext>
              </a:extLst>
            </p:cNvPr>
            <p:cNvSpPr txBox="1"/>
            <p:nvPr/>
          </p:nvSpPr>
          <p:spPr>
            <a:xfrm>
              <a:off x="895351" y="2157083"/>
              <a:ext cx="3533653" cy="3477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2428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AE242D-5A5D-463B-8071-FC3320BDB6BC}"/>
                </a:ext>
              </a:extLst>
            </p:cNvPr>
            <p:cNvSpPr txBox="1"/>
            <p:nvPr/>
          </p:nvSpPr>
          <p:spPr>
            <a:xfrm>
              <a:off x="895351" y="3069382"/>
              <a:ext cx="3533653" cy="3477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9D9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Track metrics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628C2-7012-40D5-8988-1C5325190A29}"/>
                </a:ext>
              </a:extLst>
            </p:cNvPr>
            <p:cNvSpPr txBox="1"/>
            <p:nvPr/>
          </p:nvSpPr>
          <p:spPr>
            <a:xfrm>
              <a:off x="895351" y="3988844"/>
              <a:ext cx="3533653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596A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 control</a:t>
              </a:r>
            </a:p>
            <a:p>
              <a:pPr algn="r"/>
              <a:r>
                <a:rPr lang="en-US" sz="1600" b="1" dirty="0">
                  <a:solidFill>
                    <a:srgbClr val="596A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Data, Model,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A0D1BF-BC4C-46C9-AB95-4393EE01CAFE}"/>
                </a:ext>
              </a:extLst>
            </p:cNvPr>
            <p:cNvSpPr txBox="1"/>
            <p:nvPr/>
          </p:nvSpPr>
          <p:spPr>
            <a:xfrm>
              <a:off x="895350" y="5107155"/>
              <a:ext cx="3533653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Checkpoints in </a:t>
              </a:r>
            </a:p>
            <a:p>
              <a:pPr algn="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Lifecycle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50C47F-38AA-4238-9A18-8FDCB43A77E9}"/>
              </a:ext>
            </a:extLst>
          </p:cNvPr>
          <p:cNvGrpSpPr/>
          <p:nvPr/>
        </p:nvGrpSpPr>
        <p:grpSpPr>
          <a:xfrm>
            <a:off x="7646943" y="2019786"/>
            <a:ext cx="3649707" cy="3728150"/>
            <a:chOff x="7646943" y="2019786"/>
            <a:chExt cx="3649707" cy="3728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EB2E0D-1806-4ECB-9C8D-FA3602D99413}"/>
                </a:ext>
              </a:extLst>
            </p:cNvPr>
            <p:cNvSpPr txBox="1"/>
            <p:nvPr/>
          </p:nvSpPr>
          <p:spPr>
            <a:xfrm>
              <a:off x="7646943" y="2019786"/>
              <a:ext cx="3533653" cy="3477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629DD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Automatic validation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6D0723-1AC4-4CD1-A792-3DF4D6960D39}"/>
                </a:ext>
              </a:extLst>
            </p:cNvPr>
            <p:cNvSpPr txBox="1"/>
            <p:nvPr/>
          </p:nvSpPr>
          <p:spPr>
            <a:xfrm>
              <a:off x="7646943" y="3089445"/>
              <a:ext cx="3649707" cy="34774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297F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model performance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79BEF-1D68-46D0-A965-A1B9AF854DF7}"/>
                </a:ext>
              </a:extLst>
            </p:cNvPr>
            <p:cNvSpPr txBox="1"/>
            <p:nvPr/>
          </p:nvSpPr>
          <p:spPr>
            <a:xfrm>
              <a:off x="7646943" y="3959359"/>
              <a:ext cx="3649707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5AA2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Automated retraining, </a:t>
              </a:r>
              <a:br>
                <a:rPr lang="en-US" sz="1600" b="1" dirty="0">
                  <a:solidFill>
                    <a:srgbClr val="5AA2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solidFill>
                    <a:srgbClr val="5AA2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Observability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1CB86F-89A1-413F-9597-74244A9D933F}"/>
                </a:ext>
              </a:extLst>
            </p:cNvPr>
            <p:cNvSpPr txBox="1"/>
            <p:nvPr/>
          </p:nvSpPr>
          <p:spPr>
            <a:xfrm>
              <a:off x="7646943" y="5052442"/>
              <a:ext cx="3649707" cy="6954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Interpretability, Fairness, Responsible ML, Audit trail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FDF06-BA65-4BF3-951B-875DCEE54B37}"/>
              </a:ext>
            </a:extLst>
          </p:cNvPr>
          <p:cNvGrpSpPr/>
          <p:nvPr/>
        </p:nvGrpSpPr>
        <p:grpSpPr>
          <a:xfrm>
            <a:off x="1885937" y="1151806"/>
            <a:ext cx="8420125" cy="494780"/>
            <a:chOff x="1885937" y="1151806"/>
            <a:chExt cx="8420125" cy="49478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53C673-C520-43F2-B139-6FF5C71B0596}"/>
                </a:ext>
              </a:extLst>
            </p:cNvPr>
            <p:cNvSpPr txBox="1"/>
            <p:nvPr/>
          </p:nvSpPr>
          <p:spPr>
            <a:xfrm>
              <a:off x="1885937" y="1216759"/>
              <a:ext cx="842012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 do we need MLOps?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1C33E9-B775-43C7-BA6F-64F51AA1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753" y="1151806"/>
              <a:ext cx="451057" cy="494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6146" name="Picture 2" descr="Build Your MLOps Tool Stack - neptune.ai">
            <a:extLst>
              <a:ext uri="{FF2B5EF4-FFF2-40B4-BE49-F238E27FC236}">
                <a16:creationId xmlns:a16="http://schemas.microsoft.com/office/drawing/2014/main" id="{926CBB7D-321E-4909-A2D7-EABAB535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038"/>
            <a:ext cx="12192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4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703F3F-F761-41FD-B2EE-24594E5E94CB}"/>
              </a:ext>
            </a:extLst>
          </p:cNvPr>
          <p:cNvGrpSpPr/>
          <p:nvPr/>
        </p:nvGrpSpPr>
        <p:grpSpPr>
          <a:xfrm>
            <a:off x="312311" y="1372402"/>
            <a:ext cx="6784990" cy="4552528"/>
            <a:chOff x="74576" y="1679525"/>
            <a:chExt cx="6784990" cy="45525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387686-E05B-4EA0-8DC7-9A9577019652}"/>
                </a:ext>
              </a:extLst>
            </p:cNvPr>
            <p:cNvSpPr txBox="1"/>
            <p:nvPr/>
          </p:nvSpPr>
          <p:spPr>
            <a:xfrm>
              <a:off x="943442" y="1679525"/>
              <a:ext cx="5916124" cy="455252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to perform MLOps?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reproducible ML pipelines (Automation)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Enable reusable ML environments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Register, package and deploy models 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Capture governance data for end-to-end lifecycle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 Alerts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ML Applications (efficacy, infrastructure)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 the end-to-end ML lifecycle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Audit trail creation for all artifacts </a:t>
              </a:r>
              <a:b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(asset integrity and regulatory requirements)</a:t>
              </a:r>
            </a:p>
            <a:p>
              <a:pPr marL="342900" indent="-342900" defTabSz="121917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DDDB763-2119-44BE-B1B3-D505B78E3C0E}"/>
                </a:ext>
              </a:extLst>
            </p:cNvPr>
            <p:cNvCxnSpPr>
              <a:cxnSpLocks/>
            </p:cNvCxnSpPr>
            <p:nvPr/>
          </p:nvCxnSpPr>
          <p:spPr>
            <a:xfrm>
              <a:off x="745260" y="1856792"/>
              <a:ext cx="0" cy="1810139"/>
            </a:xfrm>
            <a:prstGeom prst="line">
              <a:avLst/>
            </a:prstGeom>
            <a:ln w="19050">
              <a:solidFill>
                <a:srgbClr val="8BD1E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C616B8-1445-4893-939F-637EF4DCA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260" y="3880551"/>
              <a:ext cx="10390" cy="2011094"/>
            </a:xfrm>
            <a:prstGeom prst="line">
              <a:avLst/>
            </a:prstGeom>
            <a:ln w="19050">
              <a:solidFill>
                <a:srgbClr val="B8AFCF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94" name="Picture 2" descr="https://cdn-icons-png.flaticon.com/512/4616/4616734.png">
              <a:extLst>
                <a:ext uri="{FF2B5EF4-FFF2-40B4-BE49-F238E27FC236}">
                  <a16:creationId xmlns:a16="http://schemas.microsoft.com/office/drawing/2014/main" id="{000E6088-5CB8-4460-914E-539D211EC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50" y="2748617"/>
              <a:ext cx="504204" cy="50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cdn-icons-png.flaticon.com/512/4465/4465606.png">
              <a:extLst>
                <a:ext uri="{FF2B5EF4-FFF2-40B4-BE49-F238E27FC236}">
                  <a16:creationId xmlns:a16="http://schemas.microsoft.com/office/drawing/2014/main" id="{C0A9C806-22FF-42B0-98CE-FC7B80FBE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6" y="4511875"/>
              <a:ext cx="513184" cy="513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88D88F-A881-49DD-8ED2-A7CE651969BD}"/>
              </a:ext>
            </a:extLst>
          </p:cNvPr>
          <p:cNvGrpSpPr/>
          <p:nvPr/>
        </p:nvGrpSpPr>
        <p:grpSpPr>
          <a:xfrm>
            <a:off x="6545793" y="2755553"/>
            <a:ext cx="5333896" cy="1616700"/>
            <a:chOff x="961227" y="1967308"/>
            <a:chExt cx="10760748" cy="3153339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30E8E44F-01DA-4399-90A4-1824E9015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2110"/>
            <a:stretch/>
          </p:blipFill>
          <p:spPr>
            <a:xfrm>
              <a:off x="961227" y="1967308"/>
              <a:ext cx="10269545" cy="840531"/>
            </a:xfrm>
            <a:prstGeom prst="rect">
              <a:avLst/>
            </a:prstGeom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9D68202-BA5A-4ACF-ABDB-252FD68C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293" y="3468415"/>
              <a:ext cx="1597113" cy="675566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7BA01341-A358-4529-A017-04442DDD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5279" y="4159909"/>
              <a:ext cx="1890587" cy="960738"/>
            </a:xfrm>
            <a:prstGeom prst="rect">
              <a:avLst/>
            </a:prstGeom>
          </p:spPr>
        </p:pic>
        <p:pic>
          <p:nvPicPr>
            <p:cNvPr id="22" name="Picture 15">
              <a:extLst>
                <a:ext uri="{FF2B5EF4-FFF2-40B4-BE49-F238E27FC236}">
                  <a16:creationId xmlns:a16="http://schemas.microsoft.com/office/drawing/2014/main" id="{7669BE07-5DE6-4EBF-BF04-EF68E9EB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5123" y="3221793"/>
              <a:ext cx="959580" cy="975026"/>
            </a:xfrm>
            <a:prstGeom prst="rect">
              <a:avLst/>
            </a:prstGeom>
          </p:spPr>
        </p:pic>
        <p:pic>
          <p:nvPicPr>
            <p:cNvPr id="23" name="Picture 21">
              <a:extLst>
                <a:ext uri="{FF2B5EF4-FFF2-40B4-BE49-F238E27FC236}">
                  <a16:creationId xmlns:a16="http://schemas.microsoft.com/office/drawing/2014/main" id="{30417EA6-AC75-4E5F-BFB9-55C233861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389" b="9091"/>
            <a:stretch/>
          </p:blipFill>
          <p:spPr>
            <a:xfrm>
              <a:off x="3655123" y="4213866"/>
              <a:ext cx="870839" cy="57583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17EE5D8-590C-4F39-B20A-8A1A9B2F2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3221" t="174" r="26966" b="66165"/>
            <a:stretch/>
          </p:blipFill>
          <p:spPr>
            <a:xfrm>
              <a:off x="5683714" y="3645453"/>
              <a:ext cx="2729324" cy="924224"/>
            </a:xfrm>
            <a:prstGeom prst="rect">
              <a:avLst/>
            </a:prstGeom>
          </p:spPr>
        </p:pic>
        <p:pic>
          <p:nvPicPr>
            <p:cNvPr id="25" name="Picture 25">
              <a:extLst>
                <a:ext uri="{FF2B5EF4-FFF2-40B4-BE49-F238E27FC236}">
                  <a16:creationId xmlns:a16="http://schemas.microsoft.com/office/drawing/2014/main" id="{5F6D20A5-FB39-4779-90D5-23EA7E2FFF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228" t="16752" r="15356" b="39850"/>
            <a:stretch/>
          </p:blipFill>
          <p:spPr>
            <a:xfrm>
              <a:off x="8947957" y="3759823"/>
              <a:ext cx="2774018" cy="892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0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1187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D6BB-56C9-40BC-B598-7267E41304AC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7170" name="Picture 2" descr="7 ShortListed Free and Decisive MLOps Tools for Food Recipe Application - A  Data Analyst">
            <a:extLst>
              <a:ext uri="{FF2B5EF4-FFF2-40B4-BE49-F238E27FC236}">
                <a16:creationId xmlns:a16="http://schemas.microsoft.com/office/drawing/2014/main" id="{5CFA2DEA-C363-4228-A4A3-A00AF18A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" y="1028238"/>
            <a:ext cx="12172974" cy="58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Fundamentals of MLOps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scale Data Science projects?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60275-AB6D-4065-B6E1-169D0897E2DB}"/>
              </a:ext>
            </a:extLst>
          </p:cNvPr>
          <p:cNvGrpSpPr/>
          <p:nvPr/>
        </p:nvGrpSpPr>
        <p:grpSpPr>
          <a:xfrm>
            <a:off x="387234" y="2575505"/>
            <a:ext cx="8937240" cy="677108"/>
            <a:chOff x="387234" y="2575505"/>
            <a:chExt cx="8937240" cy="677108"/>
          </a:xfrm>
        </p:grpSpPr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D8D7DF81-14C1-4F31-ACBB-42D51E429EA7}"/>
                </a:ext>
              </a:extLst>
            </p:cNvPr>
            <p:cNvSpPr txBox="1">
              <a:spLocks/>
            </p:cNvSpPr>
            <p:nvPr/>
          </p:nvSpPr>
          <p:spPr>
            <a:xfrm>
              <a:off x="387234" y="2575505"/>
              <a:ext cx="628377" cy="677108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4400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1F4317-2888-44F6-A227-B6D7F7D100A2}"/>
                </a:ext>
              </a:extLst>
            </p:cNvPr>
            <p:cNvSpPr txBox="1"/>
            <p:nvPr/>
          </p:nvSpPr>
          <p:spPr>
            <a:xfrm>
              <a:off x="1005992" y="2625294"/>
              <a:ext cx="8318482" cy="57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Technical Debt in Machine Learning Systems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A3E6C5-D292-487A-8261-F705F1969248}"/>
              </a:ext>
            </a:extLst>
          </p:cNvPr>
          <p:cNvGrpSpPr/>
          <p:nvPr/>
        </p:nvGrpSpPr>
        <p:grpSpPr>
          <a:xfrm>
            <a:off x="387234" y="3285702"/>
            <a:ext cx="10706864" cy="677108"/>
            <a:chOff x="387234" y="3285702"/>
            <a:chExt cx="10706864" cy="677108"/>
          </a:xfrm>
        </p:grpSpPr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04DA1616-C21E-49C5-9EA4-86F8E56B2B52}"/>
                </a:ext>
              </a:extLst>
            </p:cNvPr>
            <p:cNvSpPr txBox="1">
              <a:spLocks/>
            </p:cNvSpPr>
            <p:nvPr/>
          </p:nvSpPr>
          <p:spPr>
            <a:xfrm>
              <a:off x="387234" y="3285702"/>
              <a:ext cx="628377" cy="677108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4400" b="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7932F5-3322-448E-8C98-B64A545B055B}"/>
                </a:ext>
              </a:extLst>
            </p:cNvPr>
            <p:cNvSpPr txBox="1"/>
            <p:nvPr/>
          </p:nvSpPr>
          <p:spPr>
            <a:xfrm>
              <a:off x="1005992" y="3335491"/>
              <a:ext cx="10088106" cy="57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current and future state of machine learning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C7E2E5-38EA-40D6-B7BD-59092B928E69}"/>
              </a:ext>
            </a:extLst>
          </p:cNvPr>
          <p:cNvGrpSpPr/>
          <p:nvPr/>
        </p:nvGrpSpPr>
        <p:grpSpPr>
          <a:xfrm>
            <a:off x="387234" y="3995899"/>
            <a:ext cx="8648482" cy="677108"/>
            <a:chOff x="387234" y="3995899"/>
            <a:chExt cx="8648482" cy="677108"/>
          </a:xfrm>
        </p:grpSpPr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4FBE352D-F81B-47D7-BB74-FE324C77EDFA}"/>
                </a:ext>
              </a:extLst>
            </p:cNvPr>
            <p:cNvSpPr txBox="1">
              <a:spLocks/>
            </p:cNvSpPr>
            <p:nvPr/>
          </p:nvSpPr>
          <p:spPr>
            <a:xfrm>
              <a:off x="387234" y="3995899"/>
              <a:ext cx="628377" cy="677108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4400" b="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5D90E1-C682-45F0-BA60-F04616852450}"/>
                </a:ext>
              </a:extLst>
            </p:cNvPr>
            <p:cNvSpPr txBox="1"/>
            <p:nvPr/>
          </p:nvSpPr>
          <p:spPr>
            <a:xfrm>
              <a:off x="1005992" y="4045688"/>
              <a:ext cx="8029724" cy="577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Tools and technologies used in MLOps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and future state of 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debt in Machine Learning 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5394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machine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for MLOps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FD22A-677E-4064-B866-3545FF63E6CD}"/>
              </a:ext>
            </a:extLst>
          </p:cNvPr>
          <p:cNvSpPr txBox="1"/>
          <p:nvPr/>
        </p:nvSpPr>
        <p:spPr>
          <a:xfrm>
            <a:off x="558186" y="465848"/>
            <a:ext cx="771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MLOps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605BD-5A73-499E-8596-0128736B5D9F}"/>
              </a:ext>
            </a:extLst>
          </p:cNvPr>
          <p:cNvSpPr txBox="1"/>
          <p:nvPr/>
        </p:nvSpPr>
        <p:spPr>
          <a:xfrm>
            <a:off x="651493" y="1189652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1E20C-DE22-4A0B-99CA-0D867A852D66}"/>
              </a:ext>
            </a:extLst>
          </p:cNvPr>
          <p:cNvSpPr/>
          <p:nvPr/>
        </p:nvSpPr>
        <p:spPr>
          <a:xfrm>
            <a:off x="422194" y="465833"/>
            <a:ext cx="51208" cy="485889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0994E-165D-4915-B52B-D8CC572381A5}"/>
              </a:ext>
            </a:extLst>
          </p:cNvPr>
          <p:cNvSpPr/>
          <p:nvPr/>
        </p:nvSpPr>
        <p:spPr>
          <a:xfrm>
            <a:off x="422194" y="1189652"/>
            <a:ext cx="51208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39F22D-CA46-4F58-B230-5BF39C43AFE1}"/>
              </a:ext>
            </a:extLst>
          </p:cNvPr>
          <p:cNvCxnSpPr>
            <a:cxnSpLocks/>
          </p:cNvCxnSpPr>
          <p:nvPr/>
        </p:nvCxnSpPr>
        <p:spPr>
          <a:xfrm flipH="1">
            <a:off x="651493" y="1061420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4ACA7B-3574-42A8-A4AD-2BBB072D1DFA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83550-3099-4BE2-BD66-1CCAE345430D}"/>
              </a:ext>
            </a:extLst>
          </p:cNvPr>
          <p:cNvSpPr txBox="1"/>
          <p:nvPr/>
        </p:nvSpPr>
        <p:spPr>
          <a:xfrm>
            <a:off x="0" y="5740695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1160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Introduction: Am I worth your time?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713012" y="4794737"/>
            <a:ext cx="408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What is the future of Data Science?</a:t>
            </a:r>
          </a:p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396852" y="4524318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Lead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EC9A82-D12E-454D-B2A2-A79BCA9CC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1" y="1038108"/>
            <a:ext cx="11265598" cy="3419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43E025-F718-44AD-8893-14BA5FF8FA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6130" y="6402213"/>
            <a:ext cx="1915869" cy="2479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6EE4F4D-FEC0-4DE9-92A7-1142456D2124}"/>
              </a:ext>
            </a:extLst>
          </p:cNvPr>
          <p:cNvGrpSpPr/>
          <p:nvPr/>
        </p:nvGrpSpPr>
        <p:grpSpPr>
          <a:xfrm>
            <a:off x="7246963" y="5556216"/>
            <a:ext cx="4752204" cy="912556"/>
            <a:chOff x="7246963" y="5556216"/>
            <a:chExt cx="4752204" cy="912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530404-8E05-462C-8846-5E21E39535A5}"/>
                </a:ext>
              </a:extLst>
            </p:cNvPr>
            <p:cNvGrpSpPr/>
            <p:nvPr/>
          </p:nvGrpSpPr>
          <p:grpSpPr>
            <a:xfrm>
              <a:off x="7545283" y="5570803"/>
              <a:ext cx="4380831" cy="897969"/>
              <a:chOff x="7545283" y="5570803"/>
              <a:chExt cx="4380831" cy="897969"/>
            </a:xfrm>
          </p:grpSpPr>
          <p:pic>
            <p:nvPicPr>
              <p:cNvPr id="2050" name="Picture 2" descr="International Institute of Information Technology, Bangalore - Wikipedia">
                <a:extLst>
                  <a:ext uri="{FF2B5EF4-FFF2-40B4-BE49-F238E27FC236}">
                    <a16:creationId xmlns:a16="http://schemas.microsoft.com/office/drawing/2014/main" id="{5DDAA93B-B836-48AA-A725-F7A0AC81A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2874" y="5661249"/>
                <a:ext cx="825500" cy="675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King&amp;#39;s College London Clinical Research Fellowship 2021 | Opportunity Desk">
                <a:extLst>
                  <a:ext uri="{FF2B5EF4-FFF2-40B4-BE49-F238E27FC236}">
                    <a16:creationId xmlns:a16="http://schemas.microsoft.com/office/drawing/2014/main" id="{84A6F731-F67D-4675-A915-71FAE1B1D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5283" y="5742302"/>
                <a:ext cx="1030417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Manipal Academy of Higher Education (MAHEMET) My Careers View - India&amp;#39;s  Best College, School and Consultant">
                <a:extLst>
                  <a:ext uri="{FF2B5EF4-FFF2-40B4-BE49-F238E27FC236}">
                    <a16:creationId xmlns:a16="http://schemas.microsoft.com/office/drawing/2014/main" id="{0A9DF6BE-3E93-4F7D-A5B7-0A7F48AD1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7643" y="5729619"/>
                <a:ext cx="548493" cy="548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Liverpool John Moores University - Rankings, Courses, Acceptance Rate">
                <a:extLst>
                  <a:ext uri="{FF2B5EF4-FFF2-40B4-BE49-F238E27FC236}">
                    <a16:creationId xmlns:a16="http://schemas.microsoft.com/office/drawing/2014/main" id="{A8D7814D-E5D1-42D5-8152-3A796B623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5951" y="5738397"/>
                <a:ext cx="1301135" cy="539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Decision Sciences | Data Analytics Firm | Business Analytics Consulting | Mu  Sigma">
                <a:extLst>
                  <a:ext uri="{FF2B5EF4-FFF2-40B4-BE49-F238E27FC236}">
                    <a16:creationId xmlns:a16="http://schemas.microsoft.com/office/drawing/2014/main" id="{2E1B8F8A-E6C2-4439-8AE7-CC683DAE1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9085" y="5697760"/>
                <a:ext cx="892171" cy="77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282F46-A8BC-4545-9816-24CD5214F82D}"/>
                  </a:ext>
                </a:extLst>
              </p:cNvPr>
              <p:cNvSpPr/>
              <p:nvPr/>
            </p:nvSpPr>
            <p:spPr>
              <a:xfrm>
                <a:off x="7713012" y="5570803"/>
                <a:ext cx="4213102" cy="785151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8BC6AF-9A6B-46DF-9CB9-BC6FECD39643}"/>
                </a:ext>
              </a:extLst>
            </p:cNvPr>
            <p:cNvSpPr/>
            <p:nvPr/>
          </p:nvSpPr>
          <p:spPr>
            <a:xfrm>
              <a:off x="7246963" y="5556216"/>
              <a:ext cx="4752204" cy="747099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sp>
        <p:nvSpPr>
          <p:cNvPr id="43" name="Footer Text">
            <a:extLst>
              <a:ext uri="{FF2B5EF4-FFF2-40B4-BE49-F238E27FC236}">
                <a16:creationId xmlns:a16="http://schemas.microsoft.com/office/drawing/2014/main" id="{58D0B5F3-3C12-4936-A969-32610DE8CB49}"/>
              </a:ext>
            </a:extLst>
          </p:cNvPr>
          <p:cNvSpPr txBox="1"/>
          <p:nvPr/>
        </p:nvSpPr>
        <p:spPr>
          <a:xfrm>
            <a:off x="694256" y="1439880"/>
            <a:ext cx="1080348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87% of Data Science projects do not make it to production. 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Source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4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B7CE734-A3CC-429E-B02B-F778755D6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3" y="2941125"/>
            <a:ext cx="3108593" cy="31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002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48156-D2B2-4B4D-AED5-DED9ADB6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16" y="1028238"/>
            <a:ext cx="8602331" cy="54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10EB5-DB41-4916-B695-145488223407}"/>
              </a:ext>
            </a:extLst>
          </p:cNvPr>
          <p:cNvGrpSpPr/>
          <p:nvPr/>
        </p:nvGrpSpPr>
        <p:grpSpPr>
          <a:xfrm>
            <a:off x="3098411" y="2262692"/>
            <a:ext cx="2816925" cy="2134495"/>
            <a:chOff x="3098411" y="2262692"/>
            <a:chExt cx="2816925" cy="21344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3170811" y="3535605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Scientist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3138729" y="3781826"/>
              <a:ext cx="2744525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Wrangling, Feature Engineering, Experimentation, Hypothesis Testing, 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Scaling from prototype to production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A3212ECA-5398-4374-8CD4-836CA7DE7DF2}"/>
                </a:ext>
              </a:extLst>
            </p:cNvPr>
            <p:cNvSpPr txBox="1">
              <a:spLocks/>
            </p:cNvSpPr>
            <p:nvPr/>
          </p:nvSpPr>
          <p:spPr>
            <a:xfrm>
              <a:off x="3098411" y="2262692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3988735" y="2528166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3D180E-EB6A-4F01-AE44-052D2E7E1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777" y="2629052"/>
              <a:ext cx="649564" cy="64956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B87C19-9660-4626-BD2B-26137AC2F8EC}"/>
              </a:ext>
            </a:extLst>
          </p:cNvPr>
          <p:cNvGrpSpPr/>
          <p:nvPr/>
        </p:nvGrpSpPr>
        <p:grpSpPr>
          <a:xfrm>
            <a:off x="6065972" y="2292323"/>
            <a:ext cx="2869713" cy="2129189"/>
            <a:chOff x="6065972" y="2292323"/>
            <a:chExt cx="2869713" cy="21291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6191160" y="3569468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Learning Engineer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6065972" y="3806151"/>
              <a:ext cx="2869713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Experimentation, Combination of ML and Engineering applications, Deployment, Model observability, Model monitoring</a:t>
              </a:r>
            </a:p>
          </p:txBody>
        </p:sp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6196561" y="2292323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7080892" y="2529667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7C74AB-1D59-46B0-8C69-48B2486EB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291" y="2673029"/>
              <a:ext cx="615361" cy="61536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8BB529-0F08-4261-B015-97E67D452248}"/>
              </a:ext>
            </a:extLst>
          </p:cNvPr>
          <p:cNvGrpSpPr/>
          <p:nvPr/>
        </p:nvGrpSpPr>
        <p:grpSpPr>
          <a:xfrm>
            <a:off x="9325878" y="2295055"/>
            <a:ext cx="2786874" cy="2127955"/>
            <a:chOff x="9325878" y="2295055"/>
            <a:chExt cx="2786874" cy="21279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9368227" y="3569466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Analyst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9368227" y="3807649"/>
              <a:ext cx="2744525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 communication &amp; management, Dashboarding &amp; Reporting, Visualization, Decision Making</a:t>
              </a:r>
            </a:p>
          </p:txBody>
        </p:sp>
        <p:sp>
          <p:nvSpPr>
            <p:cNvPr id="46" name="Text Placeholder 3">
              <a:extLst>
                <a:ext uri="{FF2B5EF4-FFF2-40B4-BE49-F238E27FC236}">
                  <a16:creationId xmlns:a16="http://schemas.microsoft.com/office/drawing/2014/main" id="{F69A0D0F-707A-4B52-AFF5-781C8F5269F1}"/>
                </a:ext>
              </a:extLst>
            </p:cNvPr>
            <p:cNvSpPr txBox="1">
              <a:spLocks/>
            </p:cNvSpPr>
            <p:nvPr/>
          </p:nvSpPr>
          <p:spPr>
            <a:xfrm>
              <a:off x="9325878" y="229505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10257959" y="2529667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813708-2290-4ED4-9357-B9B50134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808" y="2702660"/>
              <a:ext cx="615362" cy="61536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9B8701-31AF-4C00-ADB9-92748B8AEC69}"/>
              </a:ext>
            </a:extLst>
          </p:cNvPr>
          <p:cNvGrpSpPr/>
          <p:nvPr/>
        </p:nvGrpSpPr>
        <p:grpSpPr>
          <a:xfrm>
            <a:off x="79248" y="2295055"/>
            <a:ext cx="2744525" cy="2126457"/>
            <a:chOff x="79248" y="2295055"/>
            <a:chExt cx="2744525" cy="21264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79248" y="3567967"/>
              <a:ext cx="2744525" cy="246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Engineer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79248" y="3806151"/>
              <a:ext cx="2744525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Movement, Building Data pipelines, Quality of Data, Data Governance</a:t>
              </a:r>
            </a:p>
          </p:txBody>
        </p: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184793" y="2295055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968980" y="2528166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098" name="Picture 2" descr="https://cdn-icons-png.flaticon.com/512/1688/1688451.png">
              <a:extLst>
                <a:ext uri="{FF2B5EF4-FFF2-40B4-BE49-F238E27FC236}">
                  <a16:creationId xmlns:a16="http://schemas.microsoft.com/office/drawing/2014/main" id="{5BBA854A-85C4-406F-8160-B76078E4F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683" y="2694402"/>
              <a:ext cx="604959" cy="60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73C45D-6936-4890-8A50-058F0297C04A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22230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58733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031EDD-4889-4FAE-AD63-D720604E0F7D}"/>
              </a:ext>
            </a:extLst>
          </p:cNvPr>
          <p:cNvGrpSpPr/>
          <p:nvPr/>
        </p:nvGrpSpPr>
        <p:grpSpPr>
          <a:xfrm>
            <a:off x="1977853" y="2229293"/>
            <a:ext cx="8236294" cy="3616201"/>
            <a:chOff x="1977853" y="2229293"/>
            <a:chExt cx="8236294" cy="3616201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E48AE1-D092-4D65-93EC-E2B360F5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853" y="2229293"/>
              <a:ext cx="8236294" cy="30574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Footer Text">
              <a:extLst>
                <a:ext uri="{FF2B5EF4-FFF2-40B4-BE49-F238E27FC236}">
                  <a16:creationId xmlns:a16="http://schemas.microsoft.com/office/drawing/2014/main" id="{EA3BDE3A-38F5-449E-B64E-A652925CF27B}"/>
                </a:ext>
              </a:extLst>
            </p:cNvPr>
            <p:cNvSpPr txBox="1"/>
            <p:nvPr/>
          </p:nvSpPr>
          <p:spPr>
            <a:xfrm>
              <a:off x="6262536" y="5436151"/>
              <a:ext cx="3951611" cy="4093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MLOps Continuous delivery and automation pipelines in Machine Learning by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Google Cloud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9E9C6C-2660-4B70-913F-E10178EB00A1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128637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896390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Enterprise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926E97-B1FB-4306-8147-2343F84F328C}"/>
              </a:ext>
            </a:extLst>
          </p:cNvPr>
          <p:cNvGrpSpPr/>
          <p:nvPr/>
        </p:nvGrpSpPr>
        <p:grpSpPr>
          <a:xfrm>
            <a:off x="2831243" y="1665889"/>
            <a:ext cx="6529514" cy="4520531"/>
            <a:chOff x="2831243" y="1665889"/>
            <a:chExt cx="6529514" cy="4520531"/>
          </a:xfrm>
        </p:grpSpPr>
        <p:sp>
          <p:nvSpPr>
            <p:cNvPr id="2" name="AutoShape 2" descr="Workflow of manual ML steps for MLOps level 0.">
              <a:extLst>
                <a:ext uri="{FF2B5EF4-FFF2-40B4-BE49-F238E27FC236}">
                  <a16:creationId xmlns:a16="http://schemas.microsoft.com/office/drawing/2014/main" id="{7CC268C4-9955-4780-8F10-A1072F9E5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B5F8A5-36B6-42C0-BC57-6EC55F199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1243" y="1665889"/>
              <a:ext cx="6529514" cy="38310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00DE5C4E-2BF9-477A-8F27-512975772E0E}"/>
                </a:ext>
              </a:extLst>
            </p:cNvPr>
            <p:cNvSpPr txBox="1"/>
            <p:nvPr/>
          </p:nvSpPr>
          <p:spPr>
            <a:xfrm>
              <a:off x="6262536" y="5585441"/>
              <a:ext cx="3098221" cy="2046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</a:t>
              </a:r>
              <a:r>
                <a:rPr lang="en-US" sz="133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@ginablaber (Twitter)</a:t>
              </a:r>
              <a:endParaRPr lang="en-US" sz="133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9ADF-AE4F-4813-8E0A-398BD4A3C37C}"/>
                </a:ext>
              </a:extLst>
            </p:cNvPr>
            <p:cNvSpPr txBox="1"/>
            <p:nvPr/>
          </p:nvSpPr>
          <p:spPr>
            <a:xfrm>
              <a:off x="7107453" y="5878643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endPara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5C5CB8-EC3B-48DF-98AA-2581EF7D565F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8538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79941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 of Enterprise ML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Workflow of manual ML steps for MLOps level 0.">
            <a:extLst>
              <a:ext uri="{FF2B5EF4-FFF2-40B4-BE49-F238E27FC236}">
                <a16:creationId xmlns:a16="http://schemas.microsoft.com/office/drawing/2014/main" id="{7CC268C4-9955-4780-8F10-A1072F9E5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4C5BDCE-1749-4A2E-94F7-80510D1F9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" t="7950" r="894" b="1056"/>
          <a:stretch/>
        </p:blipFill>
        <p:spPr>
          <a:xfrm>
            <a:off x="2430892" y="1187669"/>
            <a:ext cx="7330215" cy="5261026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2C0C4-B92E-4710-9A8D-0D3CE123D66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163997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697</Words>
  <Application>Microsoft Office PowerPoint</Application>
  <PresentationFormat>Widescreen</PresentationFormat>
  <Paragraphs>152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1026</cp:revision>
  <dcterms:created xsi:type="dcterms:W3CDTF">2021-05-29T21:16:01Z</dcterms:created>
  <dcterms:modified xsi:type="dcterms:W3CDTF">2022-06-30T13:32:26Z</dcterms:modified>
</cp:coreProperties>
</file>