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7" r:id="rId3"/>
    <p:sldId id="258" r:id="rId4"/>
    <p:sldId id="276" r:id="rId5"/>
    <p:sldId id="277" r:id="rId6"/>
    <p:sldId id="278" r:id="rId7"/>
    <p:sldId id="279" r:id="rId8"/>
    <p:sldId id="282" r:id="rId9"/>
    <p:sldId id="281" r:id="rId10"/>
    <p:sldId id="275" r:id="rId11"/>
    <p:sldId id="270" r:id="rId12"/>
    <p:sldId id="260" r:id="rId13"/>
    <p:sldId id="261" r:id="rId14"/>
    <p:sldId id="269" r:id="rId15"/>
    <p:sldId id="267" r:id="rId16"/>
    <p:sldId id="265" r:id="rId17"/>
    <p:sldId id="26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Science in Pharma &amp; Healthcare" id="{0A949F2C-F77C-4728-8506-04516779E561}">
          <p14:sldIdLst>
            <p14:sldId id="274"/>
            <p14:sldId id="257"/>
            <p14:sldId id="258"/>
            <p14:sldId id="276"/>
            <p14:sldId id="277"/>
            <p14:sldId id="278"/>
            <p14:sldId id="279"/>
            <p14:sldId id="282"/>
            <p14:sldId id="281"/>
          </p14:sldIdLst>
        </p14:section>
        <p14:section name="Archive" id="{50520B23-E549-49CA-817B-EA2271E104E8}">
          <p14:sldIdLst>
            <p14:sldId id="275"/>
            <p14:sldId id="270"/>
            <p14:sldId id="260"/>
            <p14:sldId id="261"/>
            <p14:sldId id="269"/>
            <p14:sldId id="267"/>
            <p14:sldId id="265"/>
            <p14:sldId id="26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A66AC"/>
    <a:srgbClr val="7A4646"/>
    <a:srgbClr val="666699"/>
    <a:srgbClr val="3772A8"/>
    <a:srgbClr val="595959"/>
    <a:srgbClr val="656565"/>
    <a:srgbClr val="009DD9"/>
    <a:srgbClr val="16274C"/>
    <a:srgbClr val="5B6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05-Sep-21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ppiestminds.com/wp-content/uploads/2020/12/Product-Lifecycle-in-Pharmaceutical-Industry-Journey-of-Drug-from-Ideation-to-commercialization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Product Lifecycle_V8 (happiestminds.com)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5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71BA9D70-22EA-4278-BE9A-02A03B3997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5973233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white and yellow balloons">
            <a:extLst>
              <a:ext uri="{FF2B5EF4-FFF2-40B4-BE49-F238E27FC236}">
                <a16:creationId xmlns:a16="http://schemas.microsoft.com/office/drawing/2014/main" id="{8384E5F5-B3D7-4224-BB47-99758A1F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58" y="573477"/>
            <a:ext cx="162993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325929" y="383084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</a:t>
            </a:r>
            <a:r>
              <a:rPr lang="en-US" sz="2800" b="1" dirty="0">
                <a:solidFill>
                  <a:prstClr val="white"/>
                </a:solidFill>
                <a:latin typeface="Segoe UI"/>
              </a:rPr>
              <a:t>a Science in </a:t>
            </a:r>
            <a:br>
              <a:rPr lang="en-US" sz="2800" b="1" dirty="0">
                <a:solidFill>
                  <a:prstClr val="white"/>
                </a:solidFill>
                <a:latin typeface="Segoe UI"/>
              </a:rPr>
            </a:br>
            <a:r>
              <a:rPr lang="en-US" sz="2800" b="1" dirty="0">
                <a:solidFill>
                  <a:prstClr val="white"/>
                </a:solidFill>
                <a:latin typeface="Segoe UI"/>
              </a:rPr>
              <a:t>Healthcare &amp; Pharma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433025" y="1444912"/>
            <a:ext cx="5256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325930" y="1455704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 September,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291191" y="493486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280210" y="1497151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77B79A-C63C-4A45-9C77-D003DCCCECBF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6818D-ECB9-43D2-A6AA-019C069AAA52}"/>
              </a:ext>
            </a:extLst>
          </p:cNvPr>
          <p:cNvSpPr txBox="1"/>
          <p:nvPr/>
        </p:nvSpPr>
        <p:spPr>
          <a:xfrm>
            <a:off x="398949" y="1182765"/>
            <a:ext cx="11013829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telecom industry is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$1658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percentage of customers a telecom operator can retain decides the profits of the company.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ev01">
            <a:extLst>
              <a:ext uri="{FF2B5EF4-FFF2-40B4-BE49-F238E27FC236}">
                <a16:creationId xmlns:a16="http://schemas.microsoft.com/office/drawing/2014/main" id="{0FAE080F-1696-4A5C-86D6-320C01FDA1C2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ev02">
            <a:extLst>
              <a:ext uri="{FF2B5EF4-FFF2-40B4-BE49-F238E27FC236}">
                <a16:creationId xmlns:a16="http://schemas.microsoft.com/office/drawing/2014/main" id="{02FFB356-A1CC-4E02-A179-76AE8F096E5A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v03">
            <a:extLst>
              <a:ext uri="{FF2B5EF4-FFF2-40B4-BE49-F238E27FC236}">
                <a16:creationId xmlns:a16="http://schemas.microsoft.com/office/drawing/2014/main" id="{A731529E-5332-4EBB-9D6E-BAAF231C8FA9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v04">
            <a:extLst>
              <a:ext uri="{FF2B5EF4-FFF2-40B4-BE49-F238E27FC236}">
                <a16:creationId xmlns:a16="http://schemas.microsoft.com/office/drawing/2014/main" id="{06DA6251-BFCA-4D6C-A89C-AF455E26A99F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254FD6A-D8A8-4C42-9E28-C0F61A318DF7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BB81E9E0-9B44-4CAA-BAA5-1766CF3CEC7D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2DCA630E-EB2C-44E0-A779-3CD8ADFD31B7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D689A11B-3EEF-4599-B680-A26DC16E5E88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BB81F-087E-43FB-8BE7-4387B3663FD5}"/>
              </a:ext>
            </a:extLst>
          </p:cNvPr>
          <p:cNvSpPr txBox="1"/>
          <p:nvPr/>
        </p:nvSpPr>
        <p:spPr>
          <a:xfrm>
            <a:off x="396852" y="4000500"/>
            <a:ext cx="2989815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Acquisition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Acquiring new customers is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5-10 times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expensive than keeping existing customers loyal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A8881-38EF-489D-951F-57EE3A700985}"/>
              </a:ext>
            </a:extLst>
          </p:cNvPr>
          <p:cNvSpPr txBox="1"/>
          <p:nvPr/>
        </p:nvSpPr>
        <p:spPr>
          <a:xfrm>
            <a:off x="3584436" y="4000500"/>
            <a:ext cx="2369287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Churn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churn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$10 billion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globally every 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238B1-1353-4BD6-9836-C745D73A149B}"/>
              </a:ext>
            </a:extLst>
          </p:cNvPr>
          <p:cNvSpPr txBox="1"/>
          <p:nvPr/>
        </p:nvSpPr>
        <p:spPr>
          <a:xfrm>
            <a:off x="6151494" y="4000500"/>
            <a:ext cx="2666389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Average churn rate of customers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Companies, on average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lost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10-30%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their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annually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080BB-ED56-41F8-8970-6A291FC8A3E2}"/>
              </a:ext>
            </a:extLst>
          </p:cNvPr>
          <p:cNvSpPr txBox="1"/>
          <p:nvPr/>
        </p:nvSpPr>
        <p:spPr>
          <a:xfrm>
            <a:off x="8856133" y="4000500"/>
            <a:ext cx="2837883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Profits from Customer Retention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customer retention cost was increased by 5%, 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would increase by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50-75%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C8C6B0-DFB3-4E09-AFD0-912005FB0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40" y="2672925"/>
            <a:ext cx="864507" cy="8645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813534-4818-4266-BBEE-FB8C78520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13" y="2750888"/>
            <a:ext cx="780794" cy="7807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E31980-B427-4601-9486-D3F41142E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270" y="2693454"/>
            <a:ext cx="918291" cy="9182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127F30-65FF-41EC-910F-D2DE8BD1C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444" y="2613391"/>
            <a:ext cx="918291" cy="9182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1 of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F2FA5B-3D15-41F7-A941-C04ED4B8FCCF}"/>
              </a:ext>
            </a:extLst>
          </p:cNvPr>
          <p:cNvSpPr/>
          <p:nvPr/>
        </p:nvSpPr>
        <p:spPr>
          <a:xfrm>
            <a:off x="1032612" y="2015984"/>
            <a:ext cx="10562487" cy="198451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A385F8-6AEB-495F-B47A-BAE60ED89387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Literature Review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E0EBE7-8F1C-4A5F-8A50-84FEA2A89E8F}"/>
              </a:ext>
            </a:extLst>
          </p:cNvPr>
          <p:cNvSpPr/>
          <p:nvPr/>
        </p:nvSpPr>
        <p:spPr>
          <a:xfrm>
            <a:off x="3919381" y="14623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oup 129">
            <a:extLst>
              <a:ext uri="{FF2B5EF4-FFF2-40B4-BE49-F238E27FC236}">
                <a16:creationId xmlns:a16="http://schemas.microsoft.com/office/drawing/2014/main" id="{88792FEC-E6C6-47AC-B2E4-BC4BA141F3D0}"/>
              </a:ext>
            </a:extLst>
          </p:cNvPr>
          <p:cNvGrpSpPr>
            <a:grpSpLocks noChangeAspect="1"/>
          </p:cNvGrpSpPr>
          <p:nvPr/>
        </p:nvGrpSpPr>
        <p:grpSpPr>
          <a:xfrm>
            <a:off x="3419161" y="2857549"/>
            <a:ext cx="1124065" cy="1125007"/>
            <a:chOff x="2779491" y="2517212"/>
            <a:chExt cx="648499" cy="64904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ABC9A73-0989-461D-B6D3-2040ED254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C268A6-60D9-490D-873C-6CA15AA2C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130">
            <a:extLst>
              <a:ext uri="{FF2B5EF4-FFF2-40B4-BE49-F238E27FC236}">
                <a16:creationId xmlns:a16="http://schemas.microsoft.com/office/drawing/2014/main" id="{A612631F-11D5-4EFE-B783-C0AD7192DDE1}"/>
              </a:ext>
            </a:extLst>
          </p:cNvPr>
          <p:cNvGrpSpPr>
            <a:grpSpLocks noChangeAspect="1"/>
          </p:cNvGrpSpPr>
          <p:nvPr/>
        </p:nvGrpSpPr>
        <p:grpSpPr>
          <a:xfrm>
            <a:off x="4138520" y="4471524"/>
            <a:ext cx="1124065" cy="1125007"/>
            <a:chOff x="3287425" y="3613920"/>
            <a:chExt cx="648499" cy="64904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2559EE5-ED57-4EE4-BD51-1EA58ABB5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8B6AF39-646A-4943-BC63-4DDCD4AE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Group 133">
            <a:extLst>
              <a:ext uri="{FF2B5EF4-FFF2-40B4-BE49-F238E27FC236}">
                <a16:creationId xmlns:a16="http://schemas.microsoft.com/office/drawing/2014/main" id="{9AD642DE-3E10-402B-B7CF-3BCACD7F2ADE}"/>
              </a:ext>
            </a:extLst>
          </p:cNvPr>
          <p:cNvGrpSpPr>
            <a:grpSpLocks noChangeAspect="1"/>
          </p:cNvGrpSpPr>
          <p:nvPr/>
        </p:nvGrpSpPr>
        <p:grpSpPr>
          <a:xfrm>
            <a:off x="6568344" y="1448826"/>
            <a:ext cx="1124065" cy="1125007"/>
            <a:chOff x="5249342" y="1406453"/>
            <a:chExt cx="648499" cy="64904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8B3F611-291B-4E56-B83F-ACF89069F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3E62791-4100-4857-A51F-67F2F02BC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Group 132">
            <a:extLst>
              <a:ext uri="{FF2B5EF4-FFF2-40B4-BE49-F238E27FC236}">
                <a16:creationId xmlns:a16="http://schemas.microsoft.com/office/drawing/2014/main" id="{CF7D4F37-7A3B-46B9-9681-25FF322982EA}"/>
              </a:ext>
            </a:extLst>
          </p:cNvPr>
          <p:cNvGrpSpPr>
            <a:grpSpLocks noChangeAspect="1"/>
          </p:cNvGrpSpPr>
          <p:nvPr/>
        </p:nvGrpSpPr>
        <p:grpSpPr>
          <a:xfrm>
            <a:off x="7182819" y="2857549"/>
            <a:ext cx="1124065" cy="1125007"/>
            <a:chOff x="5716010" y="2517212"/>
            <a:chExt cx="648499" cy="64904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BAC7D19-A95F-42DE-ABD2-1E6A31CC8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2273219-43B4-4BE4-A060-2B88BBD07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131">
            <a:extLst>
              <a:ext uri="{FF2B5EF4-FFF2-40B4-BE49-F238E27FC236}">
                <a16:creationId xmlns:a16="http://schemas.microsoft.com/office/drawing/2014/main" id="{DC759FC9-865C-4BD2-B58A-978160BF032C}"/>
              </a:ext>
            </a:extLst>
          </p:cNvPr>
          <p:cNvGrpSpPr>
            <a:grpSpLocks noChangeAspect="1"/>
          </p:cNvGrpSpPr>
          <p:nvPr/>
        </p:nvGrpSpPr>
        <p:grpSpPr>
          <a:xfrm>
            <a:off x="6568344" y="4471524"/>
            <a:ext cx="1124065" cy="1125007"/>
            <a:chOff x="5244691" y="3613920"/>
            <a:chExt cx="648499" cy="64904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A0EC7A4-49CB-4A41-B3EB-961096284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9B62000-DF27-408A-8492-A19DCD49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Group 134">
            <a:extLst>
              <a:ext uri="{FF2B5EF4-FFF2-40B4-BE49-F238E27FC236}">
                <a16:creationId xmlns:a16="http://schemas.microsoft.com/office/drawing/2014/main" id="{2B62174C-B4F8-4817-9CCE-FDF6AFD0C53E}"/>
              </a:ext>
            </a:extLst>
          </p:cNvPr>
          <p:cNvGrpSpPr>
            <a:grpSpLocks noChangeAspect="1"/>
          </p:cNvGrpSpPr>
          <p:nvPr/>
        </p:nvGrpSpPr>
        <p:grpSpPr>
          <a:xfrm>
            <a:off x="4061711" y="1464066"/>
            <a:ext cx="1124065" cy="1125007"/>
            <a:chOff x="3287425" y="1417883"/>
            <a:chExt cx="648499" cy="64904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41236B-8EA6-4547-97F7-E016579AD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EF8900B-EE2E-4425-A5D7-C46A314CA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59">
            <a:extLst>
              <a:ext uri="{FF2B5EF4-FFF2-40B4-BE49-F238E27FC236}">
                <a16:creationId xmlns:a16="http://schemas.microsoft.com/office/drawing/2014/main" id="{3668263B-CEFF-4224-9442-7626BBA54254}"/>
              </a:ext>
            </a:extLst>
          </p:cNvPr>
          <p:cNvGrpSpPr/>
          <p:nvPr/>
        </p:nvGrpSpPr>
        <p:grpSpPr>
          <a:xfrm>
            <a:off x="7834741" y="4599673"/>
            <a:ext cx="4121706" cy="945765"/>
            <a:chOff x="7154104" y="3206176"/>
            <a:chExt cx="3091279" cy="70932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F41D37-7D44-4BE9-A4DD-A89430944FE1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There was a gap of research that had good results and performed interpretable machine learning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1532B86-3992-43CC-86B9-E5CB089C4660}"/>
                </a:ext>
              </a:extLst>
            </p:cNvPr>
            <p:cNvSpPr/>
            <p:nvPr/>
          </p:nvSpPr>
          <p:spPr>
            <a:xfrm>
              <a:off x="7154104" y="3206176"/>
              <a:ext cx="3091279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Gap: Interpretable Machine Learning</a:t>
              </a:r>
            </a:p>
          </p:txBody>
        </p:sp>
      </p:grpSp>
      <p:grpSp>
        <p:nvGrpSpPr>
          <p:cNvPr id="72" name="Group 57">
            <a:extLst>
              <a:ext uri="{FF2B5EF4-FFF2-40B4-BE49-F238E27FC236}">
                <a16:creationId xmlns:a16="http://schemas.microsoft.com/office/drawing/2014/main" id="{4626E96E-DFE2-466B-B2F9-EBB4CC9F1949}"/>
              </a:ext>
            </a:extLst>
          </p:cNvPr>
          <p:cNvGrpSpPr/>
          <p:nvPr/>
        </p:nvGrpSpPr>
        <p:grpSpPr>
          <a:xfrm>
            <a:off x="269978" y="2933782"/>
            <a:ext cx="2996119" cy="740645"/>
            <a:chOff x="-267404" y="3168889"/>
            <a:chExt cx="2247089" cy="55548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B32349-0E0D-4843-90C8-98414D72BBFE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Mostly XGBoost was used to 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conduct feature selection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B373C75-90AD-479C-BED8-35A71B605E47}"/>
                </a:ext>
              </a:extLst>
            </p:cNvPr>
            <p:cNvSpPr/>
            <p:nvPr/>
          </p:nvSpPr>
          <p:spPr>
            <a:xfrm>
              <a:off x="526883" y="3168889"/>
              <a:ext cx="1452802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Selection</a:t>
              </a:r>
            </a:p>
          </p:txBody>
        </p:sp>
      </p:grpSp>
      <p:grpSp>
        <p:nvGrpSpPr>
          <p:cNvPr id="75" name="Group 58">
            <a:extLst>
              <a:ext uri="{FF2B5EF4-FFF2-40B4-BE49-F238E27FC236}">
                <a16:creationId xmlns:a16="http://schemas.microsoft.com/office/drawing/2014/main" id="{B78EA985-B84A-4792-9E8E-1801930ECCBF}"/>
              </a:ext>
            </a:extLst>
          </p:cNvPr>
          <p:cNvGrpSpPr/>
          <p:nvPr/>
        </p:nvGrpSpPr>
        <p:grpSpPr>
          <a:xfrm>
            <a:off x="7834740" y="1366840"/>
            <a:ext cx="3034927" cy="945765"/>
            <a:chOff x="7174424" y="1352592"/>
            <a:chExt cx="2276195" cy="70932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1674DFA-FA6B-4985-9B7A-967BF5EE2A04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Single machine learning models,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meta-heuristic models, hybrid models,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mining techniques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1FF6166-B6D8-4D36-8488-1EF5D00B0DDC}"/>
                </a:ext>
              </a:extLst>
            </p:cNvPr>
            <p:cNvSpPr/>
            <p:nvPr/>
          </p:nvSpPr>
          <p:spPr>
            <a:xfrm>
              <a:off x="7174424" y="1352592"/>
              <a:ext cx="859611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Modelling</a:t>
              </a:r>
            </a:p>
          </p:txBody>
        </p:sp>
      </p:grpSp>
      <p:grpSp>
        <p:nvGrpSpPr>
          <p:cNvPr id="78" name="Group 56">
            <a:extLst>
              <a:ext uri="{FF2B5EF4-FFF2-40B4-BE49-F238E27FC236}">
                <a16:creationId xmlns:a16="http://schemas.microsoft.com/office/drawing/2014/main" id="{93084A38-5CE8-4316-AE83-8944038739E1}"/>
              </a:ext>
            </a:extLst>
          </p:cNvPr>
          <p:cNvGrpSpPr/>
          <p:nvPr/>
        </p:nvGrpSpPr>
        <p:grpSpPr>
          <a:xfrm>
            <a:off x="894804" y="1366841"/>
            <a:ext cx="3034929" cy="740645"/>
            <a:chOff x="-296510" y="1363501"/>
            <a:chExt cx="2276197" cy="55548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83BD66E-4945-40B8-8BDE-92EB6AEB9740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 analysis, univariate analysis,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bivariate analysis, 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6F9CEA-D094-4439-AC93-908CBEB8407D}"/>
                </a:ext>
              </a:extLst>
            </p:cNvPr>
            <p:cNvSpPr/>
            <p:nvPr/>
          </p:nvSpPr>
          <p:spPr>
            <a:xfrm>
              <a:off x="-184848" y="1363501"/>
              <a:ext cx="2164535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</a:t>
              </a:r>
            </a:p>
          </p:txBody>
        </p:sp>
      </p:grpSp>
      <p:grpSp>
        <p:nvGrpSpPr>
          <p:cNvPr id="81" name="Group 56">
            <a:extLst>
              <a:ext uri="{FF2B5EF4-FFF2-40B4-BE49-F238E27FC236}">
                <a16:creationId xmlns:a16="http://schemas.microsoft.com/office/drawing/2014/main" id="{B9B60D14-CB0E-46FC-9614-D63F1760E7EE}"/>
              </a:ext>
            </a:extLst>
          </p:cNvPr>
          <p:cNvGrpSpPr/>
          <p:nvPr/>
        </p:nvGrpSpPr>
        <p:grpSpPr>
          <a:xfrm>
            <a:off x="755650" y="4599671"/>
            <a:ext cx="3174083" cy="945765"/>
            <a:chOff x="-296510" y="1363501"/>
            <a:chExt cx="2276197" cy="70932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810D835-9463-4BBE-8033-BEC2269E2CA9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Box Cox Transformation, Class Balancing, Handling Categorical variables,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Standardization, Normalization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4CAD5C-6FAF-4FC4-955B-343588C2144D}"/>
                </a:ext>
              </a:extLst>
            </p:cNvPr>
            <p:cNvSpPr/>
            <p:nvPr/>
          </p:nvSpPr>
          <p:spPr>
            <a:xfrm>
              <a:off x="289320" y="1363501"/>
              <a:ext cx="1690367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Engineering</a:t>
              </a:r>
            </a:p>
          </p:txBody>
        </p:sp>
      </p:grpSp>
      <p:grpSp>
        <p:nvGrpSpPr>
          <p:cNvPr id="84" name="Group 58">
            <a:extLst>
              <a:ext uri="{FF2B5EF4-FFF2-40B4-BE49-F238E27FC236}">
                <a16:creationId xmlns:a16="http://schemas.microsoft.com/office/drawing/2014/main" id="{DFA7046F-4D20-4826-A182-8BFF69BE0946}"/>
              </a:ext>
            </a:extLst>
          </p:cNvPr>
          <p:cNvGrpSpPr/>
          <p:nvPr/>
        </p:nvGrpSpPr>
        <p:grpSpPr>
          <a:xfrm>
            <a:off x="8334958" y="2933780"/>
            <a:ext cx="3034927" cy="945765"/>
            <a:chOff x="7174424" y="1352592"/>
            <a:chExt cx="2276195" cy="70932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62E95A-D940-4823-B39F-886CD562D00F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models were evaluated using accuracy or AUC scores are the primary methods of assessment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7B0CC-D74D-4D7E-A0D4-5CD608F6C61D}"/>
                </a:ext>
              </a:extLst>
            </p:cNvPr>
            <p:cNvSpPr/>
            <p:nvPr/>
          </p:nvSpPr>
          <p:spPr>
            <a:xfrm>
              <a:off x="7174424" y="1352592"/>
              <a:ext cx="1554897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Evaluation Metrics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86FA53E5-87B7-4FB9-B53B-1F35D056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73" y="1779960"/>
            <a:ext cx="532645" cy="53264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46A4C94-1BED-49A2-8111-4C9E26894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06" y="3143442"/>
            <a:ext cx="540974" cy="54097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FBB3393-4398-4D02-B973-5701E57FA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35" y="4755888"/>
            <a:ext cx="546823" cy="54682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FFCA279-FFF3-4CF7-9D38-EBE52C470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99" y="1748878"/>
            <a:ext cx="528598" cy="52859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09FBADB-C093-47A4-8E45-92113792E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20" y="3143442"/>
            <a:ext cx="549395" cy="54939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9DCDFEC7-BCE7-4C7E-A9B9-7753F1480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51" y="4732008"/>
            <a:ext cx="632250" cy="63225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AD328B2-3089-47E2-BC02-4F3E19757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18" y="2631104"/>
            <a:ext cx="1273437" cy="1273437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50B5447F-4DDC-4362-AAB0-B65BD4FEDC6F}"/>
              </a:ext>
            </a:extLst>
          </p:cNvPr>
          <p:cNvSpPr/>
          <p:nvPr/>
        </p:nvSpPr>
        <p:spPr>
          <a:xfrm>
            <a:off x="5155154" y="2500645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2 of 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85A05C-684C-42FD-8D4B-E80884664C68}"/>
              </a:ext>
            </a:extLst>
          </p:cNvPr>
          <p:cNvSpPr/>
          <p:nvPr/>
        </p:nvSpPr>
        <p:spPr>
          <a:xfrm>
            <a:off x="4065990" y="1425355"/>
            <a:ext cx="1119786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E53EB2-415C-4CCC-8E84-B824319744A6}"/>
              </a:ext>
            </a:extLst>
          </p:cNvPr>
          <p:cNvSpPr/>
          <p:nvPr/>
        </p:nvSpPr>
        <p:spPr>
          <a:xfrm>
            <a:off x="3417482" y="2797028"/>
            <a:ext cx="1119786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6BC8A4-8180-46C1-A3E1-69BA5D1A177A}"/>
              </a:ext>
            </a:extLst>
          </p:cNvPr>
          <p:cNvSpPr/>
          <p:nvPr/>
        </p:nvSpPr>
        <p:spPr>
          <a:xfrm>
            <a:off x="4132453" y="4471524"/>
            <a:ext cx="1130132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C232D9D-267E-4EF0-BF24-D6FBBC462F17}"/>
              </a:ext>
            </a:extLst>
          </p:cNvPr>
          <p:cNvSpPr/>
          <p:nvPr/>
        </p:nvSpPr>
        <p:spPr>
          <a:xfrm>
            <a:off x="6438644" y="1359834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536EBFB-ECBD-4E76-87AD-280A59E55F62}"/>
              </a:ext>
            </a:extLst>
          </p:cNvPr>
          <p:cNvSpPr/>
          <p:nvPr/>
        </p:nvSpPr>
        <p:spPr>
          <a:xfrm>
            <a:off x="7053120" y="2773835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12EA3C-EE5D-4C94-B1BE-848A70322752}"/>
              </a:ext>
            </a:extLst>
          </p:cNvPr>
          <p:cNvSpPr/>
          <p:nvPr/>
        </p:nvSpPr>
        <p:spPr>
          <a:xfrm>
            <a:off x="6530416" y="4412498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0F6FB7-F91D-48C3-8926-E15D6B3CC7B0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 and Objective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8A126-BB5A-4EF9-AB3A-5530499E3DE2}"/>
              </a:ext>
            </a:extLst>
          </p:cNvPr>
          <p:cNvSpPr txBox="1"/>
          <p:nvPr/>
        </p:nvSpPr>
        <p:spPr>
          <a:xfrm>
            <a:off x="396853" y="1365718"/>
            <a:ext cx="11069433" cy="431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aim of the paper is to develop a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trustworthy and interpretable model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that will predict customers that will churn.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Visualize patterns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of customer behavior</a:t>
            </a:r>
            <a:b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Selection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identify important attributes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Implement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class balancing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techniques to improve model performance</a:t>
            </a:r>
            <a:b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Develop and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evaluate machine learning models</a:t>
            </a:r>
            <a:b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 help the business make sense of predictions, leverage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interpretable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3 of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399E9-B353-4DCB-8252-8B3FCBDD60F4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Research Methodology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5E76013-AD24-4872-8D46-68220E950DF4}"/>
              </a:ext>
            </a:extLst>
          </p:cNvPr>
          <p:cNvSpPr txBox="1">
            <a:spLocks/>
          </p:cNvSpPr>
          <p:nvPr/>
        </p:nvSpPr>
        <p:spPr>
          <a:xfrm>
            <a:off x="781900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0ABE62-2AF1-40A1-8826-F1652DBAFADE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1">
            <a:extLst>
              <a:ext uri="{FF2B5EF4-FFF2-40B4-BE49-F238E27FC236}">
                <a16:creationId xmlns:a16="http://schemas.microsoft.com/office/drawing/2014/main" id="{295BF1FF-F7E0-4910-AE3C-3DAB23F7B564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6254802A-E210-4EB6-9E7A-FAA237F95687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Understanding, Distribution of variables, Missing Value Analysis, Outlier Analysis, Bivariate Analysis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CC07B4-5D75-4C23-8D2F-0AE8C097FB36}"/>
                </a:ext>
              </a:extLst>
            </p:cNvPr>
            <p:cNvSpPr txBox="1"/>
            <p:nvPr/>
          </p:nvSpPr>
          <p:spPr>
            <a:xfrm>
              <a:off x="625692" y="1862556"/>
              <a:ext cx="224245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</a:t>
              </a:r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A910AE-266B-4303-AF77-48FFC190EAC1}"/>
              </a:ext>
            </a:extLst>
          </p:cNvPr>
          <p:cNvSpPr txBox="1">
            <a:spLocks/>
          </p:cNvSpPr>
          <p:nvPr/>
        </p:nvSpPr>
        <p:spPr>
          <a:xfrm>
            <a:off x="441855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0902F7-9C5C-40E7-8CE3-35D8AAE04E35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5">
            <a:extLst>
              <a:ext uri="{FF2B5EF4-FFF2-40B4-BE49-F238E27FC236}">
                <a16:creationId xmlns:a16="http://schemas.microsoft.com/office/drawing/2014/main" id="{5DCB3878-9A82-4D71-90B2-FD9B7B335568}"/>
              </a:ext>
            </a:extLst>
          </p:cNvPr>
          <p:cNvGrpSpPr/>
          <p:nvPr/>
        </p:nvGrpSpPr>
        <p:grpSpPr>
          <a:xfrm>
            <a:off x="4406802" y="2464902"/>
            <a:ext cx="2715215" cy="930589"/>
            <a:chOff x="625692" y="1862555"/>
            <a:chExt cx="2036411" cy="697942"/>
          </a:xfrm>
        </p:grpSpPr>
        <p:sp>
          <p:nvSpPr>
            <p:cNvPr id="13" name="Footer Text">
              <a:extLst>
                <a:ext uri="{FF2B5EF4-FFF2-40B4-BE49-F238E27FC236}">
                  <a16:creationId xmlns:a16="http://schemas.microsoft.com/office/drawing/2014/main" id="{A5BAC5A4-A44A-4479-BD7E-DE109F60B4AA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Chi-Square Test, ANOVA, Probability Distribution using Kernel Density Estimation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F0C5F-FE9E-4621-B7D8-09E629C58F64}"/>
                </a:ext>
              </a:extLst>
            </p:cNvPr>
            <p:cNvSpPr txBox="1"/>
            <p:nvPr/>
          </p:nvSpPr>
          <p:spPr>
            <a:xfrm>
              <a:off x="625692" y="1862555"/>
              <a:ext cx="136893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Statistical Tests</a:t>
              </a:r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46AD137-56AB-407A-9931-19EC823BF37B}"/>
              </a:ext>
            </a:extLst>
          </p:cNvPr>
          <p:cNvSpPr txBox="1">
            <a:spLocks/>
          </p:cNvSpPr>
          <p:nvPr/>
        </p:nvSpPr>
        <p:spPr>
          <a:xfrm>
            <a:off x="796387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28D48DB2-69EA-49D3-9746-85CED8A7F75C}"/>
              </a:ext>
            </a:extLst>
          </p:cNvPr>
          <p:cNvGrpSpPr/>
          <p:nvPr/>
        </p:nvGrpSpPr>
        <p:grpSpPr>
          <a:xfrm>
            <a:off x="7952122" y="2464900"/>
            <a:ext cx="3290216" cy="930588"/>
            <a:chOff x="625692" y="1862555"/>
            <a:chExt cx="2690511" cy="697942"/>
          </a:xfrm>
        </p:grpSpPr>
        <p:sp>
          <p:nvSpPr>
            <p:cNvPr id="17" name="Footer Text">
              <a:extLst>
                <a:ext uri="{FF2B5EF4-FFF2-40B4-BE49-F238E27FC236}">
                  <a16:creationId xmlns:a16="http://schemas.microsoft.com/office/drawing/2014/main" id="{0ACA0040-7833-44ED-8151-B5E52A0BD7CA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One-Hot Encoding, Feature Importance Analysis, Standardization (After train - validation - test split), Class Balancing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60A358-747E-49E7-B527-47405D5F9E7F}"/>
                </a:ext>
              </a:extLst>
            </p:cNvPr>
            <p:cNvSpPr txBox="1"/>
            <p:nvPr/>
          </p:nvSpPr>
          <p:spPr>
            <a:xfrm>
              <a:off x="625692" y="1862555"/>
              <a:ext cx="198196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Engineering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0C84AF-DA0B-425A-8069-A9BEFA22717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44">
            <a:extLst>
              <a:ext uri="{FF2B5EF4-FFF2-40B4-BE49-F238E27FC236}">
                <a16:creationId xmlns:a16="http://schemas.microsoft.com/office/drawing/2014/main" id="{29E3FBBE-149C-4938-9E56-96A6C7C381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78F6E49-D11D-4C2E-BA5C-A7E6395E8AF1}"/>
              </a:ext>
            </a:extLst>
          </p:cNvPr>
          <p:cNvSpPr txBox="1">
            <a:spLocks/>
          </p:cNvSpPr>
          <p:nvPr/>
        </p:nvSpPr>
        <p:spPr>
          <a:xfrm>
            <a:off x="781900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grpSp>
        <p:nvGrpSpPr>
          <p:cNvPr id="22" name="Group 56">
            <a:extLst>
              <a:ext uri="{FF2B5EF4-FFF2-40B4-BE49-F238E27FC236}">
                <a16:creationId xmlns:a16="http://schemas.microsoft.com/office/drawing/2014/main" id="{31DEC56A-9526-42A4-BBF8-83FE7E7E75B9}"/>
              </a:ext>
            </a:extLst>
          </p:cNvPr>
          <p:cNvGrpSpPr/>
          <p:nvPr/>
        </p:nvGrpSpPr>
        <p:grpSpPr>
          <a:xfrm>
            <a:off x="770145" y="4519158"/>
            <a:ext cx="3265311" cy="1135261"/>
            <a:chOff x="625691" y="1862555"/>
            <a:chExt cx="2506132" cy="851446"/>
          </a:xfrm>
        </p:grpSpPr>
        <p:sp>
          <p:nvSpPr>
            <p:cNvPr id="23" name="Footer Text">
              <a:extLst>
                <a:ext uri="{FF2B5EF4-FFF2-40B4-BE49-F238E27FC236}">
                  <a16:creationId xmlns:a16="http://schemas.microsoft.com/office/drawing/2014/main" id="{F5D094FF-39C7-4F88-9543-E6F2A7F4CD20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6140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Interpretability using Locally Interpretable Model - Agnostic Explanation (LIME) and Shapely Additive Explanations (SHAP)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A576B-8B1C-4109-A23B-3EE3625602FE}"/>
                </a:ext>
              </a:extLst>
            </p:cNvPr>
            <p:cNvSpPr txBox="1"/>
            <p:nvPr/>
          </p:nvSpPr>
          <p:spPr>
            <a:xfrm>
              <a:off x="625692" y="1862555"/>
              <a:ext cx="204934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Interpretability</a:t>
              </a:r>
            </a:p>
          </p:txBody>
        </p:sp>
      </p:grp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3CE2096-09CA-422B-A3E7-193791BA085D}"/>
              </a:ext>
            </a:extLst>
          </p:cNvPr>
          <p:cNvSpPr txBox="1">
            <a:spLocks/>
          </p:cNvSpPr>
          <p:nvPr/>
        </p:nvSpPr>
        <p:spPr>
          <a:xfrm>
            <a:off x="441855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grpSp>
        <p:nvGrpSpPr>
          <p:cNvPr id="26" name="Group 60">
            <a:extLst>
              <a:ext uri="{FF2B5EF4-FFF2-40B4-BE49-F238E27FC236}">
                <a16:creationId xmlns:a16="http://schemas.microsoft.com/office/drawing/2014/main" id="{6B800D65-720F-44E1-ABDD-6375D968E6A9}"/>
              </a:ext>
            </a:extLst>
          </p:cNvPr>
          <p:cNvGrpSpPr/>
          <p:nvPr/>
        </p:nvGrpSpPr>
        <p:grpSpPr>
          <a:xfrm>
            <a:off x="4406802" y="4519158"/>
            <a:ext cx="3265311" cy="930589"/>
            <a:chOff x="625692" y="1862555"/>
            <a:chExt cx="2506133" cy="697942"/>
          </a:xfrm>
        </p:grpSpPr>
        <p:sp>
          <p:nvSpPr>
            <p:cNvPr id="27" name="Footer Text">
              <a:extLst>
                <a:ext uri="{FF2B5EF4-FFF2-40B4-BE49-F238E27FC236}">
                  <a16:creationId xmlns:a16="http://schemas.microsoft.com/office/drawing/2014/main" id="{0604E282-61D4-440C-8E1B-706EBC417AA5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Evaluation on Train-Validation-Test Data, after Class Balancing, and after Oversampling using SMOTE-NC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F7DFA5-B71A-44B4-886F-0803F46968E5}"/>
                </a:ext>
              </a:extLst>
            </p:cNvPr>
            <p:cNvSpPr txBox="1"/>
            <p:nvPr/>
          </p:nvSpPr>
          <p:spPr>
            <a:xfrm>
              <a:off x="625692" y="1862555"/>
              <a:ext cx="1613623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Evaluation</a:t>
              </a:r>
            </a:p>
          </p:txBody>
        </p:sp>
      </p:grp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63BB8F2-3A46-4419-9D89-B917370C0087}"/>
              </a:ext>
            </a:extLst>
          </p:cNvPr>
          <p:cNvSpPr txBox="1">
            <a:spLocks/>
          </p:cNvSpPr>
          <p:nvPr/>
        </p:nvSpPr>
        <p:spPr>
          <a:xfrm>
            <a:off x="796387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30" name="Group 64">
            <a:extLst>
              <a:ext uri="{FF2B5EF4-FFF2-40B4-BE49-F238E27FC236}">
                <a16:creationId xmlns:a16="http://schemas.microsoft.com/office/drawing/2014/main" id="{DCE92F6A-E603-4530-9C04-8225F62B894E}"/>
              </a:ext>
            </a:extLst>
          </p:cNvPr>
          <p:cNvGrpSpPr/>
          <p:nvPr/>
        </p:nvGrpSpPr>
        <p:grpSpPr>
          <a:xfrm>
            <a:off x="7952122" y="4519158"/>
            <a:ext cx="3084178" cy="930589"/>
            <a:chOff x="625691" y="1862555"/>
            <a:chExt cx="2447781" cy="697942"/>
          </a:xfrm>
        </p:grpSpPr>
        <p:sp>
          <p:nvSpPr>
            <p:cNvPr id="31" name="Footer Text">
              <a:extLst>
                <a:ext uri="{FF2B5EF4-FFF2-40B4-BE49-F238E27FC236}">
                  <a16:creationId xmlns:a16="http://schemas.microsoft.com/office/drawing/2014/main" id="{4D8CF251-9CCE-4F95-93AF-44CD75B7D044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Train-test split, Baseline models, Hyperparameter tuning, Class Balancing - Oversampling using SMOTE-NC,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C88314-77F6-40A2-9991-2F18C5061E11}"/>
                </a:ext>
              </a:extLst>
            </p:cNvPr>
            <p:cNvSpPr txBox="1"/>
            <p:nvPr/>
          </p:nvSpPr>
          <p:spPr>
            <a:xfrm>
              <a:off x="625692" y="1862555"/>
              <a:ext cx="1470704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Building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4518EB-EDC7-4BC5-B20C-CE001DF0347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42156C-21AD-44B9-98B1-E8FC6BCE8BDB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4 of 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5CDB6-27E9-46A4-932D-A18BC0F9E7D2}"/>
              </a:ext>
            </a:extLst>
          </p:cNvPr>
          <p:cNvSpPr/>
          <p:nvPr/>
        </p:nvSpPr>
        <p:spPr>
          <a:xfrm>
            <a:off x="653116" y="1494540"/>
            <a:ext cx="11142030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6A3D75-2926-4180-BF08-EABC60552B94}"/>
              </a:ext>
            </a:extLst>
          </p:cNvPr>
          <p:cNvSpPr/>
          <p:nvPr/>
        </p:nvSpPr>
        <p:spPr>
          <a:xfrm>
            <a:off x="579527" y="3537426"/>
            <a:ext cx="11142030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C4EF44-3D76-4C86-9E80-9CB38A3F064C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2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21" grpId="0"/>
      <p:bldP spid="25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3" y="283882"/>
            <a:ext cx="7451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Train-Validation-Test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75D5F-B9A4-46C7-9E1A-594E9169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2" y="1395607"/>
            <a:ext cx="6888335" cy="4352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11DF8B-2B16-4456-A051-2B3AF455B4AB}"/>
              </a:ext>
            </a:extLst>
          </p:cNvPr>
          <p:cNvSpPr txBox="1"/>
          <p:nvPr/>
        </p:nvSpPr>
        <p:spPr>
          <a:xfrm>
            <a:off x="7408718" y="1140745"/>
            <a:ext cx="4221661" cy="4576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data has been split into train, test and validation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Logistic regression has the highest accuracy on the test data of 78.30%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Bernoulli Naïve Bayes has the highest AUC Score of 0.74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Random Forest and Decision Tree are overfit on the train data with accuracies of 99.75%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 and Gaussian Naïve Bayes are the other models that performed well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3E54B3-4F43-4B43-A224-E31B896E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32" y="4743293"/>
            <a:ext cx="6196960" cy="1005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9C1791-0792-4A4B-957F-BE9345D3D9DE}"/>
              </a:ext>
            </a:extLst>
          </p:cNvPr>
          <p:cNvSpPr txBox="1"/>
          <p:nvPr/>
        </p:nvSpPr>
        <p:spPr>
          <a:xfrm rot="18903568">
            <a:off x="-301981" y="5214776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Gaussian NB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BBF4F-5EB8-4842-BE5C-6E59015B4E89}"/>
              </a:ext>
            </a:extLst>
          </p:cNvPr>
          <p:cNvSpPr txBox="1"/>
          <p:nvPr/>
        </p:nvSpPr>
        <p:spPr>
          <a:xfrm rot="18903568">
            <a:off x="299625" y="5210540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Bernoulli NB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FA109-B3A6-489E-A3AF-297379E2FCF4}"/>
              </a:ext>
            </a:extLst>
          </p:cNvPr>
          <p:cNvSpPr txBox="1"/>
          <p:nvPr/>
        </p:nvSpPr>
        <p:spPr>
          <a:xfrm rot="18903568">
            <a:off x="891754" y="5206587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Logistic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9D067-24ED-4FA5-B7C5-2E44768408E4}"/>
              </a:ext>
            </a:extLst>
          </p:cNvPr>
          <p:cNvSpPr txBox="1"/>
          <p:nvPr/>
        </p:nvSpPr>
        <p:spPr>
          <a:xfrm rot="18903568">
            <a:off x="1503309" y="5222961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AC7A4-C938-40DA-9E2C-C920E31CC78C}"/>
              </a:ext>
            </a:extLst>
          </p:cNvPr>
          <p:cNvSpPr txBox="1"/>
          <p:nvPr/>
        </p:nvSpPr>
        <p:spPr>
          <a:xfrm rot="18903568">
            <a:off x="1984315" y="5274798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SVM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CCF4B-67B5-4694-9B7E-9FA5C5DE8F8B}"/>
              </a:ext>
            </a:extLst>
          </p:cNvPr>
          <p:cNvSpPr txBox="1"/>
          <p:nvPr/>
        </p:nvSpPr>
        <p:spPr>
          <a:xfrm rot="18903568">
            <a:off x="2596894" y="5252910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8A1E3-2947-4123-9D66-F1E15D5F0CB9}"/>
              </a:ext>
            </a:extLst>
          </p:cNvPr>
          <p:cNvSpPr txBox="1"/>
          <p:nvPr/>
        </p:nvSpPr>
        <p:spPr>
          <a:xfrm rot="18903568">
            <a:off x="3198500" y="5274798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 Neighbor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8ECC9-C284-45B6-AD3F-06BAFF8C0950}"/>
              </a:ext>
            </a:extLst>
          </p:cNvPr>
          <p:cNvSpPr txBox="1"/>
          <p:nvPr/>
        </p:nvSpPr>
        <p:spPr>
          <a:xfrm rot="18903568">
            <a:off x="3777336" y="5266442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Gradient Boost Classifier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6AA72-9F47-40DF-8656-A0083225E448}"/>
              </a:ext>
            </a:extLst>
          </p:cNvPr>
          <p:cNvSpPr txBox="1"/>
          <p:nvPr/>
        </p:nvSpPr>
        <p:spPr>
          <a:xfrm rot="18903568">
            <a:off x="5958941" y="4865708"/>
            <a:ext cx="970677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Light GBM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9DDDC-B651-40BB-8A5F-8EE4486995DB}"/>
              </a:ext>
            </a:extLst>
          </p:cNvPr>
          <p:cNvSpPr txBox="1"/>
          <p:nvPr/>
        </p:nvSpPr>
        <p:spPr>
          <a:xfrm rot="18903568">
            <a:off x="4404364" y="5284255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2D3E0-C464-4715-A225-556EFA368019}"/>
              </a:ext>
            </a:extLst>
          </p:cNvPr>
          <p:cNvSpPr txBox="1"/>
          <p:nvPr/>
        </p:nvSpPr>
        <p:spPr>
          <a:xfrm>
            <a:off x="667657" y="5929775"/>
            <a:ext cx="6617530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9F3E87-C930-48A3-ADDE-89BBDAD09002}"/>
              </a:ext>
            </a:extLst>
          </p:cNvPr>
          <p:cNvSpPr/>
          <p:nvPr/>
        </p:nvSpPr>
        <p:spPr>
          <a:xfrm>
            <a:off x="-125533" y="317031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4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Model Performance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8BB69-1FC1-4523-902B-76840C46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8" y="1002696"/>
            <a:ext cx="11262321" cy="369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7239AE-B7B1-48E2-B34C-7C2CB91066C1}"/>
              </a:ext>
            </a:extLst>
          </p:cNvPr>
          <p:cNvSpPr txBox="1"/>
          <p:nvPr/>
        </p:nvSpPr>
        <p:spPr>
          <a:xfrm>
            <a:off x="688431" y="4611274"/>
            <a:ext cx="540756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results are obtained 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class balancing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using SMOTE-NC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hyperparameter tuning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using Randomized Search CV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79063-C83A-4EF2-ABAC-7C0D858629D8}"/>
              </a:ext>
            </a:extLst>
          </p:cNvPr>
          <p:cNvSpPr txBox="1"/>
          <p:nvPr/>
        </p:nvSpPr>
        <p:spPr>
          <a:xfrm>
            <a:off x="6420632" y="5309799"/>
            <a:ext cx="519114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CatBoost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are the ensemble models that have the highest accuracy of about 76%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127C6-6076-4756-B8D9-584CDA70F3BE}"/>
              </a:ext>
            </a:extLst>
          </p:cNvPr>
          <p:cNvSpPr txBox="1"/>
          <p:nvPr/>
        </p:nvSpPr>
        <p:spPr>
          <a:xfrm>
            <a:off x="688430" y="5355387"/>
            <a:ext cx="5407568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Decision Tree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AdaBoost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Classifier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Bagging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Classifier have the </a:t>
            </a:r>
            <a:r>
              <a:rPr kumimoji="0" lang="en-US" sz="1400" i="1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highest AUC score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of 0.84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89415-53CA-4C7E-B509-8895AB6097DA}"/>
              </a:ext>
            </a:extLst>
          </p:cNvPr>
          <p:cNvSpPr txBox="1"/>
          <p:nvPr/>
        </p:nvSpPr>
        <p:spPr>
          <a:xfrm>
            <a:off x="6420632" y="4600346"/>
            <a:ext cx="519114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All models (except one) have </a:t>
            </a: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AUC scores of greater </a:t>
            </a:r>
            <a:r>
              <a:rPr kumimoji="0" lang="en-GB" sz="1400" i="1" u="none" strike="noStrike" kern="1200" cap="none" spc="0" normalizeH="0" baseline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0.80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test accuracy scores of greater than 70%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E086E-53BC-4324-9F57-887590C1781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A6E8A-275F-4BE0-987F-959FCC74F02C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2F2C7-13ED-4141-8392-5A16858506C1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3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10292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Interpretable Machine Learning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28486-5D05-4F0D-ADAD-715A37EF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1" y="991768"/>
            <a:ext cx="7294446" cy="578748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C82839-9A81-4607-A366-E94F85429A86}"/>
              </a:ext>
            </a:extLst>
          </p:cNvPr>
          <p:cNvSpPr txBox="1"/>
          <p:nvPr/>
        </p:nvSpPr>
        <p:spPr>
          <a:xfrm>
            <a:off x="7848291" y="2448141"/>
            <a:ext cx="4162755" cy="29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LIME stands for Locally Interpretable Model Agnostic Explanation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output is a set of explanations that explain each feature’s contribution to predicting a data point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SHAP is used for global interpretation of the features using Shapely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711A7-336D-4896-B8DE-93C312767D85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C5405-F808-4989-B62F-B9554F2AD0A3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53BA9C-D8D6-4546-B21A-E632831A1FD1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8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B8D61-070D-4CAE-953D-926562D6AFC7}"/>
              </a:ext>
            </a:extLst>
          </p:cNvPr>
          <p:cNvSpPr txBox="1"/>
          <p:nvPr/>
        </p:nvSpPr>
        <p:spPr>
          <a:xfrm>
            <a:off x="377826" y="1054956"/>
            <a:ext cx="11398293" cy="395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Interpretable machine learning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such as SHAP and LIME can help the business understand the underlying mechanism of the predictions by the models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pipeline that gives the best result includes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balancing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SMOTE-NC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performing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validation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hyperparameter tuning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Randomized Search CV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One of the better models obtained was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CatBoost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with an AUC score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0.83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and accuracy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76.45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Ensemble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balanced data tend to give better results as compared to individual machine learning models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FE5A2-3182-4C90-A233-E44BA0773640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5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B8D61-070D-4CAE-953D-926562D6AFC7}"/>
              </a:ext>
            </a:extLst>
          </p:cNvPr>
          <p:cNvSpPr txBox="1"/>
          <p:nvPr/>
        </p:nvSpPr>
        <p:spPr>
          <a:xfrm>
            <a:off x="377825" y="1054942"/>
            <a:ext cx="11398293" cy="286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Future Recommendations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Deep Learning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attempted to leverage the interconnections within the data to provide better results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suggested pipeline can be attempted in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real world setting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 check revenue generated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factors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such as demographic information, streaming data and more historical records can be included in the machine learning modelling pipeline to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performance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64366-D1FA-4D0E-9E31-ECF2CED1C138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7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88" y="573477"/>
            <a:ext cx="1799602" cy="885949"/>
          </a:xfrm>
          <a:prstGeom prst="rect">
            <a:avLst/>
          </a:prstGeom>
        </p:spPr>
      </p:pic>
      <p:pic>
        <p:nvPicPr>
          <p:cNvPr id="1026" name="Picture 2" descr="black and brown rotary phone near gray wall">
            <a:extLst>
              <a:ext uri="{FF2B5EF4-FFF2-40B4-BE49-F238E27FC236}">
                <a16:creationId xmlns:a16="http://schemas.microsoft.com/office/drawing/2014/main" id="{46A4C715-2AA2-44E8-B78E-E26F2F29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121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Prediction of Customer Attrition in the Telecom Industry using Machine Learning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7000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4" y="1459426"/>
            <a:ext cx="72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6017" y="4475244"/>
            <a:ext cx="721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Thank you.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3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96854" y="1155111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96852" y="1865308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96852" y="2575505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96852" y="4706096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96852" y="3995899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96852" y="3285702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220872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Pharma 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614410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of Data Science in Healthcare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7034922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 Science Process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Use-cases for Pharma in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0" y="-4947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1 of 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3B9889-C611-48F3-A1BC-F3D4B63D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01" y="1081170"/>
            <a:ext cx="10339197" cy="31386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B15A08-447B-47C9-A717-79FA893DD707}"/>
              </a:ext>
            </a:extLst>
          </p:cNvPr>
          <p:cNvSpPr txBox="1"/>
          <p:nvPr/>
        </p:nvSpPr>
        <p:spPr>
          <a:xfrm>
            <a:off x="396852" y="4309258"/>
            <a:ext cx="8972231" cy="235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Senior Data Scientist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LinkedIn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  <a:b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anishmahapatra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.medium.com</a:t>
            </a:r>
            <a:b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@_anishmahapatra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www.github.com/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			   Email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@gmail.com</a:t>
            </a:r>
          </a:p>
        </p:txBody>
      </p:sp>
      <p:pic>
        <p:nvPicPr>
          <p:cNvPr id="5122" name="Picture 2" descr="Linkedin - Free social media icons">
            <a:extLst>
              <a:ext uri="{FF2B5EF4-FFF2-40B4-BE49-F238E27FC236}">
                <a16:creationId xmlns:a16="http://schemas.microsoft.com/office/drawing/2014/main" id="{4D5F61CE-74F4-4A82-8CE5-2510AA48C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963623" y="4880415"/>
            <a:ext cx="280429" cy="2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edium logo | Logok">
            <a:extLst>
              <a:ext uri="{FF2B5EF4-FFF2-40B4-BE49-F238E27FC236}">
                <a16:creationId xmlns:a16="http://schemas.microsoft.com/office/drawing/2014/main" id="{7E7A7376-C94C-4B53-9B29-28C9969C0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885199" y="5252814"/>
            <a:ext cx="425103" cy="2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Twitter Logo transparent PNG - StickPNG">
            <a:extLst>
              <a:ext uri="{FF2B5EF4-FFF2-40B4-BE49-F238E27FC236}">
                <a16:creationId xmlns:a16="http://schemas.microsoft.com/office/drawing/2014/main" id="{D0410767-7D82-445A-9664-7510342FF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4" t="19570" r="13943" b="19996"/>
          <a:stretch/>
        </p:blipFill>
        <p:spPr bwMode="auto">
          <a:xfrm>
            <a:off x="914677" y="5579028"/>
            <a:ext cx="366146" cy="3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Github Logo - Free social media icons">
            <a:extLst>
              <a:ext uri="{FF2B5EF4-FFF2-40B4-BE49-F238E27FC236}">
                <a16:creationId xmlns:a16="http://schemas.microsoft.com/office/drawing/2014/main" id="{638E600F-B535-4F24-88FA-3874A3F8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64" y="5953002"/>
            <a:ext cx="366146" cy="3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Ninja, emoji, smiley, emoticon icon - Download on Iconfinder">
            <a:extLst>
              <a:ext uri="{FF2B5EF4-FFF2-40B4-BE49-F238E27FC236}">
                <a16:creationId xmlns:a16="http://schemas.microsoft.com/office/drawing/2014/main" id="{0F5DE76F-0D81-4A35-A4F5-CA04A5DC6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4688" r="2865" b="10676"/>
          <a:stretch/>
        </p:blipFill>
        <p:spPr bwMode="auto">
          <a:xfrm>
            <a:off x="3053911" y="4389376"/>
            <a:ext cx="425103" cy="3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8136482" y="5043100"/>
            <a:ext cx="4055518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Pharma Industry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2 of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9BFBC7A-1F7F-42D6-944D-3249856FA391}"/>
              </a:ext>
            </a:extLst>
          </p:cNvPr>
          <p:cNvSpPr txBox="1">
            <a:spLocks/>
          </p:cNvSpPr>
          <p:nvPr/>
        </p:nvSpPr>
        <p:spPr>
          <a:xfrm>
            <a:off x="781900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B4C7B-42CA-4D2E-BA0D-2D18BB4E8A11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id="{7056A9BA-B7B2-4B20-B6E9-59E69AAE8BE9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9" name="Footer Text">
              <a:extLst>
                <a:ext uri="{FF2B5EF4-FFF2-40B4-BE49-F238E27FC236}">
                  <a16:creationId xmlns:a16="http://schemas.microsoft.com/office/drawing/2014/main" id="{3E40A77B-F1C2-4E67-9580-CC0C6CB52914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Drug Discovery &amp; Design (Clinical Plan) followed by Formulation Design &amp; Regulatory Approval (FDA, EMA)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6CCE04-3F3C-4ED1-8725-0BA455EA19DC}"/>
                </a:ext>
              </a:extLst>
            </p:cNvPr>
            <p:cNvSpPr txBox="1"/>
            <p:nvPr/>
          </p:nvSpPr>
          <p:spPr>
            <a:xfrm>
              <a:off x="625692" y="1862556"/>
              <a:ext cx="1548168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Pre-Clinical Phase</a:t>
              </a:r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134135-A22D-4B99-AD2E-CD28B871C42F}"/>
              </a:ext>
            </a:extLst>
          </p:cNvPr>
          <p:cNvSpPr txBox="1">
            <a:spLocks/>
          </p:cNvSpPr>
          <p:nvPr/>
        </p:nvSpPr>
        <p:spPr>
          <a:xfrm>
            <a:off x="441855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D5768-6DD7-4E12-9F71-0DC9C3972A5A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504FC16-9AAA-4732-801F-C40097318929}"/>
              </a:ext>
            </a:extLst>
          </p:cNvPr>
          <p:cNvGrpSpPr/>
          <p:nvPr/>
        </p:nvGrpSpPr>
        <p:grpSpPr>
          <a:xfrm>
            <a:off x="4406802" y="2464901"/>
            <a:ext cx="2715215" cy="930589"/>
            <a:chOff x="625692" y="1862555"/>
            <a:chExt cx="2036411" cy="697942"/>
          </a:xfrm>
        </p:grpSpPr>
        <p:sp>
          <p:nvSpPr>
            <p:cNvPr id="14" name="Footer Text">
              <a:extLst>
                <a:ext uri="{FF2B5EF4-FFF2-40B4-BE49-F238E27FC236}">
                  <a16:creationId xmlns:a16="http://schemas.microsoft.com/office/drawing/2014/main" id="{B18D3DF4-2721-404B-84CF-58FE1616A3CD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Registration of API, Regulation of Clinical Trial &amp; Development followed by Risk Management Plan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7848D9-E595-449F-ABD0-9FA4DB049A14}"/>
                </a:ext>
              </a:extLst>
            </p:cNvPr>
            <p:cNvSpPr txBox="1"/>
            <p:nvPr/>
          </p:nvSpPr>
          <p:spPr>
            <a:xfrm>
              <a:off x="625692" y="1862555"/>
              <a:ext cx="167113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Initial Registration</a:t>
              </a:r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74ED9FA-A2AD-4B4C-A3A8-EF96D1DE87C8}"/>
              </a:ext>
            </a:extLst>
          </p:cNvPr>
          <p:cNvSpPr txBox="1">
            <a:spLocks/>
          </p:cNvSpPr>
          <p:nvPr/>
        </p:nvSpPr>
        <p:spPr>
          <a:xfrm>
            <a:off x="796387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889EDAB1-5D45-412B-909B-FC0C11EA5861}"/>
              </a:ext>
            </a:extLst>
          </p:cNvPr>
          <p:cNvGrpSpPr/>
          <p:nvPr/>
        </p:nvGrpSpPr>
        <p:grpSpPr>
          <a:xfrm>
            <a:off x="7952122" y="2464902"/>
            <a:ext cx="3290216" cy="930589"/>
            <a:chOff x="625692" y="1862555"/>
            <a:chExt cx="2690511" cy="697942"/>
          </a:xfrm>
        </p:grpSpPr>
        <p:sp>
          <p:nvSpPr>
            <p:cNvPr id="18" name="Footer Text">
              <a:extLst>
                <a:ext uri="{FF2B5EF4-FFF2-40B4-BE49-F238E27FC236}">
                  <a16:creationId xmlns:a16="http://schemas.microsoft.com/office/drawing/2014/main" id="{A01C0C2C-A416-4129-8C0D-80B69954D23E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Phase 0, Phase 1, Phase 2 and Phase 3 followed by evaluation of Marketing Authorization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7BA510-07E5-4A46-9543-1B6887B9923F}"/>
                </a:ext>
              </a:extLst>
            </p:cNvPr>
            <p:cNvSpPr txBox="1"/>
            <p:nvPr/>
          </p:nvSpPr>
          <p:spPr>
            <a:xfrm>
              <a:off x="625692" y="1862555"/>
              <a:ext cx="128015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Clinical Trials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1FFBBC-F753-40E0-BF82-5432D946F3B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4">
            <a:extLst>
              <a:ext uri="{FF2B5EF4-FFF2-40B4-BE49-F238E27FC236}">
                <a16:creationId xmlns:a16="http://schemas.microsoft.com/office/drawing/2014/main" id="{72F0DED1-32F5-47A5-AAA4-AC84F3FF96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DD21895-B0D9-4BB4-9C76-76C602697F3F}"/>
              </a:ext>
            </a:extLst>
          </p:cNvPr>
          <p:cNvSpPr txBox="1">
            <a:spLocks/>
          </p:cNvSpPr>
          <p:nvPr/>
        </p:nvSpPr>
        <p:spPr>
          <a:xfrm>
            <a:off x="781900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grpSp>
        <p:nvGrpSpPr>
          <p:cNvPr id="23" name="Group 56">
            <a:extLst>
              <a:ext uri="{FF2B5EF4-FFF2-40B4-BE49-F238E27FC236}">
                <a16:creationId xmlns:a16="http://schemas.microsoft.com/office/drawing/2014/main" id="{6D0BEDA2-B5C9-452C-B728-FD8DE2649F42}"/>
              </a:ext>
            </a:extLst>
          </p:cNvPr>
          <p:cNvGrpSpPr/>
          <p:nvPr/>
        </p:nvGrpSpPr>
        <p:grpSpPr>
          <a:xfrm>
            <a:off x="770145" y="4519157"/>
            <a:ext cx="3265311" cy="930589"/>
            <a:chOff x="625691" y="1862555"/>
            <a:chExt cx="2506132" cy="697942"/>
          </a:xfrm>
        </p:grpSpPr>
        <p:sp>
          <p:nvSpPr>
            <p:cNvPr id="24" name="Footer Text">
              <a:extLst>
                <a:ext uri="{FF2B5EF4-FFF2-40B4-BE49-F238E27FC236}">
                  <a16:creationId xmlns:a16="http://schemas.microsoft.com/office/drawing/2014/main" id="{A15757D7-1240-41F9-99FB-666E75DE3113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Pharma Co-vigilance, Renewal/ Cancellation of Marketing Authorization and further development of the drug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08910-1AFE-4B4F-AF6A-4965F7774F17}"/>
                </a:ext>
              </a:extLst>
            </p:cNvPr>
            <p:cNvSpPr txBox="1"/>
            <p:nvPr/>
          </p:nvSpPr>
          <p:spPr>
            <a:xfrm>
              <a:off x="625692" y="1862555"/>
              <a:ext cx="209988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Post Marketing Survey</a:t>
              </a:r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7A3AC5E-599F-4BC5-B383-EB7950DCBF6C}"/>
              </a:ext>
            </a:extLst>
          </p:cNvPr>
          <p:cNvSpPr txBox="1">
            <a:spLocks/>
          </p:cNvSpPr>
          <p:nvPr/>
        </p:nvSpPr>
        <p:spPr>
          <a:xfrm>
            <a:off x="441855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grpSp>
        <p:nvGrpSpPr>
          <p:cNvPr id="27" name="Group 60">
            <a:extLst>
              <a:ext uri="{FF2B5EF4-FFF2-40B4-BE49-F238E27FC236}">
                <a16:creationId xmlns:a16="http://schemas.microsoft.com/office/drawing/2014/main" id="{319497ED-2AFA-4470-9DDE-7C5BFD1777D8}"/>
              </a:ext>
            </a:extLst>
          </p:cNvPr>
          <p:cNvGrpSpPr/>
          <p:nvPr/>
        </p:nvGrpSpPr>
        <p:grpSpPr>
          <a:xfrm>
            <a:off x="4406802" y="4519157"/>
            <a:ext cx="3265311" cy="930589"/>
            <a:chOff x="625692" y="1862555"/>
            <a:chExt cx="2506133" cy="697942"/>
          </a:xfrm>
        </p:grpSpPr>
        <p:sp>
          <p:nvSpPr>
            <p:cNvPr id="28" name="Footer Text">
              <a:extLst>
                <a:ext uri="{FF2B5EF4-FFF2-40B4-BE49-F238E27FC236}">
                  <a16:creationId xmlns:a16="http://schemas.microsoft.com/office/drawing/2014/main" id="{AC17AD41-1D1B-4017-9565-AE458F94ADBF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Packaging, Inventory Management, Transportation, Drug Distribution, Track &amp; Trace and </a:t>
              </a:r>
              <a:r>
                <a:rPr lang="en-US" sz="133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Marketing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EAA7B-DE46-4B51-9828-6E62AA71FE11}"/>
                </a:ext>
              </a:extLst>
            </p:cNvPr>
            <p:cNvSpPr txBox="1"/>
            <p:nvPr/>
          </p:nvSpPr>
          <p:spPr>
            <a:xfrm>
              <a:off x="625692" y="1862555"/>
              <a:ext cx="249629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Supply Chain Management</a:t>
              </a:r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BDECF11-3380-4A79-8FBC-49D01F5C3156}"/>
              </a:ext>
            </a:extLst>
          </p:cNvPr>
          <p:cNvSpPr txBox="1">
            <a:spLocks/>
          </p:cNvSpPr>
          <p:nvPr/>
        </p:nvSpPr>
        <p:spPr>
          <a:xfrm>
            <a:off x="796387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31" name="Group 64">
            <a:extLst>
              <a:ext uri="{FF2B5EF4-FFF2-40B4-BE49-F238E27FC236}">
                <a16:creationId xmlns:a16="http://schemas.microsoft.com/office/drawing/2014/main" id="{F3EC003B-A459-4F55-9559-EE683DA35421}"/>
              </a:ext>
            </a:extLst>
          </p:cNvPr>
          <p:cNvGrpSpPr/>
          <p:nvPr/>
        </p:nvGrpSpPr>
        <p:grpSpPr>
          <a:xfrm>
            <a:off x="7952122" y="4519157"/>
            <a:ext cx="3084178" cy="930589"/>
            <a:chOff x="625691" y="1862555"/>
            <a:chExt cx="2447781" cy="697942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FDFAE6CD-16A6-4521-BAE3-4E79BF679679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After successful clinical trials, MAA &amp; NDA approvals, Drug Manufacturing is started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48373F-AB99-4A8E-985F-5ABC627E86E8}"/>
                </a:ext>
              </a:extLst>
            </p:cNvPr>
            <p:cNvSpPr txBox="1"/>
            <p:nvPr/>
          </p:nvSpPr>
          <p:spPr>
            <a:xfrm>
              <a:off x="625692" y="1862555"/>
              <a:ext cx="159899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Drug Production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21E49-3B8C-41D5-BAB0-5452BCE047C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D2A7F9-C8D1-49DC-8E89-64CCCE770ABE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2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1053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of Data Science in Healthcare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3 of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FD6D4-E86A-401F-9AFA-7261E514D97E}"/>
              </a:ext>
            </a:extLst>
          </p:cNvPr>
          <p:cNvSpPr txBox="1"/>
          <p:nvPr/>
        </p:nvSpPr>
        <p:spPr>
          <a:xfrm>
            <a:off x="2169685" y="1219432"/>
            <a:ext cx="793297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pharma industry was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$390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in 2001 and is now worth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$1.27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expected CAGR over the next decade is about 11.5%.</a:t>
            </a:r>
          </a:p>
        </p:txBody>
      </p:sp>
      <p:sp>
        <p:nvSpPr>
          <p:cNvPr id="8" name="Sev01">
            <a:extLst>
              <a:ext uri="{FF2B5EF4-FFF2-40B4-BE49-F238E27FC236}">
                <a16:creationId xmlns:a16="http://schemas.microsoft.com/office/drawing/2014/main" id="{F599B4E6-D515-4625-8ED2-1F7E8E49D6B9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v02">
            <a:extLst>
              <a:ext uri="{FF2B5EF4-FFF2-40B4-BE49-F238E27FC236}">
                <a16:creationId xmlns:a16="http://schemas.microsoft.com/office/drawing/2014/main" id="{BDF70EE2-79BD-434E-8DD2-018E1E3CE884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v03">
            <a:extLst>
              <a:ext uri="{FF2B5EF4-FFF2-40B4-BE49-F238E27FC236}">
                <a16:creationId xmlns:a16="http://schemas.microsoft.com/office/drawing/2014/main" id="{927EEF9C-69CD-4FA1-89FE-DFD9D933FD14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v04">
            <a:extLst>
              <a:ext uri="{FF2B5EF4-FFF2-40B4-BE49-F238E27FC236}">
                <a16:creationId xmlns:a16="http://schemas.microsoft.com/office/drawing/2014/main" id="{7750878B-77BC-499D-8563-D4E88E51FB2B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D417654F-CA56-4595-829C-A940CEB17F79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A3A75CD-4269-4CD9-B932-5B5BD8F9E216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F58A6C9D-9BB5-411B-A85D-64926CEA208A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0CD90107-C61E-4C09-95AD-01A95A73C7F5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8C08C-2899-4CFD-9292-231A591F8EFF}"/>
              </a:ext>
            </a:extLst>
          </p:cNvPr>
          <p:cNvSpPr txBox="1"/>
          <p:nvPr/>
        </p:nvSpPr>
        <p:spPr>
          <a:xfrm>
            <a:off x="396852" y="4000500"/>
            <a:ext cx="29898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96C6D-3308-4140-BD0B-D6C94630B600}"/>
              </a:ext>
            </a:extLst>
          </p:cNvPr>
          <p:cNvSpPr txBox="1"/>
          <p:nvPr/>
        </p:nvSpPr>
        <p:spPr>
          <a:xfrm>
            <a:off x="3584436" y="4000500"/>
            <a:ext cx="23692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Drugs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68199-6344-4822-9EC3-8526ECFBC593}"/>
              </a:ext>
            </a:extLst>
          </p:cNvPr>
          <p:cNvSpPr txBox="1"/>
          <p:nvPr/>
        </p:nvSpPr>
        <p:spPr>
          <a:xfrm>
            <a:off x="6151494" y="4000500"/>
            <a:ext cx="26663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7BBA-0DD0-407F-852A-8928C766DDED}"/>
              </a:ext>
            </a:extLst>
          </p:cNvPr>
          <p:cNvSpPr txBox="1"/>
          <p:nvPr/>
        </p:nvSpPr>
        <p:spPr>
          <a:xfrm>
            <a:off x="8856133" y="4000500"/>
            <a:ext cx="28378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Innovation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7CDA9-517A-4731-96E0-F47D9C2613A0}"/>
              </a:ext>
            </a:extLst>
          </p:cNvPr>
          <p:cNvSpPr txBox="1"/>
          <p:nvPr/>
        </p:nvSpPr>
        <p:spPr>
          <a:xfrm>
            <a:off x="-15029" y="4505894"/>
            <a:ext cx="3813576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RWE driven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 Monitoring using Digital Health (IoT)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Electronic Medical Records (EMR)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C2751-F014-4623-8C73-23C6EDE21476}"/>
              </a:ext>
            </a:extLst>
          </p:cNvPr>
          <p:cNvSpPr txBox="1"/>
          <p:nvPr/>
        </p:nvSpPr>
        <p:spPr>
          <a:xfrm>
            <a:off x="3655900" y="4505894"/>
            <a:ext cx="2480274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Yield Optimization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E2E Digital Twin simulation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Explainable AI (XAI)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D121E-2D35-465A-AAF1-5EF42FE97498}"/>
              </a:ext>
            </a:extLst>
          </p:cNvPr>
          <p:cNvSpPr txBox="1"/>
          <p:nvPr/>
        </p:nvSpPr>
        <p:spPr>
          <a:xfrm>
            <a:off x="5953723" y="4505894"/>
            <a:ext cx="3164165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Mix Modelling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predictive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Commercial-spend optimization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4D8223-158F-4A71-9DCC-2674D72AB3FB}"/>
              </a:ext>
            </a:extLst>
          </p:cNvPr>
          <p:cNvSpPr txBox="1"/>
          <p:nvPr/>
        </p:nvSpPr>
        <p:spPr>
          <a:xfrm>
            <a:off x="8856132" y="4505894"/>
            <a:ext cx="2837883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Rapidly personalized content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Agent Based Modelling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 Search System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5ABCAB-64DE-44E2-B8CD-5B3FCEC8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6" y="2817197"/>
            <a:ext cx="952020" cy="9520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175AB3-FCE5-456A-8FD3-767B9C6D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7" y="2730184"/>
            <a:ext cx="772961" cy="7729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B069DFA-7B86-4AAB-BA7C-AD0029654321}"/>
              </a:ext>
            </a:extLst>
          </p:cNvPr>
          <p:cNvSpPr/>
          <p:nvPr/>
        </p:nvSpPr>
        <p:spPr>
          <a:xfrm>
            <a:off x="1186546" y="2261126"/>
            <a:ext cx="1817911" cy="16761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95147E-8A31-4FC1-BDE0-D64E65213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8" y="2626402"/>
            <a:ext cx="932327" cy="93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C16835-D39F-4B21-8666-4CFE6AD92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18" y="2533253"/>
            <a:ext cx="985343" cy="98534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497914-6358-4C99-8220-185EDE38ADD2}"/>
              </a:ext>
            </a:extLst>
          </p:cNvPr>
          <p:cNvSpPr/>
          <p:nvPr/>
        </p:nvSpPr>
        <p:spPr>
          <a:xfrm>
            <a:off x="869642" y="1928748"/>
            <a:ext cx="10725458" cy="207175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 Science Process Flow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4 of 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F63C4-534B-4564-934A-D4B84577C0D5}"/>
              </a:ext>
            </a:extLst>
          </p:cNvPr>
          <p:cNvSpPr/>
          <p:nvPr/>
        </p:nvSpPr>
        <p:spPr>
          <a:xfrm>
            <a:off x="4048205" y="14623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129">
            <a:extLst>
              <a:ext uri="{FF2B5EF4-FFF2-40B4-BE49-F238E27FC236}">
                <a16:creationId xmlns:a16="http://schemas.microsoft.com/office/drawing/2014/main" id="{7A00515C-5BC7-499B-B5E1-D54B94A44A83}"/>
              </a:ext>
            </a:extLst>
          </p:cNvPr>
          <p:cNvGrpSpPr>
            <a:grpSpLocks noChangeAspect="1"/>
          </p:cNvGrpSpPr>
          <p:nvPr/>
        </p:nvGrpSpPr>
        <p:grpSpPr>
          <a:xfrm>
            <a:off x="3547985" y="2857549"/>
            <a:ext cx="1124065" cy="1125007"/>
            <a:chOff x="2779491" y="2517212"/>
            <a:chExt cx="648499" cy="649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4C9E4D-02C1-4E22-A0C1-A05AC3C3B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7264E0-8C19-4EA2-903F-842CD9880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130">
            <a:extLst>
              <a:ext uri="{FF2B5EF4-FFF2-40B4-BE49-F238E27FC236}">
                <a16:creationId xmlns:a16="http://schemas.microsoft.com/office/drawing/2014/main" id="{E6D4E40A-98BB-4445-A016-FD18DA71F0AA}"/>
              </a:ext>
            </a:extLst>
          </p:cNvPr>
          <p:cNvGrpSpPr>
            <a:grpSpLocks noChangeAspect="1"/>
          </p:cNvGrpSpPr>
          <p:nvPr/>
        </p:nvGrpSpPr>
        <p:grpSpPr>
          <a:xfrm>
            <a:off x="4267344" y="4471524"/>
            <a:ext cx="1124065" cy="1125007"/>
            <a:chOff x="3287425" y="3613920"/>
            <a:chExt cx="648499" cy="649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FDBA2C-E673-44D5-9874-2F7C446F0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DCA57B-12A2-4B35-8868-8F39D3749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33">
            <a:extLst>
              <a:ext uri="{FF2B5EF4-FFF2-40B4-BE49-F238E27FC236}">
                <a16:creationId xmlns:a16="http://schemas.microsoft.com/office/drawing/2014/main" id="{B1F47272-FA5F-4283-BD5A-F39DE881110B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68" y="1448826"/>
            <a:ext cx="1124065" cy="1125007"/>
            <a:chOff x="5249342" y="1406453"/>
            <a:chExt cx="648499" cy="6490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A5C4C-0FD3-4592-89CB-696C22207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4F0B0F-03CD-4826-AC10-6CC1EBE82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32">
            <a:extLst>
              <a:ext uri="{FF2B5EF4-FFF2-40B4-BE49-F238E27FC236}">
                <a16:creationId xmlns:a16="http://schemas.microsoft.com/office/drawing/2014/main" id="{7130749D-1A80-4DB6-83CF-371B2C740F69}"/>
              </a:ext>
            </a:extLst>
          </p:cNvPr>
          <p:cNvGrpSpPr>
            <a:grpSpLocks noChangeAspect="1"/>
          </p:cNvGrpSpPr>
          <p:nvPr/>
        </p:nvGrpSpPr>
        <p:grpSpPr>
          <a:xfrm>
            <a:off x="7311643" y="2857549"/>
            <a:ext cx="1124065" cy="1125007"/>
            <a:chOff x="5716010" y="2517212"/>
            <a:chExt cx="648499" cy="64904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DB1BFE-5476-41C3-8BF2-75B1189CC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0DA291-F4C0-4EE8-9D4D-089B0775A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31">
            <a:extLst>
              <a:ext uri="{FF2B5EF4-FFF2-40B4-BE49-F238E27FC236}">
                <a16:creationId xmlns:a16="http://schemas.microsoft.com/office/drawing/2014/main" id="{11DB3382-EA7E-4C3A-AB7A-28F681A14ED2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68" y="4471524"/>
            <a:ext cx="1124065" cy="1125007"/>
            <a:chOff x="5244691" y="3613920"/>
            <a:chExt cx="648499" cy="64904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C1ABD3-CAE6-4F22-9B98-01D1E9863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D999EB-76A8-4A2B-99EB-3BA59339E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134">
            <a:extLst>
              <a:ext uri="{FF2B5EF4-FFF2-40B4-BE49-F238E27FC236}">
                <a16:creationId xmlns:a16="http://schemas.microsoft.com/office/drawing/2014/main" id="{AB3CEEBB-DAFA-4152-9CF6-528C29122EA5}"/>
              </a:ext>
            </a:extLst>
          </p:cNvPr>
          <p:cNvGrpSpPr>
            <a:grpSpLocks noChangeAspect="1"/>
          </p:cNvGrpSpPr>
          <p:nvPr/>
        </p:nvGrpSpPr>
        <p:grpSpPr>
          <a:xfrm>
            <a:off x="4190535" y="1464066"/>
            <a:ext cx="1124065" cy="1125007"/>
            <a:chOff x="3287425" y="1417883"/>
            <a:chExt cx="648499" cy="64904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02A554-F1D0-4219-8A8A-0B19913BF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B00819-3BA2-487B-B522-880C4C1D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59">
            <a:extLst>
              <a:ext uri="{FF2B5EF4-FFF2-40B4-BE49-F238E27FC236}">
                <a16:creationId xmlns:a16="http://schemas.microsoft.com/office/drawing/2014/main" id="{E4F186DC-4829-4410-8147-DC84AEAE7EB5}"/>
              </a:ext>
            </a:extLst>
          </p:cNvPr>
          <p:cNvGrpSpPr/>
          <p:nvPr/>
        </p:nvGrpSpPr>
        <p:grpSpPr>
          <a:xfrm>
            <a:off x="7963564" y="4599674"/>
            <a:ext cx="3034927" cy="740645"/>
            <a:chOff x="7154104" y="3206176"/>
            <a:chExt cx="2276195" cy="5554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815367-DA30-4FA7-8BC1-53774ACA6813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Models are of three main types: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Heuristics-based, Statistical or AI/ML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16327-71DB-42E3-9897-825E9E6ACCA2}"/>
                </a:ext>
              </a:extLst>
            </p:cNvPr>
            <p:cNvSpPr/>
            <p:nvPr/>
          </p:nvSpPr>
          <p:spPr>
            <a:xfrm>
              <a:off x="7154104" y="3206176"/>
              <a:ext cx="1654828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 Machine Learning</a:t>
              </a: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72D88F5B-A07C-4B25-9BB6-D0C1A343E02F}"/>
              </a:ext>
            </a:extLst>
          </p:cNvPr>
          <p:cNvGrpSpPr/>
          <p:nvPr/>
        </p:nvGrpSpPr>
        <p:grpSpPr>
          <a:xfrm>
            <a:off x="7963564" y="1366840"/>
            <a:ext cx="3034927" cy="740645"/>
            <a:chOff x="7174424" y="1352592"/>
            <a:chExt cx="2276195" cy="5554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59402C-7424-4871-81A4-589933CC1ED7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Science is experimental. Fail fast and build faster to maximize profit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38164B-0D58-46B5-8BB6-3B3E0228ACA4}"/>
                </a:ext>
              </a:extLst>
            </p:cNvPr>
            <p:cNvSpPr/>
            <p:nvPr/>
          </p:nvSpPr>
          <p:spPr>
            <a:xfrm>
              <a:off x="7174424" y="1352592"/>
              <a:ext cx="1472230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 Impact Analysis</a:t>
              </a:r>
            </a:p>
          </p:txBody>
        </p:sp>
      </p:grpSp>
      <p:grpSp>
        <p:nvGrpSpPr>
          <p:cNvPr id="30" name="Group 56">
            <a:extLst>
              <a:ext uri="{FF2B5EF4-FFF2-40B4-BE49-F238E27FC236}">
                <a16:creationId xmlns:a16="http://schemas.microsoft.com/office/drawing/2014/main" id="{2808E688-581E-4298-8FD4-FF13FEF9BCC5}"/>
              </a:ext>
            </a:extLst>
          </p:cNvPr>
          <p:cNvGrpSpPr/>
          <p:nvPr/>
        </p:nvGrpSpPr>
        <p:grpSpPr>
          <a:xfrm>
            <a:off x="1023628" y="1425556"/>
            <a:ext cx="3034928" cy="752294"/>
            <a:chOff x="-296509" y="1363501"/>
            <a:chExt cx="2276196" cy="3368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1884C1-7188-4AFD-BC9A-5E93573AE6CE}"/>
                </a:ext>
              </a:extLst>
            </p:cNvPr>
            <p:cNvSpPr txBox="1"/>
            <p:nvPr/>
          </p:nvSpPr>
          <p:spPr>
            <a:xfrm>
              <a:off x="-296509" y="1516651"/>
              <a:ext cx="2276196" cy="183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Bring data from data silos to data warehouses (ETL)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73627F-FEC7-46B8-866C-8FFF85BDA24F}"/>
                </a:ext>
              </a:extLst>
            </p:cNvPr>
            <p:cNvSpPr/>
            <p:nvPr/>
          </p:nvSpPr>
          <p:spPr>
            <a:xfrm>
              <a:off x="-256984" y="1363501"/>
              <a:ext cx="2236671" cy="13191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Get Data from Data Silos</a:t>
              </a:r>
            </a:p>
          </p:txBody>
        </p:sp>
      </p:grpSp>
      <p:grpSp>
        <p:nvGrpSpPr>
          <p:cNvPr id="33" name="Group 56">
            <a:extLst>
              <a:ext uri="{FF2B5EF4-FFF2-40B4-BE49-F238E27FC236}">
                <a16:creationId xmlns:a16="http://schemas.microsoft.com/office/drawing/2014/main" id="{D560C0F0-F617-4CDA-9955-F0786E570C2D}"/>
              </a:ext>
            </a:extLst>
          </p:cNvPr>
          <p:cNvGrpSpPr/>
          <p:nvPr/>
        </p:nvGrpSpPr>
        <p:grpSpPr>
          <a:xfrm>
            <a:off x="884474" y="4599671"/>
            <a:ext cx="3174083" cy="740645"/>
            <a:chOff x="-296510" y="1363501"/>
            <a:chExt cx="2276197" cy="5554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E0588A-D18A-489D-BC71-A388C675CAD7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Orchestrate and build pipelines to automate the process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6F48ED-68B2-4E3E-BBEC-F67AC389B327}"/>
                </a:ext>
              </a:extLst>
            </p:cNvPr>
            <p:cNvSpPr/>
            <p:nvPr/>
          </p:nvSpPr>
          <p:spPr>
            <a:xfrm>
              <a:off x="445504" y="1363501"/>
              <a:ext cx="1534183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 Data Engineering</a:t>
              </a:r>
            </a:p>
          </p:txBody>
        </p:sp>
      </p:grpSp>
      <p:grpSp>
        <p:nvGrpSpPr>
          <p:cNvPr id="36" name="Group 58">
            <a:extLst>
              <a:ext uri="{FF2B5EF4-FFF2-40B4-BE49-F238E27FC236}">
                <a16:creationId xmlns:a16="http://schemas.microsoft.com/office/drawing/2014/main" id="{1BB53A49-53A9-4FFF-8037-BC3DE7A39215}"/>
              </a:ext>
            </a:extLst>
          </p:cNvPr>
          <p:cNvGrpSpPr/>
          <p:nvPr/>
        </p:nvGrpSpPr>
        <p:grpSpPr>
          <a:xfrm>
            <a:off x="8463784" y="2678421"/>
            <a:ext cx="3578166" cy="1222300"/>
            <a:chOff x="7174424" y="1352592"/>
            <a:chExt cx="2276195" cy="5638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7BA44A-7F4C-492F-AA2C-5DA598BF131F}"/>
                </a:ext>
              </a:extLst>
            </p:cNvPr>
            <p:cNvSpPr txBox="1"/>
            <p:nvPr/>
          </p:nvSpPr>
          <p:spPr>
            <a:xfrm>
              <a:off x="7174424" y="1632558"/>
              <a:ext cx="2276195" cy="283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 is only helpful to the business if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helps them make money. Data Science is Business, Mathematics &amp; Technology.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C7CD4F-2FBE-456E-808A-937EEF933F09}"/>
                </a:ext>
              </a:extLst>
            </p:cNvPr>
            <p:cNvSpPr/>
            <p:nvPr/>
          </p:nvSpPr>
          <p:spPr>
            <a:xfrm>
              <a:off x="7174424" y="1352592"/>
              <a:ext cx="1852719" cy="4309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 Present to the </a:t>
              </a:r>
            </a:p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Stakeholders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F4AFCE63-0B56-44DA-B011-C17E0EE8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2" y="2631104"/>
            <a:ext cx="1273437" cy="127343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6914446-5C4B-41F4-AE74-C3D8311B5A74}"/>
              </a:ext>
            </a:extLst>
          </p:cNvPr>
          <p:cNvSpPr/>
          <p:nvPr/>
        </p:nvSpPr>
        <p:spPr>
          <a:xfrm>
            <a:off x="5283978" y="2500645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7">
            <a:extLst>
              <a:ext uri="{FF2B5EF4-FFF2-40B4-BE49-F238E27FC236}">
                <a16:creationId xmlns:a16="http://schemas.microsoft.com/office/drawing/2014/main" id="{CBED4371-17A8-4101-9F5B-162EB3F5FD91}"/>
              </a:ext>
            </a:extLst>
          </p:cNvPr>
          <p:cNvGrpSpPr/>
          <p:nvPr/>
        </p:nvGrpSpPr>
        <p:grpSpPr>
          <a:xfrm>
            <a:off x="396852" y="2672473"/>
            <a:ext cx="2996119" cy="1214692"/>
            <a:chOff x="-267404" y="3168889"/>
            <a:chExt cx="2247089" cy="50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9AB6AA-D694-44F6-B814-F53562FD6594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254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business already does things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certain way. First, match the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to show business impact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0FFC3B-E6D4-4565-9A1E-F608C78317E0}"/>
                </a:ext>
              </a:extLst>
            </p:cNvPr>
            <p:cNvSpPr/>
            <p:nvPr/>
          </p:nvSpPr>
          <p:spPr>
            <a:xfrm>
              <a:off x="329137" y="3168889"/>
              <a:ext cx="1650548" cy="43098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 Understand what </a:t>
              </a:r>
              <a:b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business does </a:t>
              </a:r>
            </a:p>
          </p:txBody>
        </p:sp>
      </p:grpSp>
      <p:pic>
        <p:nvPicPr>
          <p:cNvPr id="2050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949888C6-938E-42E7-9BD1-ABDA72AAB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520896" y="5567978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Azure Logo – Penthara Technologies">
            <a:extLst>
              <a:ext uri="{FF2B5EF4-FFF2-40B4-BE49-F238E27FC236}">
                <a16:creationId xmlns:a16="http://schemas.microsoft.com/office/drawing/2014/main" id="{CE893710-68C1-4A4A-8880-676EC465F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030151" y="5504109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(AWS) – Logos Download">
            <a:extLst>
              <a:ext uri="{FF2B5EF4-FFF2-40B4-BE49-F238E27FC236}">
                <a16:creationId xmlns:a16="http://schemas.microsoft.com/office/drawing/2014/main" id="{B45A40E9-C945-46CF-9ED7-2A31D967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9" y="5472784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087F197-12A0-4DA1-9E08-955870C29CB3}"/>
              </a:ext>
            </a:extLst>
          </p:cNvPr>
          <p:cNvSpPr/>
          <p:nvPr/>
        </p:nvSpPr>
        <p:spPr>
          <a:xfrm flipV="1">
            <a:off x="441670" y="5917649"/>
            <a:ext cx="3793974" cy="43801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0D33BA-94D8-4030-B523-2096E45D42BB}"/>
              </a:ext>
            </a:extLst>
          </p:cNvPr>
          <p:cNvGrpSpPr/>
          <p:nvPr/>
        </p:nvGrpSpPr>
        <p:grpSpPr>
          <a:xfrm>
            <a:off x="8813798" y="4028209"/>
            <a:ext cx="1782765" cy="351080"/>
            <a:chOff x="8490945" y="4148023"/>
            <a:chExt cx="2225481" cy="478567"/>
          </a:xfrm>
        </p:grpSpPr>
        <p:pic>
          <p:nvPicPr>
            <p:cNvPr id="2056" name="Picture 8" descr="Tableau Logo for website - Sybyl">
              <a:extLst>
                <a:ext uri="{FF2B5EF4-FFF2-40B4-BE49-F238E27FC236}">
                  <a16:creationId xmlns:a16="http://schemas.microsoft.com/office/drawing/2014/main" id="{8C59D8ED-D6F1-4942-A417-2210EBC607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490945" y="4148023"/>
              <a:ext cx="837379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Power-BI-logo-2021 -">
              <a:extLst>
                <a:ext uri="{FF2B5EF4-FFF2-40B4-BE49-F238E27FC236}">
                  <a16:creationId xmlns:a16="http://schemas.microsoft.com/office/drawing/2014/main" id="{D1169AB3-ED1C-412A-A9D2-35BFDCC27D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478284" y="4148023"/>
              <a:ext cx="464337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806E88E9-5277-49C6-9D2A-5AE02B6BB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10092581" y="4290282"/>
              <a:ext cx="623845" cy="18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The Python Logo | Python Software Foundation">
            <a:extLst>
              <a:ext uri="{FF2B5EF4-FFF2-40B4-BE49-F238E27FC236}">
                <a16:creationId xmlns:a16="http://schemas.microsoft.com/office/drawing/2014/main" id="{5E59A780-2C89-45E0-8ED0-0810961DB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7980185" y="5478546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ile:Apache Spark logo.svg - Wikimedia Commons">
            <a:extLst>
              <a:ext uri="{FF2B5EF4-FFF2-40B4-BE49-F238E27FC236}">
                <a16:creationId xmlns:a16="http://schemas.microsoft.com/office/drawing/2014/main" id="{076D5CAA-BD90-4FDC-B9C7-C5C63D30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18" y="5394454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File:R logo.svg - Wikimedia Commons">
            <a:extLst>
              <a:ext uri="{FF2B5EF4-FFF2-40B4-BE49-F238E27FC236}">
                <a16:creationId xmlns:a16="http://schemas.microsoft.com/office/drawing/2014/main" id="{7D6A6C55-87B5-4C74-9490-4EEC925A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84" y="544117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FC818E6-0FE9-476A-B5FC-A7756C9BAFE0}"/>
              </a:ext>
            </a:extLst>
          </p:cNvPr>
          <p:cNvSpPr/>
          <p:nvPr/>
        </p:nvSpPr>
        <p:spPr>
          <a:xfrm flipV="1">
            <a:off x="7522763" y="5908791"/>
            <a:ext cx="2891016" cy="43801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A78F04-6945-462D-8333-CF9117B1C47D}"/>
              </a:ext>
            </a:extLst>
          </p:cNvPr>
          <p:cNvGrpSpPr/>
          <p:nvPr/>
        </p:nvGrpSpPr>
        <p:grpSpPr>
          <a:xfrm>
            <a:off x="810780" y="2089076"/>
            <a:ext cx="1030987" cy="354949"/>
            <a:chOff x="810780" y="2089076"/>
            <a:chExt cx="1268984" cy="438011"/>
          </a:xfrm>
        </p:grpSpPr>
        <p:pic>
          <p:nvPicPr>
            <p:cNvPr id="2076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83142570-7957-451C-BB43-0C622EB09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AA0794B3-35E5-435A-BE23-E9F6BB210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122CF83-E6C9-40EA-A664-F064641F88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86" y="3150164"/>
            <a:ext cx="557671" cy="55767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1BFBF7B-AFFD-42E5-B7AC-AE796B119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25" y="3111661"/>
            <a:ext cx="611979" cy="61197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D8E9367-E5E3-46FF-AD2B-840C0CC189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90" y="4715676"/>
            <a:ext cx="647076" cy="64707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4B7E8E8-F6FF-40F6-9A25-4CC5741B60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30" y="1765495"/>
            <a:ext cx="516130" cy="51613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4694789-B8A4-4CCF-BF95-3F1CFBE201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1696941"/>
            <a:ext cx="584684" cy="5846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679B324-B3D4-427B-8DCD-69183D345D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49" y="4732620"/>
            <a:ext cx="566614" cy="5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10294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Use Cases for Pharma Industry in Analytics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A2A62C8-ECB5-413B-8469-9683CA0A05D1}"/>
              </a:ext>
            </a:extLst>
          </p:cNvPr>
          <p:cNvSpPr/>
          <p:nvPr/>
        </p:nvSpPr>
        <p:spPr>
          <a:xfrm>
            <a:off x="906425" y="1431311"/>
            <a:ext cx="965063" cy="937433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B8498C88-AEFD-43D7-A581-8717BC52488A}"/>
              </a:ext>
            </a:extLst>
          </p:cNvPr>
          <p:cNvSpPr/>
          <p:nvPr/>
        </p:nvSpPr>
        <p:spPr>
          <a:xfrm>
            <a:off x="906423" y="2957373"/>
            <a:ext cx="965063" cy="93743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A307037C-34CF-4009-B600-7188F50C3382}"/>
              </a:ext>
            </a:extLst>
          </p:cNvPr>
          <p:cNvSpPr/>
          <p:nvPr/>
        </p:nvSpPr>
        <p:spPr>
          <a:xfrm>
            <a:off x="906425" y="4441657"/>
            <a:ext cx="965063" cy="93743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32">
            <a:extLst>
              <a:ext uri="{FF2B5EF4-FFF2-40B4-BE49-F238E27FC236}">
                <a16:creationId xmlns:a16="http://schemas.microsoft.com/office/drawing/2014/main" id="{922E964E-61D4-4CFD-BAD7-02CEEF70007D}"/>
              </a:ext>
            </a:extLst>
          </p:cNvPr>
          <p:cNvGrpSpPr/>
          <p:nvPr/>
        </p:nvGrpSpPr>
        <p:grpSpPr>
          <a:xfrm>
            <a:off x="2101913" y="1299354"/>
            <a:ext cx="3533231" cy="1287785"/>
            <a:chOff x="5638261" y="1339623"/>
            <a:chExt cx="2649923" cy="7569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A31285-76AC-4C70-B1B0-219338A18A71}"/>
                </a:ext>
              </a:extLst>
            </p:cNvPr>
            <p:cNvSpPr txBox="1"/>
            <p:nvPr/>
          </p:nvSpPr>
          <p:spPr>
            <a:xfrm>
              <a:off x="5638263" y="1339623"/>
              <a:ext cx="2331167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Accelerate Drug Discovery </a:t>
              </a:r>
              <a:b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Development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844BA3-E8D3-4F9D-BD97-35F6C935A4FE}"/>
                </a:ext>
              </a:extLst>
            </p:cNvPr>
            <p:cNvSpPr txBox="1"/>
            <p:nvPr/>
          </p:nvSpPr>
          <p:spPr>
            <a:xfrm>
              <a:off x="5638261" y="1734878"/>
              <a:ext cx="2649923" cy="3617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the patents of blockbuster drugs expiring, pharma companies are looking to accelerate time to market leveraging innovation</a:t>
              </a:r>
            </a:p>
          </p:txBody>
        </p:sp>
      </p:grp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9155BB1B-FE04-468A-AD55-D5BBDA037098}"/>
              </a:ext>
            </a:extLst>
          </p:cNvPr>
          <p:cNvSpPr/>
          <p:nvPr/>
        </p:nvSpPr>
        <p:spPr>
          <a:xfrm>
            <a:off x="10320514" y="1429398"/>
            <a:ext cx="965063" cy="93743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B01A5252-40F8-4BFF-90D1-44F10C40EF8B}"/>
              </a:ext>
            </a:extLst>
          </p:cNvPr>
          <p:cNvGrpSpPr/>
          <p:nvPr/>
        </p:nvGrpSpPr>
        <p:grpSpPr>
          <a:xfrm>
            <a:off x="2101911" y="2822798"/>
            <a:ext cx="3533231" cy="1284147"/>
            <a:chOff x="5638261" y="2337644"/>
            <a:chExt cx="2649923" cy="7421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C31C37-B46C-464C-A662-0D21680B28A6}"/>
                </a:ext>
              </a:extLst>
            </p:cNvPr>
            <p:cNvSpPr txBox="1"/>
            <p:nvPr/>
          </p:nvSpPr>
          <p:spPr>
            <a:xfrm>
              <a:off x="5645426" y="2337644"/>
              <a:ext cx="2078598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&amp; Targeted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Medicine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FD721A-C76E-4F41-B861-2638BA4C606E}"/>
                </a:ext>
              </a:extLst>
            </p:cNvPr>
            <p:cNvSpPr txBox="1"/>
            <p:nvPr/>
          </p:nvSpPr>
          <p:spPr>
            <a:xfrm>
              <a:off x="5638261" y="2724153"/>
              <a:ext cx="2649923" cy="3556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medicine based on unique genomics to create more effective solutions for users’ problems</a:t>
              </a:r>
            </a:p>
          </p:txBody>
        </p: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EFD24F9C-4AA9-4CFD-9159-8D7A8731D8EA}"/>
              </a:ext>
            </a:extLst>
          </p:cNvPr>
          <p:cNvSpPr/>
          <p:nvPr/>
        </p:nvSpPr>
        <p:spPr>
          <a:xfrm>
            <a:off x="10320512" y="2957374"/>
            <a:ext cx="965063" cy="937436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37">
            <a:extLst>
              <a:ext uri="{FF2B5EF4-FFF2-40B4-BE49-F238E27FC236}">
                <a16:creationId xmlns:a16="http://schemas.microsoft.com/office/drawing/2014/main" id="{91B671F9-3834-4B5E-814F-93BECFABFF4A}"/>
              </a:ext>
            </a:extLst>
          </p:cNvPr>
          <p:cNvGrpSpPr/>
          <p:nvPr/>
        </p:nvGrpSpPr>
        <p:grpSpPr>
          <a:xfrm>
            <a:off x="2101913" y="4298917"/>
            <a:ext cx="3533232" cy="1265476"/>
            <a:chOff x="5638259" y="3346343"/>
            <a:chExt cx="2649923" cy="6790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42F060-47AD-4893-BE2F-71F810837F12}"/>
                </a:ext>
              </a:extLst>
            </p:cNvPr>
            <p:cNvSpPr txBox="1"/>
            <p:nvPr/>
          </p:nvSpPr>
          <p:spPr>
            <a:xfrm>
              <a:off x="5638263" y="3346343"/>
              <a:ext cx="1892345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Efficiency of </a:t>
              </a:r>
              <a:b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1B430E-518A-4597-A341-617B0D7D6E5C}"/>
                </a:ext>
              </a:extLst>
            </p:cNvPr>
            <p:cNvSpPr txBox="1"/>
            <p:nvPr/>
          </p:nvSpPr>
          <p:spPr>
            <a:xfrm>
              <a:off x="5638259" y="3695178"/>
              <a:ext cx="2649923" cy="3301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Leveraging multiple demographic and personalized data points can help accelerate the tedious process of clinical trials</a:t>
              </a:r>
            </a:p>
          </p:txBody>
        </p:sp>
      </p:grp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529FB819-7602-4F9B-AC9B-255F75ABE2D9}"/>
              </a:ext>
            </a:extLst>
          </p:cNvPr>
          <p:cNvSpPr/>
          <p:nvPr/>
        </p:nvSpPr>
        <p:spPr>
          <a:xfrm>
            <a:off x="10320514" y="4441657"/>
            <a:ext cx="965063" cy="937437"/>
          </a:xfrm>
          <a:prstGeom prst="flowChartOffpage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503890-E1CE-4515-A6AA-E853D5F83C5E}"/>
              </a:ext>
            </a:extLst>
          </p:cNvPr>
          <p:cNvCxnSpPr/>
          <p:nvPr/>
        </p:nvCxnSpPr>
        <p:spPr>
          <a:xfrm flipV="1">
            <a:off x="6096000" y="1688269"/>
            <a:ext cx="0" cy="366154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7">
            <a:extLst>
              <a:ext uri="{FF2B5EF4-FFF2-40B4-BE49-F238E27FC236}">
                <a16:creationId xmlns:a16="http://schemas.microsoft.com/office/drawing/2014/main" id="{1875240A-6D1C-4D91-9E3A-BAB58870DE17}"/>
              </a:ext>
            </a:extLst>
          </p:cNvPr>
          <p:cNvGrpSpPr/>
          <p:nvPr/>
        </p:nvGrpSpPr>
        <p:grpSpPr>
          <a:xfrm>
            <a:off x="6556857" y="1378634"/>
            <a:ext cx="3495536" cy="1165667"/>
            <a:chOff x="885153" y="1380552"/>
            <a:chExt cx="2621652" cy="6369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949AE5-9410-4304-B43C-135E7C8C30F6}"/>
                </a:ext>
              </a:extLst>
            </p:cNvPr>
            <p:cNvSpPr txBox="1"/>
            <p:nvPr/>
          </p:nvSpPr>
          <p:spPr>
            <a:xfrm>
              <a:off x="1405268" y="1380552"/>
              <a:ext cx="2101537" cy="31399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Cost &amp; Increase </a:t>
              </a:r>
              <a:b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Utilization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3C98B1-A1BF-4210-8A94-4E6ADB9EC1EF}"/>
                </a:ext>
              </a:extLst>
            </p:cNvPr>
            <p:cNvSpPr txBox="1"/>
            <p:nvPr/>
          </p:nvSpPr>
          <p:spPr>
            <a:xfrm>
              <a:off x="885153" y="1681251"/>
              <a:ext cx="2621652" cy="3362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Granular cost of key metrics will help pharmaceutical businesses to make smarter decisions based on past performance</a:t>
              </a:r>
            </a:p>
          </p:txBody>
        </p:sp>
      </p:grpSp>
      <p:grpSp>
        <p:nvGrpSpPr>
          <p:cNvPr id="35" name="Group 50">
            <a:extLst>
              <a:ext uri="{FF2B5EF4-FFF2-40B4-BE49-F238E27FC236}">
                <a16:creationId xmlns:a16="http://schemas.microsoft.com/office/drawing/2014/main" id="{4A175F4C-AE34-4FFE-A48B-6DBC6F73F268}"/>
              </a:ext>
            </a:extLst>
          </p:cNvPr>
          <p:cNvGrpSpPr/>
          <p:nvPr/>
        </p:nvGrpSpPr>
        <p:grpSpPr>
          <a:xfrm>
            <a:off x="6556854" y="2822120"/>
            <a:ext cx="3495538" cy="1283280"/>
            <a:chOff x="885152" y="2344722"/>
            <a:chExt cx="2621654" cy="74506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231FF1-5C16-4A94-BC01-BF336A2B3BC9}"/>
                </a:ext>
              </a:extLst>
            </p:cNvPr>
            <p:cNvSpPr txBox="1"/>
            <p:nvPr/>
          </p:nvSpPr>
          <p:spPr>
            <a:xfrm>
              <a:off x="1876551" y="2344722"/>
              <a:ext cx="1630255" cy="4309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Effective Sales &amp; Marketing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AFAC10-2956-49D8-8A22-EFA12531CB74}"/>
                </a:ext>
              </a:extLst>
            </p:cNvPr>
            <p:cNvSpPr txBox="1"/>
            <p:nvPr/>
          </p:nvSpPr>
          <p:spPr>
            <a:xfrm>
              <a:off x="885152" y="2732514"/>
              <a:ext cx="2621653" cy="357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optimized marketing mix spend along with close-range tracking of sales can help make better &amp; faster decisions</a:t>
              </a:r>
            </a:p>
          </p:txBody>
        </p:sp>
      </p:grpSp>
      <p:grpSp>
        <p:nvGrpSpPr>
          <p:cNvPr id="38" name="Group 53">
            <a:extLst>
              <a:ext uri="{FF2B5EF4-FFF2-40B4-BE49-F238E27FC236}">
                <a16:creationId xmlns:a16="http://schemas.microsoft.com/office/drawing/2014/main" id="{37A497F0-BD50-4894-B012-CE0B0ED13BCA}"/>
              </a:ext>
            </a:extLst>
          </p:cNvPr>
          <p:cNvGrpSpPr/>
          <p:nvPr/>
        </p:nvGrpSpPr>
        <p:grpSpPr>
          <a:xfrm>
            <a:off x="6556856" y="4311612"/>
            <a:ext cx="3495540" cy="1305228"/>
            <a:chOff x="885151" y="3355868"/>
            <a:chExt cx="2621655" cy="7094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792F0-D136-4BBB-859B-6E0228576D00}"/>
                </a:ext>
              </a:extLst>
            </p:cNvPr>
            <p:cNvSpPr txBox="1"/>
            <p:nvPr/>
          </p:nvSpPr>
          <p:spPr>
            <a:xfrm>
              <a:off x="1526696" y="3355868"/>
              <a:ext cx="1980110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Mining to capture </a:t>
              </a:r>
              <a:b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of Interest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A2F220-7E20-4CFA-80E5-5D7C2C98A8C0}"/>
                </a:ext>
              </a:extLst>
            </p:cNvPr>
            <p:cNvSpPr txBox="1"/>
            <p:nvPr/>
          </p:nvSpPr>
          <p:spPr>
            <a:xfrm>
              <a:off x="885151" y="3730864"/>
              <a:ext cx="2621653" cy="3344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Capturing competitor and product details can help the healthcare industry react better and plan for the future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6B0901-755B-4B8A-ABB9-175F86E6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3097519"/>
            <a:ext cx="615362" cy="615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3597E8-C3BF-4C39-8733-6FD69BC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0" y="4556156"/>
            <a:ext cx="608808" cy="6088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5F2FAF3-6197-4479-890E-CFE01CAB5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1523227"/>
            <a:ext cx="643718" cy="6437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287E779-065A-47A5-AC75-98F0276B4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1506886"/>
            <a:ext cx="676400" cy="676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1B971C-7E3E-4F2D-BAC3-C51D41B34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3073427"/>
            <a:ext cx="661679" cy="6616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3E55BC0-495B-4192-A116-35B67619C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99" y="4522554"/>
            <a:ext cx="683287" cy="6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8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ite and orange medication pill on black surface">
            <a:extLst>
              <a:ext uri="{FF2B5EF4-FFF2-40B4-BE49-F238E27FC236}">
                <a16:creationId xmlns:a16="http://schemas.microsoft.com/office/drawing/2014/main" id="{B316E7B5-51FB-4934-A435-2F21CD26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818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573477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Science in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Healthcare &amp; Pharma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515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254501" y="2918492"/>
            <a:ext cx="6026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Q&amp;A Session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93274"/>
            <a:ext cx="8972231" cy="124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Anish 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@gmail.com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C9368-67D9-4C98-93D7-165B103ED86D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ue white and yellow balloons">
            <a:extLst>
              <a:ext uri="{FF2B5EF4-FFF2-40B4-BE49-F238E27FC236}">
                <a16:creationId xmlns:a16="http://schemas.microsoft.com/office/drawing/2014/main" id="{A3B31C90-4269-427A-B64B-7D4C804F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5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573477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1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Science in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Healthcare &amp; Pharma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28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9006" y="5580559"/>
            <a:ext cx="345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Thank you.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8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1042</Words>
  <Application>Microsoft Office PowerPoint</Application>
  <PresentationFormat>Widescreen</PresentationFormat>
  <Paragraphs>210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429</cp:revision>
  <dcterms:created xsi:type="dcterms:W3CDTF">2021-05-29T21:16:01Z</dcterms:created>
  <dcterms:modified xsi:type="dcterms:W3CDTF">2021-09-04T23:14:57Z</dcterms:modified>
</cp:coreProperties>
</file>