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70" r:id="rId12"/>
    <p:sldId id="260" r:id="rId13"/>
    <p:sldId id="261" r:id="rId14"/>
    <p:sldId id="269" r:id="rId15"/>
    <p:sldId id="267" r:id="rId16"/>
    <p:sldId id="265" r:id="rId17"/>
    <p:sldId id="26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949F2C-F77C-4728-8506-04516779E561}">
          <p14:sldIdLst>
            <p14:sldId id="274"/>
            <p14:sldId id="257"/>
            <p14:sldId id="258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rchive" id="{50520B23-E549-49CA-817B-EA2271E104E8}">
          <p14:sldIdLst>
            <p14:sldId id="275"/>
            <p14:sldId id="270"/>
            <p14:sldId id="260"/>
            <p14:sldId id="261"/>
            <p14:sldId id="269"/>
            <p14:sldId id="267"/>
            <p14:sldId id="265"/>
            <p14:sldId id="26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4646"/>
    <a:srgbClr val="666699"/>
    <a:srgbClr val="3772A8"/>
    <a:srgbClr val="595959"/>
    <a:srgbClr val="656565"/>
    <a:srgbClr val="009DD9"/>
    <a:srgbClr val="16274C"/>
    <a:srgbClr val="5B6B85"/>
    <a:srgbClr val="041B43"/>
    <a:srgbClr val="132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5973233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58" y="573477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</a:t>
            </a:r>
            <a:r>
              <a:rPr lang="en-US" sz="2800" b="1" dirty="0">
                <a:solidFill>
                  <a:prstClr val="white"/>
                </a:solidFill>
                <a:latin typeface="Segoe UI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Segoe UI"/>
              </a:rPr>
            </a:br>
            <a:r>
              <a:rPr lang="en-US" sz="2800" b="1" dirty="0">
                <a:solidFill>
                  <a:prstClr val="white"/>
                </a:solidFill>
                <a:latin typeface="Segoe UI"/>
              </a:rPr>
              <a:t>Healthcare &amp; Pharma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77B79A-C63C-4A45-9C77-D003DCCCECBF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6818D-ECB9-43D2-A6AA-019C069AAA52}"/>
              </a:ext>
            </a:extLst>
          </p:cNvPr>
          <p:cNvSpPr txBox="1"/>
          <p:nvPr/>
        </p:nvSpPr>
        <p:spPr>
          <a:xfrm>
            <a:off x="398949" y="1182765"/>
            <a:ext cx="1101382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telecom industry is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$1658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percentage of customers a telecom operator can retain decides the profits of the company.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v01">
            <a:extLst>
              <a:ext uri="{FF2B5EF4-FFF2-40B4-BE49-F238E27FC236}">
                <a16:creationId xmlns:a16="http://schemas.microsoft.com/office/drawing/2014/main" id="{0FAE080F-1696-4A5C-86D6-320C01FDA1C2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v02">
            <a:extLst>
              <a:ext uri="{FF2B5EF4-FFF2-40B4-BE49-F238E27FC236}">
                <a16:creationId xmlns:a16="http://schemas.microsoft.com/office/drawing/2014/main" id="{02FFB356-A1CC-4E02-A179-76AE8F096E5A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v03">
            <a:extLst>
              <a:ext uri="{FF2B5EF4-FFF2-40B4-BE49-F238E27FC236}">
                <a16:creationId xmlns:a16="http://schemas.microsoft.com/office/drawing/2014/main" id="{A731529E-5332-4EBB-9D6E-BAAF231C8FA9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4">
            <a:extLst>
              <a:ext uri="{FF2B5EF4-FFF2-40B4-BE49-F238E27FC236}">
                <a16:creationId xmlns:a16="http://schemas.microsoft.com/office/drawing/2014/main" id="{06DA6251-BFCA-4D6C-A89C-AF455E26A99F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254FD6A-D8A8-4C42-9E28-C0F61A318DF7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BB81E9E0-9B44-4CAA-BAA5-1766CF3CEC7D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CA630E-EB2C-44E0-A779-3CD8ADFD31B7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D689A11B-3EEF-4599-B680-A26DC16E5E88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BB81F-087E-43FB-8BE7-4387B3663FD5}"/>
              </a:ext>
            </a:extLst>
          </p:cNvPr>
          <p:cNvSpPr txBox="1"/>
          <p:nvPr/>
        </p:nvSpPr>
        <p:spPr>
          <a:xfrm>
            <a:off x="396852" y="4000500"/>
            <a:ext cx="2989815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Acquisition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Acquiring new customers is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5-10 times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expensive than keeping existing customers loyal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A8881-38EF-489D-951F-57EE3A700985}"/>
              </a:ext>
            </a:extLst>
          </p:cNvPr>
          <p:cNvSpPr txBox="1"/>
          <p:nvPr/>
        </p:nvSpPr>
        <p:spPr>
          <a:xfrm>
            <a:off x="3584436" y="4000500"/>
            <a:ext cx="2369287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$10 billion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globally every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238B1-1353-4BD6-9836-C745D73A149B}"/>
              </a:ext>
            </a:extLst>
          </p:cNvPr>
          <p:cNvSpPr txBox="1"/>
          <p:nvPr/>
        </p:nvSpPr>
        <p:spPr>
          <a:xfrm>
            <a:off x="6151494" y="4000500"/>
            <a:ext cx="2666389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Average churn rate of customers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Companies, on average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10-30%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their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annually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80BB-ED56-41F8-8970-6A291FC8A3E2}"/>
              </a:ext>
            </a:extLst>
          </p:cNvPr>
          <p:cNvSpPr txBox="1"/>
          <p:nvPr/>
        </p:nvSpPr>
        <p:spPr>
          <a:xfrm>
            <a:off x="8856133" y="4000500"/>
            <a:ext cx="2837883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Profits from Customer Retention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customer retention cost was increased by 5%,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would increase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50-75%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C8C6B0-DFB3-4E09-AFD0-912005FB0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40" y="2672925"/>
            <a:ext cx="864507" cy="8645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13534-4818-4266-BBEE-FB8C7852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13" y="2750888"/>
            <a:ext cx="780794" cy="7807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E31980-B427-4601-9486-D3F41142E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70" y="2693454"/>
            <a:ext cx="918291" cy="918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127F30-65FF-41EC-910F-D2DE8BD1C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44" y="2613391"/>
            <a:ext cx="918291" cy="9182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F2FA5B-3D15-41F7-A941-C04ED4B8FCCF}"/>
              </a:ext>
            </a:extLst>
          </p:cNvPr>
          <p:cNvSpPr/>
          <p:nvPr/>
        </p:nvSpPr>
        <p:spPr>
          <a:xfrm>
            <a:off x="1032612" y="2015984"/>
            <a:ext cx="10562487" cy="198451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A385F8-6AEB-495F-B47A-BAE60ED89387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E0EBE7-8F1C-4A5F-8A50-84FEA2A89E8F}"/>
              </a:ext>
            </a:extLst>
          </p:cNvPr>
          <p:cNvSpPr/>
          <p:nvPr/>
        </p:nvSpPr>
        <p:spPr>
          <a:xfrm>
            <a:off x="3919381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129">
            <a:extLst>
              <a:ext uri="{FF2B5EF4-FFF2-40B4-BE49-F238E27FC236}">
                <a16:creationId xmlns:a16="http://schemas.microsoft.com/office/drawing/2014/main" id="{88792FEC-E6C6-47AC-B2E4-BC4BA141F3D0}"/>
              </a:ext>
            </a:extLst>
          </p:cNvPr>
          <p:cNvGrpSpPr>
            <a:grpSpLocks noChangeAspect="1"/>
          </p:cNvGrpSpPr>
          <p:nvPr/>
        </p:nvGrpSpPr>
        <p:grpSpPr>
          <a:xfrm>
            <a:off x="3419161" y="2857549"/>
            <a:ext cx="1124065" cy="1125007"/>
            <a:chOff x="2779491" y="2517212"/>
            <a:chExt cx="648499" cy="64904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BC9A73-0989-461D-B6D3-2040ED25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C268A6-60D9-490D-873C-6CA15AA2C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130">
            <a:extLst>
              <a:ext uri="{FF2B5EF4-FFF2-40B4-BE49-F238E27FC236}">
                <a16:creationId xmlns:a16="http://schemas.microsoft.com/office/drawing/2014/main" id="{A612631F-11D5-4EFE-B783-C0AD7192DDE1}"/>
              </a:ext>
            </a:extLst>
          </p:cNvPr>
          <p:cNvGrpSpPr>
            <a:grpSpLocks noChangeAspect="1"/>
          </p:cNvGrpSpPr>
          <p:nvPr/>
        </p:nvGrpSpPr>
        <p:grpSpPr>
          <a:xfrm>
            <a:off x="4138520" y="4471524"/>
            <a:ext cx="1124065" cy="1125007"/>
            <a:chOff x="3287425" y="3613920"/>
            <a:chExt cx="648499" cy="64904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559EE5-ED57-4EE4-BD51-1EA58ABB5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6AF39-646A-4943-BC63-4DDCD4AE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9AD642DE-3E10-402B-B7CF-3BCACD7F2ADE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1448826"/>
            <a:ext cx="1124065" cy="1125007"/>
            <a:chOff x="5249342" y="1406453"/>
            <a:chExt cx="648499" cy="64904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B3F611-291B-4E56-B83F-ACF89069F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3E62791-4100-4857-A51F-67F2F02B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132">
            <a:extLst>
              <a:ext uri="{FF2B5EF4-FFF2-40B4-BE49-F238E27FC236}">
                <a16:creationId xmlns:a16="http://schemas.microsoft.com/office/drawing/2014/main" id="{CF7D4F37-7A3B-46B9-9681-25FF322982EA}"/>
              </a:ext>
            </a:extLst>
          </p:cNvPr>
          <p:cNvGrpSpPr>
            <a:grpSpLocks noChangeAspect="1"/>
          </p:cNvGrpSpPr>
          <p:nvPr/>
        </p:nvGrpSpPr>
        <p:grpSpPr>
          <a:xfrm>
            <a:off x="7182819" y="2857549"/>
            <a:ext cx="1124065" cy="1125007"/>
            <a:chOff x="5716010" y="2517212"/>
            <a:chExt cx="648499" cy="64904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AC7D19-A95F-42DE-ABD2-1E6A31CC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2273219-43B4-4BE4-A060-2B88BBD07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131">
            <a:extLst>
              <a:ext uri="{FF2B5EF4-FFF2-40B4-BE49-F238E27FC236}">
                <a16:creationId xmlns:a16="http://schemas.microsoft.com/office/drawing/2014/main" id="{DC759FC9-865C-4BD2-B58A-978160BF032C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4471524"/>
            <a:ext cx="1124065" cy="1125007"/>
            <a:chOff x="5244691" y="3613920"/>
            <a:chExt cx="648499" cy="64904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0EC7A4-49CB-4A41-B3EB-961096284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B62000-DF27-408A-8492-A19DCD49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Group 134">
            <a:extLst>
              <a:ext uri="{FF2B5EF4-FFF2-40B4-BE49-F238E27FC236}">
                <a16:creationId xmlns:a16="http://schemas.microsoft.com/office/drawing/2014/main" id="{2B62174C-B4F8-4817-9CCE-FDF6AFD0C53E}"/>
              </a:ext>
            </a:extLst>
          </p:cNvPr>
          <p:cNvGrpSpPr>
            <a:grpSpLocks noChangeAspect="1"/>
          </p:cNvGrpSpPr>
          <p:nvPr/>
        </p:nvGrpSpPr>
        <p:grpSpPr>
          <a:xfrm>
            <a:off x="4061711" y="1464066"/>
            <a:ext cx="1124065" cy="1125007"/>
            <a:chOff x="3287425" y="1417883"/>
            <a:chExt cx="648499" cy="64904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41236B-8EA6-4547-97F7-E016579AD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F8900B-EE2E-4425-A5D7-C46A314CA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3668263B-CEFF-4224-9442-7626BBA54254}"/>
              </a:ext>
            </a:extLst>
          </p:cNvPr>
          <p:cNvGrpSpPr/>
          <p:nvPr/>
        </p:nvGrpSpPr>
        <p:grpSpPr>
          <a:xfrm>
            <a:off x="7834741" y="4599673"/>
            <a:ext cx="4121706" cy="945765"/>
            <a:chOff x="7154104" y="3206176"/>
            <a:chExt cx="3091279" cy="7093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F41D37-7D44-4BE9-A4DD-A89430944FE1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was a gap of research that had good results and performed interpretable machine learning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1532B86-3992-43CC-86B9-E5CB089C4660}"/>
                </a:ext>
              </a:extLst>
            </p:cNvPr>
            <p:cNvSpPr/>
            <p:nvPr/>
          </p:nvSpPr>
          <p:spPr>
            <a:xfrm>
              <a:off x="7154104" y="3206176"/>
              <a:ext cx="3091279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Gap: Interpretable Machine Learning</a:t>
              </a:r>
            </a:p>
          </p:txBody>
        </p:sp>
      </p:grpSp>
      <p:grpSp>
        <p:nvGrpSpPr>
          <p:cNvPr id="72" name="Group 57">
            <a:extLst>
              <a:ext uri="{FF2B5EF4-FFF2-40B4-BE49-F238E27FC236}">
                <a16:creationId xmlns:a16="http://schemas.microsoft.com/office/drawing/2014/main" id="{4626E96E-DFE2-466B-B2F9-EBB4CC9F1949}"/>
              </a:ext>
            </a:extLst>
          </p:cNvPr>
          <p:cNvGrpSpPr/>
          <p:nvPr/>
        </p:nvGrpSpPr>
        <p:grpSpPr>
          <a:xfrm>
            <a:off x="269978" y="2933782"/>
            <a:ext cx="2996119" cy="740645"/>
            <a:chOff x="-267404" y="3168889"/>
            <a:chExt cx="2247089" cy="5554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B32349-0E0D-4843-90C8-98414D72BBFE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Mostly XGBoost was used to 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conduct feature selection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373C75-90AD-479C-BED8-35A71B605E47}"/>
                </a:ext>
              </a:extLst>
            </p:cNvPr>
            <p:cNvSpPr/>
            <p:nvPr/>
          </p:nvSpPr>
          <p:spPr>
            <a:xfrm>
              <a:off x="526883" y="3168889"/>
              <a:ext cx="1452802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Selection</a:t>
              </a:r>
            </a:p>
          </p:txBody>
        </p:sp>
      </p:grpSp>
      <p:grpSp>
        <p:nvGrpSpPr>
          <p:cNvPr id="75" name="Group 58">
            <a:extLst>
              <a:ext uri="{FF2B5EF4-FFF2-40B4-BE49-F238E27FC236}">
                <a16:creationId xmlns:a16="http://schemas.microsoft.com/office/drawing/2014/main" id="{B78EA985-B84A-4792-9E8E-1801930ECCBF}"/>
              </a:ext>
            </a:extLst>
          </p:cNvPr>
          <p:cNvGrpSpPr/>
          <p:nvPr/>
        </p:nvGrpSpPr>
        <p:grpSpPr>
          <a:xfrm>
            <a:off x="7834740" y="1366840"/>
            <a:ext cx="3034927" cy="945765"/>
            <a:chOff x="7174424" y="1352592"/>
            <a:chExt cx="2276195" cy="7093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674DFA-FA6B-4985-9B7A-967BF5EE2A04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 machine learning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meta-heuristic models, hybrid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 techniques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1FF6166-B6D8-4D36-8488-1EF5D00B0DDC}"/>
                </a:ext>
              </a:extLst>
            </p:cNvPr>
            <p:cNvSpPr/>
            <p:nvPr/>
          </p:nvSpPr>
          <p:spPr>
            <a:xfrm>
              <a:off x="7174424" y="1352592"/>
              <a:ext cx="85961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Modelling</a:t>
              </a:r>
            </a:p>
          </p:txBody>
        </p:sp>
      </p:grpSp>
      <p:grpSp>
        <p:nvGrpSpPr>
          <p:cNvPr id="78" name="Group 56">
            <a:extLst>
              <a:ext uri="{FF2B5EF4-FFF2-40B4-BE49-F238E27FC236}">
                <a16:creationId xmlns:a16="http://schemas.microsoft.com/office/drawing/2014/main" id="{93084A38-5CE8-4316-AE83-8944038739E1}"/>
              </a:ext>
            </a:extLst>
          </p:cNvPr>
          <p:cNvGrpSpPr/>
          <p:nvPr/>
        </p:nvGrpSpPr>
        <p:grpSpPr>
          <a:xfrm>
            <a:off x="894804" y="1366841"/>
            <a:ext cx="3034929" cy="740645"/>
            <a:chOff x="-296510" y="1363501"/>
            <a:chExt cx="2276197" cy="55548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3BD66E-4945-40B8-8BDE-92EB6AEB9740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 analysis, univariate analysis,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bivariate analysis,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6F9CEA-D094-4439-AC93-908CBEB8407D}"/>
                </a:ext>
              </a:extLst>
            </p:cNvPr>
            <p:cNvSpPr/>
            <p:nvPr/>
          </p:nvSpPr>
          <p:spPr>
            <a:xfrm>
              <a:off x="-184848" y="1363501"/>
              <a:ext cx="2164535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grpSp>
        <p:nvGrpSpPr>
          <p:cNvPr id="81" name="Group 56">
            <a:extLst>
              <a:ext uri="{FF2B5EF4-FFF2-40B4-BE49-F238E27FC236}">
                <a16:creationId xmlns:a16="http://schemas.microsoft.com/office/drawing/2014/main" id="{B9B60D14-CB0E-46FC-9614-D63F1760E7EE}"/>
              </a:ext>
            </a:extLst>
          </p:cNvPr>
          <p:cNvGrpSpPr/>
          <p:nvPr/>
        </p:nvGrpSpPr>
        <p:grpSpPr>
          <a:xfrm>
            <a:off x="755650" y="4599671"/>
            <a:ext cx="3174083" cy="945765"/>
            <a:chOff x="-296510" y="1363501"/>
            <a:chExt cx="2276197" cy="70932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10D835-9463-4BBE-8033-BEC2269E2CA9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Cox Transformation, Class Balancing, Handling Categorical variables,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Standardization, Normalization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4CAD5C-6FAF-4FC4-955B-343588C2144D}"/>
                </a:ext>
              </a:extLst>
            </p:cNvPr>
            <p:cNvSpPr/>
            <p:nvPr/>
          </p:nvSpPr>
          <p:spPr>
            <a:xfrm>
              <a:off x="289320" y="1363501"/>
              <a:ext cx="169036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grpSp>
        <p:nvGrpSpPr>
          <p:cNvPr id="84" name="Group 58">
            <a:extLst>
              <a:ext uri="{FF2B5EF4-FFF2-40B4-BE49-F238E27FC236}">
                <a16:creationId xmlns:a16="http://schemas.microsoft.com/office/drawing/2014/main" id="{DFA7046F-4D20-4826-A182-8BFF69BE0946}"/>
              </a:ext>
            </a:extLst>
          </p:cNvPr>
          <p:cNvGrpSpPr/>
          <p:nvPr/>
        </p:nvGrpSpPr>
        <p:grpSpPr>
          <a:xfrm>
            <a:off x="8334958" y="2933780"/>
            <a:ext cx="3034927" cy="945765"/>
            <a:chOff x="7174424" y="1352592"/>
            <a:chExt cx="2276195" cy="7093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62E95A-D940-4823-B39F-886CD562D00F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models were evaluated using accuracy or AUC scores are the primary methods of assessment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7B0CC-D74D-4D7E-A0D4-5CD608F6C61D}"/>
                </a:ext>
              </a:extLst>
            </p:cNvPr>
            <p:cNvSpPr/>
            <p:nvPr/>
          </p:nvSpPr>
          <p:spPr>
            <a:xfrm>
              <a:off x="7174424" y="1352592"/>
              <a:ext cx="155489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Evaluation Metrics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86FA53E5-87B7-4FB9-B53B-1F35D0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3" y="1779960"/>
            <a:ext cx="532645" cy="5326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46A4C94-1BED-49A2-8111-4C9E2689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06" y="3143442"/>
            <a:ext cx="540974" cy="5409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B3393-4398-4D02-B973-5701E57F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35" y="4755888"/>
            <a:ext cx="546823" cy="54682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CA279-FFF3-4CF7-9D38-EBE52C470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9" y="1748878"/>
            <a:ext cx="528598" cy="52859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09FBADB-C093-47A4-8E45-92113792E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20" y="3143442"/>
            <a:ext cx="549395" cy="54939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DCDFEC7-BCE7-4C7E-A9B9-7753F1480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4732008"/>
            <a:ext cx="632250" cy="63225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D328B2-3089-47E2-BC02-4F3E19757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18" y="2631104"/>
            <a:ext cx="1273437" cy="1273437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0B5447F-4DDC-4362-AAB0-B65BD4FEDC6F}"/>
              </a:ext>
            </a:extLst>
          </p:cNvPr>
          <p:cNvSpPr/>
          <p:nvPr/>
        </p:nvSpPr>
        <p:spPr>
          <a:xfrm>
            <a:off x="5155154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85A05C-684C-42FD-8D4B-E80884664C68}"/>
              </a:ext>
            </a:extLst>
          </p:cNvPr>
          <p:cNvSpPr/>
          <p:nvPr/>
        </p:nvSpPr>
        <p:spPr>
          <a:xfrm>
            <a:off x="4065990" y="1425355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E53EB2-415C-4CCC-8E84-B824319744A6}"/>
              </a:ext>
            </a:extLst>
          </p:cNvPr>
          <p:cNvSpPr/>
          <p:nvPr/>
        </p:nvSpPr>
        <p:spPr>
          <a:xfrm>
            <a:off x="3417482" y="2797028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6BC8A4-8180-46C1-A3E1-69BA5D1A177A}"/>
              </a:ext>
            </a:extLst>
          </p:cNvPr>
          <p:cNvSpPr/>
          <p:nvPr/>
        </p:nvSpPr>
        <p:spPr>
          <a:xfrm>
            <a:off x="4132453" y="4471524"/>
            <a:ext cx="1130132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232D9D-267E-4EF0-BF24-D6FBBC462F17}"/>
              </a:ext>
            </a:extLst>
          </p:cNvPr>
          <p:cNvSpPr/>
          <p:nvPr/>
        </p:nvSpPr>
        <p:spPr>
          <a:xfrm>
            <a:off x="6438644" y="1359834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36EBFB-ECBD-4E76-87AD-280A59E55F62}"/>
              </a:ext>
            </a:extLst>
          </p:cNvPr>
          <p:cNvSpPr/>
          <p:nvPr/>
        </p:nvSpPr>
        <p:spPr>
          <a:xfrm>
            <a:off x="7053120" y="2773835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12EA3C-EE5D-4C94-B1BE-848A70322752}"/>
              </a:ext>
            </a:extLst>
          </p:cNvPr>
          <p:cNvSpPr/>
          <p:nvPr/>
        </p:nvSpPr>
        <p:spPr>
          <a:xfrm>
            <a:off x="6530416" y="4412498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0F6FB7-F91D-48C3-8926-E15D6B3CC7B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A126-BB5A-4EF9-AB3A-5530499E3DE2}"/>
              </a:ext>
            </a:extLst>
          </p:cNvPr>
          <p:cNvSpPr txBox="1"/>
          <p:nvPr/>
        </p:nvSpPr>
        <p:spPr>
          <a:xfrm>
            <a:off x="396853" y="1365718"/>
            <a:ext cx="11069433" cy="431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aim of the paper is to develop a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trustworthy and interpretable model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that will predict customers that will churn.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Visualize patterns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of customer behavior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identify important attributes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Implement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techniques to improve model performance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Develop and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evaluate machine learning models</a:t>
            </a:r>
            <a:b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help the business make sense of predictions, leverage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99E9-B353-4DCB-8252-8B3FCBDD60F4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5E76013-AD24-4872-8D46-68220E950DF4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ABE62-2AF1-40A1-8826-F1652DBAFADE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1">
            <a:extLst>
              <a:ext uri="{FF2B5EF4-FFF2-40B4-BE49-F238E27FC236}">
                <a16:creationId xmlns:a16="http://schemas.microsoft.com/office/drawing/2014/main" id="{295BF1FF-F7E0-4910-AE3C-3DAB23F7B564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6254802A-E210-4EB6-9E7A-FAA237F95687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Understanding, Distribution of variables, Missing Value Analysis, Outlier Analysis, Bivariate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CC07B4-5D75-4C23-8D2F-0AE8C097FB36}"/>
                </a:ext>
              </a:extLst>
            </p:cNvPr>
            <p:cNvSpPr txBox="1"/>
            <p:nvPr/>
          </p:nvSpPr>
          <p:spPr>
            <a:xfrm>
              <a:off x="625692" y="1862556"/>
              <a:ext cx="22424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A910AE-266B-4303-AF77-48FFC190EAC1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0902F7-9C5C-40E7-8CE3-35D8AAE04E35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5">
            <a:extLst>
              <a:ext uri="{FF2B5EF4-FFF2-40B4-BE49-F238E27FC236}">
                <a16:creationId xmlns:a16="http://schemas.microsoft.com/office/drawing/2014/main" id="{5DCB3878-9A82-4D71-90B2-FD9B7B335568}"/>
              </a:ext>
            </a:extLst>
          </p:cNvPr>
          <p:cNvGrpSpPr/>
          <p:nvPr/>
        </p:nvGrpSpPr>
        <p:grpSpPr>
          <a:xfrm>
            <a:off x="4406802" y="2464902"/>
            <a:ext cx="2715215" cy="930589"/>
            <a:chOff x="625692" y="1862555"/>
            <a:chExt cx="2036411" cy="697942"/>
          </a:xfrm>
        </p:grpSpPr>
        <p:sp>
          <p:nvSpPr>
            <p:cNvPr id="13" name="Footer Text">
              <a:extLst>
                <a:ext uri="{FF2B5EF4-FFF2-40B4-BE49-F238E27FC236}">
                  <a16:creationId xmlns:a16="http://schemas.microsoft.com/office/drawing/2014/main" id="{A5BAC5A4-A44A-4479-BD7E-DE109F60B4AA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Chi-Square Test, ANOVA, Probability Distribution using Kernel Density Estimation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F0C5F-FE9E-4621-B7D8-09E629C58F64}"/>
                </a:ext>
              </a:extLst>
            </p:cNvPr>
            <p:cNvSpPr txBox="1"/>
            <p:nvPr/>
          </p:nvSpPr>
          <p:spPr>
            <a:xfrm>
              <a:off x="625692" y="1862555"/>
              <a:ext cx="136893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Statistical Tests</a:t>
              </a:r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6AD137-56AB-407A-9931-19EC823BF37B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28D48DB2-69EA-49D3-9746-85CED8A7F75C}"/>
              </a:ext>
            </a:extLst>
          </p:cNvPr>
          <p:cNvGrpSpPr/>
          <p:nvPr/>
        </p:nvGrpSpPr>
        <p:grpSpPr>
          <a:xfrm>
            <a:off x="7952122" y="2464900"/>
            <a:ext cx="3290216" cy="930588"/>
            <a:chOff x="625692" y="1862555"/>
            <a:chExt cx="2690511" cy="697942"/>
          </a:xfrm>
        </p:grpSpPr>
        <p:sp>
          <p:nvSpPr>
            <p:cNvPr id="17" name="Footer Text">
              <a:extLst>
                <a:ext uri="{FF2B5EF4-FFF2-40B4-BE49-F238E27FC236}">
                  <a16:creationId xmlns:a16="http://schemas.microsoft.com/office/drawing/2014/main" id="{0ACA0040-7833-44ED-8151-B5E52A0BD7CA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One-Hot Encoding, Feature Importance Analysis, Standardization (After train - validation - test split), Class Balancing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60A358-747E-49E7-B527-47405D5F9E7F}"/>
                </a:ext>
              </a:extLst>
            </p:cNvPr>
            <p:cNvSpPr txBox="1"/>
            <p:nvPr/>
          </p:nvSpPr>
          <p:spPr>
            <a:xfrm>
              <a:off x="625692" y="1862555"/>
              <a:ext cx="198196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0C84AF-DA0B-425A-8069-A9BEFA22717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44">
            <a:extLst>
              <a:ext uri="{FF2B5EF4-FFF2-40B4-BE49-F238E27FC236}">
                <a16:creationId xmlns:a16="http://schemas.microsoft.com/office/drawing/2014/main" id="{29E3FBBE-149C-4938-9E56-96A6C7C381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78F6E49-D11D-4C2E-BA5C-A7E6395E8AF1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31DEC56A-9526-42A4-BBF8-83FE7E7E75B9}"/>
              </a:ext>
            </a:extLst>
          </p:cNvPr>
          <p:cNvGrpSpPr/>
          <p:nvPr/>
        </p:nvGrpSpPr>
        <p:grpSpPr>
          <a:xfrm>
            <a:off x="770145" y="4519158"/>
            <a:ext cx="3265311" cy="1135261"/>
            <a:chOff x="625691" y="1862555"/>
            <a:chExt cx="2506132" cy="851446"/>
          </a:xfrm>
        </p:grpSpPr>
        <p:sp>
          <p:nvSpPr>
            <p:cNvPr id="23" name="Footer Text">
              <a:extLst>
                <a:ext uri="{FF2B5EF4-FFF2-40B4-BE49-F238E27FC236}">
                  <a16:creationId xmlns:a16="http://schemas.microsoft.com/office/drawing/2014/main" id="{F5D094FF-39C7-4F88-9543-E6F2A7F4CD20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614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 using Locally Interpretable Model - Agnostic Explanation (LIME) and Shapely Additive Explanations (SHAP)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A576B-8B1C-4109-A23B-3EE3625602FE}"/>
                </a:ext>
              </a:extLst>
            </p:cNvPr>
            <p:cNvSpPr txBox="1"/>
            <p:nvPr/>
          </p:nvSpPr>
          <p:spPr>
            <a:xfrm>
              <a:off x="625692" y="1862555"/>
              <a:ext cx="20493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</a:t>
              </a:r>
            </a:p>
          </p:txBody>
        </p:sp>
      </p:grp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3CE2096-09CA-422B-A3E7-193791BA085D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6" name="Group 60">
            <a:extLst>
              <a:ext uri="{FF2B5EF4-FFF2-40B4-BE49-F238E27FC236}">
                <a16:creationId xmlns:a16="http://schemas.microsoft.com/office/drawing/2014/main" id="{6B800D65-720F-44E1-ABDD-6375D968E6A9}"/>
              </a:ext>
            </a:extLst>
          </p:cNvPr>
          <p:cNvGrpSpPr/>
          <p:nvPr/>
        </p:nvGrpSpPr>
        <p:grpSpPr>
          <a:xfrm>
            <a:off x="4406802" y="4519158"/>
            <a:ext cx="3265311" cy="930589"/>
            <a:chOff x="625692" y="1862555"/>
            <a:chExt cx="2506133" cy="697942"/>
          </a:xfrm>
        </p:grpSpPr>
        <p:sp>
          <p:nvSpPr>
            <p:cNvPr id="27" name="Footer Text">
              <a:extLst>
                <a:ext uri="{FF2B5EF4-FFF2-40B4-BE49-F238E27FC236}">
                  <a16:creationId xmlns:a16="http://schemas.microsoft.com/office/drawing/2014/main" id="{0604E282-61D4-440C-8E1B-706EBC417AA5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 on Train-Validation-Test Data, after Class Balancing, and after Oversampling using SMOTE-NC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7DFA5-B71A-44B4-886F-0803F46968E5}"/>
                </a:ext>
              </a:extLst>
            </p:cNvPr>
            <p:cNvSpPr txBox="1"/>
            <p:nvPr/>
          </p:nvSpPr>
          <p:spPr>
            <a:xfrm>
              <a:off x="625692" y="1862555"/>
              <a:ext cx="1613623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</a:t>
              </a:r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63BB8F2-3A46-4419-9D89-B917370C0087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0" name="Group 64">
            <a:extLst>
              <a:ext uri="{FF2B5EF4-FFF2-40B4-BE49-F238E27FC236}">
                <a16:creationId xmlns:a16="http://schemas.microsoft.com/office/drawing/2014/main" id="{DCE92F6A-E603-4530-9C04-8225F62B894E}"/>
              </a:ext>
            </a:extLst>
          </p:cNvPr>
          <p:cNvGrpSpPr/>
          <p:nvPr/>
        </p:nvGrpSpPr>
        <p:grpSpPr>
          <a:xfrm>
            <a:off x="7952122" y="4519158"/>
            <a:ext cx="3084178" cy="930589"/>
            <a:chOff x="625691" y="1862555"/>
            <a:chExt cx="2447781" cy="697942"/>
          </a:xfrm>
        </p:grpSpPr>
        <p:sp>
          <p:nvSpPr>
            <p:cNvPr id="31" name="Footer Text">
              <a:extLst>
                <a:ext uri="{FF2B5EF4-FFF2-40B4-BE49-F238E27FC236}">
                  <a16:creationId xmlns:a16="http://schemas.microsoft.com/office/drawing/2014/main" id="{4D8CF251-9CCE-4F95-93AF-44CD75B7D044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Train-test split, Baseline models, Hyperparameter tuning, Class Balancing - Oversampling using SMOTE-NC,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88314-77F6-40A2-9991-2F18C5061E11}"/>
                </a:ext>
              </a:extLst>
            </p:cNvPr>
            <p:cNvSpPr txBox="1"/>
            <p:nvPr/>
          </p:nvSpPr>
          <p:spPr>
            <a:xfrm>
              <a:off x="625692" y="1862555"/>
              <a:ext cx="14707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Building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4518EB-EDC7-4BC5-B20C-CE001DF0347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42156C-21AD-44B9-98B1-E8FC6BCE8BDB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CDB6-27E9-46A4-932D-A18BC0F9E7D2}"/>
              </a:ext>
            </a:extLst>
          </p:cNvPr>
          <p:cNvSpPr/>
          <p:nvPr/>
        </p:nvSpPr>
        <p:spPr>
          <a:xfrm>
            <a:off x="653116" y="1494540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6A3D75-2926-4180-BF08-EABC60552B94}"/>
              </a:ext>
            </a:extLst>
          </p:cNvPr>
          <p:cNvSpPr/>
          <p:nvPr/>
        </p:nvSpPr>
        <p:spPr>
          <a:xfrm>
            <a:off x="579527" y="3537426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4EF44-3D76-4C86-9E80-9CB38A3F064C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21" grpId="0"/>
      <p:bldP spid="25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3" y="283882"/>
            <a:ext cx="745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Train-Validation-Test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5D5F-B9A4-46C7-9E1A-594E9169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" y="1395607"/>
            <a:ext cx="6888335" cy="435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1DF8B-2B16-4456-A051-2B3AF455B4AB}"/>
              </a:ext>
            </a:extLst>
          </p:cNvPr>
          <p:cNvSpPr txBox="1"/>
          <p:nvPr/>
        </p:nvSpPr>
        <p:spPr>
          <a:xfrm>
            <a:off x="7408718" y="1140745"/>
            <a:ext cx="4221661" cy="457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data has been split into train, test and validation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 has the highest accuracy on the test data of 78.30%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Bernoulli Naïve Bayes has the highest AUC Score of 0.74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 and Decision Tree are overfit on the train data with accuracies of 99.75%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 and Gaussian Naïve Bayes are the other models that performed well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E54B3-4F43-4B43-A224-E31B896E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2" y="4743293"/>
            <a:ext cx="6196960" cy="1005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C1791-0792-4A4B-957F-BE9345D3D9DE}"/>
              </a:ext>
            </a:extLst>
          </p:cNvPr>
          <p:cNvSpPr txBox="1"/>
          <p:nvPr/>
        </p:nvSpPr>
        <p:spPr>
          <a:xfrm rot="18903568">
            <a:off x="-301981" y="5214776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Gaussian NB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BBF4F-5EB8-4842-BE5C-6E59015B4E89}"/>
              </a:ext>
            </a:extLst>
          </p:cNvPr>
          <p:cNvSpPr txBox="1"/>
          <p:nvPr/>
        </p:nvSpPr>
        <p:spPr>
          <a:xfrm rot="18903568">
            <a:off x="299625" y="5210540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Bernoulli NB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FA109-B3A6-489E-A3AF-297379E2FCF4}"/>
              </a:ext>
            </a:extLst>
          </p:cNvPr>
          <p:cNvSpPr txBox="1"/>
          <p:nvPr/>
        </p:nvSpPr>
        <p:spPr>
          <a:xfrm rot="18903568">
            <a:off x="891754" y="5206587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9D067-24ED-4FA5-B7C5-2E44768408E4}"/>
              </a:ext>
            </a:extLst>
          </p:cNvPr>
          <p:cNvSpPr txBox="1"/>
          <p:nvPr/>
        </p:nvSpPr>
        <p:spPr>
          <a:xfrm rot="18903568">
            <a:off x="1503309" y="5222961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AC7A4-C938-40DA-9E2C-C920E31CC78C}"/>
              </a:ext>
            </a:extLst>
          </p:cNvPr>
          <p:cNvSpPr txBox="1"/>
          <p:nvPr/>
        </p:nvSpPr>
        <p:spPr>
          <a:xfrm rot="18903568">
            <a:off x="1984315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SVM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CCF4B-67B5-4694-9B7E-9FA5C5DE8F8B}"/>
              </a:ext>
            </a:extLst>
          </p:cNvPr>
          <p:cNvSpPr txBox="1"/>
          <p:nvPr/>
        </p:nvSpPr>
        <p:spPr>
          <a:xfrm rot="18903568">
            <a:off x="2596894" y="5252910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8A1E3-2947-4123-9D66-F1E15D5F0CB9}"/>
              </a:ext>
            </a:extLst>
          </p:cNvPr>
          <p:cNvSpPr txBox="1"/>
          <p:nvPr/>
        </p:nvSpPr>
        <p:spPr>
          <a:xfrm rot="18903568">
            <a:off x="3198500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 Neighbor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8ECC9-C284-45B6-AD3F-06BAFF8C0950}"/>
              </a:ext>
            </a:extLst>
          </p:cNvPr>
          <p:cNvSpPr txBox="1"/>
          <p:nvPr/>
        </p:nvSpPr>
        <p:spPr>
          <a:xfrm rot="18903568">
            <a:off x="3777336" y="5266442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Gradient Boost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6AA72-9F47-40DF-8656-A0083225E448}"/>
              </a:ext>
            </a:extLst>
          </p:cNvPr>
          <p:cNvSpPr txBox="1"/>
          <p:nvPr/>
        </p:nvSpPr>
        <p:spPr>
          <a:xfrm rot="18903568">
            <a:off x="5958941" y="4865708"/>
            <a:ext cx="970677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Light GBM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9DDDC-B651-40BB-8A5F-8EE4486995DB}"/>
              </a:ext>
            </a:extLst>
          </p:cNvPr>
          <p:cNvSpPr txBox="1"/>
          <p:nvPr/>
        </p:nvSpPr>
        <p:spPr>
          <a:xfrm rot="18903568">
            <a:off x="4404364" y="5284255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D3E0-C464-4715-A225-556EFA368019}"/>
              </a:ext>
            </a:extLst>
          </p:cNvPr>
          <p:cNvSpPr txBox="1"/>
          <p:nvPr/>
        </p:nvSpPr>
        <p:spPr>
          <a:xfrm>
            <a:off x="667657" y="5929775"/>
            <a:ext cx="6617530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F3E87-C930-48A3-ADDE-89BBDAD09002}"/>
              </a:ext>
            </a:extLst>
          </p:cNvPr>
          <p:cNvSpPr/>
          <p:nvPr/>
        </p:nvSpPr>
        <p:spPr>
          <a:xfrm>
            <a:off x="-125533" y="317031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4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Model Performance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8BB69-1FC1-4523-902B-76840C46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002696"/>
            <a:ext cx="11262321" cy="369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239AE-B7B1-48E2-B34C-7C2CB91066C1}"/>
              </a:ext>
            </a:extLst>
          </p:cNvPr>
          <p:cNvSpPr txBox="1"/>
          <p:nvPr/>
        </p:nvSpPr>
        <p:spPr>
          <a:xfrm>
            <a:off x="688431" y="4611274"/>
            <a:ext cx="540756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results are obtained 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SMOTE-NC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Randomized Search 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9063-C83A-4EF2-ABAC-7C0D858629D8}"/>
              </a:ext>
            </a:extLst>
          </p:cNvPr>
          <p:cNvSpPr txBox="1"/>
          <p:nvPr/>
        </p:nvSpPr>
        <p:spPr>
          <a:xfrm>
            <a:off x="6420632" y="5309799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are the ensemble models that have the highest accuracy of about 76%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27C6-6076-4756-B8D9-584CDA70F3BE}"/>
              </a:ext>
            </a:extLst>
          </p:cNvPr>
          <p:cNvSpPr txBox="1"/>
          <p:nvPr/>
        </p:nvSpPr>
        <p:spPr>
          <a:xfrm>
            <a:off x="688430" y="5355387"/>
            <a:ext cx="5407568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Decision Tree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Bagging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have the </a:t>
            </a:r>
            <a:r>
              <a:rPr kumimoji="0" lang="en-US" sz="1400" i="1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highest AUC score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of 0.84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9415-53CA-4C7E-B509-8895AB6097DA}"/>
              </a:ext>
            </a:extLst>
          </p:cNvPr>
          <p:cNvSpPr txBox="1"/>
          <p:nvPr/>
        </p:nvSpPr>
        <p:spPr>
          <a:xfrm>
            <a:off x="6420632" y="4600346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All models (except one) have </a:t>
            </a: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AUC scores of greater </a:t>
            </a:r>
            <a:r>
              <a:rPr kumimoji="0" lang="en-GB" sz="1400" i="1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0.80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test accuracy scores of greater than 70%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086E-53BC-4324-9F57-887590C1781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A6E8A-275F-4BE0-987F-959FCC74F02C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2F2C7-13ED-4141-8392-5A16858506C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3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Interpretable Machine Learning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8486-5D05-4F0D-ADAD-715A37EF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1" y="991768"/>
            <a:ext cx="7294446" cy="57874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82839-9A81-4607-A366-E94F85429A86}"/>
              </a:ext>
            </a:extLst>
          </p:cNvPr>
          <p:cNvSpPr txBox="1"/>
          <p:nvPr/>
        </p:nvSpPr>
        <p:spPr>
          <a:xfrm>
            <a:off x="7848291" y="2448141"/>
            <a:ext cx="4162755" cy="29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LIME stands for Locally Interpretable Model Agnostic Explanation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output is a set of explanations that explain each feature’s contribution to predicting a data point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SHAP is used for global interpretation of the features using Shapely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11A7-336D-4896-B8DE-93C312767D85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C5405-F808-4989-B62F-B9554F2AD0A3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3BA9C-D8D6-4546-B21A-E632831A1FD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6" y="1054956"/>
            <a:ext cx="11398293" cy="395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SHAP and LIME can help the business understand the underlying mechanism of the predictions by the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pipeline that gives the best result includes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balancing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SMOTE-NC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performing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 tuning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Randomized Search CV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One of the better models obtained was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with an AUC score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0.83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and accuracy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76.45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Ensemble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balanced data tend to give better results as compared to individual machine learning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FE5A2-3182-4C90-A233-E44BA077364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5" y="1054942"/>
            <a:ext cx="11398293" cy="28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Future Recommendations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Deep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attempted to leverage the interconnections within the data to provide better results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suggested pipeline can be attempted in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real world setting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check revenue generated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factors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demographic information, streaming data and more historical records can be included in the machine learning modelling pipeline to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performance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64366-D1FA-4D0E-9E31-ECF2CED1C138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7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573477"/>
            <a:ext cx="1799602" cy="885949"/>
          </a:xfrm>
          <a:prstGeom prst="rect">
            <a:avLst/>
          </a:prstGeom>
        </p:spPr>
      </p:pic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6017" y="4475244"/>
            <a:ext cx="721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3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50900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Technologies &amp; Job Opportunities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7" y="1041401"/>
            <a:ext cx="10339197" cy="313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15A08-447B-47C9-A717-79FA893DD707}"/>
              </a:ext>
            </a:extLst>
          </p:cNvPr>
          <p:cNvSpPr txBox="1"/>
          <p:nvPr/>
        </p:nvSpPr>
        <p:spPr>
          <a:xfrm>
            <a:off x="396853" y="4309258"/>
            <a:ext cx="6172760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 Data Scientist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b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anishmahapatra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.medium.com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@_anishmahapatra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www.github.com/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pic>
        <p:nvPicPr>
          <p:cNvPr id="5122" name="Picture 2" descr="Linkedin - Free social media icons">
            <a:extLst>
              <a:ext uri="{FF2B5EF4-FFF2-40B4-BE49-F238E27FC236}">
                <a16:creationId xmlns:a16="http://schemas.microsoft.com/office/drawing/2014/main" id="{4D5F61CE-74F4-4A82-8CE5-2510AA48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963623" y="4880415"/>
            <a:ext cx="280429" cy="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dium logo | Logok">
            <a:extLst>
              <a:ext uri="{FF2B5EF4-FFF2-40B4-BE49-F238E27FC236}">
                <a16:creationId xmlns:a16="http://schemas.microsoft.com/office/drawing/2014/main" id="{7E7A7376-C94C-4B53-9B29-28C9969C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885199" y="5252814"/>
            <a:ext cx="425103" cy="2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witter Logo transparent PNG - StickPNG">
            <a:extLst>
              <a:ext uri="{FF2B5EF4-FFF2-40B4-BE49-F238E27FC236}">
                <a16:creationId xmlns:a16="http://schemas.microsoft.com/office/drawing/2014/main" id="{D0410767-7D82-445A-9664-7510342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19570" r="13943" b="19996"/>
          <a:stretch/>
        </p:blipFill>
        <p:spPr bwMode="auto">
          <a:xfrm>
            <a:off x="914677" y="5579028"/>
            <a:ext cx="366146" cy="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Logo - Free social media icons">
            <a:extLst>
              <a:ext uri="{FF2B5EF4-FFF2-40B4-BE49-F238E27FC236}">
                <a16:creationId xmlns:a16="http://schemas.microsoft.com/office/drawing/2014/main" id="{638E600F-B535-4F24-88FA-3874A3F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4" y="5953002"/>
            <a:ext cx="366146" cy="3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Ninja, emoji, smiley, emoticon icon - Download on Iconfinder">
            <a:extLst>
              <a:ext uri="{FF2B5EF4-FFF2-40B4-BE49-F238E27FC236}">
                <a16:creationId xmlns:a16="http://schemas.microsoft.com/office/drawing/2014/main" id="{0F5DE76F-0D81-4A35-A4F5-CA04A5D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688" r="2865" b="10676"/>
          <a:stretch/>
        </p:blipFill>
        <p:spPr bwMode="auto">
          <a:xfrm>
            <a:off x="3053911" y="4389376"/>
            <a:ext cx="425103" cy="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3" y="283882"/>
            <a:ext cx="569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0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Key Technologies &amp; Job Opportunities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6</a:t>
            </a:r>
          </a:p>
        </p:txBody>
      </p:sp>
    </p:spTree>
    <p:extLst>
      <p:ext uri="{BB962C8B-B14F-4D97-AF65-F5344CB8AC3E}">
        <p14:creationId xmlns:p14="http://schemas.microsoft.com/office/powerpoint/2010/main" val="135139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6017" y="4475244"/>
            <a:ext cx="721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599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295</cp:revision>
  <dcterms:created xsi:type="dcterms:W3CDTF">2021-05-29T21:16:01Z</dcterms:created>
  <dcterms:modified xsi:type="dcterms:W3CDTF">2021-09-04T14:58:28Z</dcterms:modified>
</cp:coreProperties>
</file>