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306" r:id="rId4"/>
    <p:sldId id="294" r:id="rId5"/>
    <p:sldId id="285" r:id="rId6"/>
    <p:sldId id="290" r:id="rId7"/>
    <p:sldId id="307" r:id="rId8"/>
    <p:sldId id="291" r:id="rId9"/>
    <p:sldId id="297" r:id="rId10"/>
    <p:sldId id="298" r:id="rId11"/>
    <p:sldId id="299" r:id="rId12"/>
    <p:sldId id="300" r:id="rId13"/>
    <p:sldId id="2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306"/>
          </p14:sldIdLst>
        </p14:section>
        <p14:section name="02 Why choose Data Science?" id="{A4192344-4C2D-4342-8FDB-B26F1E1C11FD}">
          <p14:sldIdLst>
            <p14:sldId id="294"/>
          </p14:sldIdLst>
        </p14:section>
        <p14:section name="03 Roles in Data Science" id="{DDD30065-BC03-4C9D-8FF2-52460EC9B4F4}">
          <p14:sldIdLst>
            <p14:sldId id="285"/>
            <p14:sldId id="290"/>
          </p14:sldIdLst>
        </p14:section>
        <p14:section name="04 Move into Data Science" id="{3D296992-B957-4696-8E42-D3432FC225FE}">
          <p14:sldIdLst>
            <p14:sldId id="307"/>
            <p14:sldId id="291"/>
          </p14:sldIdLst>
        </p14:section>
        <p14:section name="06 Tools &amp; Technologies" id="{D7A576BD-4F7A-4B8C-9970-60EFC20E329B}">
          <p14:sldIdLst>
            <p14:sldId id="297"/>
            <p14:sldId id="298"/>
          </p14:sldIdLst>
        </p14:section>
        <p14:section name="06 Expert Hacks" id="{F77F0DE8-169B-420C-94AC-157E684FF004}">
          <p14:sldIdLst>
            <p14:sldId id="299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97FD5"/>
    <a:srgbClr val="629DD1"/>
    <a:srgbClr val="68A1D3"/>
    <a:srgbClr val="7AACD8"/>
    <a:srgbClr val="4A66AC"/>
    <a:srgbClr val="417B85"/>
    <a:srgbClr val="7A4646"/>
    <a:srgbClr val="7F8FA9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8" autoAdjust="0"/>
    <p:restoredTop sz="96341" autoAdjust="0"/>
  </p:normalViewPr>
  <p:slideViewPr>
    <p:cSldViewPr snapToGrid="0">
      <p:cViewPr>
        <p:scale>
          <a:sx n="124" d="100"/>
          <a:sy n="124" d="100"/>
        </p:scale>
        <p:origin x="144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4/19/23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we care about is how to get a job, let me tell you how to leverage MSc to get a job!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April 2023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your Data Science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EC7B-44E7-48AA-B08F-B9F2131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20" y="1028238"/>
            <a:ext cx="7185360" cy="5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Have Templates on Notion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Thank you Email after Interview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Interview Tracker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79877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 Interview Questions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Science, ML, SQL,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Master’s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Active &amp; Proactive in replying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					- Anish Mahapatra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		- Highest ROI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			- DE, MLE, BA, 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0881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			- Step-by-Step, Global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826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					- Pro-tips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wearing blue plaid dress shirt and blue jeans">
            <a:extLst>
              <a:ext uri="{FF2B5EF4-FFF2-40B4-BE49-F238E27FC236}">
                <a16:creationId xmlns:a16="http://schemas.microsoft.com/office/drawing/2014/main" id="{B6186338-2937-41FA-99A8-E0163DE6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205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3205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7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512CD-B865-4B17-831E-9E00CBEA3613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3694894" y="6177530"/>
            <a:ext cx="408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217622" y="3991283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6275232" y="4475168"/>
            <a:ext cx="4945037" cy="1017902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E2EB55-00B2-4320-9B62-7F3F4CD91719}"/>
              </a:ext>
            </a:extLst>
          </p:cNvPr>
          <p:cNvSpPr txBox="1"/>
          <p:nvPr/>
        </p:nvSpPr>
        <p:spPr>
          <a:xfrm>
            <a:off x="8192499" y="1094278"/>
            <a:ext cx="3806668" cy="26699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Mentored over 2000+ people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at a Global Fortune 200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Writer, Teacher, Webinar Expert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 to 7+ Fortune 500 companies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Matter Expert in multiple Data Science Topics including Chatbots, Kafka, ML &amp; AI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PGD from IIIT Bangalore + MSc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years of experience in Data Science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28FE2-9BB1-4AF8-9CC6-AC7AEB97E3C3}"/>
              </a:ext>
            </a:extLst>
          </p:cNvPr>
          <p:cNvSpPr/>
          <p:nvPr/>
        </p:nvSpPr>
        <p:spPr>
          <a:xfrm>
            <a:off x="684410" y="4532120"/>
            <a:ext cx="5051552" cy="3389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E6C4C-F0C7-4835-945E-0CD4B59EA1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41"/>
            <a:ext cx="8142807" cy="24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CE150-A20F-4CC2-AFE6-19EF2071372C}"/>
              </a:ext>
            </a:extLst>
          </p:cNvPr>
          <p:cNvGrpSpPr/>
          <p:nvPr/>
        </p:nvGrpSpPr>
        <p:grpSpPr>
          <a:xfrm>
            <a:off x="743484" y="1509529"/>
            <a:ext cx="3177341" cy="1922839"/>
            <a:chOff x="743484" y="1509529"/>
            <a:chExt cx="3177341" cy="1922839"/>
          </a:xfrm>
        </p:grpSpPr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9BF63E98-6387-4148-AACE-C99621618F5E}"/>
                </a:ext>
              </a:extLst>
            </p:cNvPr>
            <p:cNvGrpSpPr/>
            <p:nvPr/>
          </p:nvGrpSpPr>
          <p:grpSpPr>
            <a:xfrm>
              <a:off x="1176300" y="2783943"/>
              <a:ext cx="2744525" cy="648425"/>
              <a:chOff x="863323" y="1992704"/>
              <a:chExt cx="2058394" cy="4863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89197B-77E7-455A-9D1A-E24439576A14}"/>
                  </a:ext>
                </a:extLst>
              </p:cNvPr>
              <p:cNvSpPr txBox="1"/>
              <p:nvPr/>
            </p:nvSpPr>
            <p:spPr>
              <a:xfrm>
                <a:off x="863323" y="1992704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Relevance in the future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03662-A235-4DA9-A070-AF07092D7DA1}"/>
                  </a:ext>
                </a:extLst>
              </p:cNvPr>
              <p:cNvSpPr txBox="1"/>
              <p:nvPr/>
            </p:nvSpPr>
            <p:spPr>
              <a:xfrm>
                <a:off x="863323" y="2171342"/>
                <a:ext cx="2058394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Companies are building and growing in Data and it is the future.</a:t>
                </a:r>
              </a:p>
            </p:txBody>
          </p:sp>
        </p:grp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B3075C-2EA3-4FB4-8A9B-84032EB8DBEA}"/>
                </a:ext>
              </a:extLst>
            </p:cNvPr>
            <p:cNvGrpSpPr/>
            <p:nvPr/>
          </p:nvGrpSpPr>
          <p:grpSpPr>
            <a:xfrm>
              <a:off x="2066032" y="1744141"/>
              <a:ext cx="965063" cy="937433"/>
              <a:chOff x="2066032" y="1744141"/>
              <a:chExt cx="965063" cy="9374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821429-072D-4ECA-9F93-ABFDADDB72BB}"/>
                  </a:ext>
                </a:extLst>
              </p:cNvPr>
              <p:cNvSpPr/>
              <p:nvPr/>
            </p:nvSpPr>
            <p:spPr>
              <a:xfrm>
                <a:off x="2066032" y="1744141"/>
                <a:ext cx="965063" cy="9374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13CBCB-9230-4E0B-984B-AD322C7E3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736" y="1814767"/>
                <a:ext cx="713304" cy="71330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AC0E9-65A2-4E3B-A55C-02AC5B5D7AF1}"/>
              </a:ext>
            </a:extLst>
          </p:cNvPr>
          <p:cNvGrpSpPr/>
          <p:nvPr/>
        </p:nvGrpSpPr>
        <p:grpSpPr>
          <a:xfrm>
            <a:off x="4451675" y="1529737"/>
            <a:ext cx="3389962" cy="2121199"/>
            <a:chOff x="4451675" y="1529737"/>
            <a:chExt cx="3389962" cy="2121199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4451675" y="1529737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79667F-79AF-40D3-A63A-A3BCDFFA2A1E}"/>
                </a:ext>
              </a:extLst>
            </p:cNvPr>
            <p:cNvGrpSpPr/>
            <p:nvPr/>
          </p:nvGrpSpPr>
          <p:grpSpPr>
            <a:xfrm>
              <a:off x="4515441" y="1755067"/>
              <a:ext cx="3326196" cy="1895869"/>
              <a:chOff x="4435371" y="1744141"/>
              <a:chExt cx="3326196" cy="1895869"/>
            </a:xfrm>
          </p:grpSpPr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A805C287-EBBE-4235-9422-9FD9D9EEB494}"/>
                  </a:ext>
                </a:extLst>
              </p:cNvPr>
              <p:cNvGrpSpPr/>
              <p:nvPr/>
            </p:nvGrpSpPr>
            <p:grpSpPr>
              <a:xfrm>
                <a:off x="4435371" y="2783942"/>
                <a:ext cx="3326196" cy="856068"/>
                <a:chOff x="3307626" y="1992705"/>
                <a:chExt cx="2494647" cy="642051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1B3CF7-DDFC-4C2F-AC4B-E80A56BE6723}"/>
                    </a:ext>
                  </a:extLst>
                </p:cNvPr>
                <p:cNvSpPr txBox="1"/>
                <p:nvPr/>
              </p:nvSpPr>
              <p:spPr>
                <a:xfrm>
                  <a:off x="3542950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17B8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Business &amp; Technology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D03E8-F530-48FF-A2D3-B4B6E103E17A}"/>
                    </a:ext>
                  </a:extLst>
                </p:cNvPr>
                <p:cNvSpPr txBox="1"/>
                <p:nvPr/>
              </p:nvSpPr>
              <p:spPr>
                <a:xfrm>
                  <a:off x="3307626" y="2173235"/>
                  <a:ext cx="2494647" cy="461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Science is a combination of Business, Math and Technology, so growth can be in business / technology</a:t>
                  </a: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565D925-9808-4238-8D89-F0778A419B4C}"/>
                  </a:ext>
                </a:extLst>
              </p:cNvPr>
              <p:cNvSpPr/>
              <p:nvPr/>
            </p:nvSpPr>
            <p:spPr>
              <a:xfrm>
                <a:off x="5627950" y="1744141"/>
                <a:ext cx="965063" cy="93743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97343F-C0BA-432E-A6C8-14519980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03" y="1891999"/>
              <a:ext cx="636072" cy="63607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91305-7EE7-47C0-8424-86175194C604}"/>
              </a:ext>
            </a:extLst>
          </p:cNvPr>
          <p:cNvGrpSpPr/>
          <p:nvPr/>
        </p:nvGrpSpPr>
        <p:grpSpPr>
          <a:xfrm>
            <a:off x="7925462" y="1509529"/>
            <a:ext cx="3416048" cy="1922835"/>
            <a:chOff x="7925462" y="1509529"/>
            <a:chExt cx="3416048" cy="19228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E652C7-493E-4A06-A3D8-B9C6355CE430}"/>
                </a:ext>
              </a:extLst>
            </p:cNvPr>
            <p:cNvGrpSpPr/>
            <p:nvPr/>
          </p:nvGrpSpPr>
          <p:grpSpPr>
            <a:xfrm>
              <a:off x="7925462" y="1509529"/>
              <a:ext cx="3416048" cy="1922835"/>
              <a:chOff x="7925462" y="1509529"/>
              <a:chExt cx="3416048" cy="1922835"/>
            </a:xfrm>
          </p:grpSpPr>
          <p:grpSp>
            <p:nvGrpSpPr>
              <p:cNvPr id="32" name="Group 32">
                <a:extLst>
                  <a:ext uri="{FF2B5EF4-FFF2-40B4-BE49-F238E27FC236}">
                    <a16:creationId xmlns:a16="http://schemas.microsoft.com/office/drawing/2014/main" id="{59319684-CA53-43C3-AFBB-FB1621AC3D85}"/>
                  </a:ext>
                </a:extLst>
              </p:cNvPr>
              <p:cNvGrpSpPr/>
              <p:nvPr/>
            </p:nvGrpSpPr>
            <p:grpSpPr>
              <a:xfrm>
                <a:off x="8321973" y="2783940"/>
                <a:ext cx="3019537" cy="648424"/>
                <a:chOff x="6222578" y="1992705"/>
                <a:chExt cx="2264653" cy="48631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78878-EB9E-4CAC-9AAC-BE32ABB81448}"/>
                    </a:ext>
                  </a:extLst>
                </p:cNvPr>
                <p:cNvSpPr txBox="1"/>
                <p:nvPr/>
              </p:nvSpPr>
              <p:spPr>
                <a:xfrm>
                  <a:off x="6222578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Industry-Agnostic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4044A6-83F7-4B10-A68E-6771E3478A11}"/>
                    </a:ext>
                  </a:extLst>
                </p:cNvPr>
                <p:cNvSpPr txBox="1"/>
                <p:nvPr/>
              </p:nvSpPr>
              <p:spPr>
                <a:xfrm>
                  <a:off x="6222578" y="2171342"/>
                  <a:ext cx="2264653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 your existing knowledge / domain / technology expertise with a data-edge</a:t>
                  </a:r>
                </a:p>
              </p:txBody>
            </p:sp>
          </p:grpSp>
          <p:sp>
            <p:nvSpPr>
              <p:cNvPr id="46" name="Text Placeholder 3">
                <a:extLst>
                  <a:ext uri="{FF2B5EF4-FFF2-40B4-BE49-F238E27FC236}">
                    <a16:creationId xmlns:a16="http://schemas.microsoft.com/office/drawing/2014/main" id="{F69A0D0F-707A-4B52-AFF5-781C8F52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5462" y="1509529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2202D8-41EA-471F-B18F-24625DF4A461}"/>
                  </a:ext>
                </a:extLst>
              </p:cNvPr>
              <p:cNvSpPr/>
              <p:nvPr/>
            </p:nvSpPr>
            <p:spPr>
              <a:xfrm>
                <a:off x="9211705" y="1744141"/>
                <a:ext cx="965063" cy="9374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67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F3BA74-09BC-4760-8EAF-4416ABB0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046" y="1863664"/>
              <a:ext cx="692497" cy="69249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5E6B1E-1F5B-4E3D-94C4-BDF25A6402FC}"/>
              </a:ext>
            </a:extLst>
          </p:cNvPr>
          <p:cNvGrpSpPr/>
          <p:nvPr/>
        </p:nvGrpSpPr>
        <p:grpSpPr>
          <a:xfrm>
            <a:off x="1019321" y="3882558"/>
            <a:ext cx="10686863" cy="2143831"/>
            <a:chOff x="1019321" y="3882558"/>
            <a:chExt cx="10686863" cy="21438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4B16D8-2237-40B5-A9C9-85FC5B2CA956}"/>
                </a:ext>
              </a:extLst>
            </p:cNvPr>
            <p:cNvGrpSpPr/>
            <p:nvPr/>
          </p:nvGrpSpPr>
          <p:grpSpPr>
            <a:xfrm>
              <a:off x="1019321" y="3882558"/>
              <a:ext cx="3113519" cy="2143831"/>
              <a:chOff x="1019321" y="3882558"/>
              <a:chExt cx="3113519" cy="2143831"/>
            </a:xfrm>
          </p:grpSpPr>
          <p:grpSp>
            <p:nvGrpSpPr>
              <p:cNvPr id="39" name="Group 33">
                <a:extLst>
                  <a:ext uri="{FF2B5EF4-FFF2-40B4-BE49-F238E27FC236}">
                    <a16:creationId xmlns:a16="http://schemas.microsoft.com/office/drawing/2014/main" id="{0F5CF1B8-4A8F-4987-9920-C3A6C632A770}"/>
                  </a:ext>
                </a:extLst>
              </p:cNvPr>
              <p:cNvGrpSpPr/>
              <p:nvPr/>
            </p:nvGrpSpPr>
            <p:grpSpPr>
              <a:xfrm>
                <a:off x="1388315" y="5187446"/>
                <a:ext cx="2744525" cy="838943"/>
                <a:chOff x="863323" y="3628582"/>
                <a:chExt cx="2058394" cy="62920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0C3D491-4A3D-4CFB-AECA-8E0162A07413}"/>
                    </a:ext>
                  </a:extLst>
                </p:cNvPr>
                <p:cNvSpPr txBox="1"/>
                <p:nvPr/>
              </p:nvSpPr>
              <p:spPr>
                <a:xfrm>
                  <a:off x="863323" y="3628582"/>
                  <a:ext cx="20583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Extremely High Market Demand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5E42F-7B4E-4B4C-8BAD-ED026ED86D1D}"/>
                    </a:ext>
                  </a:extLst>
                </p:cNvPr>
                <p:cNvSpPr txBox="1"/>
                <p:nvPr/>
              </p:nvSpPr>
              <p:spPr>
                <a:xfrm>
                  <a:off x="863323" y="3950108"/>
                  <a:ext cx="2058394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Supply-Demand </a:t>
                  </a: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mismatch means companies are willing to pay more</a:t>
                  </a:r>
                </a:p>
              </p:txBody>
            </p:sp>
          </p:grpSp>
          <p:sp>
            <p:nvSpPr>
              <p:cNvPr id="47" name="Text Placeholder 3">
                <a:extLst>
                  <a:ext uri="{FF2B5EF4-FFF2-40B4-BE49-F238E27FC236}">
                    <a16:creationId xmlns:a16="http://schemas.microsoft.com/office/drawing/2014/main" id="{A3212ECA-5398-4374-8CD4-836CA7DE7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321" y="3882558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D2F12F2-F1A3-45AB-97AA-A675E2FD680C}"/>
                  </a:ext>
                </a:extLst>
              </p:cNvPr>
              <p:cNvGrpSpPr/>
              <p:nvPr/>
            </p:nvGrpSpPr>
            <p:grpSpPr>
              <a:xfrm>
                <a:off x="2278047" y="4270756"/>
                <a:ext cx="965063" cy="937433"/>
                <a:chOff x="5638868" y="4369009"/>
                <a:chExt cx="965063" cy="93743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7D6C25C-DAF7-4B5F-8F2F-60B13DD7FE39}"/>
                    </a:ext>
                  </a:extLst>
                </p:cNvPr>
                <p:cNvSpPr/>
                <p:nvPr/>
              </p:nvSpPr>
              <p:spPr>
                <a:xfrm>
                  <a:off x="5638868" y="4369009"/>
                  <a:ext cx="965063" cy="93743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733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6B4FBBF-8BCA-4B3B-9FFF-BDA52EC1D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4427" y="4415219"/>
                  <a:ext cx="772531" cy="7725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00416B3-285F-4415-A353-FBE897144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1742" y="4240960"/>
              <a:ext cx="7074442" cy="1709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1176300" y="2783942"/>
            <a:ext cx="2744525" cy="853545"/>
            <a:chOff x="863323" y="1992704"/>
            <a:chExt cx="2058394" cy="6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749136" y="2783942"/>
            <a:ext cx="2744525" cy="853544"/>
            <a:chOff x="3542950" y="1992705"/>
            <a:chExt cx="2058394" cy="6401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+mj-lt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 to get output, Modelling, Making the most out of data, Data Analytics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8321973" y="2783940"/>
            <a:ext cx="2744525" cy="853544"/>
            <a:chOff x="6222578" y="1992705"/>
            <a:chExt cx="2058394" cy="6401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4749136" y="5408808"/>
            <a:ext cx="2744525" cy="853544"/>
            <a:chOff x="863323" y="3720915"/>
            <a:chExt cx="2058394" cy="6401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+mj-lt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on the cloud, modelling in all capacities, visualization, presentation to stakeholders, team management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438014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1176300" y="2783942"/>
            <a:ext cx="2744525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3CF7-DDFC-4C2F-AC4B-E80A56BE6723}"/>
              </a:ext>
            </a:extLst>
          </p:cNvPr>
          <p:cNvSpPr txBox="1"/>
          <p:nvPr/>
        </p:nvSpPr>
        <p:spPr>
          <a:xfrm>
            <a:off x="4749136" y="2783942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417B85"/>
                </a:solidFill>
                <a:latin typeface="+mj-lt"/>
              </a:rPr>
              <a:t>Machine Learning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78878-EB9E-4CAC-9AAC-BE32ABB81448}"/>
              </a:ext>
            </a:extLst>
          </p:cNvPr>
          <p:cNvSpPr txBox="1"/>
          <p:nvPr/>
        </p:nvSpPr>
        <p:spPr>
          <a:xfrm>
            <a:off x="8321973" y="2783940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Business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3D491-4A3D-4CFB-AECA-8E0162A07413}"/>
              </a:ext>
            </a:extLst>
          </p:cNvPr>
          <p:cNvSpPr txBox="1"/>
          <p:nvPr/>
        </p:nvSpPr>
        <p:spPr>
          <a:xfrm>
            <a:off x="4749136" y="540880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+mj-lt"/>
              </a:rPr>
              <a:t>Data Scientist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  <p:pic>
        <p:nvPicPr>
          <p:cNvPr id="36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6C52FB6-B418-4FFD-903D-649BB2B1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1117952" y="3226650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icrosoft Azure Logo – Penthara Technologies">
            <a:extLst>
              <a:ext uri="{FF2B5EF4-FFF2-40B4-BE49-F238E27FC236}">
                <a16:creationId xmlns:a16="http://schemas.microsoft.com/office/drawing/2014/main" id="{49005FD5-13D6-4584-9B7C-55289720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14135" y="3562727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Web Services (AWS) – Logos Download">
            <a:extLst>
              <a:ext uri="{FF2B5EF4-FFF2-40B4-BE49-F238E27FC236}">
                <a16:creationId xmlns:a16="http://schemas.microsoft.com/office/drawing/2014/main" id="{F39926A6-2463-47E6-9BC6-C31691F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41" y="3132532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The Python Logo | Python Software Foundation">
            <a:extLst>
              <a:ext uri="{FF2B5EF4-FFF2-40B4-BE49-F238E27FC236}">
                <a16:creationId xmlns:a16="http://schemas.microsoft.com/office/drawing/2014/main" id="{29EA096C-FDD4-4C9A-AE05-7A9517F2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4804974" y="3171448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File:Apache Spark logo.svg - Wikimedia Commons">
            <a:extLst>
              <a:ext uri="{FF2B5EF4-FFF2-40B4-BE49-F238E27FC236}">
                <a16:creationId xmlns:a16="http://schemas.microsoft.com/office/drawing/2014/main" id="{0615C4EB-E58E-48E0-A1B0-CE9DD678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8" y="3489983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File:R logo.svg - Wikimedia Commons">
            <a:extLst>
              <a:ext uri="{FF2B5EF4-FFF2-40B4-BE49-F238E27FC236}">
                <a16:creationId xmlns:a16="http://schemas.microsoft.com/office/drawing/2014/main" id="{4FEC6F4F-2433-442B-AEE6-71C40A23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0" y="313521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A33A3A-7BFB-4DA5-A9A1-C6C99246760E}"/>
              </a:ext>
            </a:extLst>
          </p:cNvPr>
          <p:cNvGrpSpPr/>
          <p:nvPr/>
        </p:nvGrpSpPr>
        <p:grpSpPr>
          <a:xfrm>
            <a:off x="8753987" y="3143757"/>
            <a:ext cx="1693811" cy="847218"/>
            <a:chOff x="8753987" y="3143757"/>
            <a:chExt cx="1693811" cy="847218"/>
          </a:xfrm>
        </p:grpSpPr>
        <p:pic>
          <p:nvPicPr>
            <p:cNvPr id="59" name="Picture 8" descr="Tableau Logo for website - Sybyl">
              <a:extLst>
                <a:ext uri="{FF2B5EF4-FFF2-40B4-BE49-F238E27FC236}">
                  <a16:creationId xmlns:a16="http://schemas.microsoft.com/office/drawing/2014/main" id="{EA76656E-FF33-4535-AF67-671FC52B5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753987" y="3143757"/>
              <a:ext cx="1021165" cy="5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Power-BI-logo-2021 -">
              <a:extLst>
                <a:ext uri="{FF2B5EF4-FFF2-40B4-BE49-F238E27FC236}">
                  <a16:creationId xmlns:a16="http://schemas.microsoft.com/office/drawing/2014/main" id="{2139C693-F5A5-4476-ADD9-A6F481DE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905737" y="3148905"/>
              <a:ext cx="542061" cy="51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9F310E6F-6023-4319-ABE1-FA3D4931E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9437046" y="3779273"/>
              <a:ext cx="676212" cy="21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CEE8B6-65C9-4B05-BA2E-A679BD329395}"/>
              </a:ext>
            </a:extLst>
          </p:cNvPr>
          <p:cNvGrpSpPr/>
          <p:nvPr/>
        </p:nvGrpSpPr>
        <p:grpSpPr>
          <a:xfrm>
            <a:off x="5569902" y="6396643"/>
            <a:ext cx="1030987" cy="354949"/>
            <a:chOff x="810780" y="2089076"/>
            <a:chExt cx="1268984" cy="438011"/>
          </a:xfrm>
        </p:grpSpPr>
        <p:pic>
          <p:nvPicPr>
            <p:cNvPr id="63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7ECAF602-2EEB-4BD9-8041-90EBFC7BD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B5F623D6-727B-402D-B443-543BCCE92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pGrad Logos &amp;amp; Brand Assets | Brandfetch">
            <a:extLst>
              <a:ext uri="{FF2B5EF4-FFF2-40B4-BE49-F238E27FC236}">
                <a16:creationId xmlns:a16="http://schemas.microsoft.com/office/drawing/2014/main" id="{F26D8221-3581-4C3D-A6BE-9F917B65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46" y="5684849"/>
            <a:ext cx="502691" cy="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4364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to move into Data Science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857ADE-407C-438C-8F7C-121E51B5A724}"/>
              </a:ext>
            </a:extLst>
          </p:cNvPr>
          <p:cNvGrpSpPr/>
          <p:nvPr/>
        </p:nvGrpSpPr>
        <p:grpSpPr>
          <a:xfrm>
            <a:off x="742950" y="1509529"/>
            <a:ext cx="3354210" cy="1708164"/>
            <a:chOff x="742950" y="1509529"/>
            <a:chExt cx="3354210" cy="1708164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A8E212B6-8FA4-4DAB-B623-6079EB3EE61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10F20-2F1C-4721-BB0C-56C435729E8E}"/>
                </a:ext>
              </a:extLst>
            </p:cNvPr>
            <p:cNvCxnSpPr/>
            <p:nvPr/>
          </p:nvCxnSpPr>
          <p:spPr>
            <a:xfrm>
              <a:off x="1716071" y="1908433"/>
              <a:ext cx="2381089" cy="0"/>
            </a:xfrm>
            <a:prstGeom prst="line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60521798-0DE5-48D2-8C24-3E1E61455BCE}"/>
                </a:ext>
              </a:extLst>
            </p:cNvPr>
            <p:cNvGrpSpPr/>
            <p:nvPr/>
          </p:nvGrpSpPr>
          <p:grpSpPr>
            <a:xfrm>
              <a:off x="742950" y="2287105"/>
              <a:ext cx="3098221" cy="930588"/>
              <a:chOff x="625692" y="1862556"/>
              <a:chExt cx="2242452" cy="697941"/>
            </a:xfrm>
          </p:grpSpPr>
          <p:sp>
            <p:nvSpPr>
              <p:cNvPr id="9" name="Footer Text">
                <a:extLst>
                  <a:ext uri="{FF2B5EF4-FFF2-40B4-BE49-F238E27FC236}">
                    <a16:creationId xmlns:a16="http://schemas.microsoft.com/office/drawing/2014/main" id="{F0C79861-B0DD-451D-A358-CF5162A83E58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242452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the Data Field,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roles &amp; responsibilities,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a 5-year path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11C469-02CB-4595-AB07-19FEEF220E33}"/>
                  </a:ext>
                </a:extLst>
              </p:cNvPr>
              <p:cNvSpPr txBox="1"/>
              <p:nvPr/>
            </p:nvSpPr>
            <p:spPr>
              <a:xfrm>
                <a:off x="625692" y="1862556"/>
                <a:ext cx="893519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Target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49FBA-1FC7-480E-AD9E-0E13D344F4A1}"/>
              </a:ext>
            </a:extLst>
          </p:cNvPr>
          <p:cNvGrpSpPr/>
          <p:nvPr/>
        </p:nvGrpSpPr>
        <p:grpSpPr>
          <a:xfrm>
            <a:off x="4379607" y="1509529"/>
            <a:ext cx="3316111" cy="1557389"/>
            <a:chOff x="4379607" y="1509529"/>
            <a:chExt cx="3316111" cy="1557389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0031DD39-80BC-41F3-89B1-539586209630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874384-EC32-48D9-A684-556A8E915D16}"/>
                </a:ext>
              </a:extLst>
            </p:cNvPr>
            <p:cNvCxnSpPr/>
            <p:nvPr/>
          </p:nvCxnSpPr>
          <p:spPr>
            <a:xfrm>
              <a:off x="5314629" y="1908433"/>
              <a:ext cx="2381089" cy="0"/>
            </a:xfrm>
            <a:prstGeom prst="line">
              <a:avLst/>
            </a:prstGeom>
            <a:ln w="19050" cap="rnd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E99CB5A3-3A3D-41B0-9B0F-95DB2B7128B5}"/>
                </a:ext>
              </a:extLst>
            </p:cNvPr>
            <p:cNvGrpSpPr/>
            <p:nvPr/>
          </p:nvGrpSpPr>
          <p:grpSpPr>
            <a:xfrm>
              <a:off x="4379607" y="2295395"/>
              <a:ext cx="2715215" cy="771523"/>
              <a:chOff x="625692" y="1868774"/>
              <a:chExt cx="2036411" cy="578642"/>
            </a:xfrm>
          </p:grpSpPr>
          <p:sp>
            <p:nvSpPr>
              <p:cNvPr id="15" name="Footer Text">
                <a:extLst>
                  <a:ext uri="{FF2B5EF4-FFF2-40B4-BE49-F238E27FC236}">
                    <a16:creationId xmlns:a16="http://schemas.microsoft.com/office/drawing/2014/main" id="{8B4D2510-7C52-46C8-A973-8EABCC9E6769}"/>
                  </a:ext>
                </a:extLst>
              </p:cNvPr>
              <p:cNvSpPr txBox="1"/>
              <p:nvPr/>
            </p:nvSpPr>
            <p:spPr>
              <a:xfrm>
                <a:off x="625692" y="2140409"/>
                <a:ext cx="2036411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 who are already doing what you want to do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F4A8D-C9A2-491D-8767-86E5A26EF307}"/>
                  </a:ext>
                </a:extLst>
              </p:cNvPr>
              <p:cNvSpPr txBox="1"/>
              <p:nvPr/>
            </p:nvSpPr>
            <p:spPr>
              <a:xfrm>
                <a:off x="625692" y="1868774"/>
                <a:ext cx="1278138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AD4379-B19C-455D-8B89-DFA502D653F2}"/>
              </a:ext>
            </a:extLst>
          </p:cNvPr>
          <p:cNvGrpSpPr/>
          <p:nvPr/>
        </p:nvGrpSpPr>
        <p:grpSpPr>
          <a:xfrm>
            <a:off x="7924927" y="1509529"/>
            <a:ext cx="3341511" cy="2452550"/>
            <a:chOff x="7924927" y="1509529"/>
            <a:chExt cx="3341511" cy="2452550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A5C0AF12-3D8F-481E-8E09-6940DA5EA1C4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8D42CE2F-56B4-435B-8584-75EDD190CDBE}"/>
                </a:ext>
              </a:extLst>
            </p:cNvPr>
            <p:cNvGrpSpPr/>
            <p:nvPr/>
          </p:nvGrpSpPr>
          <p:grpSpPr>
            <a:xfrm>
              <a:off x="7924927" y="2287100"/>
              <a:ext cx="3290216" cy="1135261"/>
              <a:chOff x="625692" y="1862555"/>
              <a:chExt cx="2690511" cy="851446"/>
            </a:xfrm>
          </p:grpSpPr>
          <p:sp>
            <p:nvSpPr>
              <p:cNvPr id="19" name="Footer Text">
                <a:extLst>
                  <a:ext uri="{FF2B5EF4-FFF2-40B4-BE49-F238E27FC236}">
                    <a16:creationId xmlns:a16="http://schemas.microsoft.com/office/drawing/2014/main" id="{6CB40EA6-5D12-4C90-9FD9-101DDB88D11C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690511" cy="614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certifications, participate in competitions,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 simple projects,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how the best of the best do it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9098B-2C96-447B-9006-D01733B87C08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2153685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LinkedIn Profile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68D0C34-1AA2-46E9-BBE0-14E663345E2F}"/>
                </a:ext>
              </a:extLst>
            </p:cNvPr>
            <p:cNvCxnSpPr/>
            <p:nvPr/>
          </p:nvCxnSpPr>
          <p:spPr>
            <a:xfrm>
              <a:off x="8885349" y="1908433"/>
              <a:ext cx="2381089" cy="0"/>
            </a:xfrm>
            <a:prstGeom prst="line">
              <a:avLst/>
            </a:prstGeom>
            <a:ln w="19050" cap="rnd"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44">
              <a:extLst>
                <a:ext uri="{FF2B5EF4-FFF2-40B4-BE49-F238E27FC236}">
                  <a16:creationId xmlns:a16="http://schemas.microsoft.com/office/drawing/2014/main" id="{9A5B2545-D79F-4876-8A07-C169036AE7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851464" y="1908433"/>
              <a:ext cx="2414974" cy="2053646"/>
            </a:xfrm>
            <a:prstGeom prst="bentConnector3">
              <a:avLst>
                <a:gd name="adj1" fmla="val -12929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4DD9BB-4E1C-4DF2-9065-EACFF7983C04}"/>
              </a:ext>
            </a:extLst>
          </p:cNvPr>
          <p:cNvGrpSpPr/>
          <p:nvPr/>
        </p:nvGrpSpPr>
        <p:grpSpPr>
          <a:xfrm>
            <a:off x="742950" y="3563785"/>
            <a:ext cx="3265311" cy="1729892"/>
            <a:chOff x="742950" y="3563785"/>
            <a:chExt cx="3265311" cy="1729892"/>
          </a:xfrm>
        </p:grpSpPr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8ABC3018-7E90-4E9E-941B-68579388CFD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id="{0A3D5C91-DBFD-4D76-9FD2-684DD13D77E1}"/>
                </a:ext>
              </a:extLst>
            </p:cNvPr>
            <p:cNvGrpSpPr/>
            <p:nvPr/>
          </p:nvGrpSpPr>
          <p:grpSpPr>
            <a:xfrm>
              <a:off x="742950" y="4229960"/>
              <a:ext cx="3265311" cy="1063717"/>
              <a:chOff x="625691" y="1779008"/>
              <a:chExt cx="2506132" cy="797788"/>
            </a:xfrm>
          </p:grpSpPr>
          <p:sp>
            <p:nvSpPr>
              <p:cNvPr id="25" name="Footer Text">
                <a:extLst>
                  <a:ext uri="{FF2B5EF4-FFF2-40B4-BE49-F238E27FC236}">
                    <a16:creationId xmlns:a16="http://schemas.microsoft.com/office/drawing/2014/main" id="{9FFB86DE-AF11-4206-B88E-867185B82199}"/>
                  </a:ext>
                </a:extLst>
              </p:cNvPr>
              <p:cNvSpPr txBox="1"/>
              <p:nvPr/>
            </p:nvSpPr>
            <p:spPr>
              <a:xfrm>
                <a:off x="625691" y="2269789"/>
                <a:ext cx="2506132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GitHub, LinkedIn,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Medium, Brand Profiling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8CDC0-D368-41EF-BBD5-FBD98394C56C}"/>
                  </a:ext>
                </a:extLst>
              </p:cNvPr>
              <p:cNvSpPr txBox="1"/>
              <p:nvPr/>
            </p:nvSpPr>
            <p:spPr>
              <a:xfrm>
                <a:off x="625691" y="1779008"/>
                <a:ext cx="241386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Collaterals &amp; Profile</a:t>
                </a:r>
                <a:b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(30%)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BC44A-66AB-4AE5-A4E8-10081E994041}"/>
              </a:ext>
            </a:extLst>
          </p:cNvPr>
          <p:cNvGrpSpPr/>
          <p:nvPr/>
        </p:nvGrpSpPr>
        <p:grpSpPr>
          <a:xfrm>
            <a:off x="5263829" y="3563785"/>
            <a:ext cx="5745276" cy="1503487"/>
            <a:chOff x="5263829" y="3563785"/>
            <a:chExt cx="5745276" cy="1503487"/>
          </a:xfrm>
        </p:grpSpPr>
        <p:sp>
          <p:nvSpPr>
            <p:cNvPr id="31" name="Text Placeholder 3">
              <a:extLst>
                <a:ext uri="{FF2B5EF4-FFF2-40B4-BE49-F238E27FC236}">
                  <a16:creationId xmlns:a16="http://schemas.microsoft.com/office/drawing/2014/main" id="{904F7971-1130-4E86-B80C-33B7EEBFB815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32" name="Group 64">
              <a:extLst>
                <a:ext uri="{FF2B5EF4-FFF2-40B4-BE49-F238E27FC236}">
                  <a16:creationId xmlns:a16="http://schemas.microsoft.com/office/drawing/2014/main" id="{3DE51B74-33B7-4E80-BAB0-565A75205B47}"/>
                </a:ext>
              </a:extLst>
            </p:cNvPr>
            <p:cNvGrpSpPr/>
            <p:nvPr/>
          </p:nvGrpSpPr>
          <p:grpSpPr>
            <a:xfrm>
              <a:off x="7924927" y="4229957"/>
              <a:ext cx="3084178" cy="837315"/>
              <a:chOff x="625691" y="1779007"/>
              <a:chExt cx="2447781" cy="627987"/>
            </a:xfrm>
          </p:grpSpPr>
          <p:sp>
            <p:nvSpPr>
              <p:cNvPr id="33" name="Footer Text">
                <a:extLst>
                  <a:ext uri="{FF2B5EF4-FFF2-40B4-BE49-F238E27FC236}">
                    <a16:creationId xmlns:a16="http://schemas.microsoft.com/office/drawing/2014/main" id="{C4CA40F9-8837-44AC-A27F-2C9A74CEB4FD}"/>
                  </a:ext>
                </a:extLst>
              </p:cNvPr>
              <p:cNvSpPr txBox="1"/>
              <p:nvPr/>
            </p:nvSpPr>
            <p:spPr>
              <a:xfrm>
                <a:off x="625691" y="2099986"/>
                <a:ext cx="2447781" cy="307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Multiple certifications don’t help,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quality of it does.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E7B94B-5B03-4F97-A8F5-0D6895ADE95D}"/>
                  </a:ext>
                </a:extLst>
              </p:cNvPr>
              <p:cNvSpPr txBox="1"/>
              <p:nvPr/>
            </p:nvSpPr>
            <p:spPr>
              <a:xfrm>
                <a:off x="625691" y="1779007"/>
                <a:ext cx="2157711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Certifications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B5FEF-508D-491E-8E8B-967C8E724935}"/>
                </a:ext>
              </a:extLst>
            </p:cNvPr>
            <p:cNvCxnSpPr/>
            <p:nvPr/>
          </p:nvCxnSpPr>
          <p:spPr>
            <a:xfrm flipH="1">
              <a:off x="5263829" y="3962079"/>
              <a:ext cx="238108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C1560-CCF4-4E31-9A84-BA41F9AE3AE0}"/>
              </a:ext>
            </a:extLst>
          </p:cNvPr>
          <p:cNvGrpSpPr/>
          <p:nvPr/>
        </p:nvGrpSpPr>
        <p:grpSpPr>
          <a:xfrm>
            <a:off x="1665271" y="3563785"/>
            <a:ext cx="6030446" cy="2526847"/>
            <a:chOff x="1665271" y="3563785"/>
            <a:chExt cx="6030446" cy="2526847"/>
          </a:xfrm>
        </p:grpSpPr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0B962642-EF0F-431A-91E7-9DE8F7571779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99160987-285E-4BB7-91E9-C15929B7B721}"/>
                </a:ext>
              </a:extLst>
            </p:cNvPr>
            <p:cNvGrpSpPr/>
            <p:nvPr/>
          </p:nvGrpSpPr>
          <p:grpSpPr>
            <a:xfrm>
              <a:off x="4379606" y="4229962"/>
              <a:ext cx="3316111" cy="1860670"/>
              <a:chOff x="625691" y="1779009"/>
              <a:chExt cx="2545123" cy="1395502"/>
            </a:xfrm>
          </p:grpSpPr>
          <p:sp>
            <p:nvSpPr>
              <p:cNvPr id="29" name="Footer Text">
                <a:extLst>
                  <a:ext uri="{FF2B5EF4-FFF2-40B4-BE49-F238E27FC236}">
                    <a16:creationId xmlns:a16="http://schemas.microsoft.com/office/drawing/2014/main" id="{1D01AA43-D502-4492-8478-A467AD06DA3D}"/>
                  </a:ext>
                </a:extLst>
              </p:cNvPr>
              <p:cNvSpPr txBox="1"/>
              <p:nvPr/>
            </p:nvSpPr>
            <p:spPr>
              <a:xfrm>
                <a:off x="625691" y="2253490"/>
                <a:ext cx="2545123" cy="921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recognized degree, </a:t>
                </a:r>
                <a:b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 Accepted by MNCs,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Possibility of PhD later, 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Alumni Status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Bonus - WES Certification, Teachers from the industry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64A05A-6498-45EF-A3C0-A78403D878E3}"/>
                  </a:ext>
                </a:extLst>
              </p:cNvPr>
              <p:cNvSpPr txBox="1"/>
              <p:nvPr/>
            </p:nvSpPr>
            <p:spPr>
              <a:xfrm>
                <a:off x="625692" y="1779009"/>
                <a:ext cx="248532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Accepted Degree </a:t>
                </a:r>
                <a:b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(70%)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00C36D-3EBF-40E1-B124-907D35F467C5}"/>
                </a:ext>
              </a:extLst>
            </p:cNvPr>
            <p:cNvCxnSpPr/>
            <p:nvPr/>
          </p:nvCxnSpPr>
          <p:spPr>
            <a:xfrm flipH="1">
              <a:off x="1665271" y="3962079"/>
              <a:ext cx="2381089" cy="0"/>
            </a:xfrm>
            <a:prstGeom prst="line">
              <a:avLst/>
            </a:prstGeom>
            <a:ln w="19050" cap="rnd">
              <a:solidFill>
                <a:schemeClr val="accent5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pGrad Logo Download- The Logo Finder">
            <a:extLst>
              <a:ext uri="{FF2B5EF4-FFF2-40B4-BE49-F238E27FC236}">
                <a16:creationId xmlns:a16="http://schemas.microsoft.com/office/drawing/2014/main" id="{454B2931-0A32-4972-8455-335CD19D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29" y="6114332"/>
            <a:ext cx="1187344" cy="6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506AB-66A1-474D-B1CC-ECA27BF3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11" y="4300611"/>
            <a:ext cx="2219177" cy="221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2DC9E-DEA5-42E4-896C-93721D74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" y="1461988"/>
            <a:ext cx="12192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Optimization (Demo)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9" name="Picture 2" descr="Linkedin - Free social media icons">
            <a:extLst>
              <a:ext uri="{FF2B5EF4-FFF2-40B4-BE49-F238E27FC236}">
                <a16:creationId xmlns:a16="http://schemas.microsoft.com/office/drawing/2014/main" id="{B05F7F5E-A0D0-42EF-824C-F3DEF670B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346764" y="1608098"/>
            <a:ext cx="408886" cy="4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edium logo | Logok">
            <a:extLst>
              <a:ext uri="{FF2B5EF4-FFF2-40B4-BE49-F238E27FC236}">
                <a16:creationId xmlns:a16="http://schemas.microsoft.com/office/drawing/2014/main" id="{C7E948CD-B777-4F4A-925E-11FD5B95E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1044105" y="1628744"/>
            <a:ext cx="595713" cy="3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Logo - Free social media icons">
            <a:extLst>
              <a:ext uri="{FF2B5EF4-FFF2-40B4-BE49-F238E27FC236}">
                <a16:creationId xmlns:a16="http://schemas.microsoft.com/office/drawing/2014/main" id="{7E59B895-1A33-4E72-AF1D-64B08220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1590199"/>
            <a:ext cx="444110" cy="4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keyLearn · GitHub">
            <a:extLst>
              <a:ext uri="{FF2B5EF4-FFF2-40B4-BE49-F238E27FC236}">
                <a16:creationId xmlns:a16="http://schemas.microsoft.com/office/drawing/2014/main" id="{531F1213-583D-4E39-BC97-B07B132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24" y="1525911"/>
            <a:ext cx="595713" cy="5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72CFC-ED0D-4790-93CB-44BD2F364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052" name="Picture 4" descr="Glassdoor - Wikipedia">
            <a:extLst>
              <a:ext uri="{FF2B5EF4-FFF2-40B4-BE49-F238E27FC236}">
                <a16:creationId xmlns:a16="http://schemas.microsoft.com/office/drawing/2014/main" id="{A25E28FA-A1B1-4AC3-92F0-DD045BA9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84" y="1550885"/>
            <a:ext cx="609988" cy="4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Logo transparent PNG - StickPNG">
            <a:extLst>
              <a:ext uri="{FF2B5EF4-FFF2-40B4-BE49-F238E27FC236}">
                <a16:creationId xmlns:a16="http://schemas.microsoft.com/office/drawing/2014/main" id="{F3F36BEB-EC13-45EF-A6D5-20CAE6D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19" y="1662820"/>
            <a:ext cx="884168" cy="2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to consider while looking for a job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81F1F-DF49-49F4-8123-661EB60C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8376" r="2369" b="5796"/>
          <a:stretch/>
        </p:blipFill>
        <p:spPr>
          <a:xfrm>
            <a:off x="19026" y="2055375"/>
            <a:ext cx="12145536" cy="30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787</Words>
  <Application>Microsoft Macintosh PowerPoint</Application>
  <PresentationFormat>Widescreen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MAHAPATRA-140911380</cp:lastModifiedBy>
  <cp:revision>858</cp:revision>
  <dcterms:created xsi:type="dcterms:W3CDTF">2021-05-29T21:16:01Z</dcterms:created>
  <dcterms:modified xsi:type="dcterms:W3CDTF">2023-04-19T12:47:57Z</dcterms:modified>
</cp:coreProperties>
</file>