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57" r:id="rId3"/>
    <p:sldId id="258" r:id="rId4"/>
    <p:sldId id="294" r:id="rId5"/>
    <p:sldId id="285" r:id="rId6"/>
    <p:sldId id="290" r:id="rId7"/>
    <p:sldId id="283" r:id="rId8"/>
    <p:sldId id="302" r:id="rId9"/>
    <p:sldId id="261" r:id="rId10"/>
    <p:sldId id="262" r:id="rId11"/>
    <p:sldId id="291" r:id="rId12"/>
    <p:sldId id="297" r:id="rId13"/>
    <p:sldId id="298" r:id="rId14"/>
    <p:sldId id="299" r:id="rId15"/>
    <p:sldId id="300" r:id="rId16"/>
    <p:sldId id="282"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eer Roadmap in Data Science" id="{56089670-DB74-4208-BB24-FE15ECFB2C85}">
          <p14:sldIdLst>
            <p14:sldId id="274"/>
          </p14:sldIdLst>
        </p14:section>
        <p14:section name="Agenda" id="{D96C7D46-2674-4A40-A9EA-A6C127A57227}">
          <p14:sldIdLst>
            <p14:sldId id="257"/>
          </p14:sldIdLst>
        </p14:section>
        <p14:section name="01 Introduction" id="{84E6C1AB-B7C4-43D2-A70A-53C9CD0A7907}">
          <p14:sldIdLst>
            <p14:sldId id="258"/>
          </p14:sldIdLst>
        </p14:section>
        <p14:section name="02 Why choose Data Science?" id="{A4192344-4C2D-4342-8FDB-B26F1E1C11FD}">
          <p14:sldIdLst>
            <p14:sldId id="294"/>
          </p14:sldIdLst>
        </p14:section>
        <p14:section name="03 Roles in Data Science" id="{DDD30065-BC03-4C9D-8FF2-52460EC9B4F4}">
          <p14:sldIdLst>
            <p14:sldId id="285"/>
            <p14:sldId id="290"/>
          </p14:sldIdLst>
        </p14:section>
        <p14:section name="04 Move into Data Science" id="{3D296992-B957-4696-8E42-D3432FC225FE}">
          <p14:sldIdLst>
            <p14:sldId id="283"/>
            <p14:sldId id="302"/>
            <p14:sldId id="261"/>
            <p14:sldId id="262"/>
            <p14:sldId id="291"/>
          </p14:sldIdLst>
        </p14:section>
        <p14:section name="06 Tools &amp; Technologies" id="{D7A576BD-4F7A-4B8C-9970-60EFC20E329B}">
          <p14:sldIdLst>
            <p14:sldId id="297"/>
            <p14:sldId id="298"/>
          </p14:sldIdLst>
        </p14:section>
        <p14:section name="06 Expert Hacks" id="{F77F0DE8-169B-420C-94AC-157E684FF004}">
          <p14:sldIdLst>
            <p14:sldId id="299"/>
          </p14:sldIdLst>
        </p14:section>
        <p14:section name="Archive" id="{50520B23-E549-49CA-817B-EA2271E104E8}">
          <p14:sldIdLst>
            <p14:sldId id="300"/>
          </p14:sldIdLst>
        </p14:section>
        <p14:section name="Q&amp;A Session" id="{A8AD9179-485B-4868-8754-74C90074B6CD}">
          <p14:sldIdLst>
            <p14:sldId id="282"/>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297FD5"/>
    <a:srgbClr val="629DD1"/>
    <a:srgbClr val="68A1D3"/>
    <a:srgbClr val="7AACD8"/>
    <a:srgbClr val="4A66AC"/>
    <a:srgbClr val="417B85"/>
    <a:srgbClr val="7A4646"/>
    <a:srgbClr val="7F8FA9"/>
    <a:srgbClr val="FFF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6374" autoAdjust="0"/>
  </p:normalViewPr>
  <p:slideViewPr>
    <p:cSldViewPr snapToGrid="0">
      <p:cViewPr varScale="1">
        <p:scale>
          <a:sx n="65" d="100"/>
          <a:sy n="65" d="100"/>
        </p:scale>
        <p:origin x="28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1E092-1ED1-4761-85D1-EEE54D1D70F3}" type="datetimeFigureOut">
              <a:rPr lang="en-US" smtClean="0"/>
              <a:t>01-Mar-23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A27A9-5E68-4D2C-8C97-692FCAAE1E1E}" type="slidenum">
              <a:rPr lang="en-US" smtClean="0"/>
              <a:t>‹#›</a:t>
            </a:fld>
            <a:endParaRPr lang="en-US" dirty="0"/>
          </a:p>
        </p:txBody>
      </p:sp>
    </p:spTree>
    <p:extLst>
      <p:ext uri="{BB962C8B-B14F-4D97-AF65-F5344CB8AC3E}">
        <p14:creationId xmlns:p14="http://schemas.microsoft.com/office/powerpoint/2010/main" val="279212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a:t>
            </a:fld>
            <a:endParaRPr lang="en-US" dirty="0"/>
          </a:p>
        </p:txBody>
      </p:sp>
    </p:spTree>
    <p:extLst>
      <p:ext uri="{BB962C8B-B14F-4D97-AF65-F5344CB8AC3E}">
        <p14:creationId xmlns:p14="http://schemas.microsoft.com/office/powerpoint/2010/main" val="135870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11</a:t>
            </a:fld>
            <a:endParaRPr lang="en-US" dirty="0"/>
          </a:p>
        </p:txBody>
      </p:sp>
    </p:spTree>
    <p:extLst>
      <p:ext uri="{BB962C8B-B14F-4D97-AF65-F5344CB8AC3E}">
        <p14:creationId xmlns:p14="http://schemas.microsoft.com/office/powerpoint/2010/main" val="143980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12</a:t>
            </a:fld>
            <a:endParaRPr lang="en-US" dirty="0"/>
          </a:p>
        </p:txBody>
      </p:sp>
    </p:spTree>
    <p:extLst>
      <p:ext uri="{BB962C8B-B14F-4D97-AF65-F5344CB8AC3E}">
        <p14:creationId xmlns:p14="http://schemas.microsoft.com/office/powerpoint/2010/main" val="3829900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13</a:t>
            </a:fld>
            <a:endParaRPr lang="en-US" dirty="0"/>
          </a:p>
        </p:txBody>
      </p:sp>
    </p:spTree>
    <p:extLst>
      <p:ext uri="{BB962C8B-B14F-4D97-AF65-F5344CB8AC3E}">
        <p14:creationId xmlns:p14="http://schemas.microsoft.com/office/powerpoint/2010/main" val="336990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14</a:t>
            </a:fld>
            <a:endParaRPr lang="en-US" dirty="0"/>
          </a:p>
        </p:txBody>
      </p:sp>
    </p:spTree>
    <p:extLst>
      <p:ext uri="{BB962C8B-B14F-4D97-AF65-F5344CB8AC3E}">
        <p14:creationId xmlns:p14="http://schemas.microsoft.com/office/powerpoint/2010/main" val="199418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15</a:t>
            </a:fld>
            <a:endParaRPr lang="en-US" dirty="0"/>
          </a:p>
        </p:txBody>
      </p:sp>
    </p:spTree>
    <p:extLst>
      <p:ext uri="{BB962C8B-B14F-4D97-AF65-F5344CB8AC3E}">
        <p14:creationId xmlns:p14="http://schemas.microsoft.com/office/powerpoint/2010/main" val="1737276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17</a:t>
            </a:fld>
            <a:endParaRPr lang="en-US" dirty="0"/>
          </a:p>
        </p:txBody>
      </p:sp>
    </p:spTree>
    <p:extLst>
      <p:ext uri="{BB962C8B-B14F-4D97-AF65-F5344CB8AC3E}">
        <p14:creationId xmlns:p14="http://schemas.microsoft.com/office/powerpoint/2010/main" val="248436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2</a:t>
            </a:fld>
            <a:endParaRPr lang="en-US" dirty="0"/>
          </a:p>
        </p:txBody>
      </p:sp>
    </p:spTree>
    <p:extLst>
      <p:ext uri="{BB962C8B-B14F-4D97-AF65-F5344CB8AC3E}">
        <p14:creationId xmlns:p14="http://schemas.microsoft.com/office/powerpoint/2010/main" val="110917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Source:https://www.payscale.com/research/IN/Job=Data_Scientist/Salary</a:t>
            </a:r>
          </a:p>
        </p:txBody>
      </p:sp>
      <p:sp>
        <p:nvSpPr>
          <p:cNvPr id="4" name="Slide Number Placeholder 3"/>
          <p:cNvSpPr>
            <a:spLocks noGrp="1"/>
          </p:cNvSpPr>
          <p:nvPr>
            <p:ph type="sldNum" sz="quarter" idx="10"/>
          </p:nvPr>
        </p:nvSpPr>
        <p:spPr/>
        <p:txBody>
          <a:bodyPr/>
          <a:lstStyle/>
          <a:p>
            <a:fld id="{A1EA27A9-5E68-4D2C-8C97-692FCAAE1E1E}" type="slidenum">
              <a:rPr lang="en-US" smtClean="0"/>
              <a:t>4</a:t>
            </a:fld>
            <a:endParaRPr lang="en-US" dirty="0"/>
          </a:p>
        </p:txBody>
      </p:sp>
    </p:spTree>
    <p:extLst>
      <p:ext uri="{BB962C8B-B14F-4D97-AF65-F5344CB8AC3E}">
        <p14:creationId xmlns:p14="http://schemas.microsoft.com/office/powerpoint/2010/main" val="202809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https://databricks.com/blog/2020/08/03/modern-industrial-iot-analytics-on-azure-part-1.html</a:t>
            </a:r>
          </a:p>
        </p:txBody>
      </p:sp>
      <p:sp>
        <p:nvSpPr>
          <p:cNvPr id="4" name="Slide Number Placeholder 3"/>
          <p:cNvSpPr>
            <a:spLocks noGrp="1"/>
          </p:cNvSpPr>
          <p:nvPr>
            <p:ph type="sldNum" sz="quarter" idx="10"/>
          </p:nvPr>
        </p:nvSpPr>
        <p:spPr/>
        <p:txBody>
          <a:bodyPr/>
          <a:lstStyle/>
          <a:p>
            <a:fld id="{A1EA27A9-5E68-4D2C-8C97-692FCAAE1E1E}" type="slidenum">
              <a:rPr lang="en-US" smtClean="0"/>
              <a:t>5</a:t>
            </a:fld>
            <a:endParaRPr lang="en-US" dirty="0"/>
          </a:p>
        </p:txBody>
      </p:sp>
    </p:spTree>
    <p:extLst>
      <p:ext uri="{BB962C8B-B14F-4D97-AF65-F5344CB8AC3E}">
        <p14:creationId xmlns:p14="http://schemas.microsoft.com/office/powerpoint/2010/main" val="165421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6</a:t>
            </a:fld>
            <a:endParaRPr lang="en-US" dirty="0"/>
          </a:p>
        </p:txBody>
      </p:sp>
    </p:spTree>
    <p:extLst>
      <p:ext uri="{BB962C8B-B14F-4D97-AF65-F5344CB8AC3E}">
        <p14:creationId xmlns:p14="http://schemas.microsoft.com/office/powerpoint/2010/main" val="187860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LinkedIn: https://www.linkedin.com/in/anishmahapatra/</a:t>
            </a:r>
          </a:p>
          <a:p>
            <a:r>
              <a:rPr lang="en-US" dirty="0"/>
              <a:t>Word Cloud: https://monkeylearn.com/word-cloud/</a:t>
            </a:r>
          </a:p>
          <a:p>
            <a:r>
              <a:rPr lang="en-US" dirty="0"/>
              <a:t>Naukri: https://www.naukri.com/mnjuser/homepage</a:t>
            </a:r>
          </a:p>
          <a:p>
            <a:endParaRPr lang="en-US" dirty="0"/>
          </a:p>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7</a:t>
            </a:fld>
            <a:endParaRPr lang="en-US" dirty="0"/>
          </a:p>
        </p:txBody>
      </p:sp>
    </p:spTree>
    <p:extLst>
      <p:ext uri="{BB962C8B-B14F-4D97-AF65-F5344CB8AC3E}">
        <p14:creationId xmlns:p14="http://schemas.microsoft.com/office/powerpoint/2010/main" val="397484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https://databricks.com/blog/2020/08/03/modern-industrial-iot-analytics-on-azure-part-1.html</a:t>
            </a:r>
          </a:p>
        </p:txBody>
      </p:sp>
      <p:sp>
        <p:nvSpPr>
          <p:cNvPr id="4" name="Slide Number Placeholder 3"/>
          <p:cNvSpPr>
            <a:spLocks noGrp="1"/>
          </p:cNvSpPr>
          <p:nvPr>
            <p:ph type="sldNum" sz="quarter" idx="10"/>
          </p:nvPr>
        </p:nvSpPr>
        <p:spPr/>
        <p:txBody>
          <a:bodyPr/>
          <a:lstStyle/>
          <a:p>
            <a:fld id="{A1EA27A9-5E68-4D2C-8C97-692FCAAE1E1E}" type="slidenum">
              <a:rPr lang="en-US" smtClean="0"/>
              <a:t>8</a:t>
            </a:fld>
            <a:endParaRPr lang="en-US" dirty="0"/>
          </a:p>
        </p:txBody>
      </p:sp>
    </p:spTree>
    <p:extLst>
      <p:ext uri="{BB962C8B-B14F-4D97-AF65-F5344CB8AC3E}">
        <p14:creationId xmlns:p14="http://schemas.microsoft.com/office/powerpoint/2010/main" val="299978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ce9736d4c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ce9736d4c3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ce9736d4c3_0_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9</a:t>
            </a:fld>
            <a:endParaRPr/>
          </a:p>
        </p:txBody>
      </p:sp>
    </p:spTree>
    <p:extLst>
      <p:ext uri="{BB962C8B-B14F-4D97-AF65-F5344CB8AC3E}">
        <p14:creationId xmlns:p14="http://schemas.microsoft.com/office/powerpoint/2010/main" val="227767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57" name="Google Shape;157;p27: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73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0156-419E-43DB-89F6-9CD0DC5061C6}"/>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5993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6"/>
        <p:cNvGrpSpPr/>
        <p:nvPr/>
      </p:nvGrpSpPr>
      <p:grpSpPr>
        <a:xfrm>
          <a:off x="0" y="0"/>
          <a:ext cx="0" cy="0"/>
          <a:chOff x="0" y="0"/>
          <a:chExt cx="0" cy="0"/>
        </a:xfrm>
      </p:grpSpPr>
      <p:sp>
        <p:nvSpPr>
          <p:cNvPr id="27" name="Google Shape;27;p28"/>
          <p:cNvSpPr/>
          <p:nvPr/>
        </p:nvSpPr>
        <p:spPr>
          <a:xfrm>
            <a:off x="10558400" y="6559600"/>
            <a:ext cx="1633600" cy="298400"/>
          </a:xfrm>
          <a:prstGeom prst="rect">
            <a:avLst/>
          </a:prstGeom>
          <a:solidFill>
            <a:srgbClr val="9E9E9E"/>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FDFDFD"/>
                </a:solidFill>
                <a:latin typeface="Arial"/>
                <a:ea typeface="Arial"/>
                <a:cs typeface="Arial"/>
                <a:sym typeface="Arial"/>
              </a:rPr>
              <a:t>LeX: Introduction</a:t>
            </a:r>
            <a:endParaRPr sz="1200" b="1" i="0" u="none" strike="noStrike" cap="none">
              <a:solidFill>
                <a:srgbClr val="FDFDFD"/>
              </a:solidFill>
              <a:latin typeface="Arial"/>
              <a:ea typeface="Arial"/>
              <a:cs typeface="Arial"/>
              <a:sym typeface="Arial"/>
            </a:endParaRPr>
          </a:p>
        </p:txBody>
      </p:sp>
      <p:sp>
        <p:nvSpPr>
          <p:cNvPr id="28" name="Google Shape;28;p28"/>
          <p:cNvSpPr/>
          <p:nvPr/>
        </p:nvSpPr>
        <p:spPr>
          <a:xfrm>
            <a:off x="-15367" y="1100"/>
            <a:ext cx="12192000" cy="268000"/>
          </a:xfrm>
          <a:prstGeom prst="rect">
            <a:avLst/>
          </a:prstGeom>
          <a:solidFill>
            <a:srgbClr val="EE2C3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29" name="Google Shape;29;p28"/>
          <p:cNvPicPr preferRelativeResize="0"/>
          <p:nvPr/>
        </p:nvPicPr>
        <p:blipFill rotWithShape="1">
          <a:blip r:embed="rId2">
            <a:alphaModFix/>
          </a:blip>
          <a:srcRect/>
          <a:stretch/>
        </p:blipFill>
        <p:spPr>
          <a:xfrm>
            <a:off x="11255765" y="0"/>
            <a:ext cx="936235" cy="1160835"/>
          </a:xfrm>
          <a:prstGeom prst="rect">
            <a:avLst/>
          </a:prstGeom>
          <a:noFill/>
          <a:ln>
            <a:noFill/>
          </a:ln>
        </p:spPr>
      </p:pic>
    </p:spTree>
    <p:extLst>
      <p:ext uri="{BB962C8B-B14F-4D97-AF65-F5344CB8AC3E}">
        <p14:creationId xmlns:p14="http://schemas.microsoft.com/office/powerpoint/2010/main" val="151470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8847-8E1C-424B-9F53-FFF149C53AEA}"/>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AE48B51A-C99B-420B-BF6E-1489A1FFAA8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5BF96-CAAB-4E65-B8C1-E5F17C10AA89}"/>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5" name="Footer Placeholder 4">
            <a:extLst>
              <a:ext uri="{FF2B5EF4-FFF2-40B4-BE49-F238E27FC236}">
                <a16:creationId xmlns:a16="http://schemas.microsoft.com/office/drawing/2014/main" id="{B86EF0AE-66A6-491A-9B12-C06213482A51}"/>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A989FE5-E9A0-490A-B6C1-38EC340BE709}"/>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39469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433C-C431-4AE6-9A93-AE011D9DADE1}"/>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CE24F17-F159-46E1-BFB0-A1168F5509C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AC50B-14EF-485B-A1A1-EB8863DD8396}"/>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5" name="Footer Placeholder 4">
            <a:extLst>
              <a:ext uri="{FF2B5EF4-FFF2-40B4-BE49-F238E27FC236}">
                <a16:creationId xmlns:a16="http://schemas.microsoft.com/office/drawing/2014/main" id="{7C8AA638-0ED0-4884-841F-278014622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ACDF29AE-1F1A-48F8-8577-98534E5883FB}"/>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10424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C603-A489-4A48-A6AB-3BB2F78AED49}"/>
              </a:ext>
            </a:extLst>
          </p:cNvPr>
          <p:cNvSpPr>
            <a:spLocks noGrp="1"/>
          </p:cNvSpPr>
          <p:nvPr>
            <p:ph type="title"/>
          </p:nvPr>
        </p:nvSpPr>
        <p:spPr>
          <a:xfrm>
            <a:off x="831850" y="1709738"/>
            <a:ext cx="10515600" cy="2852737"/>
          </a:xfrm>
          <a:prstGeom prst="rect">
            <a:avLst/>
          </a:prstGeo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8FA7C04E-1F4E-4FB9-807B-13C64B0C4D9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DF035D-F95B-4DB9-BB75-98FDD96B7E87}"/>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5" name="Footer Placeholder 4">
            <a:extLst>
              <a:ext uri="{FF2B5EF4-FFF2-40B4-BE49-F238E27FC236}">
                <a16:creationId xmlns:a16="http://schemas.microsoft.com/office/drawing/2014/main" id="{80298FF3-25F0-42D0-B9D8-718573620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FEA17D4-935A-41D3-9D1D-48DC75ECB244}"/>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06169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6B82-5836-48B6-A20A-DB7509962A2C}"/>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99391F-538C-4A01-A0C9-8EC356FCFA47}"/>
              </a:ext>
            </a:extLst>
          </p:cNvPr>
          <p:cNvSpPr>
            <a:spLocks noGrp="1"/>
          </p:cNvSpPr>
          <p:nvPr>
            <p:ph sz="half" idx="1"/>
          </p:nvPr>
        </p:nvSpPr>
        <p:spPr>
          <a:xfrm>
            <a:off x="838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C63FC5-33A3-491B-892C-AD6F300146CC}"/>
              </a:ext>
            </a:extLst>
          </p:cNvPr>
          <p:cNvSpPr>
            <a:spLocks noGrp="1"/>
          </p:cNvSpPr>
          <p:nvPr>
            <p:ph sz="half" idx="2"/>
          </p:nvPr>
        </p:nvSpPr>
        <p:spPr>
          <a:xfrm>
            <a:off x="6172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CB7BB-FA87-4F63-962A-3076DA9AE8BB}"/>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6" name="Footer Placeholder 5">
            <a:extLst>
              <a:ext uri="{FF2B5EF4-FFF2-40B4-BE49-F238E27FC236}">
                <a16:creationId xmlns:a16="http://schemas.microsoft.com/office/drawing/2014/main" id="{C0330AE6-A337-43C0-90DB-C9F523AC4088}"/>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a:extLst>
              <a:ext uri="{FF2B5EF4-FFF2-40B4-BE49-F238E27FC236}">
                <a16:creationId xmlns:a16="http://schemas.microsoft.com/office/drawing/2014/main" id="{3246CBE1-1FDA-4854-A790-EC77CE36EBB6}"/>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62238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0747-0732-4154-AC37-5D2FC5D2438B}"/>
              </a:ext>
            </a:extLst>
          </p:cNvPr>
          <p:cNvSpPr>
            <a:spLocks noGrp="1"/>
          </p:cNvSpPr>
          <p:nvPr>
            <p:ph type="title"/>
          </p:nvPr>
        </p:nvSpPr>
        <p:spPr>
          <a:xfrm>
            <a:off x="839788"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1FAB904F-0DAF-4A4B-92BA-734547B4E61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4C0570-F457-4E9D-ABD1-BBC4C353CE44}"/>
              </a:ext>
            </a:extLst>
          </p:cNvPr>
          <p:cNvSpPr>
            <a:spLocks noGrp="1"/>
          </p:cNvSpPr>
          <p:nvPr>
            <p:ph sz="half" idx="2"/>
          </p:nvPr>
        </p:nvSpPr>
        <p:spPr>
          <a:xfrm>
            <a:off x="839788" y="2505075"/>
            <a:ext cx="5157787"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B416C-3243-4ED6-AB24-FCB338E57B9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DF2B3C-13E4-4D65-B718-FFD0D944BCB6}"/>
              </a:ext>
            </a:extLst>
          </p:cNvPr>
          <p:cNvSpPr>
            <a:spLocks noGrp="1"/>
          </p:cNvSpPr>
          <p:nvPr>
            <p:ph sz="quarter" idx="4"/>
          </p:nvPr>
        </p:nvSpPr>
        <p:spPr>
          <a:xfrm>
            <a:off x="6172200" y="2505075"/>
            <a:ext cx="5183188"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92CD5-1537-4A94-8618-B1E808FF1BDC}"/>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8" name="Footer Placeholder 7">
            <a:extLst>
              <a:ext uri="{FF2B5EF4-FFF2-40B4-BE49-F238E27FC236}">
                <a16:creationId xmlns:a16="http://schemas.microsoft.com/office/drawing/2014/main" id="{A4E76CFF-48AB-4CF6-A22D-CF1BC270DF5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a:extLst>
              <a:ext uri="{FF2B5EF4-FFF2-40B4-BE49-F238E27FC236}">
                <a16:creationId xmlns:a16="http://schemas.microsoft.com/office/drawing/2014/main" id="{2E531545-F892-4A7B-B293-3AF483ECFBA1}"/>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46640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43D4-D2D1-4419-B1E5-076C0A134F24}"/>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252F94DD-188B-4865-8521-75CF48874A71}"/>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4" name="Footer Placeholder 3">
            <a:extLst>
              <a:ext uri="{FF2B5EF4-FFF2-40B4-BE49-F238E27FC236}">
                <a16:creationId xmlns:a16="http://schemas.microsoft.com/office/drawing/2014/main" id="{7408871E-2911-4AB6-9B8C-EEAA81C9D24A}"/>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a:extLst>
              <a:ext uri="{FF2B5EF4-FFF2-40B4-BE49-F238E27FC236}">
                <a16:creationId xmlns:a16="http://schemas.microsoft.com/office/drawing/2014/main" id="{A994A9B9-F8DE-44AA-804A-94F270864593}"/>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8682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43909-FBD5-44CC-AD59-A2EFE31F7F9D}"/>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3" name="Footer Placeholder 2">
            <a:extLst>
              <a:ext uri="{FF2B5EF4-FFF2-40B4-BE49-F238E27FC236}">
                <a16:creationId xmlns:a16="http://schemas.microsoft.com/office/drawing/2014/main" id="{84C98007-DBD8-4345-B327-FF9FD7C4BB0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a:extLst>
              <a:ext uri="{FF2B5EF4-FFF2-40B4-BE49-F238E27FC236}">
                <a16:creationId xmlns:a16="http://schemas.microsoft.com/office/drawing/2014/main" id="{398725A0-2A80-40DE-8D9E-2C3A11EB9577}"/>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96169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0"/>
        <p:cNvGrpSpPr/>
        <p:nvPr/>
      </p:nvGrpSpPr>
      <p:grpSpPr>
        <a:xfrm>
          <a:off x="0" y="0"/>
          <a:ext cx="0" cy="0"/>
          <a:chOff x="0" y="0"/>
          <a:chExt cx="0" cy="0"/>
        </a:xfrm>
      </p:grpSpPr>
      <p:sp>
        <p:nvSpPr>
          <p:cNvPr id="51" name="Google Shape;51;p13"/>
          <p:cNvSpPr/>
          <p:nvPr/>
        </p:nvSpPr>
        <p:spPr>
          <a:xfrm>
            <a:off x="11173249" y="0"/>
            <a:ext cx="738000" cy="910000"/>
          </a:xfrm>
          <a:prstGeom prst="rect">
            <a:avLst/>
          </a:prstGeom>
          <a:blipFill rotWithShape="1">
            <a:blip r:embed="rId2">
              <a:alphaModFix/>
            </a:blip>
            <a:stretch>
              <a:fillRect/>
            </a:stretch>
          </a:blip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867" b="0" i="0" u="none" strike="noStrike" cap="none">
              <a:solidFill>
                <a:srgbClr val="000000"/>
              </a:solidFill>
              <a:latin typeface="Calibri"/>
              <a:ea typeface="Calibri"/>
              <a:cs typeface="Calibri"/>
              <a:sym typeface="Calibri"/>
            </a:endParaRPr>
          </a:p>
        </p:txBody>
      </p:sp>
      <p:sp>
        <p:nvSpPr>
          <p:cNvPr id="52" name="Google Shape;52;p13"/>
          <p:cNvSpPr txBox="1">
            <a:spLocks noGrp="1"/>
          </p:cNvSpPr>
          <p:nvPr>
            <p:ph type="sldNum" idx="12"/>
          </p:nvPr>
        </p:nvSpPr>
        <p:spPr>
          <a:xfrm>
            <a:off x="11095176" y="6426418"/>
            <a:ext cx="258800" cy="253885"/>
          </a:xfrm>
          <a:prstGeom prst="rect">
            <a:avLst/>
          </a:prstGeom>
          <a:noFill/>
          <a:ln>
            <a:noFill/>
          </a:ln>
        </p:spPr>
        <p:txBody>
          <a:bodyPr spcFirstLastPara="1" wrap="square" lIns="34275" tIns="34275" rIns="34275" bIns="34275" anchor="ctr" anchorCtr="0">
            <a:spAutoFit/>
          </a:bodyPr>
          <a:lstStyle>
            <a:lvl1pPr marL="0" marR="0" lvl="0"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9535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3EB7707-7402-457C-A6BF-56B9F490CD63}"/>
              </a:ext>
            </a:extLst>
          </p:cNvPr>
          <p:cNvCxnSpPr>
            <a:cxnSpLocks/>
          </p:cNvCxnSpPr>
          <p:nvPr userDrawn="1"/>
        </p:nvCxnSpPr>
        <p:spPr>
          <a:xfrm flipH="1">
            <a:off x="396853" y="991768"/>
            <a:ext cx="11398293" cy="0"/>
          </a:xfrm>
          <a:prstGeom prst="line">
            <a:avLst/>
          </a:prstGeom>
          <a:ln w="28575"/>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id="{DDC549A6-7D61-40F4-A51B-0714B0810528}"/>
              </a:ext>
            </a:extLst>
          </p:cNvPr>
          <p:cNvSpPr/>
          <p:nvPr userDrawn="1"/>
        </p:nvSpPr>
        <p:spPr>
          <a:xfrm>
            <a:off x="1" y="862"/>
            <a:ext cx="755650" cy="219832"/>
          </a:xfrm>
          <a:prstGeom prst="rect">
            <a:avLst/>
          </a:prstGeom>
          <a:solidFill>
            <a:srgbClr val="7A4646">
              <a:alpha val="15294"/>
            </a:srgbClr>
          </a:solidFill>
          <a:ln>
            <a:solidFill>
              <a:schemeClr val="accent3">
                <a:lumMod val="7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152BDDF-D25A-41B4-A111-A8518F81FE4E}"/>
              </a:ext>
            </a:extLst>
          </p:cNvPr>
          <p:cNvSpPr txBox="1"/>
          <p:nvPr userDrawn="1"/>
        </p:nvSpPr>
        <p:spPr>
          <a:xfrm>
            <a:off x="10401572" y="6488668"/>
            <a:ext cx="1790427" cy="369332"/>
          </a:xfrm>
          <a:prstGeom prst="rect">
            <a:avLst/>
          </a:prstGeom>
          <a:noFill/>
        </p:spPr>
        <p:txBody>
          <a:bodyPr wrap="none" rtlCol="0">
            <a:spAutoFit/>
          </a:bodyPr>
          <a:lstStyle/>
          <a:p>
            <a:r>
              <a:rPr lang="en-US" dirty="0">
                <a:solidFill>
                  <a:srgbClr val="FFFFF0"/>
                </a:solidFill>
              </a:rPr>
              <a:t>Anish Mahapatra</a:t>
            </a:r>
          </a:p>
        </p:txBody>
      </p:sp>
      <p:pic>
        <p:nvPicPr>
          <p:cNvPr id="9" name="Picture 2" descr="upGrad appoints Saranjit Sangar as CEO - UK, Europe, and Middle East">
            <a:extLst>
              <a:ext uri="{FF2B5EF4-FFF2-40B4-BE49-F238E27FC236}">
                <a16:creationId xmlns:a16="http://schemas.microsoft.com/office/drawing/2014/main" id="{A2468ED5-FD36-4363-91D5-AB6FE0408667}"/>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r="1388"/>
          <a:stretch/>
        </p:blipFill>
        <p:spPr bwMode="auto">
          <a:xfrm>
            <a:off x="10500951" y="0"/>
            <a:ext cx="1691049" cy="8847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776A14F-E564-4A85-8DAB-93A4B6FEE952}"/>
              </a:ext>
            </a:extLst>
          </p:cNvPr>
          <p:cNvSpPr txBox="1"/>
          <p:nvPr userDrawn="1"/>
        </p:nvSpPr>
        <p:spPr>
          <a:xfrm>
            <a:off x="10401573" y="6488668"/>
            <a:ext cx="1790427" cy="369332"/>
          </a:xfrm>
          <a:prstGeom prst="rect">
            <a:avLst/>
          </a:prstGeom>
          <a:noFill/>
        </p:spPr>
        <p:txBody>
          <a:bodyPr wrap="none" rtlCol="0">
            <a:spAutoFit/>
          </a:bodyPr>
          <a:lstStyle/>
          <a:p>
            <a:r>
              <a:rPr lang="en-US" dirty="0">
                <a:solidFill>
                  <a:schemeClr val="bg1">
                    <a:lumMod val="85000"/>
                  </a:schemeClr>
                </a:solidFill>
              </a:rPr>
              <a:t>Anish Mahapatra</a:t>
            </a:r>
          </a:p>
        </p:txBody>
      </p:sp>
    </p:spTree>
    <p:extLst>
      <p:ext uri="{BB962C8B-B14F-4D97-AF65-F5344CB8AC3E}">
        <p14:creationId xmlns:p14="http://schemas.microsoft.com/office/powerpoint/2010/main" val="397008824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61" r:id="rId9"/>
    <p:sldLayoutId id="214748366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46.png"/><Relationship Id="rId5" Type="http://schemas.openxmlformats.org/officeDocument/2006/relationships/image" Target="../media/image11.png"/><Relationship Id="rId10"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1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5.xml"/><Relationship Id="rId16"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30.png"/><Relationship Id="rId5" Type="http://schemas.openxmlformats.org/officeDocument/2006/relationships/image" Target="../media/image25.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up of people having a meeting">
            <a:extLst>
              <a:ext uri="{FF2B5EF4-FFF2-40B4-BE49-F238E27FC236}">
                <a16:creationId xmlns:a16="http://schemas.microsoft.com/office/drawing/2014/main" id="{F94C0639-E852-4DDE-AAC6-083994BBE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327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0"/>
            <a:ext cx="12192000" cy="6858000"/>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1077218"/>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Expert Hacks: </a:t>
            </a:r>
          </a:p>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Cracking the Data Science Interview</a:t>
            </a: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rPr>
              <a:t>04 April, 2022</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84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p:nvPr/>
        </p:nvSpPr>
        <p:spPr>
          <a:xfrm rot="-4003743">
            <a:off x="3291051" y="5829201"/>
            <a:ext cx="1621951" cy="734844"/>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sp>
        <p:nvSpPr>
          <p:cNvPr id="160" name="Google Shape;160;p27"/>
          <p:cNvSpPr/>
          <p:nvPr/>
        </p:nvSpPr>
        <p:spPr>
          <a:xfrm rot="-4002593">
            <a:off x="5084452" y="3999476"/>
            <a:ext cx="657584" cy="297803"/>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grpSp>
        <p:nvGrpSpPr>
          <p:cNvPr id="161" name="Google Shape;161;p27"/>
          <p:cNvGrpSpPr/>
          <p:nvPr/>
        </p:nvGrpSpPr>
        <p:grpSpPr>
          <a:xfrm>
            <a:off x="659097" y="670298"/>
            <a:ext cx="7217316" cy="6208500"/>
            <a:chOff x="1065212" y="670297"/>
            <a:chExt cx="7215392" cy="6208500"/>
          </a:xfrm>
        </p:grpSpPr>
        <p:sp>
          <p:nvSpPr>
            <p:cNvPr id="162" name="Google Shape;162;p27"/>
            <p:cNvSpPr/>
            <p:nvPr/>
          </p:nvSpPr>
          <p:spPr>
            <a:xfrm>
              <a:off x="1065212" y="697948"/>
              <a:ext cx="7173000" cy="6179400"/>
            </a:xfrm>
            <a:custGeom>
              <a:avLst/>
              <a:gdLst/>
              <a:ahLst/>
              <a:cxnLst/>
              <a:rect l="l" t="t" r="r" b="b"/>
              <a:pathLst>
                <a:path w="120000" h="120000" extrusionOk="0">
                  <a:moveTo>
                    <a:pt x="0" y="120000"/>
                  </a:moveTo>
                  <a:lnTo>
                    <a:pt x="119999" y="0"/>
                  </a:lnTo>
                  <a:lnTo>
                    <a:pt x="94670" y="119816"/>
                  </a:lnTo>
                  <a:lnTo>
                    <a:pt x="0" y="120000"/>
                  </a:lnTo>
                  <a:close/>
                </a:path>
              </a:pathLst>
            </a:custGeom>
            <a:solidFill>
              <a:srgbClr val="D8D8D8"/>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sp>
          <p:nvSpPr>
            <p:cNvPr id="163" name="Google Shape;163;p27"/>
            <p:cNvSpPr/>
            <p:nvPr/>
          </p:nvSpPr>
          <p:spPr>
            <a:xfrm>
              <a:off x="2176804" y="670297"/>
              <a:ext cx="6103800" cy="6208500"/>
            </a:xfrm>
            <a:custGeom>
              <a:avLst/>
              <a:gdLst/>
              <a:ahLst/>
              <a:cxnLst/>
              <a:rect l="l" t="t" r="r" b="b"/>
              <a:pathLst>
                <a:path w="120000" h="120000" extrusionOk="0">
                  <a:moveTo>
                    <a:pt x="120000" y="0"/>
                  </a:moveTo>
                  <a:lnTo>
                    <a:pt x="72000" y="119999"/>
                  </a:lnTo>
                  <a:lnTo>
                    <a:pt x="0" y="119999"/>
                  </a:lnTo>
                  <a:lnTo>
                    <a:pt x="120000" y="0"/>
                  </a:lnTo>
                  <a:close/>
                </a:path>
              </a:pathLst>
            </a:custGeom>
            <a:solidFill>
              <a:srgbClr val="FF0000"/>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64" name="Google Shape;164;p27"/>
          <p:cNvSpPr/>
          <p:nvPr/>
        </p:nvSpPr>
        <p:spPr>
          <a:xfrm rot="-4003724">
            <a:off x="6110839" y="2786817"/>
            <a:ext cx="414088" cy="187611"/>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grpSp>
        <p:nvGrpSpPr>
          <p:cNvPr id="165" name="Google Shape;165;p27"/>
          <p:cNvGrpSpPr/>
          <p:nvPr/>
        </p:nvGrpSpPr>
        <p:grpSpPr>
          <a:xfrm>
            <a:off x="2515415" y="4230183"/>
            <a:ext cx="3305820" cy="1966603"/>
            <a:chOff x="2921036" y="4230183"/>
            <a:chExt cx="3304939" cy="1966603"/>
          </a:xfrm>
        </p:grpSpPr>
        <p:sp>
          <p:nvSpPr>
            <p:cNvPr id="166" name="Google Shape;166;p27"/>
            <p:cNvSpPr/>
            <p:nvPr/>
          </p:nvSpPr>
          <p:spPr>
            <a:xfrm>
              <a:off x="5943975" y="5729875"/>
              <a:ext cx="282000" cy="466800"/>
            </a:xfrm>
            <a:custGeom>
              <a:avLst/>
              <a:gdLst/>
              <a:ahLst/>
              <a:cxnLst/>
              <a:rect l="l" t="t" r="r" b="b"/>
              <a:pathLst>
                <a:path w="120000" h="120000" extrusionOk="0">
                  <a:moveTo>
                    <a:pt x="80727" y="0"/>
                  </a:moveTo>
                  <a:lnTo>
                    <a:pt x="120000" y="0"/>
                  </a:lnTo>
                  <a:lnTo>
                    <a:pt x="40000" y="119999"/>
                  </a:lnTo>
                  <a:lnTo>
                    <a:pt x="0" y="119999"/>
                  </a:lnTo>
                  <a:lnTo>
                    <a:pt x="80727"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67" name="Google Shape;167;p27"/>
            <p:cNvSpPr/>
            <p:nvPr/>
          </p:nvSpPr>
          <p:spPr>
            <a:xfrm>
              <a:off x="2921036" y="5801686"/>
              <a:ext cx="482100" cy="395100"/>
            </a:xfrm>
            <a:custGeom>
              <a:avLst/>
              <a:gdLst/>
              <a:ahLst/>
              <a:cxnLst/>
              <a:rect l="l" t="t" r="r" b="b"/>
              <a:pathLst>
                <a:path w="120000" h="120000" extrusionOk="0">
                  <a:moveTo>
                    <a:pt x="97021" y="0"/>
                  </a:moveTo>
                  <a:lnTo>
                    <a:pt x="120000" y="0"/>
                  </a:lnTo>
                  <a:lnTo>
                    <a:pt x="22978" y="119999"/>
                  </a:lnTo>
                  <a:lnTo>
                    <a:pt x="0" y="119999"/>
                  </a:lnTo>
                  <a:lnTo>
                    <a:pt x="97021"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68" name="Google Shape;168;p27"/>
            <p:cNvGrpSpPr/>
            <p:nvPr/>
          </p:nvGrpSpPr>
          <p:grpSpPr>
            <a:xfrm>
              <a:off x="3091939" y="4230183"/>
              <a:ext cx="3019370" cy="1793528"/>
              <a:chOff x="1785938" y="4437063"/>
              <a:chExt cx="2803500" cy="1665300"/>
            </a:xfrm>
          </p:grpSpPr>
          <p:sp>
            <p:nvSpPr>
              <p:cNvPr id="169" name="Google Shape;169;p27"/>
              <p:cNvSpPr/>
              <p:nvPr/>
            </p:nvSpPr>
            <p:spPr>
              <a:xfrm>
                <a:off x="1785938" y="4437063"/>
                <a:ext cx="2803500" cy="1665300"/>
              </a:xfrm>
              <a:custGeom>
                <a:avLst/>
                <a:gdLst/>
                <a:ahLst/>
                <a:cxnLst/>
                <a:rect l="l" t="t" r="r" b="b"/>
                <a:pathLst>
                  <a:path w="120000" h="120000" extrusionOk="0">
                    <a:moveTo>
                      <a:pt x="0" y="0"/>
                    </a:moveTo>
                    <a:lnTo>
                      <a:pt x="120000" y="0"/>
                    </a:lnTo>
                    <a:lnTo>
                      <a:pt x="120000" y="120000"/>
                    </a:lnTo>
                    <a:lnTo>
                      <a:pt x="116262" y="120000"/>
                    </a:lnTo>
                    <a:lnTo>
                      <a:pt x="116262" y="6291"/>
                    </a:lnTo>
                    <a:lnTo>
                      <a:pt x="3669" y="6291"/>
                    </a:lnTo>
                    <a:lnTo>
                      <a:pt x="3669"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0" name="Google Shape;170;p27"/>
              <p:cNvSpPr/>
              <p:nvPr/>
            </p:nvSpPr>
            <p:spPr>
              <a:xfrm>
                <a:off x="1849438" y="4498975"/>
                <a:ext cx="2695500" cy="7224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71" name="Google Shape;171;p27"/>
            <p:cNvSpPr txBox="1"/>
            <p:nvPr/>
          </p:nvSpPr>
          <p:spPr>
            <a:xfrm>
              <a:off x="3403126" y="4344600"/>
              <a:ext cx="2409600" cy="397800"/>
            </a:xfrm>
            <a:prstGeom prst="rect">
              <a:avLst/>
            </a:prstGeom>
            <a:noFill/>
            <a:ln>
              <a:noFill/>
            </a:ln>
          </p:spPr>
          <p:txBody>
            <a:bodyPr spcFirstLastPara="1" wrap="square" lIns="91433" tIns="45700" rIns="91433" bIns="45700" anchor="t" anchorCtr="0">
              <a:noAutofit/>
            </a:bodyPr>
            <a:lstStyle/>
            <a:p>
              <a:pPr algn="ctr">
                <a:buClr>
                  <a:srgbClr val="000000"/>
                </a:buClr>
                <a:buSzPts val="1400"/>
              </a:pPr>
              <a:r>
                <a:rPr lang="en" sz="1867" b="1">
                  <a:solidFill>
                    <a:schemeClr val="lt1"/>
                  </a:solidFill>
                  <a:latin typeface="Arial"/>
                  <a:ea typeface="Arial"/>
                  <a:cs typeface="Arial"/>
                  <a:sym typeface="Arial"/>
                </a:rPr>
                <a:t>Pre - Program Phase</a:t>
              </a:r>
              <a:endParaRPr sz="1867" b="1">
                <a:solidFill>
                  <a:schemeClr val="lt1"/>
                </a:solidFill>
                <a:latin typeface="Arial"/>
                <a:ea typeface="Arial"/>
                <a:cs typeface="Arial"/>
                <a:sym typeface="Arial"/>
              </a:endParaRPr>
            </a:p>
          </p:txBody>
        </p:sp>
      </p:grpSp>
      <p:grpSp>
        <p:nvGrpSpPr>
          <p:cNvPr id="172" name="Google Shape;172;p27"/>
          <p:cNvGrpSpPr/>
          <p:nvPr/>
        </p:nvGrpSpPr>
        <p:grpSpPr>
          <a:xfrm>
            <a:off x="4615582" y="2892315"/>
            <a:ext cx="1984053" cy="1180836"/>
            <a:chOff x="5020643" y="2892314"/>
            <a:chExt cx="1983524" cy="1180836"/>
          </a:xfrm>
        </p:grpSpPr>
        <p:sp>
          <p:nvSpPr>
            <p:cNvPr id="173" name="Google Shape;173;p27"/>
            <p:cNvSpPr/>
            <p:nvPr/>
          </p:nvSpPr>
          <p:spPr>
            <a:xfrm>
              <a:off x="6835267" y="3792650"/>
              <a:ext cx="168900" cy="2805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4" name="Google Shape;174;p27"/>
            <p:cNvSpPr/>
            <p:nvPr/>
          </p:nvSpPr>
          <p:spPr>
            <a:xfrm>
              <a:off x="5020643" y="3834446"/>
              <a:ext cx="290700" cy="2385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75" name="Google Shape;175;p27"/>
            <p:cNvGrpSpPr/>
            <p:nvPr/>
          </p:nvGrpSpPr>
          <p:grpSpPr>
            <a:xfrm>
              <a:off x="5125145" y="2892314"/>
              <a:ext cx="1809392" cy="1074512"/>
              <a:chOff x="3711576" y="3146425"/>
              <a:chExt cx="1649400" cy="979500"/>
            </a:xfrm>
          </p:grpSpPr>
          <p:sp>
            <p:nvSpPr>
              <p:cNvPr id="176" name="Google Shape;176;p27"/>
              <p:cNvSpPr/>
              <p:nvPr/>
            </p:nvSpPr>
            <p:spPr>
              <a:xfrm>
                <a:off x="3711576" y="3146425"/>
                <a:ext cx="1649400" cy="9795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7" name="Google Shape;177;p27"/>
              <p:cNvSpPr/>
              <p:nvPr/>
            </p:nvSpPr>
            <p:spPr>
              <a:xfrm>
                <a:off x="3748088" y="3182938"/>
                <a:ext cx="1587600" cy="4254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78" name="Google Shape;178;p27"/>
            <p:cNvSpPr txBox="1"/>
            <p:nvPr/>
          </p:nvSpPr>
          <p:spPr>
            <a:xfrm>
              <a:off x="5299954" y="3021311"/>
              <a:ext cx="1402500" cy="337500"/>
            </a:xfrm>
            <a:prstGeom prst="rect">
              <a:avLst/>
            </a:prstGeom>
            <a:noFill/>
            <a:ln>
              <a:noFill/>
            </a:ln>
          </p:spPr>
          <p:txBody>
            <a:bodyPr spcFirstLastPara="1" wrap="square" lIns="91433" tIns="45700" rIns="91433" bIns="45700" anchor="t" anchorCtr="0">
              <a:noAutofit/>
            </a:bodyPr>
            <a:lstStyle/>
            <a:p>
              <a:pPr algn="ctr">
                <a:buClr>
                  <a:schemeClr val="dk1"/>
                </a:buClr>
                <a:buSzPts val="900"/>
              </a:pPr>
              <a:r>
                <a:rPr lang="en" sz="1200" b="1">
                  <a:solidFill>
                    <a:schemeClr val="lt1"/>
                  </a:solidFill>
                  <a:latin typeface="Arial"/>
                  <a:ea typeface="Arial"/>
                  <a:cs typeface="Arial"/>
                  <a:sym typeface="Arial"/>
                </a:rPr>
                <a:t>Program Phase</a:t>
              </a:r>
              <a:endParaRPr sz="1200" b="1">
                <a:solidFill>
                  <a:schemeClr val="lt1"/>
                </a:solidFill>
                <a:latin typeface="Arial"/>
                <a:ea typeface="Arial"/>
                <a:cs typeface="Arial"/>
                <a:sym typeface="Arial"/>
              </a:endParaRPr>
            </a:p>
            <a:p>
              <a:pPr algn="ctr">
                <a:buClr>
                  <a:srgbClr val="000000"/>
                </a:buClr>
                <a:buSzPts val="1300"/>
              </a:pPr>
              <a:endParaRPr sz="1733" b="1">
                <a:solidFill>
                  <a:schemeClr val="lt1"/>
                </a:solidFill>
                <a:latin typeface="Arial"/>
                <a:ea typeface="Arial"/>
                <a:cs typeface="Arial"/>
                <a:sym typeface="Arial"/>
              </a:endParaRPr>
            </a:p>
          </p:txBody>
        </p:sp>
      </p:grpSp>
      <p:grpSp>
        <p:nvGrpSpPr>
          <p:cNvPr id="179" name="Google Shape;179;p27"/>
          <p:cNvGrpSpPr/>
          <p:nvPr/>
        </p:nvGrpSpPr>
        <p:grpSpPr>
          <a:xfrm>
            <a:off x="5855848" y="1916067"/>
            <a:ext cx="1245461" cy="826253"/>
            <a:chOff x="6260579" y="1916067"/>
            <a:chExt cx="1245129" cy="826253"/>
          </a:xfrm>
        </p:grpSpPr>
        <p:sp>
          <p:nvSpPr>
            <p:cNvPr id="180" name="Google Shape;180;p27"/>
            <p:cNvSpPr/>
            <p:nvPr/>
          </p:nvSpPr>
          <p:spPr>
            <a:xfrm>
              <a:off x="7399508" y="2564720"/>
              <a:ext cx="106200" cy="177600"/>
            </a:xfrm>
            <a:custGeom>
              <a:avLst/>
              <a:gdLst/>
              <a:ahLst/>
              <a:cxnLst/>
              <a:rect l="l" t="t" r="r" b="b"/>
              <a:pathLst>
                <a:path w="120000" h="120000" extrusionOk="0">
                  <a:moveTo>
                    <a:pt x="80655" y="0"/>
                  </a:moveTo>
                  <a:lnTo>
                    <a:pt x="120000" y="0"/>
                  </a:lnTo>
                  <a:lnTo>
                    <a:pt x="39344" y="120000"/>
                  </a:lnTo>
                  <a:lnTo>
                    <a:pt x="0" y="120000"/>
                  </a:lnTo>
                  <a:lnTo>
                    <a:pt x="80655"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1" name="Google Shape;181;p27"/>
            <p:cNvSpPr/>
            <p:nvPr/>
          </p:nvSpPr>
          <p:spPr>
            <a:xfrm>
              <a:off x="6260579" y="2594324"/>
              <a:ext cx="179400" cy="147900"/>
            </a:xfrm>
            <a:custGeom>
              <a:avLst/>
              <a:gdLst/>
              <a:ahLst/>
              <a:cxnLst/>
              <a:rect l="l" t="t" r="r" b="b"/>
              <a:pathLst>
                <a:path w="120000" h="120000" extrusionOk="0">
                  <a:moveTo>
                    <a:pt x="97864" y="0"/>
                  </a:moveTo>
                  <a:lnTo>
                    <a:pt x="120000" y="0"/>
                  </a:lnTo>
                  <a:lnTo>
                    <a:pt x="22135" y="120000"/>
                  </a:lnTo>
                  <a:lnTo>
                    <a:pt x="0" y="120000"/>
                  </a:lnTo>
                  <a:lnTo>
                    <a:pt x="97864"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82" name="Google Shape;182;p27"/>
            <p:cNvGrpSpPr/>
            <p:nvPr/>
          </p:nvGrpSpPr>
          <p:grpSpPr>
            <a:xfrm>
              <a:off x="6323289" y="2000489"/>
              <a:ext cx="1139015" cy="675642"/>
              <a:chOff x="4767263" y="2420938"/>
              <a:chExt cx="1038300" cy="615900"/>
            </a:xfrm>
          </p:grpSpPr>
          <p:sp>
            <p:nvSpPr>
              <p:cNvPr id="183" name="Google Shape;183;p27"/>
              <p:cNvSpPr/>
              <p:nvPr/>
            </p:nvSpPr>
            <p:spPr>
              <a:xfrm>
                <a:off x="4767263" y="2420938"/>
                <a:ext cx="1038300" cy="615900"/>
              </a:xfrm>
              <a:custGeom>
                <a:avLst/>
                <a:gdLst/>
                <a:ahLst/>
                <a:cxnLst/>
                <a:rect l="l" t="t" r="r" b="b"/>
                <a:pathLst>
                  <a:path w="120000" h="120000" extrusionOk="0">
                    <a:moveTo>
                      <a:pt x="0" y="0"/>
                    </a:moveTo>
                    <a:lnTo>
                      <a:pt x="120000" y="0"/>
                    </a:lnTo>
                    <a:lnTo>
                      <a:pt x="120000" y="120000"/>
                    </a:lnTo>
                    <a:lnTo>
                      <a:pt x="116146" y="120000"/>
                    </a:lnTo>
                    <a:lnTo>
                      <a:pt x="116146" y="6494"/>
                    </a:lnTo>
                    <a:lnTo>
                      <a:pt x="3853" y="6494"/>
                    </a:lnTo>
                    <a:lnTo>
                      <a:pt x="3853"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4" name="Google Shape;184;p27"/>
              <p:cNvSpPr/>
              <p:nvPr/>
            </p:nvSpPr>
            <p:spPr>
              <a:xfrm>
                <a:off x="4791076" y="2443163"/>
                <a:ext cx="998400" cy="2682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85" name="Google Shape;185;p27"/>
            <p:cNvSpPr txBox="1"/>
            <p:nvPr/>
          </p:nvSpPr>
          <p:spPr>
            <a:xfrm>
              <a:off x="6400194" y="1916067"/>
              <a:ext cx="999300" cy="258900"/>
            </a:xfrm>
            <a:prstGeom prst="rect">
              <a:avLst/>
            </a:prstGeom>
            <a:noFill/>
            <a:ln>
              <a:noFill/>
            </a:ln>
          </p:spPr>
          <p:txBody>
            <a:bodyPr spcFirstLastPara="1" wrap="square" lIns="91433" tIns="45700" rIns="91433" bIns="45700" anchor="ctr" anchorCtr="0">
              <a:noAutofit/>
            </a:bodyPr>
            <a:lstStyle/>
            <a:p>
              <a:pPr algn="ctr">
                <a:buClr>
                  <a:srgbClr val="000000"/>
                </a:buClr>
                <a:buSzPts val="1200"/>
              </a:pPr>
              <a:r>
                <a:rPr lang="en" sz="1600" b="1" baseline="-25000">
                  <a:solidFill>
                    <a:schemeClr val="lt1"/>
                  </a:solidFill>
                  <a:latin typeface="Arial"/>
                  <a:ea typeface="Arial"/>
                  <a:cs typeface="Arial"/>
                  <a:sym typeface="Arial"/>
                </a:rPr>
                <a:t>Career Phase</a:t>
              </a:r>
              <a:endParaRPr sz="1600" b="1" baseline="-25000">
                <a:solidFill>
                  <a:schemeClr val="lt1"/>
                </a:solidFill>
                <a:latin typeface="Arial"/>
                <a:ea typeface="Arial"/>
                <a:cs typeface="Arial"/>
                <a:sym typeface="Arial"/>
              </a:endParaRPr>
            </a:p>
          </p:txBody>
        </p:sp>
      </p:grpSp>
      <p:grpSp>
        <p:nvGrpSpPr>
          <p:cNvPr id="186" name="Google Shape;186;p27"/>
          <p:cNvGrpSpPr/>
          <p:nvPr/>
        </p:nvGrpSpPr>
        <p:grpSpPr>
          <a:xfrm>
            <a:off x="7442602" y="907045"/>
            <a:ext cx="281132" cy="202473"/>
            <a:chOff x="5020643" y="2892314"/>
            <a:chExt cx="1983524" cy="1180836"/>
          </a:xfrm>
        </p:grpSpPr>
        <p:sp>
          <p:nvSpPr>
            <p:cNvPr id="187" name="Google Shape;187;p27"/>
            <p:cNvSpPr/>
            <p:nvPr/>
          </p:nvSpPr>
          <p:spPr>
            <a:xfrm>
              <a:off x="6835267" y="3792650"/>
              <a:ext cx="168900" cy="2805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8" name="Google Shape;188;p27"/>
            <p:cNvSpPr/>
            <p:nvPr/>
          </p:nvSpPr>
          <p:spPr>
            <a:xfrm>
              <a:off x="5020643" y="3834446"/>
              <a:ext cx="290700" cy="2385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89" name="Google Shape;189;p27"/>
            <p:cNvGrpSpPr/>
            <p:nvPr/>
          </p:nvGrpSpPr>
          <p:grpSpPr>
            <a:xfrm>
              <a:off x="5125145" y="2892314"/>
              <a:ext cx="1809392" cy="1074512"/>
              <a:chOff x="3711576" y="3146425"/>
              <a:chExt cx="1649400" cy="979500"/>
            </a:xfrm>
          </p:grpSpPr>
          <p:sp>
            <p:nvSpPr>
              <p:cNvPr id="190" name="Google Shape;190;p27"/>
              <p:cNvSpPr/>
              <p:nvPr/>
            </p:nvSpPr>
            <p:spPr>
              <a:xfrm>
                <a:off x="3711576" y="3146425"/>
                <a:ext cx="1649400" cy="9795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1" name="Google Shape;191;p27"/>
              <p:cNvSpPr/>
              <p:nvPr/>
            </p:nvSpPr>
            <p:spPr>
              <a:xfrm>
                <a:off x="3748088" y="3182938"/>
                <a:ext cx="1587600" cy="425400"/>
              </a:xfrm>
              <a:prstGeom prst="rect">
                <a:avLst/>
              </a:pr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grpSp>
      <p:sp>
        <p:nvSpPr>
          <p:cNvPr id="192" name="Google Shape;192;p27"/>
          <p:cNvSpPr/>
          <p:nvPr/>
        </p:nvSpPr>
        <p:spPr>
          <a:xfrm>
            <a:off x="7438763" y="1626505"/>
            <a:ext cx="56400" cy="1032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3" name="Google Shape;193;p27"/>
          <p:cNvSpPr/>
          <p:nvPr/>
        </p:nvSpPr>
        <p:spPr>
          <a:xfrm>
            <a:off x="6832436" y="1641869"/>
            <a:ext cx="97200" cy="876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4" name="Google Shape;194;p27"/>
          <p:cNvSpPr/>
          <p:nvPr/>
        </p:nvSpPr>
        <p:spPr>
          <a:xfrm>
            <a:off x="6867353" y="1295541"/>
            <a:ext cx="604400" cy="3948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5" name="Google Shape;195;p27"/>
          <p:cNvSpPr/>
          <p:nvPr/>
        </p:nvSpPr>
        <p:spPr>
          <a:xfrm>
            <a:off x="6880737" y="1310265"/>
            <a:ext cx="582000" cy="171600"/>
          </a:xfrm>
          <a:prstGeom prst="rect">
            <a:avLst/>
          </a:pr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ctr" anchorCtr="0">
            <a:noAutofit/>
          </a:bodyPr>
          <a:lstStyle/>
          <a:p>
            <a:pPr>
              <a:buClr>
                <a:srgbClr val="000000"/>
              </a:buClr>
              <a:buSzPts val="1600"/>
            </a:pPr>
            <a:endParaRPr sz="2133">
              <a:solidFill>
                <a:schemeClr val="dk1"/>
              </a:solidFill>
              <a:latin typeface="Calibri"/>
              <a:ea typeface="Calibri"/>
              <a:cs typeface="Calibri"/>
              <a:sym typeface="Calibri"/>
            </a:endParaRPr>
          </a:p>
        </p:txBody>
      </p:sp>
      <p:sp>
        <p:nvSpPr>
          <p:cNvPr id="196" name="Google Shape;196;p27"/>
          <p:cNvSpPr txBox="1"/>
          <p:nvPr/>
        </p:nvSpPr>
        <p:spPr>
          <a:xfrm>
            <a:off x="6880733" y="1274500"/>
            <a:ext cx="661200" cy="202400"/>
          </a:xfrm>
          <a:prstGeom prst="rect">
            <a:avLst/>
          </a:prstGeom>
          <a:solidFill>
            <a:srgbClr val="3F3F3F"/>
          </a:solidFill>
          <a:ln>
            <a:noFill/>
          </a:ln>
        </p:spPr>
        <p:txBody>
          <a:bodyPr spcFirstLastPara="1" wrap="square" lIns="121900" tIns="121900" rIns="121900" bIns="121900" anchor="ctr" anchorCtr="0">
            <a:noAutofit/>
          </a:bodyPr>
          <a:lstStyle/>
          <a:p>
            <a:pPr>
              <a:buClr>
                <a:srgbClr val="000000"/>
              </a:buClr>
              <a:buSzPts val="700"/>
            </a:pPr>
            <a:r>
              <a:rPr lang="en" sz="933" b="1">
                <a:solidFill>
                  <a:schemeClr val="lt1"/>
                </a:solidFill>
                <a:latin typeface="Arial"/>
                <a:ea typeface="Arial"/>
                <a:cs typeface="Arial"/>
                <a:sym typeface="Arial"/>
              </a:rPr>
              <a:t>Alumni</a:t>
            </a:r>
            <a:endParaRPr sz="933" b="1">
              <a:solidFill>
                <a:schemeClr val="lt1"/>
              </a:solidFill>
              <a:latin typeface="Arial"/>
              <a:ea typeface="Arial"/>
              <a:cs typeface="Arial"/>
              <a:sym typeface="Arial"/>
            </a:endParaRPr>
          </a:p>
        </p:txBody>
      </p:sp>
      <p:sp>
        <p:nvSpPr>
          <p:cNvPr id="197" name="Google Shape;197;p27"/>
          <p:cNvSpPr txBox="1"/>
          <p:nvPr/>
        </p:nvSpPr>
        <p:spPr>
          <a:xfrm>
            <a:off x="7625367" y="4965233"/>
            <a:ext cx="34692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Onboarding Call</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Prep Content</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Program Calendar</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Student Manual</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Welcome Webinar</a:t>
            </a:r>
            <a:endParaRPr sz="1467">
              <a:solidFill>
                <a:schemeClr val="dk1"/>
              </a:solidFill>
              <a:latin typeface="Arial"/>
              <a:ea typeface="Arial"/>
              <a:cs typeface="Arial"/>
              <a:sym typeface="Arial"/>
            </a:endParaRPr>
          </a:p>
        </p:txBody>
      </p:sp>
      <p:cxnSp>
        <p:nvCxnSpPr>
          <p:cNvPr id="198" name="Google Shape;198;p27"/>
          <p:cNvCxnSpPr>
            <a:stCxn id="170" idx="3"/>
            <a:endCxn id="197" idx="1"/>
          </p:cNvCxnSpPr>
          <p:nvPr/>
        </p:nvCxnSpPr>
        <p:spPr>
          <a:xfrm>
            <a:off x="5658599" y="4685875"/>
            <a:ext cx="1966800" cy="869600"/>
          </a:xfrm>
          <a:prstGeom prst="bentConnector3">
            <a:avLst>
              <a:gd name="adj1" fmla="val 77973"/>
            </a:avLst>
          </a:prstGeom>
          <a:noFill/>
          <a:ln w="9525" cap="flat" cmpd="sng">
            <a:solidFill>
              <a:srgbClr val="000000"/>
            </a:solidFill>
            <a:prstDash val="dot"/>
            <a:round/>
            <a:headEnd type="none" w="sm" len="sm"/>
            <a:tailEnd type="none" w="sm" len="sm"/>
          </a:ln>
        </p:spPr>
      </p:cxnSp>
      <p:cxnSp>
        <p:nvCxnSpPr>
          <p:cNvPr id="199" name="Google Shape;199;p27"/>
          <p:cNvCxnSpPr>
            <a:stCxn id="177" idx="1"/>
            <a:endCxn id="200" idx="3"/>
          </p:cNvCxnSpPr>
          <p:nvPr/>
        </p:nvCxnSpPr>
        <p:spPr>
          <a:xfrm rot="10800000">
            <a:off x="3610176" y="2769301"/>
            <a:ext cx="1150000" cy="396400"/>
          </a:xfrm>
          <a:prstGeom prst="bentConnector3">
            <a:avLst>
              <a:gd name="adj1" fmla="val 50008"/>
            </a:avLst>
          </a:prstGeom>
          <a:noFill/>
          <a:ln w="9525" cap="flat" cmpd="sng">
            <a:solidFill>
              <a:srgbClr val="000000"/>
            </a:solidFill>
            <a:prstDash val="dot"/>
            <a:round/>
            <a:headEnd type="none" w="sm" len="sm"/>
            <a:tailEnd type="none" w="sm" len="sm"/>
          </a:ln>
        </p:spPr>
      </p:cxnSp>
      <p:cxnSp>
        <p:nvCxnSpPr>
          <p:cNvPr id="201" name="Google Shape;201;p27"/>
          <p:cNvCxnSpPr>
            <a:stCxn id="196" idx="3"/>
            <a:endCxn id="202" idx="1"/>
          </p:cNvCxnSpPr>
          <p:nvPr/>
        </p:nvCxnSpPr>
        <p:spPr>
          <a:xfrm>
            <a:off x="7541933" y="1375700"/>
            <a:ext cx="693200" cy="800"/>
          </a:xfrm>
          <a:prstGeom prst="bentConnector3">
            <a:avLst>
              <a:gd name="adj1" fmla="val 50000"/>
            </a:avLst>
          </a:prstGeom>
          <a:noFill/>
          <a:ln w="9525" cap="flat" cmpd="sng">
            <a:solidFill>
              <a:srgbClr val="000000"/>
            </a:solidFill>
            <a:prstDash val="dot"/>
            <a:round/>
            <a:headEnd type="none" w="sm" len="sm"/>
            <a:tailEnd type="none" w="sm" len="sm"/>
          </a:ln>
        </p:spPr>
      </p:cxnSp>
      <p:cxnSp>
        <p:nvCxnSpPr>
          <p:cNvPr id="203" name="Google Shape;203;p27"/>
          <p:cNvCxnSpPr>
            <a:stCxn id="184" idx="3"/>
            <a:endCxn id="204" idx="1"/>
          </p:cNvCxnSpPr>
          <p:nvPr/>
        </p:nvCxnSpPr>
        <p:spPr>
          <a:xfrm>
            <a:off x="7040241" y="2171977"/>
            <a:ext cx="890000" cy="1275200"/>
          </a:xfrm>
          <a:prstGeom prst="bentConnector3">
            <a:avLst>
              <a:gd name="adj1" fmla="val 49999"/>
            </a:avLst>
          </a:prstGeom>
          <a:noFill/>
          <a:ln w="9525" cap="flat" cmpd="sng">
            <a:solidFill>
              <a:srgbClr val="000000"/>
            </a:solidFill>
            <a:prstDash val="dot"/>
            <a:round/>
            <a:headEnd type="none" w="sm" len="sm"/>
            <a:tailEnd type="none" w="sm" len="sm"/>
          </a:ln>
        </p:spPr>
      </p:cxnSp>
      <p:sp>
        <p:nvSpPr>
          <p:cNvPr id="205" name="Google Shape;205;p27"/>
          <p:cNvSpPr txBox="1"/>
          <p:nvPr/>
        </p:nvSpPr>
        <p:spPr>
          <a:xfrm>
            <a:off x="0" y="896500"/>
            <a:ext cx="6248400" cy="869600"/>
          </a:xfrm>
          <a:prstGeom prst="rect">
            <a:avLst/>
          </a:prstGeom>
          <a:noFill/>
          <a:ln>
            <a:noFill/>
          </a:ln>
        </p:spPr>
        <p:txBody>
          <a:bodyPr spcFirstLastPara="1" wrap="square" lIns="121900" tIns="121900" rIns="121900" bIns="121900" anchor="t" anchorCtr="0">
            <a:noAutofit/>
          </a:bodyPr>
          <a:lstStyle/>
          <a:p>
            <a:pPr>
              <a:buClr>
                <a:srgbClr val="000000"/>
              </a:buClr>
              <a:buSzPts val="1000"/>
            </a:pPr>
            <a:r>
              <a:rPr lang="en" sz="1333" b="1">
                <a:solidFill>
                  <a:srgbClr val="000000"/>
                </a:solidFill>
                <a:latin typeface="Arial"/>
                <a:ea typeface="Arial"/>
                <a:cs typeface="Arial"/>
                <a:sym typeface="Arial"/>
              </a:rPr>
              <a:t>A personalised learning journey to deliver target outcomes to learners.</a:t>
            </a:r>
            <a:endParaRPr sz="1333" b="1">
              <a:solidFill>
                <a:srgbClr val="000000"/>
              </a:solidFill>
              <a:latin typeface="Arial"/>
              <a:ea typeface="Arial"/>
              <a:cs typeface="Arial"/>
              <a:sym typeface="Arial"/>
            </a:endParaRPr>
          </a:p>
        </p:txBody>
      </p:sp>
      <p:sp>
        <p:nvSpPr>
          <p:cNvPr id="206" name="Google Shape;206;p27"/>
          <p:cNvSpPr txBox="1"/>
          <p:nvPr/>
        </p:nvSpPr>
        <p:spPr>
          <a:xfrm>
            <a:off x="0" y="269100"/>
            <a:ext cx="11360800" cy="763600"/>
          </a:xfrm>
          <a:prstGeom prst="rect">
            <a:avLst/>
          </a:prstGeom>
          <a:noFill/>
          <a:ln>
            <a:noFill/>
          </a:ln>
          <a:effectLst>
            <a:outerShdw blurRad="57150" dist="19050" dir="1020000" algn="bl" rotWithShape="0">
              <a:srgbClr val="000000">
                <a:alpha val="36862"/>
              </a:srgbClr>
            </a:outerShdw>
          </a:effectLst>
        </p:spPr>
        <p:txBody>
          <a:bodyPr spcFirstLastPara="1" wrap="square" lIns="121900" tIns="121900" rIns="121900" bIns="121900" anchor="t" anchorCtr="0">
            <a:normAutofit/>
          </a:bodyPr>
          <a:lstStyle/>
          <a:p>
            <a:pPr>
              <a:buClr>
                <a:srgbClr val="000000"/>
              </a:buClr>
              <a:buSzPts val="2320"/>
            </a:pPr>
            <a:r>
              <a:rPr lang="en" sz="3093" b="1">
                <a:solidFill>
                  <a:srgbClr val="0B5394"/>
                </a:solidFill>
                <a:latin typeface="Open Sans"/>
                <a:ea typeface="Open Sans"/>
                <a:cs typeface="Open Sans"/>
                <a:sym typeface="Open Sans"/>
              </a:rPr>
              <a:t>Learner Journey</a:t>
            </a:r>
            <a:endParaRPr sz="3093" b="1">
              <a:solidFill>
                <a:srgbClr val="000000"/>
              </a:solidFill>
              <a:latin typeface="Open Sans"/>
              <a:ea typeface="Open Sans"/>
              <a:cs typeface="Open Sans"/>
              <a:sym typeface="Open Sans"/>
            </a:endParaRPr>
          </a:p>
        </p:txBody>
      </p:sp>
      <p:sp>
        <p:nvSpPr>
          <p:cNvPr id="200" name="Google Shape;200;p27"/>
          <p:cNvSpPr txBox="1"/>
          <p:nvPr/>
        </p:nvSpPr>
        <p:spPr>
          <a:xfrm>
            <a:off x="236400" y="1409233"/>
            <a:ext cx="3373600" cy="27200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b="1">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Learning: Online + Live</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Support </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Academic</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Non Academic</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Career </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Centre</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Placement Support</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1:1 Mentorship</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Just in Time Mock Interview</a:t>
            </a:r>
            <a:endParaRPr sz="1467">
              <a:solidFill>
                <a:schemeClr val="dk1"/>
              </a:solidFill>
              <a:latin typeface="Arial"/>
              <a:ea typeface="Arial"/>
              <a:cs typeface="Arial"/>
              <a:sym typeface="Arial"/>
            </a:endParaRPr>
          </a:p>
        </p:txBody>
      </p:sp>
      <p:sp>
        <p:nvSpPr>
          <p:cNvPr id="202" name="Google Shape;202;p27"/>
          <p:cNvSpPr txBox="1"/>
          <p:nvPr/>
        </p:nvSpPr>
        <p:spPr>
          <a:xfrm>
            <a:off x="8235133" y="785300"/>
            <a:ext cx="24884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rgbClr val="000000"/>
                </a:solidFill>
                <a:latin typeface="Arial"/>
                <a:ea typeface="Arial"/>
                <a:cs typeface="Arial"/>
                <a:sym typeface="Arial"/>
              </a:rPr>
              <a:t>Features:</a:t>
            </a:r>
            <a:endParaRPr sz="1467" b="1">
              <a:solidFill>
                <a:srgbClr val="000000"/>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Lifelong Learning</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Career Support</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Peer Networking</a:t>
            </a:r>
            <a:endParaRPr sz="1467">
              <a:solidFill>
                <a:srgbClr val="000000"/>
              </a:solidFill>
              <a:latin typeface="Arial"/>
              <a:ea typeface="Arial"/>
              <a:cs typeface="Arial"/>
              <a:sym typeface="Arial"/>
            </a:endParaRPr>
          </a:p>
        </p:txBody>
      </p:sp>
      <p:sp>
        <p:nvSpPr>
          <p:cNvPr id="204" name="Google Shape;204;p27"/>
          <p:cNvSpPr txBox="1"/>
          <p:nvPr/>
        </p:nvSpPr>
        <p:spPr>
          <a:xfrm>
            <a:off x="7930233" y="2856633"/>
            <a:ext cx="42748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b="1">
              <a:solidFill>
                <a:schemeClr val="dk1"/>
              </a:solidFill>
              <a:latin typeface="Arial"/>
              <a:ea typeface="Arial"/>
              <a:cs typeface="Arial"/>
              <a:sym typeface="Arial"/>
            </a:endParaRPr>
          </a:p>
          <a:p>
            <a:pPr marL="304792" indent="-215048">
              <a:buClr>
                <a:schemeClr val="dk1"/>
              </a:buClr>
              <a:buSzPts val="1100"/>
              <a:buFont typeface="Arial"/>
              <a:buChar char="●"/>
            </a:pPr>
            <a:r>
              <a:rPr lang="en" sz="1467">
                <a:solidFill>
                  <a:schemeClr val="dk1"/>
                </a:solidFill>
                <a:latin typeface="Arial"/>
                <a:ea typeface="Arial"/>
                <a:cs typeface="Arial"/>
                <a:sym typeface="Arial"/>
              </a:rPr>
              <a:t>High Performance Coaching</a:t>
            </a:r>
            <a:endParaRPr sz="1467">
              <a:solidFill>
                <a:schemeClr val="dk1"/>
              </a:solidFill>
              <a:latin typeface="Arial"/>
              <a:ea typeface="Arial"/>
              <a:cs typeface="Arial"/>
              <a:sym typeface="Arial"/>
            </a:endParaRPr>
          </a:p>
          <a:p>
            <a:pPr marL="304792" indent="-215048">
              <a:buClr>
                <a:schemeClr val="dk1"/>
              </a:buClr>
              <a:buSzPts val="1100"/>
              <a:buFont typeface="Arial"/>
              <a:buChar char="●"/>
            </a:pPr>
            <a:r>
              <a:rPr lang="en" sz="1467">
                <a:solidFill>
                  <a:schemeClr val="dk1"/>
                </a:solidFill>
                <a:latin typeface="Arial"/>
                <a:ea typeface="Arial"/>
                <a:cs typeface="Arial"/>
                <a:sym typeface="Arial"/>
              </a:rPr>
              <a:t>Career Features</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Webinar</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Just in Time Mock Interview</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Centre</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Placement Support</a:t>
            </a:r>
            <a:endParaRPr sz="1467">
              <a:solidFill>
                <a:schemeClr val="dk1"/>
              </a:solidFill>
              <a:latin typeface="Arial"/>
              <a:ea typeface="Arial"/>
              <a:cs typeface="Arial"/>
              <a:sym typeface="Arial"/>
            </a:endParaRPr>
          </a:p>
        </p:txBody>
      </p:sp>
    </p:spTree>
    <p:extLst>
      <p:ext uri="{BB962C8B-B14F-4D97-AF65-F5344CB8AC3E}">
        <p14:creationId xmlns:p14="http://schemas.microsoft.com/office/powerpoint/2010/main" val="41941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E506AB-66A1-474D-B1CC-ECA27BF3C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411" y="4300611"/>
            <a:ext cx="2219177" cy="2219177"/>
          </a:xfrm>
          <a:prstGeom prst="rect">
            <a:avLst/>
          </a:prstGeom>
        </p:spPr>
      </p:pic>
      <p:pic>
        <p:nvPicPr>
          <p:cNvPr id="12" name="Picture 11">
            <a:extLst>
              <a:ext uri="{FF2B5EF4-FFF2-40B4-BE49-F238E27FC236}">
                <a16:creationId xmlns:a16="http://schemas.microsoft.com/office/drawing/2014/main" id="{2242DC9E-DEA5-42E4-896C-93721D74A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6" y="1461988"/>
            <a:ext cx="12192000" cy="3048000"/>
          </a:xfrm>
          <a:prstGeom prst="rect">
            <a:avLst/>
          </a:prstGeom>
        </p:spPr>
      </p:pic>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Resume Optimization (Demo)</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4 of 6</a:t>
            </a:r>
          </a:p>
        </p:txBody>
      </p:sp>
      <p:pic>
        <p:nvPicPr>
          <p:cNvPr id="39" name="Picture 2" descr="Linkedin - Free social media icons">
            <a:extLst>
              <a:ext uri="{FF2B5EF4-FFF2-40B4-BE49-F238E27FC236}">
                <a16:creationId xmlns:a16="http://schemas.microsoft.com/office/drawing/2014/main" id="{B05F7F5E-A0D0-42EF-824C-F3DEF670B8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130" t="-1031" r="23755"/>
          <a:stretch/>
        </p:blipFill>
        <p:spPr bwMode="auto">
          <a:xfrm>
            <a:off x="346764" y="1608098"/>
            <a:ext cx="408886" cy="40831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Medium logo | Logok">
            <a:extLst>
              <a:ext uri="{FF2B5EF4-FFF2-40B4-BE49-F238E27FC236}">
                <a16:creationId xmlns:a16="http://schemas.microsoft.com/office/drawing/2014/main" id="{C7E948CD-B777-4F4A-925E-11FD5B95E1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831" t="28005" r="19918" b="27804"/>
          <a:stretch/>
        </p:blipFill>
        <p:spPr bwMode="auto">
          <a:xfrm>
            <a:off x="1044105" y="1628744"/>
            <a:ext cx="595713" cy="32770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Github Logo - Free social media icons">
            <a:extLst>
              <a:ext uri="{FF2B5EF4-FFF2-40B4-BE49-F238E27FC236}">
                <a16:creationId xmlns:a16="http://schemas.microsoft.com/office/drawing/2014/main" id="{7E59B895-1A33-4E72-AF1D-64B08220E1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9331" y="1590199"/>
            <a:ext cx="444110" cy="4441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nkeyLearn · GitHub">
            <a:extLst>
              <a:ext uri="{FF2B5EF4-FFF2-40B4-BE49-F238E27FC236}">
                <a16:creationId xmlns:a16="http://schemas.microsoft.com/office/drawing/2014/main" id="{531F1213-583D-4E39-BC97-B07B132563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4724" y="1525911"/>
            <a:ext cx="595713" cy="5247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3D72CFC-ED0D-4790-93CB-44BD2F364391}"/>
              </a:ext>
            </a:extLst>
          </p:cNvPr>
          <p:cNvPicPr>
            <a:picLocks noChangeAspect="1"/>
          </p:cNvPicPr>
          <p:nvPr/>
        </p:nvPicPr>
        <p:blipFill>
          <a:blip r:embed="rId9"/>
          <a:stretch>
            <a:fillRect/>
          </a:stretch>
        </p:blipFill>
        <p:spPr>
          <a:xfrm>
            <a:off x="11060004" y="6172104"/>
            <a:ext cx="1131995" cy="685896"/>
          </a:xfrm>
          <a:prstGeom prst="rect">
            <a:avLst/>
          </a:prstGeom>
        </p:spPr>
      </p:pic>
      <p:pic>
        <p:nvPicPr>
          <p:cNvPr id="2052" name="Picture 4" descr="Glassdoor - Wikipedia">
            <a:extLst>
              <a:ext uri="{FF2B5EF4-FFF2-40B4-BE49-F238E27FC236}">
                <a16:creationId xmlns:a16="http://schemas.microsoft.com/office/drawing/2014/main" id="{A25E28FA-A1B1-4AC3-92F0-DD045BA967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2984" y="1550885"/>
            <a:ext cx="609988" cy="4834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Logo transparent PNG - StickPNG">
            <a:extLst>
              <a:ext uri="{FF2B5EF4-FFF2-40B4-BE49-F238E27FC236}">
                <a16:creationId xmlns:a16="http://schemas.microsoft.com/office/drawing/2014/main" id="{F3F36BEB-EC13-45EF-A6D5-20CAE6D1FB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4119" y="1662820"/>
            <a:ext cx="884168" cy="29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1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Factors to consider while looking for a job</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pic>
        <p:nvPicPr>
          <p:cNvPr id="3" name="Picture 2">
            <a:extLst>
              <a:ext uri="{FF2B5EF4-FFF2-40B4-BE49-F238E27FC236}">
                <a16:creationId xmlns:a16="http://schemas.microsoft.com/office/drawing/2014/main" id="{5EB81F1F-DF49-49F4-8123-661EB60CBB8E}"/>
              </a:ext>
            </a:extLst>
          </p:cNvPr>
          <p:cNvPicPr>
            <a:picLocks noChangeAspect="1"/>
          </p:cNvPicPr>
          <p:nvPr/>
        </p:nvPicPr>
        <p:blipFill rotWithShape="1">
          <a:blip r:embed="rId3">
            <a:extLst>
              <a:ext uri="{28A0092B-C50C-407E-A947-70E740481C1C}">
                <a14:useLocalDpi xmlns:a14="http://schemas.microsoft.com/office/drawing/2010/main" val="0"/>
              </a:ext>
            </a:extLst>
          </a:blip>
          <a:srcRect l="2105" t="8376" r="2369" b="5796"/>
          <a:stretch/>
        </p:blipFill>
        <p:spPr>
          <a:xfrm>
            <a:off x="19026" y="2055375"/>
            <a:ext cx="12145536" cy="3061478"/>
          </a:xfrm>
          <a:prstGeom prst="rect">
            <a:avLst/>
          </a:prstGeom>
        </p:spPr>
      </p:pic>
    </p:spTree>
    <p:extLst>
      <p:ext uri="{BB962C8B-B14F-4D97-AF65-F5344CB8AC3E}">
        <p14:creationId xmlns:p14="http://schemas.microsoft.com/office/powerpoint/2010/main" val="27215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Plan your Data Science prep</a:t>
            </a: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pic>
        <p:nvPicPr>
          <p:cNvPr id="4" name="Picture 3">
            <a:extLst>
              <a:ext uri="{FF2B5EF4-FFF2-40B4-BE49-F238E27FC236}">
                <a16:creationId xmlns:a16="http://schemas.microsoft.com/office/drawing/2014/main" id="{9A49EC7B-44E7-48AA-B08F-B9F21310D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320" y="1028238"/>
            <a:ext cx="7185360" cy="5775647"/>
          </a:xfrm>
          <a:prstGeom prst="rect">
            <a:avLst/>
          </a:prstGeom>
        </p:spPr>
      </p:pic>
    </p:spTree>
    <p:extLst>
      <p:ext uri="{BB962C8B-B14F-4D97-AF65-F5344CB8AC3E}">
        <p14:creationId xmlns:p14="http://schemas.microsoft.com/office/powerpoint/2010/main" val="168588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Expert Hacks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Have Templates on Notion</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Send Thank you Email after Interview</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Have an Interview Tracker</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1079877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Google </a:t>
            </a:r>
            <a:r>
              <a:rPr lang="en-US" sz="2400" i="1" dirty="0">
                <a:solidFill>
                  <a:schemeClr val="tx1">
                    <a:lumMod val="85000"/>
                    <a:lumOff val="15000"/>
                  </a:schemeClr>
                </a:solidFill>
                <a:latin typeface="Arial" panose="020B0604020202020204" pitchFamily="34" charset="0"/>
                <a:cs typeface="Arial" panose="020B0604020202020204" pitchFamily="34" charset="0"/>
              </a:rPr>
              <a:t>Top 100 Interview Questions </a:t>
            </a:r>
            <a:r>
              <a:rPr lang="en-US" sz="2400" dirty="0">
                <a:solidFill>
                  <a:schemeClr val="tx1">
                    <a:lumMod val="85000"/>
                    <a:lumOff val="15000"/>
                  </a:schemeClr>
                </a:solidFill>
                <a:latin typeface="Arial" panose="020B0604020202020204" pitchFamily="34" charset="0"/>
                <a:cs typeface="Arial" panose="020B0604020202020204" pitchFamily="34" charset="0"/>
              </a:rPr>
              <a:t>for Data Science, ML, SQL, Python</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Have a Master’s Degree</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Be Active &amp; Proactive in replying</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424245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Key Takeaways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Introduction					- Anish Mahapatra</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Why choose Data Science?		- Highest ROI</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Roles in Data Science			- DE, MLE, BA, DS </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10088106"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Move into Data Science			- Step-by-Step, Global Degree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Strategies to transition (mind-maps)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8266700"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Expert Hacks					- Pro-tips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16073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n wearing blue plaid dress shirt and blue jeans">
            <a:extLst>
              <a:ext uri="{FF2B5EF4-FFF2-40B4-BE49-F238E27FC236}">
                <a16:creationId xmlns:a16="http://schemas.microsoft.com/office/drawing/2014/main" id="{B6186338-2937-41FA-99A8-E0163DE68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5"/>
            <a:ext cx="1026646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3"/>
          <a:stretch>
            <a:fillRect/>
          </a:stretch>
        </p:blipFill>
        <p:spPr>
          <a:xfrm>
            <a:off x="10286618" y="791359"/>
            <a:ext cx="1625172"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3205"/>
            <a:ext cx="12192000" cy="6858000"/>
          </a:xfrm>
          <a:prstGeom prst="rect">
            <a:avLst/>
          </a:prstGeom>
          <a:solidFill>
            <a:schemeClr val="tx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68778FF0-D8DC-4E79-A031-36756AC12555}"/>
              </a:ext>
            </a:extLst>
          </p:cNvPr>
          <p:cNvSpPr txBox="1"/>
          <p:nvPr/>
        </p:nvSpPr>
        <p:spPr>
          <a:xfrm>
            <a:off x="2123934" y="3142008"/>
            <a:ext cx="60269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Q&amp;A Session</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1F5CBFE-EAE1-4B54-A1CD-1CEB39B1C004}"/>
              </a:ext>
            </a:extLst>
          </p:cNvPr>
          <p:cNvSpPr txBox="1"/>
          <p:nvPr/>
        </p:nvSpPr>
        <p:spPr>
          <a:xfrm>
            <a:off x="0" y="5522130"/>
            <a:ext cx="8972231" cy="785343"/>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LinkedIn: </a:t>
            </a:r>
            <a:r>
              <a:rPr kumimoji="0" lang="en-US" sz="1600"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www.linkedin.com/in/</a:t>
            </a:r>
            <a:r>
              <a:rPr kumimoji="0" lang="en-US" sz="1600" b="1"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a:t>
            </a:r>
            <a:endParaRPr lang="en-US" sz="1600" b="1" dirty="0">
              <a:solidFill>
                <a:schemeClr val="bg1">
                  <a:lumMod val="85000"/>
                </a:schemeClr>
              </a:solidFill>
              <a:latin typeface="Arial" panose="020B0604020202020204" pitchFamily="34" charset="0"/>
              <a:cs typeface="Arial" panose="020B0604020202020204" pitchFamily="34" charset="0"/>
            </a:endParaRPr>
          </a:p>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Email:</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 </a:t>
            </a: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anishmahapatra01</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@gmail.com</a:t>
            </a:r>
          </a:p>
        </p:txBody>
      </p:sp>
      <p:sp>
        <p:nvSpPr>
          <p:cNvPr id="17" name="TextBox 16">
            <a:extLst>
              <a:ext uri="{FF2B5EF4-FFF2-40B4-BE49-F238E27FC236}">
                <a16:creationId xmlns:a16="http://schemas.microsoft.com/office/drawing/2014/main" id="{1D043AEC-1305-4BB0-A1F0-832F8A5109DF}"/>
              </a:ext>
            </a:extLst>
          </p:cNvPr>
          <p:cNvSpPr txBox="1"/>
          <p:nvPr/>
        </p:nvSpPr>
        <p:spPr>
          <a:xfrm>
            <a:off x="558186" y="465848"/>
            <a:ext cx="7719001" cy="1077218"/>
          </a:xfrm>
          <a:prstGeom prst="rect">
            <a:avLst/>
          </a:prstGeom>
          <a:noFill/>
        </p:spPr>
        <p:txBody>
          <a:bodyPr wrap="square" rtlCol="0">
            <a:spAutoFit/>
          </a:bodyPr>
          <a:lstStyle/>
          <a:p>
            <a:pPr lvl="0">
              <a:defRPr/>
            </a:pPr>
            <a:r>
              <a:rPr lang="en-US" sz="3200" b="1" dirty="0">
                <a:solidFill>
                  <a:prstClr val="white"/>
                </a:solidFill>
                <a:latin typeface="Arial" panose="020B0604020202020204" pitchFamily="34" charset="0"/>
                <a:cs typeface="Arial" panose="020B0604020202020204" pitchFamily="34" charset="0"/>
              </a:rPr>
              <a:t>Expert Hacks: </a:t>
            </a:r>
          </a:p>
          <a:p>
            <a:pPr lvl="0">
              <a:defRPr/>
            </a:pPr>
            <a:r>
              <a:rPr lang="en-US" sz="3200" b="1" dirty="0">
                <a:solidFill>
                  <a:prstClr val="white"/>
                </a:solidFill>
                <a:latin typeface="Arial" panose="020B0604020202020204" pitchFamily="34" charset="0"/>
                <a:cs typeface="Arial" panose="020B0604020202020204" pitchFamily="34" charset="0"/>
              </a:rPr>
              <a:t>Cracking the Data Science Interview</a:t>
            </a:r>
          </a:p>
        </p:txBody>
      </p:sp>
      <p:sp>
        <p:nvSpPr>
          <p:cNvPr id="18" name="TextBox 17">
            <a:extLst>
              <a:ext uri="{FF2B5EF4-FFF2-40B4-BE49-F238E27FC236}">
                <a16:creationId xmlns:a16="http://schemas.microsoft.com/office/drawing/2014/main" id="{35FE58FE-913D-46F1-AC82-9B2E4BB5394C}"/>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F96264C-0FAA-48E0-B08A-FFCB05491DAA}"/>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C4D7667-112C-4C45-A9C7-991E84926C95}"/>
              </a:ext>
            </a:extLst>
          </p:cNvPr>
          <p:cNvSpPr/>
          <p:nvPr/>
        </p:nvSpPr>
        <p:spPr>
          <a:xfrm>
            <a:off x="416703" y="1858614"/>
            <a:ext cx="56699" cy="280397"/>
          </a:xfrm>
          <a:prstGeom prst="rect">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CAE78337-258D-428F-B7BA-E5E99DDCEE36}"/>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9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up of people having a meeting">
            <a:extLst>
              <a:ext uri="{FF2B5EF4-FFF2-40B4-BE49-F238E27FC236}">
                <a16:creationId xmlns:a16="http://schemas.microsoft.com/office/drawing/2014/main" id="{F94C0639-E852-4DDE-AAC6-083994BBE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327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0"/>
            <a:ext cx="12192000" cy="6858000"/>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1077218"/>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Expert Hacks: </a:t>
            </a:r>
          </a:p>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Cracking the Data Science Interview</a:t>
            </a: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rPr>
              <a:t>04 April, 2022</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28512CD-B865-4B17-831E-9E00CBEA3613}"/>
              </a:ext>
            </a:extLst>
          </p:cNvPr>
          <p:cNvSpPr txBox="1"/>
          <p:nvPr/>
        </p:nvSpPr>
        <p:spPr>
          <a:xfrm>
            <a:off x="139081" y="5876494"/>
            <a:ext cx="4784181"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rPr>
              <a:t>Thank you.</a:t>
            </a:r>
            <a:endParaRPr kumimoji="0" lang="en-US" sz="2800" b="0"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62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Agenda</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Why choose Data Science?</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Roles in Data Science</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9077808"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Move into Data Science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Strategies to transition (mind-maps)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Expert Hacks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198811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A2E3112-D815-4D4B-88A6-554FB6493464}"/>
              </a:ext>
            </a:extLst>
          </p:cNvPr>
          <p:cNvSpPr txBox="1"/>
          <p:nvPr/>
        </p:nvSpPr>
        <p:spPr>
          <a:xfrm>
            <a:off x="19026" y="-22085"/>
            <a:ext cx="730274"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1 of 6</a:t>
            </a:r>
          </a:p>
        </p:txBody>
      </p:sp>
      <p:sp>
        <p:nvSpPr>
          <p:cNvPr id="39" name="TextBox 38">
            <a:extLst>
              <a:ext uri="{FF2B5EF4-FFF2-40B4-BE49-F238E27FC236}">
                <a16:creationId xmlns:a16="http://schemas.microsoft.com/office/drawing/2014/main" id="{D033331F-402B-4FD6-A596-7F20E55E03B9}"/>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Introduction</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E3DD869-E172-4CAC-8FF9-E35B6C7FFE78}"/>
              </a:ext>
            </a:extLst>
          </p:cNvPr>
          <p:cNvSpPr txBox="1"/>
          <p:nvPr/>
        </p:nvSpPr>
        <p:spPr>
          <a:xfrm>
            <a:off x="7210080" y="4428320"/>
            <a:ext cx="4055518" cy="785151"/>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1600" dirty="0">
                <a:solidFill>
                  <a:schemeClr val="tx1">
                    <a:lumMod val="50000"/>
                    <a:lumOff val="50000"/>
                  </a:schemeClr>
                </a:solidFill>
                <a:latin typeface="Arial" panose="020B0604020202020204" pitchFamily="34" charset="0"/>
                <a:cs typeface="Arial" panose="020B0604020202020204" pitchFamily="34" charset="0"/>
              </a:rPr>
              <a:t>Q. How to get into Data Science?</a:t>
            </a:r>
          </a:p>
          <a:p>
            <a:pPr marR="0" lvl="0" defTabSz="914400" rtl="0" eaLnBrk="1" fontAlgn="auto" latinLnBrk="0" hangingPunct="1">
              <a:lnSpc>
                <a:spcPct val="150000"/>
              </a:lnSpc>
              <a:spcBef>
                <a:spcPts val="0"/>
              </a:spcBef>
              <a:spcAft>
                <a:spcPts val="0"/>
              </a:spcAft>
              <a:buClrTx/>
              <a:buSzTx/>
              <a:tabLst/>
              <a:defRPr/>
            </a:pPr>
            <a:r>
              <a:rPr lang="en-US" sz="1600" dirty="0">
                <a:solidFill>
                  <a:schemeClr val="tx1">
                    <a:lumMod val="50000"/>
                    <a:lumOff val="50000"/>
                  </a:schemeClr>
                </a:solidFill>
                <a:latin typeface="Arial" panose="020B0604020202020204" pitchFamily="34" charset="0"/>
                <a:cs typeface="Arial" panose="020B0604020202020204" pitchFamily="34" charset="0"/>
              </a:rPr>
              <a:t>A. Simple, ask a real-world Data Scientist.</a:t>
            </a:r>
          </a:p>
        </p:txBody>
      </p:sp>
      <p:grpSp>
        <p:nvGrpSpPr>
          <p:cNvPr id="4" name="Group 3">
            <a:extLst>
              <a:ext uri="{FF2B5EF4-FFF2-40B4-BE49-F238E27FC236}">
                <a16:creationId xmlns:a16="http://schemas.microsoft.com/office/drawing/2014/main" id="{6DBF6F85-4B77-418B-A024-8E7655314032}"/>
              </a:ext>
            </a:extLst>
          </p:cNvPr>
          <p:cNvGrpSpPr/>
          <p:nvPr/>
        </p:nvGrpSpPr>
        <p:grpSpPr>
          <a:xfrm>
            <a:off x="7210080" y="5750012"/>
            <a:ext cx="3752701" cy="675537"/>
            <a:chOff x="7637634" y="4219855"/>
            <a:chExt cx="3752701" cy="675537"/>
          </a:xfrm>
        </p:grpSpPr>
        <p:pic>
          <p:nvPicPr>
            <p:cNvPr id="2050" name="Picture 2" descr="International Institute of Information Technology, Bangalore - Wikipedia">
              <a:extLst>
                <a:ext uri="{FF2B5EF4-FFF2-40B4-BE49-F238E27FC236}">
                  <a16:creationId xmlns:a16="http://schemas.microsoft.com/office/drawing/2014/main" id="{5DDAA93B-B836-48AA-A725-F7A0AC81A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283" y="4219855"/>
              <a:ext cx="825500" cy="6755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ing&amp;#39;s College London Clinical Research Fellowship 2021 | Opportunity Desk">
              <a:extLst>
                <a:ext uri="{FF2B5EF4-FFF2-40B4-BE49-F238E27FC236}">
                  <a16:creationId xmlns:a16="http://schemas.microsoft.com/office/drawing/2014/main" id="{84A6F731-F67D-4675-A915-71FAE1B1D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918" y="4287943"/>
              <a:ext cx="1030417" cy="5393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nipal Academy of Higher Education (MAHEMET) My Careers View - India&amp;#39;s  Best College, School and Consultant">
              <a:extLst>
                <a:ext uri="{FF2B5EF4-FFF2-40B4-BE49-F238E27FC236}">
                  <a16:creationId xmlns:a16="http://schemas.microsoft.com/office/drawing/2014/main" id="{0A9DF6BE-3E93-4F7D-A5B7-0A7F48AD1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7634" y="4279500"/>
              <a:ext cx="548493" cy="5484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verpool John Moores University - Rankings, Courses, Acceptance Rate">
              <a:extLst>
                <a:ext uri="{FF2B5EF4-FFF2-40B4-BE49-F238E27FC236}">
                  <a16:creationId xmlns:a16="http://schemas.microsoft.com/office/drawing/2014/main" id="{A8D7814D-E5D1-42D5-8152-3A796B6238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8783" y="4278809"/>
              <a:ext cx="1301135" cy="539359"/>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a:extLst>
              <a:ext uri="{FF2B5EF4-FFF2-40B4-BE49-F238E27FC236}">
                <a16:creationId xmlns:a16="http://schemas.microsoft.com/office/drawing/2014/main" id="{FB8BC6AF-9A6B-46DF-9CB9-BC6FECD39643}"/>
              </a:ext>
            </a:extLst>
          </p:cNvPr>
          <p:cNvSpPr/>
          <p:nvPr/>
        </p:nvSpPr>
        <p:spPr>
          <a:xfrm>
            <a:off x="7235479" y="5767068"/>
            <a:ext cx="3892580" cy="581257"/>
          </a:xfrm>
          <a:prstGeom prst="rect">
            <a:avLst/>
          </a:prstGeom>
          <a:solidFill>
            <a:schemeClr val="bg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72282F46-A8BC-4545-9816-24CD5214F82D}"/>
              </a:ext>
            </a:extLst>
          </p:cNvPr>
          <p:cNvSpPr/>
          <p:nvPr/>
        </p:nvSpPr>
        <p:spPr>
          <a:xfrm>
            <a:off x="7235479" y="5720728"/>
            <a:ext cx="3892580" cy="581257"/>
          </a:xfrm>
          <a:prstGeom prst="rect">
            <a:avLst/>
          </a:prstGeom>
          <a:solidFill>
            <a:schemeClr val="bg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54E5C5D-AD92-453F-8425-6D0604A9EAD0}"/>
              </a:ext>
            </a:extLst>
          </p:cNvPr>
          <p:cNvGrpSpPr/>
          <p:nvPr/>
        </p:nvGrpSpPr>
        <p:grpSpPr>
          <a:xfrm>
            <a:off x="396852" y="4430730"/>
            <a:ext cx="5699148" cy="2009890"/>
            <a:chOff x="396852" y="4430730"/>
            <a:chExt cx="5699148" cy="2009890"/>
          </a:xfrm>
        </p:grpSpPr>
        <p:grpSp>
          <p:nvGrpSpPr>
            <p:cNvPr id="3" name="Group 2">
              <a:extLst>
                <a:ext uri="{FF2B5EF4-FFF2-40B4-BE49-F238E27FC236}">
                  <a16:creationId xmlns:a16="http://schemas.microsoft.com/office/drawing/2014/main" id="{E93020E1-61BC-41F0-A9EF-165E220E5D33}"/>
                </a:ext>
              </a:extLst>
            </p:cNvPr>
            <p:cNvGrpSpPr/>
            <p:nvPr/>
          </p:nvGrpSpPr>
          <p:grpSpPr>
            <a:xfrm>
              <a:off x="396852" y="4430730"/>
              <a:ext cx="5699148" cy="2009890"/>
              <a:chOff x="396853" y="4309258"/>
              <a:chExt cx="5699148" cy="2009890"/>
            </a:xfrm>
          </p:grpSpPr>
          <p:sp>
            <p:nvSpPr>
              <p:cNvPr id="27" name="TextBox 26">
                <a:extLst>
                  <a:ext uri="{FF2B5EF4-FFF2-40B4-BE49-F238E27FC236}">
                    <a16:creationId xmlns:a16="http://schemas.microsoft.com/office/drawing/2014/main" id="{9CB15A08-447B-47C9-A717-79FA893DD707}"/>
                  </a:ext>
                </a:extLst>
              </p:cNvPr>
              <p:cNvSpPr txBox="1"/>
              <p:nvPr/>
            </p:nvSpPr>
            <p:spPr>
              <a:xfrm>
                <a:off x="396853" y="4309258"/>
                <a:ext cx="5699148" cy="19856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2000" b="1" dirty="0">
                    <a:solidFill>
                      <a:schemeClr val="tx1">
                        <a:lumMod val="85000"/>
                        <a:lumOff val="15000"/>
                      </a:schemeClr>
                    </a:solidFill>
                    <a:latin typeface="Arial" panose="020B0604020202020204" pitchFamily="34" charset="0"/>
                    <a:cs typeface="Arial" panose="020B0604020202020204" pitchFamily="34" charset="0"/>
                  </a:rPr>
                  <a:t>Senior Data Scientist </a:t>
                </a:r>
                <a:endParaRPr lang="en-US" sz="1600" b="1" dirty="0">
                  <a:solidFill>
                    <a:schemeClr val="tx1">
                      <a:lumMod val="85000"/>
                      <a:lumOff val="15000"/>
                    </a:schemeClr>
                  </a:solidFill>
                  <a:latin typeface="Arial" panose="020B0604020202020204" pitchFamily="34" charset="0"/>
                  <a:cs typeface="Arial" panose="020B0604020202020204" pitchFamily="34" charset="0"/>
                </a:endParaRPr>
              </a:p>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kumimoji="0" lang="en-US" sz="1600" b="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LinkedIn</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kumimoji="0" lang="en-US" sz="1600"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www.linkedin.com/in/</a:t>
                </a:r>
                <a:r>
                  <a:rPr kumimoji="0" lang="en-US" sz="1600" b="1"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anishmahapatra</a:t>
                </a:r>
                <a:br>
                  <a:rPr kumimoji="0" lang="en-US" sz="1600" b="1"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br>
                <a:r>
                  <a:rPr kumimoji="0" lang="en-US" sz="1600" b="1"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Medium</a:t>
                </a:r>
                <a:r>
                  <a:rPr lang="en-US" sz="1600" b="1" dirty="0">
                    <a:solidFill>
                      <a:schemeClr val="tx1">
                        <a:lumMod val="85000"/>
                        <a:lumOff val="15000"/>
                      </a:schemeClr>
                    </a:solidFill>
                    <a:latin typeface="Arial" panose="020B0604020202020204" pitchFamily="34" charset="0"/>
                    <a:cs typeface="Arial" panose="020B0604020202020204" pitchFamily="34" charset="0"/>
                  </a:rPr>
                  <a:t>: anishmahapatra</a:t>
                </a:r>
                <a:r>
                  <a:rPr lang="en-US" sz="1600" dirty="0">
                    <a:solidFill>
                      <a:schemeClr val="tx1">
                        <a:lumMod val="85000"/>
                        <a:lumOff val="15000"/>
                      </a:schemeClr>
                    </a:solidFill>
                    <a:latin typeface="Arial" panose="020B0604020202020204" pitchFamily="34" charset="0"/>
                    <a:cs typeface="Arial" panose="020B0604020202020204" pitchFamily="34" charset="0"/>
                  </a:rPr>
                  <a:t>.medium.com</a:t>
                </a:r>
                <a:b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b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Website</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t>
                </a: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www.</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anishmahapatra</a:t>
                </a: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.com</a:t>
                </a:r>
              </a:p>
              <a:p>
                <a:pPr marR="0" lvl="0" defTabSz="914400" rtl="0" eaLnBrk="1" fontAlgn="auto" latinLnBrk="0" hangingPunct="1">
                  <a:lnSpc>
                    <a:spcPct val="150000"/>
                  </a:lnSpc>
                  <a:spcBef>
                    <a:spcPts val="0"/>
                  </a:spcBef>
                  <a:spcAft>
                    <a:spcPts val="0"/>
                  </a:spcAft>
                  <a:buClrTx/>
                  <a:buSzTx/>
                  <a:tabLst/>
                  <a:defRPr/>
                </a:pPr>
                <a:r>
                  <a:rPr lang="en-US" sz="1600" b="1" dirty="0">
                    <a:solidFill>
                      <a:srgbClr val="00B050"/>
                    </a:solidFill>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GitHub</a:t>
                </a:r>
                <a:r>
                  <a:rPr lang="en-US" sz="1600" b="1" dirty="0">
                    <a:solidFill>
                      <a:schemeClr val="tx1">
                        <a:lumMod val="85000"/>
                        <a:lumOff val="15000"/>
                      </a:schemeClr>
                    </a:solidFill>
                    <a:latin typeface="Arial" panose="020B0604020202020204" pitchFamily="34" charset="0"/>
                    <a:cs typeface="Arial" panose="020B0604020202020204" pitchFamily="34" charset="0"/>
                  </a:rPr>
                  <a:t>:</a:t>
                </a:r>
                <a:r>
                  <a:rPr lang="en-US" sz="1600" b="1" dirty="0">
                    <a:solidFill>
                      <a:srgbClr val="00B050"/>
                    </a:solidFill>
                    <a:latin typeface="Arial" panose="020B0604020202020204" pitchFamily="34" charset="0"/>
                    <a:cs typeface="Arial" panose="020B0604020202020204" pitchFamily="34" charset="0"/>
                  </a:rPr>
                  <a:t> </a:t>
                </a:r>
                <a:r>
                  <a:rPr lang="en-US" sz="1600" dirty="0">
                    <a:solidFill>
                      <a:schemeClr val="tx1">
                        <a:lumMod val="85000"/>
                        <a:lumOff val="15000"/>
                      </a:schemeClr>
                    </a:solidFill>
                    <a:latin typeface="Arial" panose="020B0604020202020204" pitchFamily="34" charset="0"/>
                    <a:cs typeface="Arial" panose="020B0604020202020204" pitchFamily="34" charset="0"/>
                  </a:rPr>
                  <a:t>www.github.com/</a:t>
                </a:r>
                <a:r>
                  <a:rPr lang="en-US" sz="1600" b="1" dirty="0">
                    <a:solidFill>
                      <a:schemeClr val="tx1">
                        <a:lumMod val="85000"/>
                        <a:lumOff val="15000"/>
                      </a:schemeClr>
                    </a:solidFill>
                    <a:latin typeface="Arial" panose="020B0604020202020204" pitchFamily="34" charset="0"/>
                    <a:cs typeface="Arial" panose="020B0604020202020204" pitchFamily="34" charset="0"/>
                  </a:rPr>
                  <a:t>anishmahapatra</a:t>
                </a:r>
              </a:p>
            </p:txBody>
          </p:sp>
          <p:pic>
            <p:nvPicPr>
              <p:cNvPr id="5122" name="Picture 2" descr="Linkedin - Free social media icons">
                <a:extLst>
                  <a:ext uri="{FF2B5EF4-FFF2-40B4-BE49-F238E27FC236}">
                    <a16:creationId xmlns:a16="http://schemas.microsoft.com/office/drawing/2014/main" id="{4D5F61CE-74F4-4A82-8CE5-2510AA48CC2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130" t="-1031" r="23755"/>
              <a:stretch/>
            </p:blipFill>
            <p:spPr bwMode="auto">
              <a:xfrm>
                <a:off x="963623" y="4880415"/>
                <a:ext cx="280429" cy="28003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edium logo | Logok">
                <a:extLst>
                  <a:ext uri="{FF2B5EF4-FFF2-40B4-BE49-F238E27FC236}">
                    <a16:creationId xmlns:a16="http://schemas.microsoft.com/office/drawing/2014/main" id="{7E7A7376-C94C-4B53-9B29-28C9969C02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831" t="28005" r="19918" b="27804"/>
              <a:stretch/>
            </p:blipFill>
            <p:spPr bwMode="auto">
              <a:xfrm>
                <a:off x="885199" y="5252814"/>
                <a:ext cx="425103" cy="2338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Github Logo - Free social media icons">
                <a:extLst>
                  <a:ext uri="{FF2B5EF4-FFF2-40B4-BE49-F238E27FC236}">
                    <a16:creationId xmlns:a16="http://schemas.microsoft.com/office/drawing/2014/main" id="{638E600F-B535-4F24-88FA-3874A3F86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764" y="5953002"/>
                <a:ext cx="366146" cy="366146"/>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inja, emoji, smiley, emoticon icon - Download on Iconfinder">
                <a:extLst>
                  <a:ext uri="{FF2B5EF4-FFF2-40B4-BE49-F238E27FC236}">
                    <a16:creationId xmlns:a16="http://schemas.microsoft.com/office/drawing/2014/main" id="{0F5DE76F-0D81-4A35-A4F5-CA04A5DC65A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604" t="4688" r="2865" b="10676"/>
              <a:stretch/>
            </p:blipFill>
            <p:spPr bwMode="auto">
              <a:xfrm>
                <a:off x="3053911" y="4389376"/>
                <a:ext cx="425103" cy="380602"/>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Website Logo PNG, Web Site Logos Free Download - Free Transparent PNG Logos">
              <a:extLst>
                <a:ext uri="{FF2B5EF4-FFF2-40B4-BE49-F238E27FC236}">
                  <a16:creationId xmlns:a16="http://schemas.microsoft.com/office/drawing/2014/main" id="{D5625FC6-C437-4846-8376-3E74DACFD1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858" y="5644809"/>
              <a:ext cx="419040" cy="4190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2B25D47F-1CD3-4AC5-83C7-9B2DB29A1F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9080" y="1048402"/>
            <a:ext cx="10593839" cy="3215987"/>
          </a:xfrm>
          <a:prstGeom prst="rect">
            <a:avLst/>
          </a:prstGeom>
        </p:spPr>
      </p:pic>
      <p:pic>
        <p:nvPicPr>
          <p:cNvPr id="24" name="Picture 23">
            <a:extLst>
              <a:ext uri="{FF2B5EF4-FFF2-40B4-BE49-F238E27FC236}">
                <a16:creationId xmlns:a16="http://schemas.microsoft.com/office/drawing/2014/main" id="{E112AB01-D5DB-4549-9F9E-2BAC509389FB}"/>
              </a:ext>
            </a:extLst>
          </p:cNvPr>
          <p:cNvPicPr>
            <a:picLocks noChangeAspect="1"/>
          </p:cNvPicPr>
          <p:nvPr/>
        </p:nvPicPr>
        <p:blipFill>
          <a:blip r:embed="rId12"/>
          <a:stretch>
            <a:fillRect/>
          </a:stretch>
        </p:blipFill>
        <p:spPr>
          <a:xfrm>
            <a:off x="11060004" y="6172104"/>
            <a:ext cx="1131995" cy="685896"/>
          </a:xfrm>
          <a:prstGeom prst="rect">
            <a:avLst/>
          </a:prstGeom>
        </p:spPr>
      </p:pic>
    </p:spTree>
    <p:extLst>
      <p:ext uri="{BB962C8B-B14F-4D97-AF65-F5344CB8AC3E}">
        <p14:creationId xmlns:p14="http://schemas.microsoft.com/office/powerpoint/2010/main" val="211773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Why choose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2 of 6</a:t>
            </a:r>
          </a:p>
        </p:txBody>
      </p:sp>
      <p:grpSp>
        <p:nvGrpSpPr>
          <p:cNvPr id="9" name="Group 8">
            <a:extLst>
              <a:ext uri="{FF2B5EF4-FFF2-40B4-BE49-F238E27FC236}">
                <a16:creationId xmlns:a16="http://schemas.microsoft.com/office/drawing/2014/main" id="{E2CCE150-A20F-4CC2-AFE6-19EF2071372C}"/>
              </a:ext>
            </a:extLst>
          </p:cNvPr>
          <p:cNvGrpSpPr/>
          <p:nvPr/>
        </p:nvGrpSpPr>
        <p:grpSpPr>
          <a:xfrm>
            <a:off x="743484" y="1509529"/>
            <a:ext cx="3177341" cy="1922839"/>
            <a:chOff x="743484" y="1509529"/>
            <a:chExt cx="3177341" cy="1922839"/>
          </a:xfrm>
        </p:grpSpPr>
        <p:grpSp>
          <p:nvGrpSpPr>
            <p:cNvPr id="24" name="Group 30">
              <a:extLst>
                <a:ext uri="{FF2B5EF4-FFF2-40B4-BE49-F238E27FC236}">
                  <a16:creationId xmlns:a16="http://schemas.microsoft.com/office/drawing/2014/main" id="{9BF63E98-6387-4148-AACE-C99621618F5E}"/>
                </a:ext>
              </a:extLst>
            </p:cNvPr>
            <p:cNvGrpSpPr/>
            <p:nvPr/>
          </p:nvGrpSpPr>
          <p:grpSpPr>
            <a:xfrm>
              <a:off x="1176300" y="2783943"/>
              <a:ext cx="2744525" cy="648425"/>
              <a:chOff x="863323" y="1992704"/>
              <a:chExt cx="2058394" cy="486318"/>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Relevance in the future</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30768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Companies are building and growing in Data and it is the future.</a:t>
                </a: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grpSp>
          <p:nvGrpSpPr>
            <p:cNvPr id="8" name="Group 7">
              <a:extLst>
                <a:ext uri="{FF2B5EF4-FFF2-40B4-BE49-F238E27FC236}">
                  <a16:creationId xmlns:a16="http://schemas.microsoft.com/office/drawing/2014/main" id="{D2B3075C-2EA3-4FB4-8A9B-84032EB8DBEA}"/>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A13CBCB-9230-4E0B-984B-AD322C7E3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736" y="1814767"/>
                <a:ext cx="713304" cy="713304"/>
              </a:xfrm>
              <a:prstGeom prst="rect">
                <a:avLst/>
              </a:prstGeom>
            </p:spPr>
          </p:pic>
        </p:grpSp>
      </p:grpSp>
      <p:grpSp>
        <p:nvGrpSpPr>
          <p:cNvPr id="16" name="Group 15">
            <a:extLst>
              <a:ext uri="{FF2B5EF4-FFF2-40B4-BE49-F238E27FC236}">
                <a16:creationId xmlns:a16="http://schemas.microsoft.com/office/drawing/2014/main" id="{3D5AC0E9-65A2-4E3B-A55C-02AC5B5D7AF1}"/>
              </a:ext>
            </a:extLst>
          </p:cNvPr>
          <p:cNvGrpSpPr/>
          <p:nvPr/>
        </p:nvGrpSpPr>
        <p:grpSpPr>
          <a:xfrm>
            <a:off x="4451675" y="1529737"/>
            <a:ext cx="3389962" cy="2121199"/>
            <a:chOff x="4451675" y="1529737"/>
            <a:chExt cx="3389962" cy="2121199"/>
          </a:xfrm>
        </p:grpSpPr>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451675" y="1529737"/>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grpSp>
          <p:nvGrpSpPr>
            <p:cNvPr id="10" name="Group 9">
              <a:extLst>
                <a:ext uri="{FF2B5EF4-FFF2-40B4-BE49-F238E27FC236}">
                  <a16:creationId xmlns:a16="http://schemas.microsoft.com/office/drawing/2014/main" id="{BE79667F-79AF-40D3-A63A-A3BCDFFA2A1E}"/>
                </a:ext>
              </a:extLst>
            </p:cNvPr>
            <p:cNvGrpSpPr/>
            <p:nvPr/>
          </p:nvGrpSpPr>
          <p:grpSpPr>
            <a:xfrm>
              <a:off x="4515441" y="1755067"/>
              <a:ext cx="3326196" cy="1895869"/>
              <a:chOff x="4435371" y="1744141"/>
              <a:chExt cx="3326196" cy="1895869"/>
            </a:xfrm>
          </p:grpSpPr>
          <p:grpSp>
            <p:nvGrpSpPr>
              <p:cNvPr id="28" name="Group 31">
                <a:extLst>
                  <a:ext uri="{FF2B5EF4-FFF2-40B4-BE49-F238E27FC236}">
                    <a16:creationId xmlns:a16="http://schemas.microsoft.com/office/drawing/2014/main" id="{A805C287-EBBE-4235-9422-9FD9D9EEB494}"/>
                  </a:ext>
                </a:extLst>
              </p:cNvPr>
              <p:cNvGrpSpPr/>
              <p:nvPr/>
            </p:nvGrpSpPr>
            <p:grpSpPr>
              <a:xfrm>
                <a:off x="4435371" y="2783942"/>
                <a:ext cx="3326196" cy="856068"/>
                <a:chOff x="3307626" y="1992705"/>
                <a:chExt cx="2494647" cy="642051"/>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Arial" panose="020B0604020202020204" pitchFamily="34" charset="0"/>
                      <a:cs typeface="Arial" panose="020B0604020202020204" pitchFamily="34" charset="0"/>
                    </a:rPr>
                    <a:t>Business &amp; Technology</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307626" y="2173235"/>
                  <a:ext cx="2494647"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Data Science is a combination of Business, Math and Technology, so growth can be in business / technology</a:t>
                  </a:r>
                </a:p>
              </p:txBody>
            </p:sp>
          </p:grpSp>
          <p:sp>
            <p:nvSpPr>
              <p:cNvPr id="50" name="Oval 49">
                <a:extLst>
                  <a:ext uri="{FF2B5EF4-FFF2-40B4-BE49-F238E27FC236}">
                    <a16:creationId xmlns:a16="http://schemas.microsoft.com/office/drawing/2014/main" id="{5565D925-9808-4238-8D89-F0778A419B4C}"/>
                  </a:ext>
                </a:extLst>
              </p:cNvPr>
              <p:cNvSpPr/>
              <p:nvPr/>
            </p:nvSpPr>
            <p:spPr>
              <a:xfrm>
                <a:off x="5627950"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Arial" panose="020B0604020202020204" pitchFamily="34" charset="0"/>
                  <a:cs typeface="Arial" panose="020B0604020202020204" pitchFamily="34" charset="0"/>
                </a:endParaRPr>
              </a:p>
            </p:txBody>
          </p:sp>
        </p:grpSp>
        <p:pic>
          <p:nvPicPr>
            <p:cNvPr id="15" name="Picture 14">
              <a:extLst>
                <a:ext uri="{FF2B5EF4-FFF2-40B4-BE49-F238E27FC236}">
                  <a16:creationId xmlns:a16="http://schemas.microsoft.com/office/drawing/2014/main" id="{9F97343F-C0BA-432E-A6C8-14519980D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503" y="1891999"/>
              <a:ext cx="636072" cy="636072"/>
            </a:xfrm>
            <a:prstGeom prst="rect">
              <a:avLst/>
            </a:prstGeom>
          </p:spPr>
        </p:pic>
      </p:grpSp>
      <p:grpSp>
        <p:nvGrpSpPr>
          <p:cNvPr id="19" name="Group 18">
            <a:extLst>
              <a:ext uri="{FF2B5EF4-FFF2-40B4-BE49-F238E27FC236}">
                <a16:creationId xmlns:a16="http://schemas.microsoft.com/office/drawing/2014/main" id="{8AF91305-7EE7-47C0-8424-86175194C604}"/>
              </a:ext>
            </a:extLst>
          </p:cNvPr>
          <p:cNvGrpSpPr/>
          <p:nvPr/>
        </p:nvGrpSpPr>
        <p:grpSpPr>
          <a:xfrm>
            <a:off x="7925462" y="1509529"/>
            <a:ext cx="3416048" cy="1922835"/>
            <a:chOff x="7925462" y="1509529"/>
            <a:chExt cx="3416048" cy="1922835"/>
          </a:xfrm>
        </p:grpSpPr>
        <p:grpSp>
          <p:nvGrpSpPr>
            <p:cNvPr id="11" name="Group 10">
              <a:extLst>
                <a:ext uri="{FF2B5EF4-FFF2-40B4-BE49-F238E27FC236}">
                  <a16:creationId xmlns:a16="http://schemas.microsoft.com/office/drawing/2014/main" id="{8EE652C7-493E-4A06-A3D8-B9C6355CE430}"/>
                </a:ext>
              </a:extLst>
            </p:cNvPr>
            <p:cNvGrpSpPr/>
            <p:nvPr/>
          </p:nvGrpSpPr>
          <p:grpSpPr>
            <a:xfrm>
              <a:off x="7925462" y="1509529"/>
              <a:ext cx="3416048" cy="1922835"/>
              <a:chOff x="7925462" y="1509529"/>
              <a:chExt cx="3416048" cy="1922835"/>
            </a:xfrm>
          </p:grpSpPr>
          <p:grpSp>
            <p:nvGrpSpPr>
              <p:cNvPr id="32" name="Group 32">
                <a:extLst>
                  <a:ext uri="{FF2B5EF4-FFF2-40B4-BE49-F238E27FC236}">
                    <a16:creationId xmlns:a16="http://schemas.microsoft.com/office/drawing/2014/main" id="{59319684-CA53-43C3-AFBB-FB1621AC3D85}"/>
                  </a:ext>
                </a:extLst>
              </p:cNvPr>
              <p:cNvGrpSpPr/>
              <p:nvPr/>
            </p:nvGrpSpPr>
            <p:grpSpPr>
              <a:xfrm>
                <a:off x="8321973" y="2783940"/>
                <a:ext cx="3019537" cy="648424"/>
                <a:chOff x="6222578" y="1992705"/>
                <a:chExt cx="2264653" cy="486318"/>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92705"/>
                  <a:ext cx="2058394" cy="184666"/>
                </a:xfrm>
                <a:prstGeom prst="rect">
                  <a:avLst/>
                </a:prstGeom>
                <a:noFill/>
              </p:spPr>
              <p:txBody>
                <a:bodyPr wrap="square" lIns="0" tIns="0" rIns="0" bIns="0" rtlCol="0" anchor="ctr">
                  <a:spAutoFit/>
                </a:bodyPr>
                <a:lstStyle/>
                <a:p>
                  <a:pPr algn="ctr"/>
                  <a:r>
                    <a:rPr lang="en-US" sz="1600" b="1" dirty="0">
                      <a:solidFill>
                        <a:schemeClr val="accent3"/>
                      </a:solidFill>
                      <a:latin typeface="Arial" panose="020B0604020202020204" pitchFamily="34" charset="0"/>
                      <a:cs typeface="Arial" panose="020B0604020202020204" pitchFamily="34" charset="0"/>
                    </a:rPr>
                    <a:t>Industry-Agnostic</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264653" cy="30768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Use your existing knowledge / domain / technology expertise with a data-edge</a:t>
                  </a:r>
                </a:p>
              </p:txBody>
            </p:sp>
          </p:gr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latin typeface="Arial" panose="020B0604020202020204" pitchFamily="34" charset="0"/>
                  <a:cs typeface="Arial" panose="020B0604020202020204" pitchFamily="34" charset="0"/>
                </a:endParaRPr>
              </a:p>
            </p:txBody>
          </p:sp>
        </p:grpSp>
        <p:pic>
          <p:nvPicPr>
            <p:cNvPr id="18" name="Picture 17">
              <a:extLst>
                <a:ext uri="{FF2B5EF4-FFF2-40B4-BE49-F238E27FC236}">
                  <a16:creationId xmlns:a16="http://schemas.microsoft.com/office/drawing/2014/main" id="{8CF3BA74-09BC-4760-8EAF-4416ABB040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7046" y="1863664"/>
              <a:ext cx="692497" cy="692497"/>
            </a:xfrm>
            <a:prstGeom prst="rect">
              <a:avLst/>
            </a:prstGeom>
          </p:spPr>
        </p:pic>
      </p:grpSp>
      <p:grpSp>
        <p:nvGrpSpPr>
          <p:cNvPr id="4" name="Group 3">
            <a:extLst>
              <a:ext uri="{FF2B5EF4-FFF2-40B4-BE49-F238E27FC236}">
                <a16:creationId xmlns:a16="http://schemas.microsoft.com/office/drawing/2014/main" id="{265E6B1E-1F5B-4E3D-94C4-BDF25A6402FC}"/>
              </a:ext>
            </a:extLst>
          </p:cNvPr>
          <p:cNvGrpSpPr/>
          <p:nvPr/>
        </p:nvGrpSpPr>
        <p:grpSpPr>
          <a:xfrm>
            <a:off x="1019321" y="3882558"/>
            <a:ext cx="10686863" cy="2143831"/>
            <a:chOff x="1019321" y="3882558"/>
            <a:chExt cx="10686863" cy="2143831"/>
          </a:xfrm>
        </p:grpSpPr>
        <p:grpSp>
          <p:nvGrpSpPr>
            <p:cNvPr id="3" name="Group 2">
              <a:extLst>
                <a:ext uri="{FF2B5EF4-FFF2-40B4-BE49-F238E27FC236}">
                  <a16:creationId xmlns:a16="http://schemas.microsoft.com/office/drawing/2014/main" id="{254B16D8-2237-40B5-A9C9-85FC5B2CA956}"/>
                </a:ext>
              </a:extLst>
            </p:cNvPr>
            <p:cNvGrpSpPr/>
            <p:nvPr/>
          </p:nvGrpSpPr>
          <p:grpSpPr>
            <a:xfrm>
              <a:off x="1019321" y="3882558"/>
              <a:ext cx="3113519" cy="2143831"/>
              <a:chOff x="1019321" y="3882558"/>
              <a:chExt cx="3113519" cy="2143831"/>
            </a:xfrm>
          </p:grpSpPr>
          <p:grpSp>
            <p:nvGrpSpPr>
              <p:cNvPr id="39" name="Group 33">
                <a:extLst>
                  <a:ext uri="{FF2B5EF4-FFF2-40B4-BE49-F238E27FC236}">
                    <a16:creationId xmlns:a16="http://schemas.microsoft.com/office/drawing/2014/main" id="{0F5CF1B8-4A8F-4987-9920-C3A6C632A770}"/>
                  </a:ext>
                </a:extLst>
              </p:cNvPr>
              <p:cNvGrpSpPr/>
              <p:nvPr/>
            </p:nvGrpSpPr>
            <p:grpSpPr>
              <a:xfrm>
                <a:off x="1388315" y="5187446"/>
                <a:ext cx="2744525" cy="838943"/>
                <a:chOff x="863323" y="3628582"/>
                <a:chExt cx="2058394" cy="629207"/>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628582"/>
                  <a:ext cx="2058394" cy="36933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Extremely High Market Demand</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950108"/>
                  <a:ext cx="2058394" cy="307681"/>
                </a:xfrm>
                <a:prstGeom prst="rect">
                  <a:avLst/>
                </a:prstGeom>
                <a:noFill/>
              </p:spPr>
              <p:txBody>
                <a:bodyPr wrap="square" lIns="0" tIns="0" rIns="0" bIns="0" rtlCol="0" anchor="t">
                  <a:spAutoFit/>
                </a:bodyPr>
                <a:lstStyle/>
                <a:p>
                  <a:pPr algn="ctr" defTabSz="1219170">
                    <a:spcBef>
                      <a:spcPct val="20000"/>
                    </a:spcBef>
                    <a:defRPr/>
                  </a:pPr>
                  <a:r>
                    <a:rPr lang="en-US" sz="1333" b="1" dirty="0">
                      <a:solidFill>
                        <a:schemeClr val="tx1">
                          <a:lumMod val="50000"/>
                          <a:lumOff val="50000"/>
                        </a:schemeClr>
                      </a:solidFill>
                      <a:latin typeface="Arial" panose="020B0604020202020204" pitchFamily="34" charset="0"/>
                      <a:cs typeface="Arial" panose="020B0604020202020204" pitchFamily="34" charset="0"/>
                    </a:rPr>
                    <a:t>Supply-Demand </a:t>
                  </a:r>
                  <a:r>
                    <a:rPr lang="en-US" sz="1333" dirty="0">
                      <a:solidFill>
                        <a:schemeClr val="tx1">
                          <a:lumMod val="50000"/>
                          <a:lumOff val="50000"/>
                        </a:schemeClr>
                      </a:solidFill>
                      <a:latin typeface="Arial" panose="020B0604020202020204" pitchFamily="34" charset="0"/>
                      <a:cs typeface="Arial" panose="020B0604020202020204" pitchFamily="34" charset="0"/>
                    </a:rPr>
                    <a:t>mismatch means companies are willing to pay more</a:t>
                  </a:r>
                </a:p>
              </p:txBody>
            </p:sp>
          </p:gr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1019321" y="3882558"/>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grpSp>
            <p:nvGrpSpPr>
              <p:cNvPr id="58" name="Group 57">
                <a:extLst>
                  <a:ext uri="{FF2B5EF4-FFF2-40B4-BE49-F238E27FC236}">
                    <a16:creationId xmlns:a16="http://schemas.microsoft.com/office/drawing/2014/main" id="{1D2F12F2-F1A3-45AB-97AA-A675E2FD680C}"/>
                  </a:ext>
                </a:extLst>
              </p:cNvPr>
              <p:cNvGrpSpPr/>
              <p:nvPr/>
            </p:nvGrpSpPr>
            <p:grpSpPr>
              <a:xfrm>
                <a:off x="2278047" y="4270756"/>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latin typeface="Arial" panose="020B0604020202020204" pitchFamily="34" charset="0"/>
                    <a:cs typeface="Arial" panose="020B0604020202020204" pitchFamily="34" charset="0"/>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grpSp>
        <p:pic>
          <p:nvPicPr>
            <p:cNvPr id="37" name="Picture 36">
              <a:extLst>
                <a:ext uri="{FF2B5EF4-FFF2-40B4-BE49-F238E27FC236}">
                  <a16:creationId xmlns:a16="http://schemas.microsoft.com/office/drawing/2014/main" id="{600416B3-285F-4415-A353-FBE89714497B}"/>
                </a:ext>
              </a:extLst>
            </p:cNvPr>
            <p:cNvPicPr>
              <a:picLocks noChangeAspect="1"/>
            </p:cNvPicPr>
            <p:nvPr/>
          </p:nvPicPr>
          <p:blipFill>
            <a:blip r:embed="rId7"/>
            <a:stretch>
              <a:fillRect/>
            </a:stretch>
          </p:blipFill>
          <p:spPr>
            <a:xfrm>
              <a:off x="4631742" y="4240960"/>
              <a:ext cx="7074442" cy="1709656"/>
            </a:xfrm>
            <a:prstGeom prst="rect">
              <a:avLst/>
            </a:prstGeom>
          </p:spPr>
        </p:pic>
      </p:grpSp>
    </p:spTree>
    <p:extLst>
      <p:ext uri="{BB962C8B-B14F-4D97-AF65-F5344CB8AC3E}">
        <p14:creationId xmlns:p14="http://schemas.microsoft.com/office/powerpoint/2010/main" val="376537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Roles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24" name="Group 30">
            <a:extLst>
              <a:ext uri="{FF2B5EF4-FFF2-40B4-BE49-F238E27FC236}">
                <a16:creationId xmlns:a16="http://schemas.microsoft.com/office/drawing/2014/main" id="{9BF63E98-6387-4148-AACE-C99621618F5E}"/>
              </a:ext>
            </a:extLst>
          </p:cNvPr>
          <p:cNvGrpSpPr/>
          <p:nvPr/>
        </p:nvGrpSpPr>
        <p:grpSpPr>
          <a:xfrm>
            <a:off x="1176300" y="2783942"/>
            <a:ext cx="2744525" cy="853545"/>
            <a:chOff x="863323" y="1992704"/>
            <a:chExt cx="2058394" cy="640158"/>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mj-lt"/>
                </a:rPr>
                <a:t>Data Engineer</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46152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Data Movement, Building Data pipelines, Quality of Data, Data Governance</a:t>
              </a:r>
            </a:p>
          </p:txBody>
        </p:sp>
      </p:grpSp>
      <p:grpSp>
        <p:nvGrpSpPr>
          <p:cNvPr id="28" name="Group 31">
            <a:extLst>
              <a:ext uri="{FF2B5EF4-FFF2-40B4-BE49-F238E27FC236}">
                <a16:creationId xmlns:a16="http://schemas.microsoft.com/office/drawing/2014/main" id="{A805C287-EBBE-4235-9422-9FD9D9EEB494}"/>
              </a:ext>
            </a:extLst>
          </p:cNvPr>
          <p:cNvGrpSpPr/>
          <p:nvPr/>
        </p:nvGrpSpPr>
        <p:grpSpPr>
          <a:xfrm>
            <a:off x="4749136" y="2783942"/>
            <a:ext cx="2744525" cy="853544"/>
            <a:chOff x="3542950" y="1992705"/>
            <a:chExt cx="2058394" cy="640158"/>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mj-lt"/>
                </a:rPr>
                <a:t>Machine Learning Engineer</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17134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Experimentation to get output, Modelling, Making the most out of data, Data Analytics</a:t>
              </a:r>
            </a:p>
          </p:txBody>
        </p:sp>
      </p:grpSp>
      <p:grpSp>
        <p:nvGrpSpPr>
          <p:cNvPr id="32" name="Group 32">
            <a:extLst>
              <a:ext uri="{FF2B5EF4-FFF2-40B4-BE49-F238E27FC236}">
                <a16:creationId xmlns:a16="http://schemas.microsoft.com/office/drawing/2014/main" id="{59319684-CA53-43C3-AFBB-FB1621AC3D85}"/>
              </a:ext>
            </a:extLst>
          </p:cNvPr>
          <p:cNvGrpSpPr/>
          <p:nvPr/>
        </p:nvGrpSpPr>
        <p:grpSpPr>
          <a:xfrm>
            <a:off x="8321973" y="2783940"/>
            <a:ext cx="2744525" cy="853544"/>
            <a:chOff x="6222578" y="1992705"/>
            <a:chExt cx="2058394" cy="640158"/>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92705"/>
              <a:ext cx="2058394" cy="184666"/>
            </a:xfrm>
            <a:prstGeom prst="rect">
              <a:avLst/>
            </a:prstGeom>
            <a:noFill/>
          </p:spPr>
          <p:txBody>
            <a:bodyPr wrap="square" lIns="0" tIns="0" rIns="0" bIns="0" rtlCol="0" anchor="ctr">
              <a:spAutoFit/>
            </a:bodyPr>
            <a:lstStyle/>
            <a:p>
              <a:pPr algn="ctr"/>
              <a:r>
                <a:rPr lang="en-US" sz="1600" b="1" dirty="0">
                  <a:solidFill>
                    <a:schemeClr val="accent3"/>
                  </a:solidFill>
                  <a:latin typeface="+mj-lt"/>
                </a:rPr>
                <a:t>Business Analyst</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Client communication &amp; management, Dashboarding &amp; Reporting, Visualization, Decision Making</a:t>
              </a:r>
            </a:p>
          </p:txBody>
        </p:sp>
      </p:grpSp>
      <p:grpSp>
        <p:nvGrpSpPr>
          <p:cNvPr id="39" name="Group 33">
            <a:extLst>
              <a:ext uri="{FF2B5EF4-FFF2-40B4-BE49-F238E27FC236}">
                <a16:creationId xmlns:a16="http://schemas.microsoft.com/office/drawing/2014/main" id="{0F5CF1B8-4A8F-4987-9920-C3A6C632A770}"/>
              </a:ext>
            </a:extLst>
          </p:cNvPr>
          <p:cNvGrpSpPr/>
          <p:nvPr/>
        </p:nvGrpSpPr>
        <p:grpSpPr>
          <a:xfrm>
            <a:off x="4749136" y="5408808"/>
            <a:ext cx="2744525" cy="853544"/>
            <a:chOff x="863323" y="3720915"/>
            <a:chExt cx="2058394" cy="640158"/>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720915"/>
              <a:ext cx="2058394" cy="184666"/>
            </a:xfrm>
            <a:prstGeom prst="rect">
              <a:avLst/>
            </a:prstGeom>
            <a:noFill/>
          </p:spPr>
          <p:txBody>
            <a:bodyPr wrap="square" lIns="0" tIns="0" rIns="0" bIns="0" rtlCol="0" anchor="ctr">
              <a:spAutoFit/>
            </a:bodyPr>
            <a:lstStyle/>
            <a:p>
              <a:pPr algn="ctr"/>
              <a:r>
                <a:rPr lang="en-US" sz="1600" b="1" dirty="0">
                  <a:solidFill>
                    <a:srgbClr val="00B050"/>
                  </a:solidFill>
                  <a:latin typeface="+mj-lt"/>
                </a:rPr>
                <a:t>Data Scientist</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89955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Data on the cloud, modelling in all capacities, visualization, presentation to stakeholders, team management</a:t>
              </a:r>
              <a:endParaRPr lang="en-US" sz="1333" dirty="0">
                <a:solidFill>
                  <a:schemeClr val="tx1">
                    <a:lumMod val="65000"/>
                    <a:lumOff val="35000"/>
                  </a:schemeClr>
                </a:solidFill>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4380142" y="3980811"/>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5638868" y="1744141"/>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9211705" y="1744141"/>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205" y="1871938"/>
              <a:ext cx="704059" cy="704059"/>
            </a:xfrm>
            <a:prstGeom prst="rect">
              <a:avLst/>
            </a:prstGeom>
          </p:spPr>
        </p:pic>
      </p:grpSp>
      <p:grpSp>
        <p:nvGrpSpPr>
          <p:cNvPr id="58" name="Group 57">
            <a:extLst>
              <a:ext uri="{FF2B5EF4-FFF2-40B4-BE49-F238E27FC236}">
                <a16:creationId xmlns:a16="http://schemas.microsoft.com/office/drawing/2014/main" id="{1D2F12F2-F1A3-45AB-97AA-A675E2FD680C}"/>
              </a:ext>
            </a:extLst>
          </p:cNvPr>
          <p:cNvGrpSpPr/>
          <p:nvPr/>
        </p:nvGrpSpPr>
        <p:grpSpPr>
          <a:xfrm>
            <a:off x="5638868" y="4369009"/>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spTree>
    <p:extLst>
      <p:ext uri="{BB962C8B-B14F-4D97-AF65-F5344CB8AC3E}">
        <p14:creationId xmlns:p14="http://schemas.microsoft.com/office/powerpoint/2010/main" val="29315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anim calcmode="lin" valueType="num">
                                      <p:cBhvr>
                                        <p:cTn id="14" dur="500" fill="hold"/>
                                        <p:tgtEl>
                                          <p:spTgt spid="24"/>
                                        </p:tgtEl>
                                        <p:attrNameLst>
                                          <p:attrName>ppt_x</p:attrName>
                                        </p:attrNameLst>
                                      </p:cBhvr>
                                      <p:tavLst>
                                        <p:tav tm="0">
                                          <p:val>
                                            <p:strVal val="#ppt_x"/>
                                          </p:val>
                                        </p:tav>
                                        <p:tav tm="100000">
                                          <p:val>
                                            <p:strVal val="#ppt_x"/>
                                          </p:val>
                                        </p:tav>
                                      </p:tavLst>
                                    </p:anim>
                                    <p:anim calcmode="lin" valueType="num">
                                      <p:cBhvr>
                                        <p:cTn id="1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Effect transition="in" filter="fade">
                                      <p:cBhvr>
                                        <p:cTn id="22" dur="500"/>
                                        <p:tgtEl>
                                          <p:spTgt spid="45"/>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anim calcmode="lin" valueType="num">
                                      <p:cBhvr>
                                        <p:cTn id="27" dur="500" fill="hold"/>
                                        <p:tgtEl>
                                          <p:spTgt spid="28"/>
                                        </p:tgtEl>
                                        <p:attrNameLst>
                                          <p:attrName>ppt_x</p:attrName>
                                        </p:attrNameLst>
                                      </p:cBhvr>
                                      <p:tavLst>
                                        <p:tav tm="0">
                                          <p:val>
                                            <p:strVal val="#ppt_x"/>
                                          </p:val>
                                        </p:tav>
                                        <p:tav tm="100000">
                                          <p:val>
                                            <p:strVal val="#ppt_x"/>
                                          </p:val>
                                        </p:tav>
                                      </p:tavLst>
                                    </p:anim>
                                    <p:anim calcmode="lin" valueType="num">
                                      <p:cBhvr>
                                        <p:cTn id="28"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anim calcmode="lin" valueType="num">
                                      <p:cBhvr>
                                        <p:cTn id="40" dur="500" fill="hold"/>
                                        <p:tgtEl>
                                          <p:spTgt spid="32"/>
                                        </p:tgtEl>
                                        <p:attrNameLst>
                                          <p:attrName>ppt_x</p:attrName>
                                        </p:attrNameLst>
                                      </p:cBhvr>
                                      <p:tavLst>
                                        <p:tav tm="0">
                                          <p:val>
                                            <p:strVal val="#ppt_x"/>
                                          </p:val>
                                        </p:tav>
                                        <p:tav tm="100000">
                                          <p:val>
                                            <p:strVal val="#ppt_x"/>
                                          </p:val>
                                        </p:tav>
                                      </p:tavLst>
                                    </p:anim>
                                    <p:anim calcmode="lin" valueType="num">
                                      <p:cBhvr>
                                        <p:cTn id="41"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Effect transition="in" filter="fade">
                                      <p:cBhvr>
                                        <p:cTn id="48" dur="500"/>
                                        <p:tgtEl>
                                          <p:spTgt spid="47"/>
                                        </p:tgtEl>
                                      </p:cBhvr>
                                    </p:animEffect>
                                  </p:childTnLst>
                                </p:cTn>
                              </p:par>
                            </p:childTnLst>
                          </p:cTn>
                        </p:par>
                        <p:par>
                          <p:cTn id="49" fill="hold">
                            <p:stCondLst>
                              <p:cond delay="500"/>
                            </p:stCondLst>
                            <p:childTnLst>
                              <p:par>
                                <p:cTn id="50" presetID="42" presetClass="entr" presetSubtype="0"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anim calcmode="lin" valueType="num">
                                      <p:cBhvr>
                                        <p:cTn id="53" dur="500" fill="hold"/>
                                        <p:tgtEl>
                                          <p:spTgt spid="39"/>
                                        </p:tgtEl>
                                        <p:attrNameLst>
                                          <p:attrName>ppt_x</p:attrName>
                                        </p:attrNameLst>
                                      </p:cBhvr>
                                      <p:tavLst>
                                        <p:tav tm="0">
                                          <p:val>
                                            <p:strVal val="#ppt_x"/>
                                          </p:val>
                                        </p:tav>
                                        <p:tav tm="100000">
                                          <p:val>
                                            <p:strVal val="#ppt_x"/>
                                          </p:val>
                                        </p:tav>
                                      </p:tavLst>
                                    </p:anim>
                                    <p:anim calcmode="lin" valueType="num">
                                      <p:cBhvr>
                                        <p:cTn id="54"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Tools &amp; Technologies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25" name="TextBox 24">
            <a:extLst>
              <a:ext uri="{FF2B5EF4-FFF2-40B4-BE49-F238E27FC236}">
                <a16:creationId xmlns:a16="http://schemas.microsoft.com/office/drawing/2014/main" id="{7D89197B-77E7-455A-9D1A-E24439576A14}"/>
              </a:ext>
            </a:extLst>
          </p:cNvPr>
          <p:cNvSpPr txBox="1"/>
          <p:nvPr/>
        </p:nvSpPr>
        <p:spPr>
          <a:xfrm>
            <a:off x="1176300" y="2783942"/>
            <a:ext cx="2744525" cy="246222"/>
          </a:xfrm>
          <a:prstGeom prst="rect">
            <a:avLst/>
          </a:prstGeom>
          <a:noFill/>
        </p:spPr>
        <p:txBody>
          <a:bodyPr wrap="square" lIns="0" tIns="0" rIns="0" bIns="0" rtlCol="0" anchor="ctr">
            <a:spAutoFit/>
          </a:bodyPr>
          <a:lstStyle/>
          <a:p>
            <a:pPr algn="ctr"/>
            <a:r>
              <a:rPr lang="en-US" sz="1600" b="1" dirty="0">
                <a:solidFill>
                  <a:schemeClr val="accent1"/>
                </a:solidFill>
                <a:latin typeface="+mj-lt"/>
              </a:rPr>
              <a:t>Data Engineer</a:t>
            </a:r>
          </a:p>
        </p:txBody>
      </p:sp>
      <p:sp>
        <p:nvSpPr>
          <p:cNvPr id="29" name="TextBox 28">
            <a:extLst>
              <a:ext uri="{FF2B5EF4-FFF2-40B4-BE49-F238E27FC236}">
                <a16:creationId xmlns:a16="http://schemas.microsoft.com/office/drawing/2014/main" id="{101B3CF7-DDFC-4C2F-AC4B-E80A56BE6723}"/>
              </a:ext>
            </a:extLst>
          </p:cNvPr>
          <p:cNvSpPr txBox="1"/>
          <p:nvPr/>
        </p:nvSpPr>
        <p:spPr>
          <a:xfrm>
            <a:off x="4749136" y="2783942"/>
            <a:ext cx="2744525" cy="246221"/>
          </a:xfrm>
          <a:prstGeom prst="rect">
            <a:avLst/>
          </a:prstGeom>
          <a:noFill/>
        </p:spPr>
        <p:txBody>
          <a:bodyPr wrap="square" lIns="0" tIns="0" rIns="0" bIns="0" rtlCol="0" anchor="ctr">
            <a:spAutoFit/>
          </a:bodyPr>
          <a:lstStyle/>
          <a:p>
            <a:pPr algn="ctr"/>
            <a:r>
              <a:rPr lang="en-US" sz="1600" b="1" dirty="0">
                <a:solidFill>
                  <a:srgbClr val="417B85"/>
                </a:solidFill>
                <a:latin typeface="+mj-lt"/>
              </a:rPr>
              <a:t>Machine Learning Engineer</a:t>
            </a:r>
          </a:p>
        </p:txBody>
      </p:sp>
      <p:sp>
        <p:nvSpPr>
          <p:cNvPr id="33" name="TextBox 32">
            <a:extLst>
              <a:ext uri="{FF2B5EF4-FFF2-40B4-BE49-F238E27FC236}">
                <a16:creationId xmlns:a16="http://schemas.microsoft.com/office/drawing/2014/main" id="{69B78878-EB9E-4CAC-9AAC-BE32ABB81448}"/>
              </a:ext>
            </a:extLst>
          </p:cNvPr>
          <p:cNvSpPr txBox="1"/>
          <p:nvPr/>
        </p:nvSpPr>
        <p:spPr>
          <a:xfrm>
            <a:off x="8321973" y="2783940"/>
            <a:ext cx="2744525" cy="246221"/>
          </a:xfrm>
          <a:prstGeom prst="rect">
            <a:avLst/>
          </a:prstGeom>
          <a:noFill/>
        </p:spPr>
        <p:txBody>
          <a:bodyPr wrap="square" lIns="0" tIns="0" rIns="0" bIns="0" rtlCol="0" anchor="ctr">
            <a:spAutoFit/>
          </a:bodyPr>
          <a:lstStyle/>
          <a:p>
            <a:pPr algn="ctr"/>
            <a:r>
              <a:rPr lang="en-US" sz="1600" b="1" dirty="0">
                <a:solidFill>
                  <a:schemeClr val="accent3"/>
                </a:solidFill>
                <a:latin typeface="+mj-lt"/>
              </a:rPr>
              <a:t>Business Analyst</a:t>
            </a:r>
          </a:p>
        </p:txBody>
      </p:sp>
      <p:sp>
        <p:nvSpPr>
          <p:cNvPr id="40" name="TextBox 39">
            <a:extLst>
              <a:ext uri="{FF2B5EF4-FFF2-40B4-BE49-F238E27FC236}">
                <a16:creationId xmlns:a16="http://schemas.microsoft.com/office/drawing/2014/main" id="{A0C3D491-4A3D-4CFB-AECA-8E0162A07413}"/>
              </a:ext>
            </a:extLst>
          </p:cNvPr>
          <p:cNvSpPr txBox="1"/>
          <p:nvPr/>
        </p:nvSpPr>
        <p:spPr>
          <a:xfrm>
            <a:off x="4749136" y="5408808"/>
            <a:ext cx="2744525" cy="246221"/>
          </a:xfrm>
          <a:prstGeom prst="rect">
            <a:avLst/>
          </a:prstGeom>
          <a:noFill/>
        </p:spPr>
        <p:txBody>
          <a:bodyPr wrap="square" lIns="0" tIns="0" rIns="0" bIns="0" rtlCol="0" anchor="ctr">
            <a:spAutoFit/>
          </a:bodyPr>
          <a:lstStyle/>
          <a:p>
            <a:pPr algn="ctr"/>
            <a:r>
              <a:rPr lang="en-US" sz="1600" b="1" dirty="0">
                <a:solidFill>
                  <a:srgbClr val="00B050"/>
                </a:solidFill>
                <a:latin typeface="+mj-lt"/>
              </a:rPr>
              <a:t>Data Scientist</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5638868" y="1744141"/>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9211705" y="1744141"/>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205" y="1871938"/>
              <a:ext cx="704059" cy="704059"/>
            </a:xfrm>
            <a:prstGeom prst="rect">
              <a:avLst/>
            </a:prstGeom>
          </p:spPr>
        </p:pic>
      </p:grpSp>
      <p:grpSp>
        <p:nvGrpSpPr>
          <p:cNvPr id="58" name="Group 57">
            <a:extLst>
              <a:ext uri="{FF2B5EF4-FFF2-40B4-BE49-F238E27FC236}">
                <a16:creationId xmlns:a16="http://schemas.microsoft.com/office/drawing/2014/main" id="{1D2F12F2-F1A3-45AB-97AA-A675E2FD680C}"/>
              </a:ext>
            </a:extLst>
          </p:cNvPr>
          <p:cNvGrpSpPr/>
          <p:nvPr/>
        </p:nvGrpSpPr>
        <p:grpSpPr>
          <a:xfrm>
            <a:off x="5638868" y="4369009"/>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pic>
        <p:nvPicPr>
          <p:cNvPr id="36" name="Picture 2" descr="Download Google Cloud Platform (GCP) Logo in SVG Vector or PNG File Format  - Logo.wine">
            <a:extLst>
              <a:ext uri="{FF2B5EF4-FFF2-40B4-BE49-F238E27FC236}">
                <a16:creationId xmlns:a16="http://schemas.microsoft.com/office/drawing/2014/main" id="{F6C52FB6-B418-4FFD-903D-649BB2B11D9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98" t="39412" r="1225" b="39795"/>
          <a:stretch/>
        </p:blipFill>
        <p:spPr bwMode="auto">
          <a:xfrm>
            <a:off x="1117952" y="3226650"/>
            <a:ext cx="1421884" cy="22052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Microsoft Azure Logo – Penthara Technologies">
            <a:extLst>
              <a:ext uri="{FF2B5EF4-FFF2-40B4-BE49-F238E27FC236}">
                <a16:creationId xmlns:a16="http://schemas.microsoft.com/office/drawing/2014/main" id="{49005FD5-13D6-4584-9B7C-55289720D03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20" t="21980" r="1662" b="18563"/>
          <a:stretch/>
        </p:blipFill>
        <p:spPr bwMode="auto">
          <a:xfrm>
            <a:off x="2014135" y="3562727"/>
            <a:ext cx="1068852" cy="32921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Amazon Web Services (AWS) – Logos Download">
            <a:extLst>
              <a:ext uri="{FF2B5EF4-FFF2-40B4-BE49-F238E27FC236}">
                <a16:creationId xmlns:a16="http://schemas.microsoft.com/office/drawing/2014/main" id="{F39926A6-2463-47E6-9BC6-C31691FC08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3441" y="3132532"/>
            <a:ext cx="915066" cy="3983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0" descr="The Python Logo | Python Software Foundation">
            <a:extLst>
              <a:ext uri="{FF2B5EF4-FFF2-40B4-BE49-F238E27FC236}">
                <a16:creationId xmlns:a16="http://schemas.microsoft.com/office/drawing/2014/main" id="{29EA096C-FDD4-4C9A-AE05-7A9517F21AF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0582" t="9537" r="11528" b="24716"/>
          <a:stretch/>
        </p:blipFill>
        <p:spPr bwMode="auto">
          <a:xfrm>
            <a:off x="4804974" y="3171448"/>
            <a:ext cx="1124065" cy="32048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2" descr="File:Apache Spark logo.svg - Wikimedia Commons">
            <a:extLst>
              <a:ext uri="{FF2B5EF4-FFF2-40B4-BE49-F238E27FC236}">
                <a16:creationId xmlns:a16="http://schemas.microsoft.com/office/drawing/2014/main" id="{0615C4EB-E58E-48E0-A1B0-CE9DD6782F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5548" y="3489983"/>
            <a:ext cx="690288" cy="35862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4" descr="File:R logo.svg - Wikimedia Commons">
            <a:extLst>
              <a:ext uri="{FF2B5EF4-FFF2-40B4-BE49-F238E27FC236}">
                <a16:creationId xmlns:a16="http://schemas.microsoft.com/office/drawing/2014/main" id="{4FEC6F4F-2433-442B-AEE6-71C40A2389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7280" y="3135210"/>
            <a:ext cx="457755" cy="3547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7A33A3A-7BFB-4DA5-A9A1-C6C99246760E}"/>
              </a:ext>
            </a:extLst>
          </p:cNvPr>
          <p:cNvGrpSpPr/>
          <p:nvPr/>
        </p:nvGrpSpPr>
        <p:grpSpPr>
          <a:xfrm>
            <a:off x="8753987" y="3143757"/>
            <a:ext cx="1693811" cy="847218"/>
            <a:chOff x="8753987" y="3143757"/>
            <a:chExt cx="1693811" cy="847218"/>
          </a:xfrm>
        </p:grpSpPr>
        <p:pic>
          <p:nvPicPr>
            <p:cNvPr id="59" name="Picture 8" descr="Tableau Logo for website - Sybyl">
              <a:extLst>
                <a:ext uri="{FF2B5EF4-FFF2-40B4-BE49-F238E27FC236}">
                  <a16:creationId xmlns:a16="http://schemas.microsoft.com/office/drawing/2014/main" id="{EA76656E-FF33-4535-AF67-671FC52B5BA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24" t="18394" r="838" b="24748"/>
            <a:stretch/>
          </p:blipFill>
          <p:spPr bwMode="auto">
            <a:xfrm>
              <a:off x="8753987" y="3143757"/>
              <a:ext cx="1021165" cy="53445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4" descr="Power-BI-logo-2021 -">
              <a:extLst>
                <a:ext uri="{FF2B5EF4-FFF2-40B4-BE49-F238E27FC236}">
                  <a16:creationId xmlns:a16="http://schemas.microsoft.com/office/drawing/2014/main" id="{2139C693-F5A5-4476-ADD9-A6F481DE6E9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6916" t="226" r="28519" b="-538"/>
            <a:stretch/>
          </p:blipFill>
          <p:spPr bwMode="auto">
            <a:xfrm>
              <a:off x="9905737" y="3148905"/>
              <a:ext cx="542061" cy="51162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Qlik Vector Logo | Free Download - (.SVG + .PNG) format - SeekVectorLogo.Com">
              <a:extLst>
                <a:ext uri="{FF2B5EF4-FFF2-40B4-BE49-F238E27FC236}">
                  <a16:creationId xmlns:a16="http://schemas.microsoft.com/office/drawing/2014/main" id="{9F310E6F-6023-4319-ABE1-FA3D4931EC1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76" t="23130" r="1506" b="23970"/>
            <a:stretch/>
          </p:blipFill>
          <p:spPr bwMode="auto">
            <a:xfrm>
              <a:off x="9437046" y="3779273"/>
              <a:ext cx="676212" cy="211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19CEE8B6-65C9-4B05-BA2E-A679BD329395}"/>
              </a:ext>
            </a:extLst>
          </p:cNvPr>
          <p:cNvGrpSpPr/>
          <p:nvPr/>
        </p:nvGrpSpPr>
        <p:grpSpPr>
          <a:xfrm>
            <a:off x="5569902" y="6396643"/>
            <a:ext cx="1030987" cy="354949"/>
            <a:chOff x="810780" y="2089076"/>
            <a:chExt cx="1268984" cy="438011"/>
          </a:xfrm>
        </p:grpSpPr>
        <p:pic>
          <p:nvPicPr>
            <p:cNvPr id="63" name="Picture 28" descr="Download MySQL Logo in SVG Vector or PNG File Format - Logo.wine">
              <a:extLst>
                <a:ext uri="{FF2B5EF4-FFF2-40B4-BE49-F238E27FC236}">
                  <a16:creationId xmlns:a16="http://schemas.microsoft.com/office/drawing/2014/main" id="{7ECAF602-2EEB-4BD9-8041-90EBFC7BDEB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6599" t="18129" r="4789" b="17121"/>
            <a:stretch/>
          </p:blipFill>
          <p:spPr bwMode="auto">
            <a:xfrm>
              <a:off x="810780" y="2117931"/>
              <a:ext cx="720931" cy="35120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0" descr="Download Microsoft Excel Logo in SVG Vector or PNG File Format - Logo.wine">
              <a:extLst>
                <a:ext uri="{FF2B5EF4-FFF2-40B4-BE49-F238E27FC236}">
                  <a16:creationId xmlns:a16="http://schemas.microsoft.com/office/drawing/2014/main" id="{B5F623D6-727B-402D-B443-543BCCE92BDC}"/>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4762" t="14393" r="25640" b="14765"/>
            <a:stretch/>
          </p:blipFill>
          <p:spPr bwMode="auto">
            <a:xfrm>
              <a:off x="1619770" y="2089076"/>
              <a:ext cx="459994" cy="43801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 name="Straight Arrow Connector 2">
            <a:extLst>
              <a:ext uri="{FF2B5EF4-FFF2-40B4-BE49-F238E27FC236}">
                <a16:creationId xmlns:a16="http://schemas.microsoft.com/office/drawing/2014/main" id="{33B0F3E3-E46A-46BE-AF74-72F613D7FF60}"/>
              </a:ext>
            </a:extLst>
          </p:cNvPr>
          <p:cNvCxnSpPr/>
          <p:nvPr/>
        </p:nvCxnSpPr>
        <p:spPr>
          <a:xfrm>
            <a:off x="2099924" y="4216400"/>
            <a:ext cx="8076843"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UpGrad Logos &amp;amp; Brand Assets | Brandfetch">
            <a:extLst>
              <a:ext uri="{FF2B5EF4-FFF2-40B4-BE49-F238E27FC236}">
                <a16:creationId xmlns:a16="http://schemas.microsoft.com/office/drawing/2014/main" id="{F26D8221-3581-4C3D-A6BE-9F917B65E8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9346" y="5684849"/>
            <a:ext cx="502691" cy="26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8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DEC2A-1BDB-4059-95B4-EED0F6442762}"/>
              </a:ext>
            </a:extLst>
          </p:cNvPr>
          <p:cNvSpPr txBox="1"/>
          <p:nvPr/>
        </p:nvSpPr>
        <p:spPr>
          <a:xfrm>
            <a:off x="396852" y="283882"/>
            <a:ext cx="9436465"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How to move into Data Science</a:t>
            </a:r>
            <a:endParaRPr kumimoji="0" lang="en-US" sz="39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D669939-79D9-4AE1-B9FB-4B6B55A7AF73}"/>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4 of 6</a:t>
            </a:r>
          </a:p>
        </p:txBody>
      </p:sp>
      <p:sp>
        <p:nvSpPr>
          <p:cNvPr id="6" name="Text Placeholder 3">
            <a:extLst>
              <a:ext uri="{FF2B5EF4-FFF2-40B4-BE49-F238E27FC236}">
                <a16:creationId xmlns:a16="http://schemas.microsoft.com/office/drawing/2014/main" id="{A8E212B6-8FA4-4DAB-B623-6079EB3EE61D}"/>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cxnSp>
        <p:nvCxnSpPr>
          <p:cNvPr id="7" name="Straight Connector 6">
            <a:extLst>
              <a:ext uri="{FF2B5EF4-FFF2-40B4-BE49-F238E27FC236}">
                <a16:creationId xmlns:a16="http://schemas.microsoft.com/office/drawing/2014/main" id="{D1F10F20-2F1C-4721-BB0C-56C435729E8E}"/>
              </a:ext>
            </a:extLst>
          </p:cNvPr>
          <p:cNvCxnSpPr/>
          <p:nvPr/>
        </p:nvCxnSpPr>
        <p:spPr>
          <a:xfrm>
            <a:off x="1716071" y="1908433"/>
            <a:ext cx="2381089" cy="0"/>
          </a:xfrm>
          <a:prstGeom prst="line">
            <a:avLst/>
          </a:prstGeom>
          <a:ln w="19050" cap="rnd">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8" name="Group 31">
            <a:extLst>
              <a:ext uri="{FF2B5EF4-FFF2-40B4-BE49-F238E27FC236}">
                <a16:creationId xmlns:a16="http://schemas.microsoft.com/office/drawing/2014/main" id="{60521798-0DE5-48D2-8C24-3E1E61455BCE}"/>
              </a:ext>
            </a:extLst>
          </p:cNvPr>
          <p:cNvGrpSpPr/>
          <p:nvPr/>
        </p:nvGrpSpPr>
        <p:grpSpPr>
          <a:xfrm>
            <a:off x="742950" y="2287105"/>
            <a:ext cx="3098221" cy="930588"/>
            <a:chOff x="625692" y="1862556"/>
            <a:chExt cx="2242452" cy="697941"/>
          </a:xfrm>
        </p:grpSpPr>
        <p:sp>
          <p:nvSpPr>
            <p:cNvPr id="9" name="Footer Text">
              <a:extLst>
                <a:ext uri="{FF2B5EF4-FFF2-40B4-BE49-F238E27FC236}">
                  <a16:creationId xmlns:a16="http://schemas.microsoft.com/office/drawing/2014/main" id="{F0C79861-B0DD-451D-A358-CF5162A83E58}"/>
                </a:ext>
              </a:extLst>
            </p:cNvPr>
            <p:cNvSpPr txBox="1"/>
            <p:nvPr/>
          </p:nvSpPr>
          <p:spPr>
            <a:xfrm>
              <a:off x="625692" y="2099986"/>
              <a:ext cx="2242452"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Decide the kind of roles to target, </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Talk to people who are doing what you want to do</a:t>
              </a:r>
            </a:p>
          </p:txBody>
        </p:sp>
        <p:sp>
          <p:nvSpPr>
            <p:cNvPr id="10" name="TextBox 9">
              <a:extLst>
                <a:ext uri="{FF2B5EF4-FFF2-40B4-BE49-F238E27FC236}">
                  <a16:creationId xmlns:a16="http://schemas.microsoft.com/office/drawing/2014/main" id="{6B11C469-02CB-4595-AB07-19FEEF220E33}"/>
                </a:ext>
              </a:extLst>
            </p:cNvPr>
            <p:cNvSpPr txBox="1"/>
            <p:nvPr/>
          </p:nvSpPr>
          <p:spPr>
            <a:xfrm>
              <a:off x="625692" y="1862556"/>
              <a:ext cx="893519" cy="230833"/>
            </a:xfrm>
            <a:prstGeom prst="rect">
              <a:avLst/>
            </a:prstGeom>
            <a:noFill/>
          </p:spPr>
          <p:txBody>
            <a:bodyPr wrap="none" lIns="0" tIns="0" rIns="0" bIns="0" rtlCol="0" anchor="ctr">
              <a:spAutoFit/>
            </a:bodyPr>
            <a:lstStyle/>
            <a:p>
              <a:r>
                <a:rPr lang="en-US" sz="2000" b="1" dirty="0">
                  <a:solidFill>
                    <a:schemeClr val="accent1"/>
                  </a:solidFill>
                  <a:latin typeface="Arial" panose="020B0604020202020204" pitchFamily="34" charset="0"/>
                  <a:cs typeface="Arial" panose="020B0604020202020204" pitchFamily="34" charset="0"/>
                </a:rPr>
                <a:t>Set Target</a:t>
              </a:r>
            </a:p>
          </p:txBody>
        </p:sp>
      </p:grpSp>
      <p:sp>
        <p:nvSpPr>
          <p:cNvPr id="11" name="Text Placeholder 3">
            <a:extLst>
              <a:ext uri="{FF2B5EF4-FFF2-40B4-BE49-F238E27FC236}">
                <a16:creationId xmlns:a16="http://schemas.microsoft.com/office/drawing/2014/main" id="{0031DD39-80BC-41F3-89B1-539586209630}"/>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cxnSp>
        <p:nvCxnSpPr>
          <p:cNvPr id="13" name="Straight Connector 12">
            <a:extLst>
              <a:ext uri="{FF2B5EF4-FFF2-40B4-BE49-F238E27FC236}">
                <a16:creationId xmlns:a16="http://schemas.microsoft.com/office/drawing/2014/main" id="{47874384-EC32-48D9-A684-556A8E915D16}"/>
              </a:ext>
            </a:extLst>
          </p:cNvPr>
          <p:cNvCxnSpPr/>
          <p:nvPr/>
        </p:nvCxnSpPr>
        <p:spPr>
          <a:xfrm>
            <a:off x="5314629" y="1908433"/>
            <a:ext cx="2381089" cy="0"/>
          </a:xfrm>
          <a:prstGeom prst="line">
            <a:avLst/>
          </a:prstGeom>
          <a:ln w="19050" cap="rnd">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14" name="Group 35">
            <a:extLst>
              <a:ext uri="{FF2B5EF4-FFF2-40B4-BE49-F238E27FC236}">
                <a16:creationId xmlns:a16="http://schemas.microsoft.com/office/drawing/2014/main" id="{E99CB5A3-3A3D-41B0-9B0F-95DB2B7128B5}"/>
              </a:ext>
            </a:extLst>
          </p:cNvPr>
          <p:cNvGrpSpPr/>
          <p:nvPr/>
        </p:nvGrpSpPr>
        <p:grpSpPr>
          <a:xfrm>
            <a:off x="4379607" y="2257125"/>
            <a:ext cx="3173062" cy="1219136"/>
            <a:chOff x="625692" y="1840072"/>
            <a:chExt cx="2036411" cy="914352"/>
          </a:xfrm>
        </p:grpSpPr>
        <p:sp>
          <p:nvSpPr>
            <p:cNvPr id="15" name="Footer Text">
              <a:extLst>
                <a:ext uri="{FF2B5EF4-FFF2-40B4-BE49-F238E27FC236}">
                  <a16:creationId xmlns:a16="http://schemas.microsoft.com/office/drawing/2014/main" id="{8B4D2510-7C52-46C8-A973-8EABCC9E6769}"/>
                </a:ext>
              </a:extLst>
            </p:cNvPr>
            <p:cNvSpPr txBox="1"/>
            <p:nvPr/>
          </p:nvSpPr>
          <p:spPr>
            <a:xfrm>
              <a:off x="625692" y="2140409"/>
              <a:ext cx="2036411" cy="614015"/>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Understand how ATS works (keywords),</a:t>
              </a:r>
            </a:p>
            <a:p>
              <a:r>
                <a:rPr lang="en-US" sz="1330" dirty="0">
                  <a:solidFill>
                    <a:schemeClr val="tx1">
                      <a:lumMod val="65000"/>
                      <a:lumOff val="35000"/>
                    </a:schemeClr>
                  </a:solidFill>
                  <a:latin typeface="Arial" panose="020B0604020202020204" pitchFamily="34" charset="0"/>
                  <a:cs typeface="Arial" panose="020B0604020202020204" pitchFamily="34" charset="0"/>
                </a:rPr>
                <a:t>Put keywords in your resume (SEO),</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Take feedback on resume</a:t>
              </a:r>
            </a:p>
          </p:txBody>
        </p:sp>
        <p:sp>
          <p:nvSpPr>
            <p:cNvPr id="16" name="TextBox 15">
              <a:extLst>
                <a:ext uri="{FF2B5EF4-FFF2-40B4-BE49-F238E27FC236}">
                  <a16:creationId xmlns:a16="http://schemas.microsoft.com/office/drawing/2014/main" id="{AC7F4A8D-C9A2-491D-8767-86E5A26EF307}"/>
                </a:ext>
              </a:extLst>
            </p:cNvPr>
            <p:cNvSpPr txBox="1"/>
            <p:nvPr/>
          </p:nvSpPr>
          <p:spPr>
            <a:xfrm>
              <a:off x="625692" y="1840072"/>
              <a:ext cx="2021221" cy="230833"/>
            </a:xfrm>
            <a:prstGeom prst="rect">
              <a:avLst/>
            </a:prstGeom>
            <a:noFill/>
          </p:spPr>
          <p:txBody>
            <a:bodyPr wrap="square" lIns="0" tIns="0" rIns="0" bIns="0" rtlCol="0" anchor="ctr">
              <a:spAutoFit/>
            </a:bodyPr>
            <a:lstStyle/>
            <a:p>
              <a:r>
                <a:rPr lang="en-US" sz="2000" b="1" dirty="0">
                  <a:solidFill>
                    <a:schemeClr val="accent2"/>
                  </a:solidFill>
                  <a:latin typeface="Arial" panose="020B0604020202020204" pitchFamily="34" charset="0"/>
                  <a:cs typeface="Arial" panose="020B0604020202020204" pitchFamily="34" charset="0"/>
                </a:rPr>
                <a:t>Optimize your resume</a:t>
              </a:r>
            </a:p>
          </p:txBody>
        </p:sp>
      </p:grpSp>
      <p:sp>
        <p:nvSpPr>
          <p:cNvPr id="17" name="Text Placeholder 3">
            <a:extLst>
              <a:ext uri="{FF2B5EF4-FFF2-40B4-BE49-F238E27FC236}">
                <a16:creationId xmlns:a16="http://schemas.microsoft.com/office/drawing/2014/main" id="{A5C0AF12-3D8F-481E-8E09-6940DA5EA1C4}"/>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grpSp>
        <p:nvGrpSpPr>
          <p:cNvPr id="18" name="Group 40">
            <a:extLst>
              <a:ext uri="{FF2B5EF4-FFF2-40B4-BE49-F238E27FC236}">
                <a16:creationId xmlns:a16="http://schemas.microsoft.com/office/drawing/2014/main" id="{8D42CE2F-56B4-435B-8584-75EDD190CDBE}"/>
              </a:ext>
            </a:extLst>
          </p:cNvPr>
          <p:cNvGrpSpPr/>
          <p:nvPr/>
        </p:nvGrpSpPr>
        <p:grpSpPr>
          <a:xfrm>
            <a:off x="7924927" y="2287100"/>
            <a:ext cx="3290216" cy="930589"/>
            <a:chOff x="625692" y="1862555"/>
            <a:chExt cx="2690511" cy="697942"/>
          </a:xfrm>
        </p:grpSpPr>
        <p:sp>
          <p:nvSpPr>
            <p:cNvPr id="19" name="Footer Text">
              <a:extLst>
                <a:ext uri="{FF2B5EF4-FFF2-40B4-BE49-F238E27FC236}">
                  <a16:creationId xmlns:a16="http://schemas.microsoft.com/office/drawing/2014/main" id="{6CB40EA6-5D12-4C90-9FD9-101DDB88D11C}"/>
                </a:ext>
              </a:extLst>
            </p:cNvPr>
            <p:cNvSpPr txBox="1"/>
            <p:nvPr/>
          </p:nvSpPr>
          <p:spPr>
            <a:xfrm>
              <a:off x="625692" y="2099986"/>
              <a:ext cx="2690511"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Add certifications, Get recommendations</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Participate in competitions, Do projects, </a:t>
              </a:r>
            </a:p>
            <a:p>
              <a:r>
                <a:rPr lang="en-US" sz="1330" dirty="0">
                  <a:solidFill>
                    <a:schemeClr val="tx1">
                      <a:lumMod val="65000"/>
                      <a:lumOff val="35000"/>
                    </a:schemeClr>
                  </a:solidFill>
                  <a:latin typeface="Arial" panose="020B0604020202020204" pitchFamily="34" charset="0"/>
                  <a:cs typeface="Arial" panose="020B0604020202020204" pitchFamily="34" charset="0"/>
                </a:rPr>
                <a:t>Keyword Optimization / SEO</a:t>
              </a:r>
            </a:p>
          </p:txBody>
        </p:sp>
        <p:sp>
          <p:nvSpPr>
            <p:cNvPr id="20" name="TextBox 19">
              <a:extLst>
                <a:ext uri="{FF2B5EF4-FFF2-40B4-BE49-F238E27FC236}">
                  <a16:creationId xmlns:a16="http://schemas.microsoft.com/office/drawing/2014/main" id="{EA69098B-2C96-447B-9006-D01733B87C08}"/>
                </a:ext>
              </a:extLst>
            </p:cNvPr>
            <p:cNvSpPr txBox="1"/>
            <p:nvPr/>
          </p:nvSpPr>
          <p:spPr>
            <a:xfrm>
              <a:off x="625692" y="1862555"/>
              <a:ext cx="2153685" cy="230833"/>
            </a:xfrm>
            <a:prstGeom prst="rect">
              <a:avLst/>
            </a:prstGeom>
            <a:noFill/>
          </p:spPr>
          <p:txBody>
            <a:bodyPr wrap="none" lIns="0" tIns="0" rIns="0" bIns="0" rtlCol="0" anchor="ctr">
              <a:spAutoFit/>
            </a:bodyPr>
            <a:lstStyle/>
            <a:p>
              <a:r>
                <a:rPr lang="en-US" sz="2000" b="1" dirty="0">
                  <a:solidFill>
                    <a:schemeClr val="accent3"/>
                  </a:solidFill>
                  <a:latin typeface="Arial" panose="020B0604020202020204" pitchFamily="34" charset="0"/>
                  <a:cs typeface="Arial" panose="020B0604020202020204" pitchFamily="34" charset="0"/>
                </a:rPr>
                <a:t>Build LinkedIn Profile</a:t>
              </a:r>
            </a:p>
          </p:txBody>
        </p:sp>
      </p:grpSp>
      <p:cxnSp>
        <p:nvCxnSpPr>
          <p:cNvPr id="21" name="Straight Connector 20">
            <a:extLst>
              <a:ext uri="{FF2B5EF4-FFF2-40B4-BE49-F238E27FC236}">
                <a16:creationId xmlns:a16="http://schemas.microsoft.com/office/drawing/2014/main" id="{668D0C34-1AA2-46E9-BBE0-14E663345E2F}"/>
              </a:ext>
            </a:extLst>
          </p:cNvPr>
          <p:cNvCxnSpPr/>
          <p:nvPr/>
        </p:nvCxnSpPr>
        <p:spPr>
          <a:xfrm>
            <a:off x="8885349" y="1908433"/>
            <a:ext cx="2381089" cy="0"/>
          </a:xfrm>
          <a:prstGeom prst="line">
            <a:avLst/>
          </a:prstGeom>
          <a:ln w="19050" cap="rnd">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44">
            <a:extLst>
              <a:ext uri="{FF2B5EF4-FFF2-40B4-BE49-F238E27FC236}">
                <a16:creationId xmlns:a16="http://schemas.microsoft.com/office/drawing/2014/main" id="{9A5B2545-D79F-4876-8A07-C169036AE782}"/>
              </a:ext>
            </a:extLst>
          </p:cNvPr>
          <p:cNvCxnSpPr>
            <a:cxnSpLocks/>
          </p:cNvCxnSpPr>
          <p:nvPr/>
        </p:nvCxnSpPr>
        <p:spPr>
          <a:xfrm rot="10800000" flipV="1">
            <a:off x="8851464" y="1908433"/>
            <a:ext cx="2414974" cy="2053646"/>
          </a:xfrm>
          <a:prstGeom prst="bentConnector3">
            <a:avLst>
              <a:gd name="adj1" fmla="val -12929"/>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8ABC3018-7E90-4E9E-941B-68579388CFDD}"/>
              </a:ext>
            </a:extLst>
          </p:cNvPr>
          <p:cNvSpPr txBox="1">
            <a:spLocks/>
          </p:cNvSpPr>
          <p:nvPr/>
        </p:nvSpPr>
        <p:spPr>
          <a:xfrm>
            <a:off x="743484"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06</a:t>
            </a:r>
          </a:p>
        </p:txBody>
      </p:sp>
      <p:grpSp>
        <p:nvGrpSpPr>
          <p:cNvPr id="24" name="Group 56">
            <a:extLst>
              <a:ext uri="{FF2B5EF4-FFF2-40B4-BE49-F238E27FC236}">
                <a16:creationId xmlns:a16="http://schemas.microsoft.com/office/drawing/2014/main" id="{0A3D5C91-DBFD-4D76-9FD2-684DD13D77E1}"/>
              </a:ext>
            </a:extLst>
          </p:cNvPr>
          <p:cNvGrpSpPr/>
          <p:nvPr/>
        </p:nvGrpSpPr>
        <p:grpSpPr>
          <a:xfrm>
            <a:off x="742950" y="4383848"/>
            <a:ext cx="3265311" cy="1114501"/>
            <a:chOff x="625691" y="1894424"/>
            <a:chExt cx="2506132" cy="835876"/>
          </a:xfrm>
        </p:grpSpPr>
        <p:sp>
          <p:nvSpPr>
            <p:cNvPr id="25" name="Footer Text">
              <a:extLst>
                <a:ext uri="{FF2B5EF4-FFF2-40B4-BE49-F238E27FC236}">
                  <a16:creationId xmlns:a16="http://schemas.microsoft.com/office/drawing/2014/main" id="{9FFB86DE-AF11-4206-B88E-867185B82199}"/>
                </a:ext>
              </a:extLst>
            </p:cNvPr>
            <p:cNvSpPr txBox="1"/>
            <p:nvPr/>
          </p:nvSpPr>
          <p:spPr>
            <a:xfrm>
              <a:off x="625691" y="2269789"/>
              <a:ext cx="2506132"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You need to know what you are looking for.</a:t>
              </a:r>
            </a:p>
            <a:p>
              <a:r>
                <a:rPr lang="en-US" sz="1330" dirty="0">
                  <a:solidFill>
                    <a:schemeClr val="tx1">
                      <a:lumMod val="65000"/>
                      <a:lumOff val="35000"/>
                    </a:schemeClr>
                  </a:solidFill>
                  <a:latin typeface="Arial" panose="020B0604020202020204" pitchFamily="34" charset="0"/>
                  <a:cs typeface="Arial" panose="020B0604020202020204" pitchFamily="34" charset="0"/>
                </a:rPr>
                <a:t>Money, growth, industry change, career trajectory, culture</a:t>
              </a:r>
            </a:p>
          </p:txBody>
        </p:sp>
        <p:sp>
          <p:nvSpPr>
            <p:cNvPr id="26" name="TextBox 25">
              <a:extLst>
                <a:ext uri="{FF2B5EF4-FFF2-40B4-BE49-F238E27FC236}">
                  <a16:creationId xmlns:a16="http://schemas.microsoft.com/office/drawing/2014/main" id="{2BD8CDC0-D368-41EF-BBD5-FBD98394C56C}"/>
                </a:ext>
              </a:extLst>
            </p:cNvPr>
            <p:cNvSpPr txBox="1"/>
            <p:nvPr/>
          </p:nvSpPr>
          <p:spPr>
            <a:xfrm>
              <a:off x="625691" y="1894424"/>
              <a:ext cx="1936504" cy="230833"/>
            </a:xfrm>
            <a:prstGeom prst="rect">
              <a:avLst/>
            </a:prstGeom>
            <a:noFill/>
          </p:spPr>
          <p:txBody>
            <a:bodyPr wrap="none" lIns="0" tIns="0" rIns="0" bIns="0" rtlCol="0" anchor="ctr">
              <a:spAutoFit/>
            </a:bodyPr>
            <a:lstStyle/>
            <a:p>
              <a:r>
                <a:rPr lang="en-US" sz="2000" b="1" dirty="0">
                  <a:solidFill>
                    <a:srgbClr val="00B050"/>
                  </a:solidFill>
                  <a:latin typeface="Arial" panose="020B0604020202020204" pitchFamily="34" charset="0"/>
                  <a:cs typeface="Arial" panose="020B0604020202020204" pitchFamily="34" charset="0"/>
                </a:rPr>
                <a:t>Have high standards</a:t>
              </a:r>
            </a:p>
          </p:txBody>
        </p:sp>
      </p:grpSp>
      <p:sp>
        <p:nvSpPr>
          <p:cNvPr id="27" name="Text Placeholder 3">
            <a:extLst>
              <a:ext uri="{FF2B5EF4-FFF2-40B4-BE49-F238E27FC236}">
                <a16:creationId xmlns:a16="http://schemas.microsoft.com/office/drawing/2014/main" id="{0B962642-EF0F-431A-91E7-9DE8F7571779}"/>
              </a:ext>
            </a:extLst>
          </p:cNvPr>
          <p:cNvSpPr txBox="1">
            <a:spLocks/>
          </p:cNvSpPr>
          <p:nvPr/>
        </p:nvSpPr>
        <p:spPr>
          <a:xfrm>
            <a:off x="4380142"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5"/>
                </a:solidFill>
                <a:latin typeface="Arial" panose="020B0604020202020204" pitchFamily="34" charset="0"/>
                <a:cs typeface="Arial" panose="020B0604020202020204" pitchFamily="34" charset="0"/>
              </a:rPr>
              <a:t>05</a:t>
            </a:r>
          </a:p>
        </p:txBody>
      </p:sp>
      <p:grpSp>
        <p:nvGrpSpPr>
          <p:cNvPr id="28" name="Group 60">
            <a:extLst>
              <a:ext uri="{FF2B5EF4-FFF2-40B4-BE49-F238E27FC236}">
                <a16:creationId xmlns:a16="http://schemas.microsoft.com/office/drawing/2014/main" id="{99160987-285E-4BB7-91E9-C15929B7B721}"/>
              </a:ext>
            </a:extLst>
          </p:cNvPr>
          <p:cNvGrpSpPr/>
          <p:nvPr/>
        </p:nvGrpSpPr>
        <p:grpSpPr>
          <a:xfrm>
            <a:off x="4379606" y="4229962"/>
            <a:ext cx="3316111" cy="1860670"/>
            <a:chOff x="625691" y="1779009"/>
            <a:chExt cx="2545123" cy="1395502"/>
          </a:xfrm>
        </p:grpSpPr>
        <p:sp>
          <p:nvSpPr>
            <p:cNvPr id="29" name="Footer Text">
              <a:extLst>
                <a:ext uri="{FF2B5EF4-FFF2-40B4-BE49-F238E27FC236}">
                  <a16:creationId xmlns:a16="http://schemas.microsoft.com/office/drawing/2014/main" id="{1D01AA43-D502-4492-8478-A467AD06DA3D}"/>
                </a:ext>
              </a:extLst>
            </p:cNvPr>
            <p:cNvSpPr txBox="1"/>
            <p:nvPr/>
          </p:nvSpPr>
          <p:spPr>
            <a:xfrm>
              <a:off x="625691" y="2253490"/>
              <a:ext cx="2545123" cy="921021"/>
            </a:xfrm>
            <a:prstGeom prst="rect">
              <a:avLst/>
            </a:prstGeom>
            <a:noFill/>
          </p:spPr>
          <p:txBody>
            <a:bodyPr wrap="square" lIns="0" tIns="0" rIns="0" bIns="0" rtlCol="0">
              <a:spAutoFit/>
            </a:bodyPr>
            <a:lstStyle/>
            <a:p>
              <a:r>
                <a:rPr lang="en-US" sz="1330" dirty="0">
                  <a:solidFill>
                    <a:schemeClr val="tx1">
                      <a:lumMod val="85000"/>
                      <a:lumOff val="15000"/>
                    </a:schemeClr>
                  </a:solidFill>
                  <a:latin typeface="Arial" panose="020B0604020202020204" pitchFamily="34" charset="0"/>
                  <a:cs typeface="Arial" panose="020B0604020202020204" pitchFamily="34" charset="0"/>
                </a:rPr>
                <a:t>Globally recognized degree, </a:t>
              </a:r>
              <a:br>
                <a:rPr lang="en-US" sz="1330" dirty="0">
                  <a:solidFill>
                    <a:schemeClr val="tx1">
                      <a:lumMod val="85000"/>
                      <a:lumOff val="15000"/>
                    </a:schemeClr>
                  </a:solidFill>
                  <a:latin typeface="Arial" panose="020B0604020202020204" pitchFamily="34" charset="0"/>
                  <a:cs typeface="Arial" panose="020B0604020202020204" pitchFamily="34" charset="0"/>
                </a:rPr>
              </a:br>
              <a:r>
                <a:rPr lang="en-US" sz="1330" dirty="0">
                  <a:solidFill>
                    <a:schemeClr val="tx1">
                      <a:lumMod val="85000"/>
                      <a:lumOff val="15000"/>
                    </a:schemeClr>
                  </a:solidFill>
                  <a:latin typeface="Arial" panose="020B0604020202020204" pitchFamily="34" charset="0"/>
                  <a:cs typeface="Arial" panose="020B0604020202020204" pitchFamily="34" charset="0"/>
                </a:rPr>
                <a:t>Degree Accepted by MNCs,</a:t>
              </a:r>
            </a:p>
            <a:p>
              <a:r>
                <a:rPr lang="en-US" sz="1330" dirty="0">
                  <a:solidFill>
                    <a:schemeClr val="tx1">
                      <a:lumMod val="85000"/>
                      <a:lumOff val="15000"/>
                    </a:schemeClr>
                  </a:solidFill>
                  <a:latin typeface="Arial" panose="020B0604020202020204" pitchFamily="34" charset="0"/>
                  <a:cs typeface="Arial" panose="020B0604020202020204" pitchFamily="34" charset="0"/>
                </a:rPr>
                <a:t>Possibility of PhD later, </a:t>
              </a:r>
            </a:p>
            <a:p>
              <a:r>
                <a:rPr lang="en-US" sz="1330" dirty="0">
                  <a:solidFill>
                    <a:schemeClr val="tx1">
                      <a:lumMod val="85000"/>
                      <a:lumOff val="15000"/>
                    </a:schemeClr>
                  </a:solidFill>
                  <a:latin typeface="Arial" panose="020B0604020202020204" pitchFamily="34" charset="0"/>
                  <a:cs typeface="Arial" panose="020B0604020202020204" pitchFamily="34" charset="0"/>
                </a:rPr>
                <a:t>Alumni Status</a:t>
              </a:r>
            </a:p>
            <a:p>
              <a:r>
                <a:rPr lang="en-US" sz="1330" dirty="0">
                  <a:solidFill>
                    <a:schemeClr val="tx1">
                      <a:lumMod val="85000"/>
                      <a:lumOff val="15000"/>
                    </a:schemeClr>
                  </a:solidFill>
                  <a:latin typeface="Arial" panose="020B0604020202020204" pitchFamily="34" charset="0"/>
                  <a:cs typeface="Arial" panose="020B0604020202020204" pitchFamily="34" charset="0"/>
                </a:rPr>
                <a:t>Bonus - WES Certification, Teachers from the industry</a:t>
              </a:r>
            </a:p>
          </p:txBody>
        </p:sp>
        <p:sp>
          <p:nvSpPr>
            <p:cNvPr id="30" name="TextBox 29">
              <a:extLst>
                <a:ext uri="{FF2B5EF4-FFF2-40B4-BE49-F238E27FC236}">
                  <a16:creationId xmlns:a16="http://schemas.microsoft.com/office/drawing/2014/main" id="{F164A05A-6498-45EF-A3C0-A78403D878E3}"/>
                </a:ext>
              </a:extLst>
            </p:cNvPr>
            <p:cNvSpPr txBox="1"/>
            <p:nvPr/>
          </p:nvSpPr>
          <p:spPr>
            <a:xfrm>
              <a:off x="625692" y="1779009"/>
              <a:ext cx="2485322" cy="461665"/>
            </a:xfrm>
            <a:prstGeom prst="rect">
              <a:avLst/>
            </a:prstGeom>
            <a:noFill/>
          </p:spPr>
          <p:txBody>
            <a:bodyPr wrap="none" lIns="0" tIns="0" rIns="0" bIns="0" rtlCol="0" anchor="ctr">
              <a:spAutoFit/>
            </a:bodyPr>
            <a:lstStyle/>
            <a:p>
              <a:r>
                <a:rPr lang="en-US" sz="2000" b="1" dirty="0">
                  <a:solidFill>
                    <a:schemeClr val="accent5"/>
                  </a:solidFill>
                  <a:latin typeface="Arial" panose="020B0604020202020204" pitchFamily="34" charset="0"/>
                  <a:cs typeface="Arial" panose="020B0604020202020204" pitchFamily="34" charset="0"/>
                </a:rPr>
                <a:t>Globally Accepted Degree </a:t>
              </a:r>
              <a:br>
                <a:rPr lang="en-US" sz="2000" b="1" dirty="0">
                  <a:solidFill>
                    <a:schemeClr val="accent5"/>
                  </a:solidFill>
                  <a:latin typeface="Arial" panose="020B0604020202020204" pitchFamily="34" charset="0"/>
                  <a:cs typeface="Arial" panose="020B0604020202020204" pitchFamily="34" charset="0"/>
                </a:rPr>
              </a:br>
              <a:r>
                <a:rPr lang="en-US" sz="2000" b="1" dirty="0">
                  <a:solidFill>
                    <a:schemeClr val="accent5"/>
                  </a:solidFill>
                  <a:latin typeface="Arial" panose="020B0604020202020204" pitchFamily="34" charset="0"/>
                  <a:cs typeface="Arial" panose="020B0604020202020204" pitchFamily="34" charset="0"/>
                </a:rPr>
                <a:t>(70%)</a:t>
              </a:r>
            </a:p>
          </p:txBody>
        </p:sp>
      </p:grpSp>
      <p:sp>
        <p:nvSpPr>
          <p:cNvPr id="31" name="Text Placeholder 3">
            <a:extLst>
              <a:ext uri="{FF2B5EF4-FFF2-40B4-BE49-F238E27FC236}">
                <a16:creationId xmlns:a16="http://schemas.microsoft.com/office/drawing/2014/main" id="{904F7971-1130-4E86-B80C-33B7EEBFB815}"/>
              </a:ext>
            </a:extLst>
          </p:cNvPr>
          <p:cNvSpPr txBox="1">
            <a:spLocks/>
          </p:cNvSpPr>
          <p:nvPr/>
        </p:nvSpPr>
        <p:spPr>
          <a:xfrm>
            <a:off x="7925462"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4"/>
                </a:solidFill>
                <a:latin typeface="Arial" panose="020B0604020202020204" pitchFamily="34" charset="0"/>
                <a:cs typeface="Arial" panose="020B0604020202020204" pitchFamily="34" charset="0"/>
              </a:rPr>
              <a:t>04</a:t>
            </a:r>
          </a:p>
        </p:txBody>
      </p:sp>
      <p:grpSp>
        <p:nvGrpSpPr>
          <p:cNvPr id="32" name="Group 64">
            <a:extLst>
              <a:ext uri="{FF2B5EF4-FFF2-40B4-BE49-F238E27FC236}">
                <a16:creationId xmlns:a16="http://schemas.microsoft.com/office/drawing/2014/main" id="{3DE51B74-33B7-4E80-BAB0-565A75205B47}"/>
              </a:ext>
            </a:extLst>
          </p:cNvPr>
          <p:cNvGrpSpPr/>
          <p:nvPr/>
        </p:nvGrpSpPr>
        <p:grpSpPr>
          <a:xfrm>
            <a:off x="7924926" y="4229956"/>
            <a:ext cx="3341511" cy="1655999"/>
            <a:chOff x="625691" y="1779007"/>
            <a:chExt cx="2447781" cy="1242001"/>
          </a:xfrm>
        </p:grpSpPr>
        <p:sp>
          <p:nvSpPr>
            <p:cNvPr id="33" name="Footer Text">
              <a:extLst>
                <a:ext uri="{FF2B5EF4-FFF2-40B4-BE49-F238E27FC236}">
                  <a16:creationId xmlns:a16="http://schemas.microsoft.com/office/drawing/2014/main" id="{C4CA40F9-8837-44AC-A27F-2C9A74CEB4FD}"/>
                </a:ext>
              </a:extLst>
            </p:cNvPr>
            <p:cNvSpPr txBox="1"/>
            <p:nvPr/>
          </p:nvSpPr>
          <p:spPr>
            <a:xfrm>
              <a:off x="625691" y="2099986"/>
              <a:ext cx="2447781" cy="921022"/>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Start writing about Data Science,</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Connect with recruiters, Build a strong base,</a:t>
              </a:r>
            </a:p>
            <a:p>
              <a:r>
                <a:rPr lang="en-US" sz="1330" dirty="0">
                  <a:solidFill>
                    <a:schemeClr val="tx1">
                      <a:lumMod val="65000"/>
                      <a:lumOff val="35000"/>
                    </a:schemeClr>
                  </a:solidFill>
                  <a:latin typeface="Arial" panose="020B0604020202020204" pitchFamily="34" charset="0"/>
                  <a:cs typeface="Arial" panose="020B0604020202020204" pitchFamily="34" charset="0"/>
                </a:rPr>
                <a:t>Be active on LinkedIn, Medium</a:t>
              </a:r>
            </a:p>
            <a:p>
              <a:endParaRPr lang="en-US" sz="1330" dirty="0">
                <a:solidFill>
                  <a:schemeClr val="tx1">
                    <a:lumMod val="65000"/>
                    <a:lumOff val="35000"/>
                  </a:schemeClr>
                </a:solidFill>
                <a:latin typeface="Arial" panose="020B0604020202020204" pitchFamily="34" charset="0"/>
                <a:cs typeface="Arial" panose="020B0604020202020204" pitchFamily="34" charset="0"/>
              </a:endParaRPr>
            </a:p>
            <a:p>
              <a:r>
                <a:rPr lang="en-US" sz="1330" dirty="0">
                  <a:solidFill>
                    <a:schemeClr val="tx1">
                      <a:lumMod val="65000"/>
                      <a:lumOff val="35000"/>
                    </a:schemeClr>
                  </a:solidFill>
                  <a:latin typeface="Arial" panose="020B0604020202020204" pitchFamily="34" charset="0"/>
                  <a:cs typeface="Arial" panose="020B0604020202020204" pitchFamily="34" charset="0"/>
                </a:rPr>
                <a:t>Have real interest, Google &amp; know about the latest happenings</a:t>
              </a:r>
            </a:p>
          </p:txBody>
        </p:sp>
        <p:sp>
          <p:nvSpPr>
            <p:cNvPr id="34" name="TextBox 33">
              <a:extLst>
                <a:ext uri="{FF2B5EF4-FFF2-40B4-BE49-F238E27FC236}">
                  <a16:creationId xmlns:a16="http://schemas.microsoft.com/office/drawing/2014/main" id="{72E7B94B-5B03-4F97-A8F5-0D6895ADE95D}"/>
                </a:ext>
              </a:extLst>
            </p:cNvPr>
            <p:cNvSpPr txBox="1"/>
            <p:nvPr/>
          </p:nvSpPr>
          <p:spPr>
            <a:xfrm>
              <a:off x="625691" y="1779007"/>
              <a:ext cx="2272212" cy="230833"/>
            </a:xfrm>
            <a:prstGeom prst="rect">
              <a:avLst/>
            </a:prstGeom>
            <a:noFill/>
          </p:spPr>
          <p:txBody>
            <a:bodyPr wrap="none" lIns="0" tIns="0" rIns="0" bIns="0" rtlCol="0" anchor="ctr">
              <a:spAutoFit/>
            </a:bodyPr>
            <a:lstStyle/>
            <a:p>
              <a:r>
                <a:rPr lang="en-US" sz="2000" b="1" dirty="0">
                  <a:solidFill>
                    <a:schemeClr val="accent4"/>
                  </a:solidFill>
                  <a:latin typeface="Arial" panose="020B0604020202020204" pitchFamily="34" charset="0"/>
                  <a:cs typeface="Arial" panose="020B0604020202020204" pitchFamily="34" charset="0"/>
                </a:rPr>
                <a:t>Build Relevant Network</a:t>
              </a:r>
            </a:p>
          </p:txBody>
        </p:sp>
      </p:grpSp>
      <p:cxnSp>
        <p:nvCxnSpPr>
          <p:cNvPr id="35" name="Straight Connector 34">
            <a:extLst>
              <a:ext uri="{FF2B5EF4-FFF2-40B4-BE49-F238E27FC236}">
                <a16:creationId xmlns:a16="http://schemas.microsoft.com/office/drawing/2014/main" id="{4FAB5FEF-508D-491E-8E8B-967C8E724935}"/>
              </a:ext>
            </a:extLst>
          </p:cNvPr>
          <p:cNvCxnSpPr/>
          <p:nvPr/>
        </p:nvCxnSpPr>
        <p:spPr>
          <a:xfrm flipH="1">
            <a:off x="5263829" y="3962079"/>
            <a:ext cx="2381089" cy="0"/>
          </a:xfrm>
          <a:prstGeom prst="line">
            <a:avLst/>
          </a:prstGeom>
          <a:ln w="19050" cap="rnd">
            <a:solidFill>
              <a:schemeClr val="accent4"/>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00C36D-3EBF-40E1-B124-907D35F467C5}"/>
              </a:ext>
            </a:extLst>
          </p:cNvPr>
          <p:cNvCxnSpPr/>
          <p:nvPr/>
        </p:nvCxnSpPr>
        <p:spPr>
          <a:xfrm flipH="1">
            <a:off x="1665271" y="3962079"/>
            <a:ext cx="2381089" cy="0"/>
          </a:xfrm>
          <a:prstGeom prst="line">
            <a:avLst/>
          </a:prstGeom>
          <a:ln w="19050" cap="rnd">
            <a:solidFill>
              <a:schemeClr val="accent5"/>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3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 presetClass="entr" presetSubtype="4" accel="50000" decel="5000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8" presetClass="entr" presetSubtype="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1000"/>
                                        <p:tgtEl>
                                          <p:spTgt spid="7"/>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accel="50000" decel="5000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8"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trips(downRight)">
                                      <p:cBhvr>
                                        <p:cTn id="31" dur="1000"/>
                                        <p:tgtEl>
                                          <p:spTgt spid="13"/>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2" presetClass="entr" presetSubtype="4" accel="50000" decel="5000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18" presetClass="entr" presetSubtype="6"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trips(downRight)">
                                      <p:cBhvr>
                                        <p:cTn id="45" dur="1000"/>
                                        <p:tgtEl>
                                          <p:spTgt spid="21"/>
                                        </p:tgtEl>
                                      </p:cBhvr>
                                    </p:animEffect>
                                  </p:childTnLst>
                                </p:cTn>
                              </p:par>
                            </p:childTnLst>
                          </p:cTn>
                        </p:par>
                        <p:par>
                          <p:cTn id="46" fill="hold">
                            <p:stCondLst>
                              <p:cond delay="4500"/>
                            </p:stCondLst>
                            <p:childTnLst>
                              <p:par>
                                <p:cTn id="47" presetID="18" presetClass="entr" presetSubtype="12"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1000"/>
                                        <p:tgtEl>
                                          <p:spTgt spid="22"/>
                                        </p:tgtEl>
                                      </p:cBhvr>
                                    </p:animEffect>
                                  </p:childTnLst>
                                </p:cTn>
                              </p:par>
                            </p:childTnLst>
                          </p:cTn>
                        </p:par>
                        <p:par>
                          <p:cTn id="50" fill="hold">
                            <p:stCondLst>
                              <p:cond delay="5500"/>
                            </p:stCondLst>
                            <p:childTnLst>
                              <p:par>
                                <p:cTn id="51" presetID="53"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2" presetClass="entr" presetSubtype="4" accel="50000" decel="5000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18" presetClass="entr" presetSubtype="12"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strips(downLeft)">
                                      <p:cBhvr>
                                        <p:cTn id="63" dur="1000"/>
                                        <p:tgtEl>
                                          <p:spTgt spid="35"/>
                                        </p:tgtEl>
                                      </p:cBhvr>
                                    </p:animEffect>
                                  </p:childTnLst>
                                </p:cTn>
                              </p:par>
                            </p:childTnLst>
                          </p:cTn>
                        </p:par>
                        <p:par>
                          <p:cTn id="64" fill="hold">
                            <p:stCondLst>
                              <p:cond delay="7000"/>
                            </p:stCondLst>
                            <p:childTnLst>
                              <p:par>
                                <p:cTn id="65" presetID="53"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2" presetClass="entr" presetSubtype="4" accel="50000" decel="5000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par>
                          <p:cTn id="74" fill="hold">
                            <p:stCondLst>
                              <p:cond delay="7500"/>
                            </p:stCondLst>
                            <p:childTnLst>
                              <p:par>
                                <p:cTn id="75" presetID="18" presetClass="entr" presetSubtype="12"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strips(downLeft)">
                                      <p:cBhvr>
                                        <p:cTn id="77" dur="1000"/>
                                        <p:tgtEl>
                                          <p:spTgt spid="36"/>
                                        </p:tgtEl>
                                      </p:cBhvr>
                                    </p:animEffect>
                                  </p:childTnLst>
                                </p:cTn>
                              </p:par>
                            </p:childTnLst>
                          </p:cTn>
                        </p:par>
                        <p:par>
                          <p:cTn id="78" fill="hold">
                            <p:stCondLst>
                              <p:cond delay="8500"/>
                            </p:stCondLst>
                            <p:childTnLst>
                              <p:par>
                                <p:cTn id="79" presetID="53" presetClass="entr" presetSubtype="0"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500" fill="hold"/>
                                        <p:tgtEl>
                                          <p:spTgt spid="23"/>
                                        </p:tgtEl>
                                        <p:attrNameLst>
                                          <p:attrName>ppt_w</p:attrName>
                                        </p:attrNameLst>
                                      </p:cBhvr>
                                      <p:tavLst>
                                        <p:tav tm="0">
                                          <p:val>
                                            <p:fltVal val="0"/>
                                          </p:val>
                                        </p:tav>
                                        <p:tav tm="100000">
                                          <p:val>
                                            <p:strVal val="#ppt_w"/>
                                          </p:val>
                                        </p:tav>
                                      </p:tavLst>
                                    </p:anim>
                                    <p:anim calcmode="lin" valueType="num">
                                      <p:cBhvr>
                                        <p:cTn id="82" dur="500" fill="hold"/>
                                        <p:tgtEl>
                                          <p:spTgt spid="23"/>
                                        </p:tgtEl>
                                        <p:attrNameLst>
                                          <p:attrName>ppt_h</p:attrName>
                                        </p:attrNameLst>
                                      </p:cBhvr>
                                      <p:tavLst>
                                        <p:tav tm="0">
                                          <p:val>
                                            <p:fltVal val="0"/>
                                          </p:val>
                                        </p:tav>
                                        <p:tav tm="100000">
                                          <p:val>
                                            <p:strVal val="#ppt_h"/>
                                          </p:val>
                                        </p:tav>
                                      </p:tavLst>
                                    </p:anim>
                                    <p:animEffect transition="in" filter="fade">
                                      <p:cBhvr>
                                        <p:cTn id="83" dur="500"/>
                                        <p:tgtEl>
                                          <p:spTgt spid="23"/>
                                        </p:tgtEl>
                                      </p:cBhvr>
                                    </p:animEffect>
                                  </p:childTnLst>
                                </p:cTn>
                              </p:par>
                              <p:par>
                                <p:cTn id="84" presetID="2" presetClass="entr" presetSubtype="4" accel="50000" decel="5000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7" grpId="0"/>
      <p:bldP spid="23" grpId="0"/>
      <p:bldP spid="27"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Roles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9" name="Group 8">
            <a:extLst>
              <a:ext uri="{FF2B5EF4-FFF2-40B4-BE49-F238E27FC236}">
                <a16:creationId xmlns:a16="http://schemas.microsoft.com/office/drawing/2014/main" id="{2F15EB85-68DF-4765-82DA-B8F582E772D9}"/>
              </a:ext>
            </a:extLst>
          </p:cNvPr>
          <p:cNvGrpSpPr/>
          <p:nvPr/>
        </p:nvGrpSpPr>
        <p:grpSpPr>
          <a:xfrm>
            <a:off x="743484" y="1505959"/>
            <a:ext cx="3245091" cy="1828313"/>
            <a:chOff x="743484" y="1505959"/>
            <a:chExt cx="3245091" cy="1828313"/>
          </a:xfrm>
        </p:grpSpPr>
        <p:grpSp>
          <p:nvGrpSpPr>
            <p:cNvPr id="24" name="Group 30">
              <a:extLst>
                <a:ext uri="{FF2B5EF4-FFF2-40B4-BE49-F238E27FC236}">
                  <a16:creationId xmlns:a16="http://schemas.microsoft.com/office/drawing/2014/main" id="{9BF63E98-6387-4148-AACE-C99621618F5E}"/>
                </a:ext>
              </a:extLst>
            </p:cNvPr>
            <p:cNvGrpSpPr/>
            <p:nvPr/>
          </p:nvGrpSpPr>
          <p:grpSpPr>
            <a:xfrm>
              <a:off x="1244050" y="2890966"/>
              <a:ext cx="2744525" cy="443306"/>
              <a:chOff x="863323" y="1992704"/>
              <a:chExt cx="2058394" cy="332479"/>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Fresher</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sp>
          <p:nvSpPr>
            <p:cNvPr id="27" name="Oval 26">
              <a:extLst>
                <a:ext uri="{FF2B5EF4-FFF2-40B4-BE49-F238E27FC236}">
                  <a16:creationId xmlns:a16="http://schemas.microsoft.com/office/drawing/2014/main" id="{F0821429-072D-4ECA-9F93-ABFDADDB72BB}"/>
                </a:ext>
              </a:extLst>
            </p:cNvPr>
            <p:cNvSpPr/>
            <p:nvPr/>
          </p:nvSpPr>
          <p:spPr>
            <a:xfrm>
              <a:off x="1935527" y="1505959"/>
              <a:ext cx="1361573" cy="1277984"/>
            </a:xfrm>
            <a:prstGeom prst="ellipse">
              <a:avLst/>
            </a:prstGeom>
            <a:noFill/>
            <a:ln w="57150">
              <a:solidFill>
                <a:srgbClr val="4A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1026" name="Picture 2" descr="https://cdn-icons-png.flaticon.com/512/912/912216.png">
              <a:extLst>
                <a:ext uri="{FF2B5EF4-FFF2-40B4-BE49-F238E27FC236}">
                  <a16:creationId xmlns:a16="http://schemas.microsoft.com/office/drawing/2014/main" id="{D856D576-E47D-4325-A411-D00DEE334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779" y="1587085"/>
              <a:ext cx="963068" cy="963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2">
            <a:extLst>
              <a:ext uri="{FF2B5EF4-FFF2-40B4-BE49-F238E27FC236}">
                <a16:creationId xmlns:a16="http://schemas.microsoft.com/office/drawing/2014/main" id="{59319684-CA53-43C3-AFBB-FB1621AC3D85}"/>
              </a:ext>
            </a:extLst>
          </p:cNvPr>
          <p:cNvGrpSpPr/>
          <p:nvPr/>
        </p:nvGrpSpPr>
        <p:grpSpPr>
          <a:xfrm>
            <a:off x="8321973" y="2770441"/>
            <a:ext cx="2744525" cy="492443"/>
            <a:chOff x="6222578" y="1982579"/>
            <a:chExt cx="2058394" cy="369332"/>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82579"/>
              <a:ext cx="2058394" cy="369332"/>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Move to </a:t>
              </a:r>
            </a:p>
            <a:p>
              <a:pPr algn="ctr"/>
              <a:r>
                <a:rPr lang="en-US" sz="1600" b="1" dirty="0">
                  <a:solidFill>
                    <a:srgbClr val="297FD5"/>
                  </a:solidFill>
                  <a:latin typeface="Arial" panose="020B0604020202020204" pitchFamily="34" charset="0"/>
                  <a:cs typeface="Arial" panose="020B0604020202020204" pitchFamily="34" charset="0"/>
                </a:rPr>
                <a:t>Data Science</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pic>
        <p:nvPicPr>
          <p:cNvPr id="1030" name="Picture 6" descr="https://cdn-icons-png.flaticon.com/512/9809/9809646.png">
            <a:extLst>
              <a:ext uri="{FF2B5EF4-FFF2-40B4-BE49-F238E27FC236}">
                <a16:creationId xmlns:a16="http://schemas.microsoft.com/office/drawing/2014/main" id="{2B8C8765-D230-4AC9-A764-2AAFF7346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414" y="1519615"/>
            <a:ext cx="958980" cy="95898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3">
            <a:extLst>
              <a:ext uri="{FF2B5EF4-FFF2-40B4-BE49-F238E27FC236}">
                <a16:creationId xmlns:a16="http://schemas.microsoft.com/office/drawing/2014/main" id="{0F5CF1B8-4A8F-4987-9920-C3A6C632A770}"/>
              </a:ext>
            </a:extLst>
          </p:cNvPr>
          <p:cNvGrpSpPr/>
          <p:nvPr/>
        </p:nvGrpSpPr>
        <p:grpSpPr>
          <a:xfrm>
            <a:off x="4918279" y="5248713"/>
            <a:ext cx="2744525" cy="566415"/>
            <a:chOff x="863323" y="3628582"/>
            <a:chExt cx="2058394" cy="424811"/>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628582"/>
              <a:ext cx="2058394" cy="36933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Grow as a </a:t>
              </a:r>
            </a:p>
            <a:p>
              <a:pPr algn="ctr"/>
              <a:r>
                <a:rPr lang="en-US" sz="1600" b="1" dirty="0">
                  <a:solidFill>
                    <a:srgbClr val="00B050"/>
                  </a:solidFill>
                  <a:latin typeface="Arial" panose="020B0604020202020204" pitchFamily="34" charset="0"/>
                  <a:cs typeface="Arial" panose="020B0604020202020204" pitchFamily="34" charset="0"/>
                </a:rPr>
                <a:t>Data Scientist</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89955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4380142" y="3980811"/>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pic>
        <p:nvPicPr>
          <p:cNvPr id="1032" name="Picture 8" descr="https://cdn-icons-png.flaticon.com/512/4269/4269013.png">
            <a:extLst>
              <a:ext uri="{FF2B5EF4-FFF2-40B4-BE49-F238E27FC236}">
                <a16:creationId xmlns:a16="http://schemas.microsoft.com/office/drawing/2014/main" id="{B09A938B-8079-48DB-9C1A-DF60DF049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873" y="3980811"/>
            <a:ext cx="1008847" cy="100884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D79827C-2928-4E4C-AE4F-7D383D90DD99}"/>
              </a:ext>
            </a:extLst>
          </p:cNvPr>
          <p:cNvGrpSpPr/>
          <p:nvPr/>
        </p:nvGrpSpPr>
        <p:grpSpPr>
          <a:xfrm>
            <a:off x="4380142" y="1463936"/>
            <a:ext cx="3545320" cy="1847750"/>
            <a:chOff x="4380142" y="1463936"/>
            <a:chExt cx="3545320" cy="1847750"/>
          </a:xfrm>
        </p:grpSpPr>
        <p:grpSp>
          <p:nvGrpSpPr>
            <p:cNvPr id="28" name="Group 31">
              <a:extLst>
                <a:ext uri="{FF2B5EF4-FFF2-40B4-BE49-F238E27FC236}">
                  <a16:creationId xmlns:a16="http://schemas.microsoft.com/office/drawing/2014/main" id="{A805C287-EBBE-4235-9422-9FD9D9EEB494}"/>
                </a:ext>
              </a:extLst>
            </p:cNvPr>
            <p:cNvGrpSpPr/>
            <p:nvPr/>
          </p:nvGrpSpPr>
          <p:grpSpPr>
            <a:xfrm>
              <a:off x="4749136" y="2819242"/>
              <a:ext cx="3176326" cy="492444"/>
              <a:chOff x="3287148" y="2021152"/>
              <a:chExt cx="2382245" cy="369333"/>
            </a:xfrm>
          </p:grpSpPr>
          <p:sp>
            <p:nvSpPr>
              <p:cNvPr id="29" name="TextBox 28">
                <a:extLst>
                  <a:ext uri="{FF2B5EF4-FFF2-40B4-BE49-F238E27FC236}">
                    <a16:creationId xmlns:a16="http://schemas.microsoft.com/office/drawing/2014/main" id="{101B3CF7-DDFC-4C2F-AC4B-E80A56BE6723}"/>
                  </a:ext>
                </a:extLst>
              </p:cNvPr>
              <p:cNvSpPr txBox="1"/>
              <p:nvPr/>
            </p:nvSpPr>
            <p:spPr>
              <a:xfrm>
                <a:off x="3287148" y="2021152"/>
                <a:ext cx="2382245" cy="369333"/>
              </a:xfrm>
              <a:prstGeom prst="rect">
                <a:avLst/>
              </a:prstGeom>
              <a:noFill/>
            </p:spPr>
            <p:txBody>
              <a:bodyPr wrap="square" lIns="0" tIns="0" rIns="0" bIns="0" rtlCol="0" anchor="ctr">
                <a:spAutoFit/>
              </a:bodyPr>
              <a:lstStyle/>
              <a:p>
                <a:pPr algn="ctr"/>
                <a:r>
                  <a:rPr lang="en-US" sz="1600" b="1" dirty="0">
                    <a:solidFill>
                      <a:srgbClr val="629DD1"/>
                    </a:solidFill>
                    <a:latin typeface="Arial" panose="020B0604020202020204" pitchFamily="34" charset="0"/>
                    <a:cs typeface="Arial" panose="020B0604020202020204" pitchFamily="34" charset="0"/>
                  </a:rPr>
                  <a:t>Experienced in </a:t>
                </a:r>
              </a:p>
              <a:p>
                <a:pPr algn="ctr"/>
                <a:r>
                  <a:rPr lang="en-US" sz="1600" b="1" dirty="0">
                    <a:solidFill>
                      <a:srgbClr val="629DD1"/>
                    </a:solidFill>
                    <a:latin typeface="Arial" panose="020B0604020202020204" pitchFamily="34" charset="0"/>
                    <a:cs typeface="Arial" panose="020B0604020202020204" pitchFamily="34" charset="0"/>
                  </a:rPr>
                  <a:t>Another Domain</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pic>
          <p:nvPicPr>
            <p:cNvPr id="1028" name="Picture 4" descr="https://cdn-icons-png.flaticon.com/512/2303/2303934.png">
              <a:extLst>
                <a:ext uri="{FF2B5EF4-FFF2-40B4-BE49-F238E27FC236}">
                  <a16:creationId xmlns:a16="http://schemas.microsoft.com/office/drawing/2014/main" id="{51972C76-A3D8-4CED-8390-1FF4B92BCE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1623" y="1672345"/>
              <a:ext cx="831349" cy="831349"/>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6EB4C346-8198-4760-9F4F-880959F4EFD3}"/>
                </a:ext>
              </a:extLst>
            </p:cNvPr>
            <p:cNvSpPr/>
            <p:nvPr/>
          </p:nvSpPr>
          <p:spPr>
            <a:xfrm>
              <a:off x="5609756" y="1463936"/>
              <a:ext cx="1361573" cy="1277984"/>
            </a:xfrm>
            <a:prstGeom prst="ellipse">
              <a:avLst/>
            </a:prstGeom>
            <a:noFill/>
            <a:ln w="57150">
              <a:solidFill>
                <a:srgbClr val="68A1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grpSp>
      <p:sp>
        <p:nvSpPr>
          <p:cNvPr id="50" name="Oval 49">
            <a:extLst>
              <a:ext uri="{FF2B5EF4-FFF2-40B4-BE49-F238E27FC236}">
                <a16:creationId xmlns:a16="http://schemas.microsoft.com/office/drawing/2014/main" id="{C8DDA474-FD4D-48C5-8F94-5845EBC0834D}"/>
              </a:ext>
            </a:extLst>
          </p:cNvPr>
          <p:cNvSpPr/>
          <p:nvPr/>
        </p:nvSpPr>
        <p:spPr>
          <a:xfrm>
            <a:off x="9013448" y="1424268"/>
            <a:ext cx="1361573" cy="1277984"/>
          </a:xfrm>
          <a:prstGeom prst="ellipse">
            <a:avLst/>
          </a:prstGeom>
          <a:noFill/>
          <a:ln w="57150">
            <a:solidFill>
              <a:srgbClr val="297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1B8E1BCD-B836-4A2E-9C39-83078B18950C}"/>
              </a:ext>
            </a:extLst>
          </p:cNvPr>
          <p:cNvSpPr/>
          <p:nvPr/>
        </p:nvSpPr>
        <p:spPr>
          <a:xfrm>
            <a:off x="5656512" y="3840348"/>
            <a:ext cx="1361573" cy="1277984"/>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95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p:nvPr/>
        </p:nvSpPr>
        <p:spPr>
          <a:xfrm>
            <a:off x="400049" y="357639"/>
            <a:ext cx="10506000" cy="707846"/>
          </a:xfrm>
          <a:prstGeom prst="rect">
            <a:avLst/>
          </a:prstGeom>
          <a:noFill/>
          <a:ln>
            <a:noFill/>
          </a:ln>
        </p:spPr>
        <p:txBody>
          <a:bodyPr spcFirstLastPara="1" wrap="square" lIns="91433" tIns="45700" rIns="91433" bIns="45700" anchor="t" anchorCtr="0">
            <a:spAutoFit/>
          </a:bodyPr>
          <a:lstStyle/>
          <a:p>
            <a:pPr>
              <a:buClr>
                <a:srgbClr val="000000"/>
              </a:buClr>
              <a:buSzPts val="1500"/>
            </a:pPr>
            <a:r>
              <a:rPr lang="en" sz="2000" b="1">
                <a:solidFill>
                  <a:srgbClr val="595959"/>
                </a:solidFill>
                <a:latin typeface="Lato"/>
                <a:ea typeface="Lato"/>
                <a:cs typeface="Lato"/>
                <a:sym typeface="Lato"/>
              </a:rPr>
              <a:t>A glance into your journey once you enroll with a Data Science &amp; MAchine Learning course</a:t>
            </a:r>
            <a:endParaRPr sz="2000" b="1">
              <a:solidFill>
                <a:srgbClr val="595959"/>
              </a:solidFill>
              <a:latin typeface="Lato"/>
              <a:ea typeface="Lato"/>
              <a:cs typeface="Lato"/>
              <a:sym typeface="Lato"/>
            </a:endParaRPr>
          </a:p>
        </p:txBody>
      </p:sp>
      <p:cxnSp>
        <p:nvCxnSpPr>
          <p:cNvPr id="164" name="Google Shape;164;p22"/>
          <p:cNvCxnSpPr/>
          <p:nvPr/>
        </p:nvCxnSpPr>
        <p:spPr>
          <a:xfrm>
            <a:off x="369743" y="282951"/>
            <a:ext cx="0" cy="782800"/>
          </a:xfrm>
          <a:prstGeom prst="straightConnector1">
            <a:avLst/>
          </a:prstGeom>
          <a:noFill/>
          <a:ln w="25400" cap="rnd" cmpd="sng">
            <a:solidFill>
              <a:srgbClr val="E92E3D"/>
            </a:solidFill>
            <a:prstDash val="solid"/>
            <a:round/>
            <a:headEnd type="none" w="sm" len="sm"/>
            <a:tailEnd type="none" w="sm" len="sm"/>
          </a:ln>
        </p:spPr>
      </p:cxnSp>
      <p:grpSp>
        <p:nvGrpSpPr>
          <p:cNvPr id="165" name="Google Shape;165;p22"/>
          <p:cNvGrpSpPr/>
          <p:nvPr/>
        </p:nvGrpSpPr>
        <p:grpSpPr>
          <a:xfrm>
            <a:off x="4959967" y="1261337"/>
            <a:ext cx="6714700" cy="1068451"/>
            <a:chOff x="3721075" y="946003"/>
            <a:chExt cx="5036025" cy="801338"/>
          </a:xfrm>
        </p:grpSpPr>
        <p:grpSp>
          <p:nvGrpSpPr>
            <p:cNvPr id="166" name="Google Shape;166;p22"/>
            <p:cNvGrpSpPr/>
            <p:nvPr/>
          </p:nvGrpSpPr>
          <p:grpSpPr>
            <a:xfrm>
              <a:off x="4734025" y="1140951"/>
              <a:ext cx="529800" cy="606391"/>
              <a:chOff x="4318975" y="1083450"/>
              <a:chExt cx="529800" cy="448746"/>
            </a:xfrm>
          </p:grpSpPr>
          <p:sp>
            <p:nvSpPr>
              <p:cNvPr id="167" name="Google Shape;167;p22"/>
              <p:cNvSpPr/>
              <p:nvPr/>
            </p:nvSpPr>
            <p:spPr>
              <a:xfrm>
                <a:off x="4517125" y="1086096"/>
                <a:ext cx="133500" cy="446100"/>
              </a:xfrm>
              <a:prstGeom prst="rect">
                <a:avLst/>
              </a:prstGeom>
              <a:solidFill>
                <a:srgbClr val="840D35"/>
              </a:solidFill>
              <a:ln>
                <a:noFill/>
              </a:ln>
            </p:spPr>
            <p:txBody>
              <a:bodyPr spcFirstLastPara="1" wrap="square" lIns="121900" tIns="121900" rIns="121900" bIns="121900" anchor="ctr" anchorCtr="0">
                <a:noAutofit/>
              </a:bodyPr>
              <a:lstStyle/>
              <a:p>
                <a:endParaRPr sz="2400"/>
              </a:p>
            </p:txBody>
          </p:sp>
          <p:cxnSp>
            <p:nvCxnSpPr>
              <p:cNvPr id="168" name="Google Shape;168;p22"/>
              <p:cNvCxnSpPr/>
              <p:nvPr/>
            </p:nvCxnSpPr>
            <p:spPr>
              <a:xfrm rot="10800000">
                <a:off x="4318975" y="1083450"/>
                <a:ext cx="529800" cy="0"/>
              </a:xfrm>
              <a:prstGeom prst="straightConnector1">
                <a:avLst/>
              </a:prstGeom>
              <a:noFill/>
              <a:ln w="9525" cap="flat" cmpd="sng">
                <a:solidFill>
                  <a:srgbClr val="840D35"/>
                </a:solidFill>
                <a:prstDash val="solid"/>
                <a:round/>
                <a:headEnd type="none" w="sm" len="sm"/>
                <a:tailEnd type="none" w="sm" len="sm"/>
              </a:ln>
            </p:spPr>
          </p:cxnSp>
        </p:grpSp>
        <p:sp>
          <p:nvSpPr>
            <p:cNvPr id="169" name="Google Shape;169;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40D35"/>
                  </a:solidFill>
                  <a:latin typeface="Roboto"/>
                  <a:ea typeface="Roboto"/>
                  <a:cs typeface="Roboto"/>
                  <a:sym typeface="Roboto"/>
                </a:rPr>
                <a:t>Alumni Phase</a:t>
              </a:r>
              <a:endParaRPr sz="1467" b="1">
                <a:solidFill>
                  <a:srgbClr val="840D35"/>
                </a:solidFill>
                <a:latin typeface="Roboto"/>
                <a:ea typeface="Roboto"/>
                <a:cs typeface="Roboto"/>
                <a:sym typeface="Roboto"/>
              </a:endParaRPr>
            </a:p>
          </p:txBody>
        </p:sp>
        <p:sp>
          <p:nvSpPr>
            <p:cNvPr id="170" name="Google Shape;170;p22"/>
            <p:cNvSpPr txBox="1"/>
            <p:nvPr/>
          </p:nvSpPr>
          <p:spPr>
            <a:xfrm>
              <a:off x="5344600" y="1146050"/>
              <a:ext cx="34125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40D35"/>
                  </a:solidFill>
                  <a:latin typeface="Roboto"/>
                  <a:ea typeface="Roboto"/>
                  <a:cs typeface="Roboto"/>
                  <a:sym typeface="Roboto"/>
                </a:rPr>
                <a:t>In this phase, the learners has access to course content for 3 years. Frequent  online meetups and sessions on trending topics in the field of Data Science are conducted for all alumnus of upGrad</a:t>
              </a:r>
              <a:endParaRPr sz="1067">
                <a:solidFill>
                  <a:srgbClr val="840D35"/>
                </a:solidFill>
                <a:latin typeface="Roboto"/>
                <a:ea typeface="Roboto"/>
                <a:cs typeface="Roboto"/>
                <a:sym typeface="Roboto"/>
              </a:endParaRPr>
            </a:p>
          </p:txBody>
        </p:sp>
        <p:sp>
          <p:nvSpPr>
            <p:cNvPr id="171" name="Google Shape;171;p22"/>
            <p:cNvSpPr txBox="1"/>
            <p:nvPr/>
          </p:nvSpPr>
          <p:spPr>
            <a:xfrm>
              <a:off x="3721075" y="973700"/>
              <a:ext cx="10158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40D35"/>
                  </a:solidFill>
                  <a:latin typeface="Roboto"/>
                  <a:ea typeface="Roboto"/>
                  <a:cs typeface="Roboto"/>
                  <a:sym typeface="Roboto"/>
                </a:rPr>
                <a:t>6 months - ∞</a:t>
              </a:r>
              <a:endParaRPr sz="1200">
                <a:solidFill>
                  <a:srgbClr val="840D35"/>
                </a:solidFill>
                <a:latin typeface="Roboto"/>
                <a:ea typeface="Roboto"/>
                <a:cs typeface="Roboto"/>
                <a:sym typeface="Roboto"/>
              </a:endParaRPr>
            </a:p>
          </p:txBody>
        </p:sp>
      </p:grpSp>
      <p:grpSp>
        <p:nvGrpSpPr>
          <p:cNvPr id="172" name="Google Shape;172;p22"/>
          <p:cNvGrpSpPr/>
          <p:nvPr/>
        </p:nvGrpSpPr>
        <p:grpSpPr>
          <a:xfrm>
            <a:off x="5020634" y="2148000"/>
            <a:ext cx="6976433" cy="1540552"/>
            <a:chOff x="3766575" y="885945"/>
            <a:chExt cx="5232325" cy="1155414"/>
          </a:xfrm>
        </p:grpSpPr>
        <p:grpSp>
          <p:nvGrpSpPr>
            <p:cNvPr id="173" name="Google Shape;173;p22"/>
            <p:cNvGrpSpPr/>
            <p:nvPr/>
          </p:nvGrpSpPr>
          <p:grpSpPr>
            <a:xfrm>
              <a:off x="4734025" y="945995"/>
              <a:ext cx="529800" cy="1095364"/>
              <a:chOff x="4318975" y="939178"/>
              <a:chExt cx="529800" cy="810600"/>
            </a:xfrm>
          </p:grpSpPr>
          <p:sp>
            <p:nvSpPr>
              <p:cNvPr id="174" name="Google Shape;174;p22"/>
              <p:cNvSpPr/>
              <p:nvPr/>
            </p:nvSpPr>
            <p:spPr>
              <a:xfrm>
                <a:off x="4517125" y="939178"/>
                <a:ext cx="133500" cy="810600"/>
              </a:xfrm>
              <a:prstGeom prst="rect">
                <a:avLst/>
              </a:prstGeom>
              <a:solidFill>
                <a:srgbClr val="840D35"/>
              </a:solidFill>
              <a:ln>
                <a:noFill/>
              </a:ln>
            </p:spPr>
            <p:txBody>
              <a:bodyPr spcFirstLastPara="1" wrap="square" lIns="121900" tIns="121900" rIns="121900" bIns="121900" anchor="ctr" anchorCtr="0">
                <a:noAutofit/>
              </a:bodyPr>
              <a:lstStyle/>
              <a:p>
                <a:endParaRPr sz="2400"/>
              </a:p>
            </p:txBody>
          </p:sp>
          <p:cxnSp>
            <p:nvCxnSpPr>
              <p:cNvPr id="175" name="Google Shape;175;p22"/>
              <p:cNvCxnSpPr/>
              <p:nvPr/>
            </p:nvCxnSpPr>
            <p:spPr>
              <a:xfrm rot="10800000">
                <a:off x="4318975" y="959680"/>
                <a:ext cx="529800" cy="0"/>
              </a:xfrm>
              <a:prstGeom prst="straightConnector1">
                <a:avLst/>
              </a:prstGeom>
              <a:noFill/>
              <a:ln w="9525" cap="flat" cmpd="sng">
                <a:solidFill>
                  <a:srgbClr val="840D35"/>
                </a:solidFill>
                <a:prstDash val="solid"/>
                <a:round/>
                <a:headEnd type="none" w="sm" len="sm"/>
                <a:tailEnd type="none" w="sm" len="sm"/>
              </a:ln>
            </p:spPr>
          </p:cxnSp>
        </p:grpSp>
        <p:sp>
          <p:nvSpPr>
            <p:cNvPr id="176" name="Google Shape;176;p22"/>
            <p:cNvSpPr txBox="1"/>
            <p:nvPr/>
          </p:nvSpPr>
          <p:spPr>
            <a:xfrm>
              <a:off x="5344600" y="945995"/>
              <a:ext cx="36543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40D35"/>
                  </a:solidFill>
                  <a:latin typeface="Roboto"/>
                  <a:ea typeface="Roboto"/>
                  <a:cs typeface="Roboto"/>
                  <a:sym typeface="Roboto"/>
                </a:rPr>
                <a:t>Career Phase (3-6 months after program completion)</a:t>
              </a:r>
              <a:endParaRPr sz="1467" b="1">
                <a:solidFill>
                  <a:srgbClr val="840D35"/>
                </a:solidFill>
                <a:latin typeface="Roboto"/>
                <a:ea typeface="Roboto"/>
                <a:cs typeface="Roboto"/>
                <a:sym typeface="Roboto"/>
              </a:endParaRPr>
            </a:p>
          </p:txBody>
        </p:sp>
        <p:sp>
          <p:nvSpPr>
            <p:cNvPr id="177" name="Google Shape;177;p22"/>
            <p:cNvSpPr txBox="1"/>
            <p:nvPr/>
          </p:nvSpPr>
          <p:spPr>
            <a:xfrm>
              <a:off x="5344600" y="1222245"/>
              <a:ext cx="36543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40D35"/>
                  </a:solidFill>
                  <a:latin typeface="Roboto"/>
                  <a:ea typeface="Roboto"/>
                  <a:cs typeface="Roboto"/>
                  <a:sym typeface="Roboto"/>
                </a:rPr>
                <a:t>In this phase, every learner is assigned a career coach to provide  to personalised guidance and action plan to achieve the desired outcomes. Mock-interviews can be scheduled on request basis in a very short time.</a:t>
              </a:r>
              <a:endParaRPr sz="1067">
                <a:solidFill>
                  <a:srgbClr val="840D35"/>
                </a:solidFill>
                <a:latin typeface="Roboto"/>
                <a:ea typeface="Roboto"/>
                <a:cs typeface="Roboto"/>
                <a:sym typeface="Roboto"/>
              </a:endParaRPr>
            </a:p>
          </p:txBody>
        </p:sp>
        <p:sp>
          <p:nvSpPr>
            <p:cNvPr id="178" name="Google Shape;178;p22"/>
            <p:cNvSpPr txBox="1"/>
            <p:nvPr/>
          </p:nvSpPr>
          <p:spPr>
            <a:xfrm>
              <a:off x="3766575" y="885945"/>
              <a:ext cx="9486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40D35"/>
                  </a:solidFill>
                  <a:latin typeface="Roboto"/>
                  <a:ea typeface="Roboto"/>
                  <a:cs typeface="Roboto"/>
                  <a:sym typeface="Roboto"/>
                </a:rPr>
                <a:t>3-6 months</a:t>
              </a:r>
              <a:endParaRPr sz="1200">
                <a:solidFill>
                  <a:srgbClr val="840D35"/>
                </a:solidFill>
                <a:latin typeface="Roboto"/>
                <a:ea typeface="Roboto"/>
                <a:cs typeface="Roboto"/>
                <a:sym typeface="Roboto"/>
              </a:endParaRPr>
            </a:p>
          </p:txBody>
        </p:sp>
      </p:grpSp>
      <p:grpSp>
        <p:nvGrpSpPr>
          <p:cNvPr id="179" name="Google Shape;179;p22"/>
          <p:cNvGrpSpPr/>
          <p:nvPr/>
        </p:nvGrpSpPr>
        <p:grpSpPr>
          <a:xfrm>
            <a:off x="5049501" y="3398019"/>
            <a:ext cx="6732767" cy="2626788"/>
            <a:chOff x="3788225" y="946003"/>
            <a:chExt cx="5049575" cy="1970091"/>
          </a:xfrm>
        </p:grpSpPr>
        <p:grpSp>
          <p:nvGrpSpPr>
            <p:cNvPr id="180" name="Google Shape;180;p22"/>
            <p:cNvGrpSpPr/>
            <p:nvPr/>
          </p:nvGrpSpPr>
          <p:grpSpPr>
            <a:xfrm>
              <a:off x="4734025" y="1140951"/>
              <a:ext cx="529800" cy="1775144"/>
              <a:chOff x="4318975" y="1083450"/>
              <a:chExt cx="529800" cy="1313656"/>
            </a:xfrm>
          </p:grpSpPr>
          <p:sp>
            <p:nvSpPr>
              <p:cNvPr id="181" name="Google Shape;181;p22"/>
              <p:cNvSpPr/>
              <p:nvPr/>
            </p:nvSpPr>
            <p:spPr>
              <a:xfrm>
                <a:off x="4517125" y="1086106"/>
                <a:ext cx="133500" cy="1311000"/>
              </a:xfrm>
              <a:prstGeom prst="rect">
                <a:avLst/>
              </a:prstGeom>
              <a:solidFill>
                <a:srgbClr val="C2C2C2"/>
              </a:solidFill>
              <a:ln>
                <a:noFill/>
              </a:ln>
            </p:spPr>
            <p:txBody>
              <a:bodyPr spcFirstLastPara="1" wrap="square" lIns="121900" tIns="121900" rIns="121900" bIns="121900" anchor="ctr" anchorCtr="0">
                <a:noAutofit/>
              </a:bodyPr>
              <a:lstStyle/>
              <a:p>
                <a:endParaRPr sz="2400"/>
              </a:p>
            </p:txBody>
          </p:sp>
          <p:cxnSp>
            <p:nvCxnSpPr>
              <p:cNvPr id="182" name="Google Shape;182;p22"/>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sp>
          <p:nvSpPr>
            <p:cNvPr id="183" name="Google Shape;183;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58585"/>
                  </a:solidFill>
                  <a:latin typeface="Roboto"/>
                  <a:ea typeface="Roboto"/>
                  <a:cs typeface="Roboto"/>
                  <a:sym typeface="Roboto"/>
                </a:rPr>
                <a:t>In-program Phase</a:t>
              </a:r>
              <a:endParaRPr sz="1467" b="1">
                <a:solidFill>
                  <a:srgbClr val="858585"/>
                </a:solidFill>
                <a:latin typeface="Roboto"/>
                <a:ea typeface="Roboto"/>
                <a:cs typeface="Roboto"/>
                <a:sym typeface="Roboto"/>
              </a:endParaRPr>
            </a:p>
          </p:txBody>
        </p:sp>
        <p:sp>
          <p:nvSpPr>
            <p:cNvPr id="184" name="Google Shape;184;p22"/>
            <p:cNvSpPr txBox="1"/>
            <p:nvPr/>
          </p:nvSpPr>
          <p:spPr>
            <a:xfrm>
              <a:off x="5344600" y="1222240"/>
              <a:ext cx="34932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58585"/>
                  </a:solidFill>
                  <a:latin typeface="Roboto"/>
                  <a:ea typeface="Roboto"/>
                  <a:cs typeface="Roboto"/>
                  <a:sym typeface="Roboto"/>
                </a:rPr>
                <a:t>Every week the learner learns a new concept, practices the concept, and clears graded questions  at the time of his/her convenience (through recorded videos and upGrad platform). Exams are conducted twice in the entire program to test the learnings and help learners revise the concepts learnt                                                                                                                    The learner gets access to job portal and can start applying to  the roles of interest. The curriculum is designed in  a manner to help gain both hard skills and soft skills to crack the interviews. </a:t>
              </a:r>
              <a:endParaRPr sz="1067">
                <a:solidFill>
                  <a:srgbClr val="858585"/>
                </a:solidFill>
                <a:latin typeface="Roboto"/>
                <a:ea typeface="Roboto"/>
                <a:cs typeface="Roboto"/>
                <a:sym typeface="Roboto"/>
              </a:endParaRPr>
            </a:p>
          </p:txBody>
        </p:sp>
        <p:sp>
          <p:nvSpPr>
            <p:cNvPr id="185" name="Google Shape;185;p22"/>
            <p:cNvSpPr txBox="1"/>
            <p:nvPr/>
          </p:nvSpPr>
          <p:spPr>
            <a:xfrm>
              <a:off x="3788225" y="973690"/>
              <a:ext cx="9486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58585"/>
                  </a:solidFill>
                  <a:latin typeface="Roboto"/>
                  <a:ea typeface="Roboto"/>
                  <a:cs typeface="Roboto"/>
                  <a:sym typeface="Roboto"/>
                </a:rPr>
                <a:t>9-12 months</a:t>
              </a:r>
              <a:endParaRPr sz="1200">
                <a:solidFill>
                  <a:srgbClr val="858585"/>
                </a:solidFill>
                <a:latin typeface="Roboto"/>
                <a:ea typeface="Roboto"/>
                <a:cs typeface="Roboto"/>
                <a:sym typeface="Roboto"/>
              </a:endParaRPr>
            </a:p>
          </p:txBody>
        </p:sp>
      </p:grpSp>
      <p:grpSp>
        <p:nvGrpSpPr>
          <p:cNvPr id="186" name="Google Shape;186;p22"/>
          <p:cNvGrpSpPr/>
          <p:nvPr/>
        </p:nvGrpSpPr>
        <p:grpSpPr>
          <a:xfrm>
            <a:off x="5303200" y="5534700"/>
            <a:ext cx="6479067" cy="1325265"/>
            <a:chOff x="3978500" y="946003"/>
            <a:chExt cx="4859300" cy="993949"/>
          </a:xfrm>
        </p:grpSpPr>
        <p:grpSp>
          <p:nvGrpSpPr>
            <p:cNvPr id="187" name="Google Shape;187;p22"/>
            <p:cNvGrpSpPr/>
            <p:nvPr/>
          </p:nvGrpSpPr>
          <p:grpSpPr>
            <a:xfrm>
              <a:off x="4734025" y="1293351"/>
              <a:ext cx="529800" cy="646601"/>
              <a:chOff x="4318975" y="1196230"/>
              <a:chExt cx="529800" cy="478503"/>
            </a:xfrm>
          </p:grpSpPr>
          <p:sp>
            <p:nvSpPr>
              <p:cNvPr id="188" name="Google Shape;188;p22"/>
              <p:cNvSpPr/>
              <p:nvPr/>
            </p:nvSpPr>
            <p:spPr>
              <a:xfrm>
                <a:off x="4517125" y="1196234"/>
                <a:ext cx="133500" cy="478500"/>
              </a:xfrm>
              <a:prstGeom prst="rect">
                <a:avLst/>
              </a:prstGeom>
              <a:solidFill>
                <a:srgbClr val="C2C2C2"/>
              </a:solidFill>
              <a:ln>
                <a:noFill/>
              </a:ln>
            </p:spPr>
            <p:txBody>
              <a:bodyPr spcFirstLastPara="1" wrap="square" lIns="121900" tIns="121900" rIns="121900" bIns="121900" anchor="ctr" anchorCtr="0">
                <a:noAutofit/>
              </a:bodyPr>
              <a:lstStyle/>
              <a:p>
                <a:endParaRPr sz="2400"/>
              </a:p>
            </p:txBody>
          </p:sp>
          <p:cxnSp>
            <p:nvCxnSpPr>
              <p:cNvPr id="189" name="Google Shape;189;p22"/>
              <p:cNvCxnSpPr/>
              <p:nvPr/>
            </p:nvCxnSpPr>
            <p:spPr>
              <a:xfrm rot="10800000">
                <a:off x="4318975" y="1196230"/>
                <a:ext cx="529800" cy="0"/>
              </a:xfrm>
              <a:prstGeom prst="straightConnector1">
                <a:avLst/>
              </a:prstGeom>
              <a:noFill/>
              <a:ln w="9525" cap="flat" cmpd="sng">
                <a:solidFill>
                  <a:srgbClr val="C2C2C2"/>
                </a:solidFill>
                <a:prstDash val="solid"/>
                <a:round/>
                <a:headEnd type="none" w="sm" len="sm"/>
                <a:tailEnd type="none" w="sm" len="sm"/>
              </a:ln>
            </p:spPr>
          </p:cxnSp>
        </p:grpSp>
        <p:sp>
          <p:nvSpPr>
            <p:cNvPr id="190" name="Google Shape;190;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58585"/>
                  </a:solidFill>
                  <a:latin typeface="Roboto"/>
                  <a:ea typeface="Roboto"/>
                  <a:cs typeface="Roboto"/>
                  <a:sym typeface="Roboto"/>
                </a:rPr>
                <a:t>Pre-Launch Preparatory Phase</a:t>
              </a:r>
              <a:endParaRPr sz="1467" b="1">
                <a:solidFill>
                  <a:srgbClr val="858585"/>
                </a:solidFill>
                <a:latin typeface="Roboto"/>
                <a:ea typeface="Roboto"/>
                <a:cs typeface="Roboto"/>
                <a:sym typeface="Roboto"/>
              </a:endParaRPr>
            </a:p>
          </p:txBody>
        </p:sp>
        <p:sp>
          <p:nvSpPr>
            <p:cNvPr id="191" name="Google Shape;191;p22"/>
            <p:cNvSpPr txBox="1"/>
            <p:nvPr/>
          </p:nvSpPr>
          <p:spPr>
            <a:xfrm>
              <a:off x="5344600" y="1222255"/>
              <a:ext cx="34932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58585"/>
                  </a:solidFill>
                  <a:latin typeface="Roboto"/>
                  <a:ea typeface="Roboto"/>
                  <a:cs typeface="Roboto"/>
                  <a:sym typeface="Roboto"/>
                </a:rPr>
                <a:t>Once the learner clears entrance test and enrolls into the program, the learner has access to preparatory content to help revise the important concepts and come into the zone of studying and learning</a:t>
              </a:r>
              <a:endParaRPr sz="1067">
                <a:solidFill>
                  <a:srgbClr val="858585"/>
                </a:solidFill>
                <a:latin typeface="Roboto"/>
                <a:ea typeface="Roboto"/>
                <a:cs typeface="Roboto"/>
                <a:sym typeface="Roboto"/>
              </a:endParaRPr>
            </a:p>
          </p:txBody>
        </p:sp>
        <p:sp>
          <p:nvSpPr>
            <p:cNvPr id="192" name="Google Shape;192;p22"/>
            <p:cNvSpPr txBox="1"/>
            <p:nvPr/>
          </p:nvSpPr>
          <p:spPr>
            <a:xfrm>
              <a:off x="3978500" y="1161118"/>
              <a:ext cx="7584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58585"/>
                  </a:solidFill>
                  <a:latin typeface="Roboto"/>
                  <a:ea typeface="Roboto"/>
                  <a:cs typeface="Roboto"/>
                  <a:sym typeface="Roboto"/>
                </a:rPr>
                <a:t>0-90 days</a:t>
              </a:r>
              <a:endParaRPr sz="1200">
                <a:solidFill>
                  <a:srgbClr val="858585"/>
                </a:solidFill>
                <a:latin typeface="Roboto"/>
                <a:ea typeface="Roboto"/>
                <a:cs typeface="Roboto"/>
                <a:sym typeface="Roboto"/>
              </a:endParaRPr>
            </a:p>
          </p:txBody>
        </p:sp>
      </p:grpSp>
      <p:sp>
        <p:nvSpPr>
          <p:cNvPr id="193" name="Google Shape;193;p22"/>
          <p:cNvSpPr txBox="1"/>
          <p:nvPr/>
        </p:nvSpPr>
        <p:spPr>
          <a:xfrm>
            <a:off x="429733" y="1253433"/>
            <a:ext cx="476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94" name="Google Shape;194;p22"/>
          <p:cNvSpPr txBox="1"/>
          <p:nvPr/>
        </p:nvSpPr>
        <p:spPr>
          <a:xfrm>
            <a:off x="5303200" y="847167"/>
            <a:ext cx="1342800" cy="512857"/>
          </a:xfrm>
          <a:prstGeom prst="rect">
            <a:avLst/>
          </a:prstGeom>
          <a:noFill/>
          <a:ln>
            <a:noFill/>
          </a:ln>
        </p:spPr>
        <p:txBody>
          <a:bodyPr spcFirstLastPara="1" wrap="square" lIns="121900" tIns="121900" rIns="121900" bIns="121900" anchor="t" anchorCtr="0">
            <a:spAutoFit/>
          </a:bodyPr>
          <a:lstStyle/>
          <a:p>
            <a:pPr algn="r"/>
            <a:r>
              <a:rPr lang="en" sz="1733" i="1">
                <a:latin typeface="Roboto"/>
                <a:ea typeface="Roboto"/>
                <a:cs typeface="Roboto"/>
                <a:sym typeface="Roboto"/>
              </a:rPr>
              <a:t>Duration</a:t>
            </a:r>
            <a:endParaRPr sz="1733" i="1">
              <a:latin typeface="Roboto"/>
              <a:ea typeface="Roboto"/>
              <a:cs typeface="Roboto"/>
              <a:sym typeface="Roboto"/>
            </a:endParaRPr>
          </a:p>
        </p:txBody>
      </p:sp>
      <p:sp>
        <p:nvSpPr>
          <p:cNvPr id="195" name="Google Shape;195;p22"/>
          <p:cNvSpPr txBox="1"/>
          <p:nvPr/>
        </p:nvSpPr>
        <p:spPr>
          <a:xfrm>
            <a:off x="6756251" y="847167"/>
            <a:ext cx="2769200" cy="512857"/>
          </a:xfrm>
          <a:prstGeom prst="rect">
            <a:avLst/>
          </a:prstGeom>
          <a:noFill/>
          <a:ln>
            <a:noFill/>
          </a:ln>
        </p:spPr>
        <p:txBody>
          <a:bodyPr spcFirstLastPara="1" wrap="square" lIns="121900" tIns="121900" rIns="121900" bIns="121900" anchor="t" anchorCtr="0">
            <a:spAutoFit/>
          </a:bodyPr>
          <a:lstStyle/>
          <a:p>
            <a:r>
              <a:rPr lang="en" sz="1733" i="1">
                <a:latin typeface="Roboto"/>
                <a:ea typeface="Roboto"/>
                <a:cs typeface="Roboto"/>
                <a:sym typeface="Roboto"/>
              </a:rPr>
              <a:t>Program Phase</a:t>
            </a:r>
            <a:endParaRPr sz="1733" i="1">
              <a:latin typeface="Roboto"/>
              <a:ea typeface="Roboto"/>
              <a:cs typeface="Roboto"/>
              <a:sym typeface="Roboto"/>
            </a:endParaRPr>
          </a:p>
        </p:txBody>
      </p:sp>
      <p:sp>
        <p:nvSpPr>
          <p:cNvPr id="196" name="Google Shape;196;p22"/>
          <p:cNvSpPr/>
          <p:nvPr/>
        </p:nvSpPr>
        <p:spPr>
          <a:xfrm>
            <a:off x="1907133" y="6214533"/>
            <a:ext cx="1808400" cy="533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learning platform</a:t>
            </a:r>
            <a:endParaRPr sz="1333">
              <a:latin typeface="Roboto"/>
              <a:ea typeface="Roboto"/>
              <a:cs typeface="Roboto"/>
              <a:sym typeface="Roboto"/>
            </a:endParaRPr>
          </a:p>
        </p:txBody>
      </p:sp>
      <p:sp>
        <p:nvSpPr>
          <p:cNvPr id="197" name="Google Shape;197;p22"/>
          <p:cNvSpPr/>
          <p:nvPr/>
        </p:nvSpPr>
        <p:spPr>
          <a:xfrm>
            <a:off x="4306967" y="39947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Daily Doubt Resolution</a:t>
            </a:r>
            <a:endParaRPr sz="1333">
              <a:latin typeface="Roboto"/>
              <a:ea typeface="Roboto"/>
              <a:cs typeface="Roboto"/>
              <a:sym typeface="Roboto"/>
            </a:endParaRPr>
          </a:p>
        </p:txBody>
      </p:sp>
      <p:sp>
        <p:nvSpPr>
          <p:cNvPr id="198" name="Google Shape;198;p22"/>
          <p:cNvSpPr/>
          <p:nvPr/>
        </p:nvSpPr>
        <p:spPr>
          <a:xfrm>
            <a:off x="468833" y="46299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Personalised Industry Mentorship</a:t>
            </a:r>
            <a:endParaRPr sz="1333">
              <a:latin typeface="Roboto"/>
              <a:ea typeface="Roboto"/>
              <a:cs typeface="Roboto"/>
              <a:sym typeface="Roboto"/>
            </a:endParaRPr>
          </a:p>
        </p:txBody>
      </p:sp>
      <p:sp>
        <p:nvSpPr>
          <p:cNvPr id="199" name="Google Shape;199;p22"/>
          <p:cNvSpPr/>
          <p:nvPr/>
        </p:nvSpPr>
        <p:spPr>
          <a:xfrm>
            <a:off x="2253651" y="4061251"/>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Live Sessions with top experts</a:t>
            </a:r>
            <a:endParaRPr sz="1333">
              <a:latin typeface="Roboto"/>
              <a:ea typeface="Roboto"/>
              <a:cs typeface="Roboto"/>
              <a:sym typeface="Roboto"/>
            </a:endParaRPr>
          </a:p>
        </p:txBody>
      </p:sp>
      <p:sp>
        <p:nvSpPr>
          <p:cNvPr id="200" name="Google Shape;200;p22"/>
          <p:cNvSpPr/>
          <p:nvPr/>
        </p:nvSpPr>
        <p:spPr>
          <a:xfrm>
            <a:off x="200333" y="4061267"/>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learning platform</a:t>
            </a:r>
            <a:endParaRPr sz="1333">
              <a:latin typeface="Roboto"/>
              <a:ea typeface="Roboto"/>
              <a:cs typeface="Roboto"/>
              <a:sym typeface="Roboto"/>
            </a:endParaRPr>
          </a:p>
        </p:txBody>
      </p:sp>
      <p:sp>
        <p:nvSpPr>
          <p:cNvPr id="201" name="Google Shape;201;p22"/>
          <p:cNvSpPr/>
          <p:nvPr/>
        </p:nvSpPr>
        <p:spPr>
          <a:xfrm>
            <a:off x="2500833" y="46299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02" name="Google Shape;202;p22"/>
          <p:cNvSpPr/>
          <p:nvPr/>
        </p:nvSpPr>
        <p:spPr>
          <a:xfrm>
            <a:off x="3607417" y="5227167"/>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1:1 Mock Interviews (on request)</a:t>
            </a:r>
            <a:endParaRPr sz="1333">
              <a:latin typeface="Roboto"/>
              <a:ea typeface="Roboto"/>
              <a:cs typeface="Roboto"/>
              <a:sym typeface="Roboto"/>
            </a:endParaRPr>
          </a:p>
        </p:txBody>
      </p:sp>
      <p:sp>
        <p:nvSpPr>
          <p:cNvPr id="203" name="Google Shape;203;p22"/>
          <p:cNvSpPr/>
          <p:nvPr/>
        </p:nvSpPr>
        <p:spPr>
          <a:xfrm>
            <a:off x="4537800" y="4632784"/>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Soft Skills module</a:t>
            </a:r>
            <a:endParaRPr sz="1333">
              <a:latin typeface="Roboto"/>
              <a:ea typeface="Roboto"/>
              <a:cs typeface="Roboto"/>
              <a:sym typeface="Roboto"/>
            </a:endParaRPr>
          </a:p>
        </p:txBody>
      </p:sp>
      <p:sp>
        <p:nvSpPr>
          <p:cNvPr id="204" name="Google Shape;204;p22"/>
          <p:cNvSpPr/>
          <p:nvPr/>
        </p:nvSpPr>
        <p:spPr>
          <a:xfrm>
            <a:off x="997233" y="5198533"/>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Interview Prep</a:t>
            </a:r>
            <a:endParaRPr sz="1333">
              <a:latin typeface="Roboto"/>
              <a:ea typeface="Roboto"/>
              <a:cs typeface="Roboto"/>
              <a:sym typeface="Roboto"/>
            </a:endParaRPr>
          </a:p>
        </p:txBody>
      </p:sp>
      <p:sp>
        <p:nvSpPr>
          <p:cNvPr id="205" name="Google Shape;205;p22"/>
          <p:cNvSpPr/>
          <p:nvPr/>
        </p:nvSpPr>
        <p:spPr>
          <a:xfrm>
            <a:off x="4306967" y="2470700"/>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1:1 Mock Interviews (on request) </a:t>
            </a:r>
            <a:endParaRPr sz="1333">
              <a:latin typeface="Roboto"/>
              <a:ea typeface="Roboto"/>
              <a:cs typeface="Roboto"/>
              <a:sym typeface="Roboto"/>
            </a:endParaRPr>
          </a:p>
        </p:txBody>
      </p:sp>
      <p:sp>
        <p:nvSpPr>
          <p:cNvPr id="206" name="Google Shape;206;p22"/>
          <p:cNvSpPr/>
          <p:nvPr/>
        </p:nvSpPr>
        <p:spPr>
          <a:xfrm>
            <a:off x="2253651" y="2435651"/>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LinkendIn Profile and Resume Builder </a:t>
            </a:r>
            <a:endParaRPr sz="1333">
              <a:latin typeface="Roboto"/>
              <a:ea typeface="Roboto"/>
              <a:cs typeface="Roboto"/>
              <a:sym typeface="Roboto"/>
            </a:endParaRPr>
          </a:p>
        </p:txBody>
      </p:sp>
      <p:sp>
        <p:nvSpPr>
          <p:cNvPr id="207" name="Google Shape;207;p22"/>
          <p:cNvSpPr/>
          <p:nvPr/>
        </p:nvSpPr>
        <p:spPr>
          <a:xfrm>
            <a:off x="200333" y="24356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Personalised career mentor</a:t>
            </a:r>
            <a:endParaRPr sz="1333">
              <a:latin typeface="Roboto"/>
              <a:ea typeface="Roboto"/>
              <a:cs typeface="Roboto"/>
              <a:sym typeface="Roboto"/>
            </a:endParaRPr>
          </a:p>
        </p:txBody>
      </p:sp>
      <p:sp>
        <p:nvSpPr>
          <p:cNvPr id="208" name="Google Shape;208;p22"/>
          <p:cNvSpPr/>
          <p:nvPr/>
        </p:nvSpPr>
        <p:spPr>
          <a:xfrm>
            <a:off x="911533" y="30452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09" name="Google Shape;209;p22"/>
          <p:cNvSpPr/>
          <p:nvPr/>
        </p:nvSpPr>
        <p:spPr>
          <a:xfrm>
            <a:off x="3146733" y="30452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High Performance Coaching</a:t>
            </a:r>
            <a:endParaRPr sz="1333">
              <a:latin typeface="Roboto"/>
              <a:ea typeface="Roboto"/>
              <a:cs typeface="Roboto"/>
              <a:sym typeface="Roboto"/>
            </a:endParaRPr>
          </a:p>
        </p:txBody>
      </p:sp>
      <p:sp>
        <p:nvSpPr>
          <p:cNvPr id="210" name="Google Shape;210;p22"/>
          <p:cNvSpPr/>
          <p:nvPr/>
        </p:nvSpPr>
        <p:spPr>
          <a:xfrm>
            <a:off x="1114733" y="1521267"/>
            <a:ext cx="1808400" cy="5336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11" name="Google Shape;211;p22"/>
          <p:cNvSpPr/>
          <p:nvPr/>
        </p:nvSpPr>
        <p:spPr>
          <a:xfrm>
            <a:off x="3349933" y="1521267"/>
            <a:ext cx="1808400" cy="5336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High Performance Coaching</a:t>
            </a:r>
            <a:endParaRPr sz="1333">
              <a:latin typeface="Roboto"/>
              <a:ea typeface="Roboto"/>
              <a:cs typeface="Roboto"/>
              <a:sym typeface="Roboto"/>
            </a:endParaRPr>
          </a:p>
        </p:txBody>
      </p:sp>
      <p:sp>
        <p:nvSpPr>
          <p:cNvPr id="212" name="Google Shape;212;p22"/>
          <p:cNvSpPr txBox="1"/>
          <p:nvPr/>
        </p:nvSpPr>
        <p:spPr>
          <a:xfrm>
            <a:off x="1347533" y="882867"/>
            <a:ext cx="3702000" cy="512857"/>
          </a:xfrm>
          <a:prstGeom prst="rect">
            <a:avLst/>
          </a:prstGeom>
          <a:noFill/>
          <a:ln>
            <a:noFill/>
          </a:ln>
        </p:spPr>
        <p:txBody>
          <a:bodyPr spcFirstLastPara="1" wrap="square" lIns="121900" tIns="121900" rIns="121900" bIns="121900" anchor="t" anchorCtr="0">
            <a:spAutoFit/>
          </a:bodyPr>
          <a:lstStyle/>
          <a:p>
            <a:pPr algn="ctr"/>
            <a:r>
              <a:rPr lang="en" sz="1733" i="1">
                <a:latin typeface="Roboto"/>
                <a:ea typeface="Roboto"/>
                <a:cs typeface="Roboto"/>
                <a:sym typeface="Roboto"/>
              </a:rPr>
              <a:t>Features Offered</a:t>
            </a:r>
            <a:endParaRPr sz="1733" i="1">
              <a:latin typeface="Roboto"/>
              <a:ea typeface="Roboto"/>
              <a:cs typeface="Roboto"/>
              <a:sym typeface="Roboto"/>
            </a:endParaRPr>
          </a:p>
        </p:txBody>
      </p:sp>
    </p:spTree>
    <p:extLst>
      <p:ext uri="{BB962C8B-B14F-4D97-AF65-F5344CB8AC3E}">
        <p14:creationId xmlns:p14="http://schemas.microsoft.com/office/powerpoint/2010/main" val="357797051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5348</TotalTime>
  <Words>1046</Words>
  <Application>Microsoft Office PowerPoint</Application>
  <PresentationFormat>Widescreen</PresentationFormat>
  <Paragraphs>229</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Lato</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Mahapatra</dc:creator>
  <cp:lastModifiedBy>Anish Mahapatra</cp:lastModifiedBy>
  <cp:revision>856</cp:revision>
  <dcterms:created xsi:type="dcterms:W3CDTF">2021-05-29T21:16:01Z</dcterms:created>
  <dcterms:modified xsi:type="dcterms:W3CDTF">2023-03-01T13:34:35Z</dcterms:modified>
</cp:coreProperties>
</file>