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4" r:id="rId2"/>
    <p:sldId id="257" r:id="rId3"/>
    <p:sldId id="258" r:id="rId4"/>
    <p:sldId id="294" r:id="rId5"/>
    <p:sldId id="285" r:id="rId6"/>
    <p:sldId id="290" r:id="rId7"/>
    <p:sldId id="283" r:id="rId8"/>
    <p:sldId id="302" r:id="rId9"/>
    <p:sldId id="261" r:id="rId10"/>
    <p:sldId id="262" r:id="rId11"/>
    <p:sldId id="291" r:id="rId12"/>
    <p:sldId id="297" r:id="rId13"/>
    <p:sldId id="298" r:id="rId14"/>
    <p:sldId id="299" r:id="rId15"/>
    <p:sldId id="300" r:id="rId16"/>
    <p:sldId id="282"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reer Roadmap in Data Science" id="{56089670-DB74-4208-BB24-FE15ECFB2C85}">
          <p14:sldIdLst>
            <p14:sldId id="274"/>
          </p14:sldIdLst>
        </p14:section>
        <p14:section name="Agenda" id="{D96C7D46-2674-4A40-A9EA-A6C127A57227}">
          <p14:sldIdLst>
            <p14:sldId id="257"/>
          </p14:sldIdLst>
        </p14:section>
        <p14:section name="01 Introduction" id="{84E6C1AB-B7C4-43D2-A70A-53C9CD0A7907}">
          <p14:sldIdLst>
            <p14:sldId id="258"/>
          </p14:sldIdLst>
        </p14:section>
        <p14:section name="02 Why choose Data Science?" id="{A4192344-4C2D-4342-8FDB-B26F1E1C11FD}">
          <p14:sldIdLst>
            <p14:sldId id="294"/>
          </p14:sldIdLst>
        </p14:section>
        <p14:section name="03 Roles in Data Science" id="{DDD30065-BC03-4C9D-8FF2-52460EC9B4F4}">
          <p14:sldIdLst>
            <p14:sldId id="285"/>
            <p14:sldId id="290"/>
          </p14:sldIdLst>
        </p14:section>
        <p14:section name="04 Move into Data Science" id="{3D296992-B957-4696-8E42-D3432FC225FE}">
          <p14:sldIdLst>
            <p14:sldId id="283"/>
            <p14:sldId id="302"/>
            <p14:sldId id="261"/>
            <p14:sldId id="262"/>
            <p14:sldId id="291"/>
          </p14:sldIdLst>
        </p14:section>
        <p14:section name="06 Tools &amp; Technologies" id="{D7A576BD-4F7A-4B8C-9970-60EFC20E329B}">
          <p14:sldIdLst>
            <p14:sldId id="297"/>
            <p14:sldId id="298"/>
          </p14:sldIdLst>
        </p14:section>
        <p14:section name="06 Expert Hacks" id="{F77F0DE8-169B-420C-94AC-157E684FF004}">
          <p14:sldIdLst>
            <p14:sldId id="299"/>
          </p14:sldIdLst>
        </p14:section>
        <p14:section name="Archive" id="{50520B23-E549-49CA-817B-EA2271E104E8}">
          <p14:sldIdLst>
            <p14:sldId id="300"/>
          </p14:sldIdLst>
        </p14:section>
        <p14:section name="Q&amp;A Session" id="{A8AD9179-485B-4868-8754-74C90074B6CD}">
          <p14:sldIdLst>
            <p14:sldId id="282"/>
            <p14:sldId id="3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297FD5"/>
    <a:srgbClr val="629DD1"/>
    <a:srgbClr val="68A1D3"/>
    <a:srgbClr val="7AACD8"/>
    <a:srgbClr val="4A66AC"/>
    <a:srgbClr val="417B85"/>
    <a:srgbClr val="7A4646"/>
    <a:srgbClr val="7F8FA9"/>
    <a:srgbClr val="FFFF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96374" autoAdjust="0"/>
  </p:normalViewPr>
  <p:slideViewPr>
    <p:cSldViewPr snapToGrid="0">
      <p:cViewPr>
        <p:scale>
          <a:sx n="60" d="100"/>
          <a:sy n="60" d="100"/>
        </p:scale>
        <p:origin x="492" y="17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1E092-1ED1-4761-85D1-EEE54D1D70F3}" type="datetimeFigureOut">
              <a:rPr lang="en-US" smtClean="0"/>
              <a:t>01-Mar-23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EA27A9-5E68-4D2C-8C97-692FCAAE1E1E}" type="slidenum">
              <a:rPr lang="en-US" smtClean="0"/>
              <a:t>‹#›</a:t>
            </a:fld>
            <a:endParaRPr lang="en-US" dirty="0"/>
          </a:p>
        </p:txBody>
      </p:sp>
    </p:spTree>
    <p:extLst>
      <p:ext uri="{BB962C8B-B14F-4D97-AF65-F5344CB8AC3E}">
        <p14:creationId xmlns:p14="http://schemas.microsoft.com/office/powerpoint/2010/main" val="279212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itchbook.com/profiles/company/434659-87"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itchbook.com/profiles/company/434659-87"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tchbook.com/profiles/company/434659-87"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a:t>
            </a:fld>
            <a:endParaRPr lang="en-US" dirty="0"/>
          </a:p>
        </p:txBody>
      </p:sp>
    </p:spTree>
    <p:extLst>
      <p:ext uri="{BB962C8B-B14F-4D97-AF65-F5344CB8AC3E}">
        <p14:creationId xmlns:p14="http://schemas.microsoft.com/office/powerpoint/2010/main" val="1358704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11</a:t>
            </a:fld>
            <a:endParaRPr lang="en-US" dirty="0"/>
          </a:p>
        </p:txBody>
      </p:sp>
    </p:spTree>
    <p:extLst>
      <p:ext uri="{BB962C8B-B14F-4D97-AF65-F5344CB8AC3E}">
        <p14:creationId xmlns:p14="http://schemas.microsoft.com/office/powerpoint/2010/main" val="1439801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12</a:t>
            </a:fld>
            <a:endParaRPr lang="en-US" dirty="0"/>
          </a:p>
        </p:txBody>
      </p:sp>
    </p:spTree>
    <p:extLst>
      <p:ext uri="{BB962C8B-B14F-4D97-AF65-F5344CB8AC3E}">
        <p14:creationId xmlns:p14="http://schemas.microsoft.com/office/powerpoint/2010/main" val="3829900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13</a:t>
            </a:fld>
            <a:endParaRPr lang="en-US" dirty="0"/>
          </a:p>
        </p:txBody>
      </p:sp>
    </p:spTree>
    <p:extLst>
      <p:ext uri="{BB962C8B-B14F-4D97-AF65-F5344CB8AC3E}">
        <p14:creationId xmlns:p14="http://schemas.microsoft.com/office/powerpoint/2010/main" val="3369901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Expertrons Company Profile: Valuation &amp; Investors | PitchBook</a:t>
            </a:r>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14</a:t>
            </a:fld>
            <a:endParaRPr lang="en-US" dirty="0"/>
          </a:p>
        </p:txBody>
      </p:sp>
    </p:spTree>
    <p:extLst>
      <p:ext uri="{BB962C8B-B14F-4D97-AF65-F5344CB8AC3E}">
        <p14:creationId xmlns:p14="http://schemas.microsoft.com/office/powerpoint/2010/main" val="1994184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Expertrons Company Profile: Valuation &amp; Investors | PitchBook</a:t>
            </a:r>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15</a:t>
            </a:fld>
            <a:endParaRPr lang="en-US" dirty="0"/>
          </a:p>
        </p:txBody>
      </p:sp>
    </p:spTree>
    <p:extLst>
      <p:ext uri="{BB962C8B-B14F-4D97-AF65-F5344CB8AC3E}">
        <p14:creationId xmlns:p14="http://schemas.microsoft.com/office/powerpoint/2010/main" val="1737276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17</a:t>
            </a:fld>
            <a:endParaRPr lang="en-US" dirty="0"/>
          </a:p>
        </p:txBody>
      </p:sp>
    </p:spTree>
    <p:extLst>
      <p:ext uri="{BB962C8B-B14F-4D97-AF65-F5344CB8AC3E}">
        <p14:creationId xmlns:p14="http://schemas.microsoft.com/office/powerpoint/2010/main" val="248436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Expertrons Company Profile: Valuation &amp; Investors | PitchBook</a:t>
            </a:r>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2</a:t>
            </a:fld>
            <a:endParaRPr lang="en-US" dirty="0"/>
          </a:p>
        </p:txBody>
      </p:sp>
    </p:spTree>
    <p:extLst>
      <p:ext uri="{BB962C8B-B14F-4D97-AF65-F5344CB8AC3E}">
        <p14:creationId xmlns:p14="http://schemas.microsoft.com/office/powerpoint/2010/main" val="1109178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Source:https://www.payscale.com/research/IN/Job=Data_Scientist/Salary</a:t>
            </a:r>
          </a:p>
        </p:txBody>
      </p:sp>
      <p:sp>
        <p:nvSpPr>
          <p:cNvPr id="4" name="Slide Number Placeholder 3"/>
          <p:cNvSpPr>
            <a:spLocks noGrp="1"/>
          </p:cNvSpPr>
          <p:nvPr>
            <p:ph type="sldNum" sz="quarter" idx="10"/>
          </p:nvPr>
        </p:nvSpPr>
        <p:spPr/>
        <p:txBody>
          <a:bodyPr/>
          <a:lstStyle/>
          <a:p>
            <a:fld id="{A1EA27A9-5E68-4D2C-8C97-692FCAAE1E1E}" type="slidenum">
              <a:rPr lang="en-US" smtClean="0"/>
              <a:t>4</a:t>
            </a:fld>
            <a:endParaRPr lang="en-US" dirty="0"/>
          </a:p>
        </p:txBody>
      </p:sp>
    </p:spTree>
    <p:extLst>
      <p:ext uri="{BB962C8B-B14F-4D97-AF65-F5344CB8AC3E}">
        <p14:creationId xmlns:p14="http://schemas.microsoft.com/office/powerpoint/2010/main" val="2028096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https://databricks.com/blog/2020/08/03/modern-industrial-iot-analytics-on-azure-part-1.html</a:t>
            </a:r>
          </a:p>
        </p:txBody>
      </p:sp>
      <p:sp>
        <p:nvSpPr>
          <p:cNvPr id="4" name="Slide Number Placeholder 3"/>
          <p:cNvSpPr>
            <a:spLocks noGrp="1"/>
          </p:cNvSpPr>
          <p:nvPr>
            <p:ph type="sldNum" sz="quarter" idx="10"/>
          </p:nvPr>
        </p:nvSpPr>
        <p:spPr/>
        <p:txBody>
          <a:bodyPr/>
          <a:lstStyle/>
          <a:p>
            <a:fld id="{A1EA27A9-5E68-4D2C-8C97-692FCAAE1E1E}" type="slidenum">
              <a:rPr lang="en-US" smtClean="0"/>
              <a:t>5</a:t>
            </a:fld>
            <a:endParaRPr lang="en-US" dirty="0"/>
          </a:p>
        </p:txBody>
      </p:sp>
    </p:spTree>
    <p:extLst>
      <p:ext uri="{BB962C8B-B14F-4D97-AF65-F5344CB8AC3E}">
        <p14:creationId xmlns:p14="http://schemas.microsoft.com/office/powerpoint/2010/main" val="165421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6</a:t>
            </a:fld>
            <a:endParaRPr lang="en-US" dirty="0"/>
          </a:p>
        </p:txBody>
      </p:sp>
    </p:spTree>
    <p:extLst>
      <p:ext uri="{BB962C8B-B14F-4D97-AF65-F5344CB8AC3E}">
        <p14:creationId xmlns:p14="http://schemas.microsoft.com/office/powerpoint/2010/main" val="1878607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LinkedIn: https://www.linkedin.com/in/anishmahapatra/</a:t>
            </a:r>
          </a:p>
          <a:p>
            <a:r>
              <a:rPr lang="en-US" dirty="0"/>
              <a:t>Word Cloud: https://monkeylearn.com/word-cloud/</a:t>
            </a:r>
          </a:p>
          <a:p>
            <a:r>
              <a:rPr lang="en-US" dirty="0"/>
              <a:t>Naukri: https://www.naukri.com/mnjuser/homepage</a:t>
            </a:r>
          </a:p>
          <a:p>
            <a:endParaRPr lang="en-US" dirty="0"/>
          </a:p>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7</a:t>
            </a:fld>
            <a:endParaRPr lang="en-US" dirty="0"/>
          </a:p>
        </p:txBody>
      </p:sp>
    </p:spTree>
    <p:extLst>
      <p:ext uri="{BB962C8B-B14F-4D97-AF65-F5344CB8AC3E}">
        <p14:creationId xmlns:p14="http://schemas.microsoft.com/office/powerpoint/2010/main" val="3974848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https://databricks.com/blog/2020/08/03/modern-industrial-iot-analytics-on-azure-part-1.html</a:t>
            </a:r>
          </a:p>
        </p:txBody>
      </p:sp>
      <p:sp>
        <p:nvSpPr>
          <p:cNvPr id="4" name="Slide Number Placeholder 3"/>
          <p:cNvSpPr>
            <a:spLocks noGrp="1"/>
          </p:cNvSpPr>
          <p:nvPr>
            <p:ph type="sldNum" sz="quarter" idx="10"/>
          </p:nvPr>
        </p:nvSpPr>
        <p:spPr/>
        <p:txBody>
          <a:bodyPr/>
          <a:lstStyle/>
          <a:p>
            <a:fld id="{A1EA27A9-5E68-4D2C-8C97-692FCAAE1E1E}" type="slidenum">
              <a:rPr lang="en-US" smtClean="0"/>
              <a:t>8</a:t>
            </a:fld>
            <a:endParaRPr lang="en-US" dirty="0"/>
          </a:p>
        </p:txBody>
      </p:sp>
    </p:spTree>
    <p:extLst>
      <p:ext uri="{BB962C8B-B14F-4D97-AF65-F5344CB8AC3E}">
        <p14:creationId xmlns:p14="http://schemas.microsoft.com/office/powerpoint/2010/main" val="2999780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ce9736d4c3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g1ce9736d4c3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1ce9736d4c3_0_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9</a:t>
            </a:fld>
            <a:endParaRPr/>
          </a:p>
        </p:txBody>
      </p:sp>
    </p:spTree>
    <p:extLst>
      <p:ext uri="{BB962C8B-B14F-4D97-AF65-F5344CB8AC3E}">
        <p14:creationId xmlns:p14="http://schemas.microsoft.com/office/powerpoint/2010/main" val="2277670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57" name="Google Shape;157;p27: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732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0156-419E-43DB-89F6-9CD0DC5061C6}"/>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59938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6"/>
        <p:cNvGrpSpPr/>
        <p:nvPr/>
      </p:nvGrpSpPr>
      <p:grpSpPr>
        <a:xfrm>
          <a:off x="0" y="0"/>
          <a:ext cx="0" cy="0"/>
          <a:chOff x="0" y="0"/>
          <a:chExt cx="0" cy="0"/>
        </a:xfrm>
      </p:grpSpPr>
      <p:sp>
        <p:nvSpPr>
          <p:cNvPr id="27" name="Google Shape;27;p28"/>
          <p:cNvSpPr/>
          <p:nvPr/>
        </p:nvSpPr>
        <p:spPr>
          <a:xfrm>
            <a:off x="10558400" y="6559600"/>
            <a:ext cx="1633600" cy="298400"/>
          </a:xfrm>
          <a:prstGeom prst="rect">
            <a:avLst/>
          </a:prstGeom>
          <a:solidFill>
            <a:srgbClr val="9E9E9E"/>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1" i="0" u="none" strike="noStrike" cap="none">
                <a:solidFill>
                  <a:srgbClr val="FDFDFD"/>
                </a:solidFill>
                <a:latin typeface="Arial"/>
                <a:ea typeface="Arial"/>
                <a:cs typeface="Arial"/>
                <a:sym typeface="Arial"/>
              </a:rPr>
              <a:t>LeX: Introduction</a:t>
            </a:r>
            <a:endParaRPr sz="1200" b="1" i="0" u="none" strike="noStrike" cap="none">
              <a:solidFill>
                <a:srgbClr val="FDFDFD"/>
              </a:solidFill>
              <a:latin typeface="Arial"/>
              <a:ea typeface="Arial"/>
              <a:cs typeface="Arial"/>
              <a:sym typeface="Arial"/>
            </a:endParaRPr>
          </a:p>
        </p:txBody>
      </p:sp>
      <p:sp>
        <p:nvSpPr>
          <p:cNvPr id="28" name="Google Shape;28;p28"/>
          <p:cNvSpPr/>
          <p:nvPr/>
        </p:nvSpPr>
        <p:spPr>
          <a:xfrm>
            <a:off x="-15367" y="1100"/>
            <a:ext cx="12192000" cy="268000"/>
          </a:xfrm>
          <a:prstGeom prst="rect">
            <a:avLst/>
          </a:prstGeom>
          <a:solidFill>
            <a:srgbClr val="EE2C3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29" name="Google Shape;29;p28"/>
          <p:cNvPicPr preferRelativeResize="0"/>
          <p:nvPr/>
        </p:nvPicPr>
        <p:blipFill rotWithShape="1">
          <a:blip r:embed="rId2">
            <a:alphaModFix/>
          </a:blip>
          <a:srcRect/>
          <a:stretch/>
        </p:blipFill>
        <p:spPr>
          <a:xfrm>
            <a:off x="11255765" y="0"/>
            <a:ext cx="936235" cy="1160835"/>
          </a:xfrm>
          <a:prstGeom prst="rect">
            <a:avLst/>
          </a:prstGeom>
          <a:noFill/>
          <a:ln>
            <a:noFill/>
          </a:ln>
        </p:spPr>
      </p:pic>
    </p:spTree>
    <p:extLst>
      <p:ext uri="{BB962C8B-B14F-4D97-AF65-F5344CB8AC3E}">
        <p14:creationId xmlns:p14="http://schemas.microsoft.com/office/powerpoint/2010/main" val="151470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8847-8E1C-424B-9F53-FFF149C53AEA}"/>
              </a:ext>
            </a:extLst>
          </p:cNvPr>
          <p:cNvSpPr>
            <a:spLocks noGrp="1"/>
          </p:cNvSpPr>
          <p:nvPr>
            <p:ph type="ctrTitle"/>
          </p:nvPr>
        </p:nvSpPr>
        <p:spPr>
          <a:xfrm>
            <a:off x="1524000" y="1122363"/>
            <a:ext cx="9144000" cy="2387600"/>
          </a:xfrm>
          <a:prstGeom prst="rect">
            <a:avLst/>
          </a:prstGeo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AE48B51A-C99B-420B-BF6E-1489A1FFAA8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B5BF96-CAAB-4E65-B8C1-E5F17C10AA89}"/>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01-Mar-23</a:t>
            </a:fld>
            <a:endParaRPr lang="en-US" dirty="0"/>
          </a:p>
        </p:txBody>
      </p:sp>
      <p:sp>
        <p:nvSpPr>
          <p:cNvPr id="5" name="Footer Placeholder 4">
            <a:extLst>
              <a:ext uri="{FF2B5EF4-FFF2-40B4-BE49-F238E27FC236}">
                <a16:creationId xmlns:a16="http://schemas.microsoft.com/office/drawing/2014/main" id="{B86EF0AE-66A6-491A-9B12-C06213482A51}"/>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7A989FE5-E9A0-490A-B6C1-38EC340BE709}"/>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339469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433C-C431-4AE6-9A93-AE011D9DADE1}"/>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CE24F17-F159-46E1-BFB0-A1168F5509CA}"/>
              </a:ext>
            </a:extLst>
          </p:cNvPr>
          <p:cNvSpPr>
            <a:spLocks noGrp="1"/>
          </p:cNvSpPr>
          <p:nvPr>
            <p:ph idx="1"/>
          </p:nvPr>
        </p:nvSpPr>
        <p:spPr>
          <a:xfrm>
            <a:off x="838200" y="1825625"/>
            <a:ext cx="10515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AC50B-14EF-485B-A1A1-EB8863DD8396}"/>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01-Mar-23</a:t>
            </a:fld>
            <a:endParaRPr lang="en-US" dirty="0"/>
          </a:p>
        </p:txBody>
      </p:sp>
      <p:sp>
        <p:nvSpPr>
          <p:cNvPr id="5" name="Footer Placeholder 4">
            <a:extLst>
              <a:ext uri="{FF2B5EF4-FFF2-40B4-BE49-F238E27FC236}">
                <a16:creationId xmlns:a16="http://schemas.microsoft.com/office/drawing/2014/main" id="{7C8AA638-0ED0-4884-841F-278014622227}"/>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ACDF29AE-1F1A-48F8-8577-98534E5883FB}"/>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110424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C603-A489-4A48-A6AB-3BB2F78AED49}"/>
              </a:ext>
            </a:extLst>
          </p:cNvPr>
          <p:cNvSpPr>
            <a:spLocks noGrp="1"/>
          </p:cNvSpPr>
          <p:nvPr>
            <p:ph type="title"/>
          </p:nvPr>
        </p:nvSpPr>
        <p:spPr>
          <a:xfrm>
            <a:off x="831850" y="1709738"/>
            <a:ext cx="10515600" cy="2852737"/>
          </a:xfrm>
          <a:prstGeom prst="rect">
            <a:avLst/>
          </a:prstGeo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8FA7C04E-1F4E-4FB9-807B-13C64B0C4D9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FDF035D-F95B-4DB9-BB75-98FDD96B7E87}"/>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01-Mar-23</a:t>
            </a:fld>
            <a:endParaRPr lang="en-US" dirty="0"/>
          </a:p>
        </p:txBody>
      </p:sp>
      <p:sp>
        <p:nvSpPr>
          <p:cNvPr id="5" name="Footer Placeholder 4">
            <a:extLst>
              <a:ext uri="{FF2B5EF4-FFF2-40B4-BE49-F238E27FC236}">
                <a16:creationId xmlns:a16="http://schemas.microsoft.com/office/drawing/2014/main" id="{80298FF3-25F0-42D0-B9D8-718573620227}"/>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CFEA17D4-935A-41D3-9D1D-48DC75ECB244}"/>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206169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6B82-5836-48B6-A20A-DB7509962A2C}"/>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A99391F-538C-4A01-A0C9-8EC356FCFA47}"/>
              </a:ext>
            </a:extLst>
          </p:cNvPr>
          <p:cNvSpPr>
            <a:spLocks noGrp="1"/>
          </p:cNvSpPr>
          <p:nvPr>
            <p:ph sz="half" idx="1"/>
          </p:nvPr>
        </p:nvSpPr>
        <p:spPr>
          <a:xfrm>
            <a:off x="838200" y="1825625"/>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C63FC5-33A3-491B-892C-AD6F300146CC}"/>
              </a:ext>
            </a:extLst>
          </p:cNvPr>
          <p:cNvSpPr>
            <a:spLocks noGrp="1"/>
          </p:cNvSpPr>
          <p:nvPr>
            <p:ph sz="half" idx="2"/>
          </p:nvPr>
        </p:nvSpPr>
        <p:spPr>
          <a:xfrm>
            <a:off x="6172200" y="1825625"/>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ACB7BB-FA87-4F63-962A-3076DA9AE8BB}"/>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01-Mar-23</a:t>
            </a:fld>
            <a:endParaRPr lang="en-US" dirty="0"/>
          </a:p>
        </p:txBody>
      </p:sp>
      <p:sp>
        <p:nvSpPr>
          <p:cNvPr id="6" name="Footer Placeholder 5">
            <a:extLst>
              <a:ext uri="{FF2B5EF4-FFF2-40B4-BE49-F238E27FC236}">
                <a16:creationId xmlns:a16="http://schemas.microsoft.com/office/drawing/2014/main" id="{C0330AE6-A337-43C0-90DB-C9F523AC4088}"/>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7" name="Slide Number Placeholder 6">
            <a:extLst>
              <a:ext uri="{FF2B5EF4-FFF2-40B4-BE49-F238E27FC236}">
                <a16:creationId xmlns:a16="http://schemas.microsoft.com/office/drawing/2014/main" id="{3246CBE1-1FDA-4854-A790-EC77CE36EBB6}"/>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162238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0747-0732-4154-AC37-5D2FC5D2438B}"/>
              </a:ext>
            </a:extLst>
          </p:cNvPr>
          <p:cNvSpPr>
            <a:spLocks noGrp="1"/>
          </p:cNvSpPr>
          <p:nvPr>
            <p:ph type="title"/>
          </p:nvPr>
        </p:nvSpPr>
        <p:spPr>
          <a:xfrm>
            <a:off x="839788"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1FAB904F-0DAF-4A4B-92BA-734547B4E61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4C0570-F457-4E9D-ABD1-BBC4C353CE44}"/>
              </a:ext>
            </a:extLst>
          </p:cNvPr>
          <p:cNvSpPr>
            <a:spLocks noGrp="1"/>
          </p:cNvSpPr>
          <p:nvPr>
            <p:ph sz="half" idx="2"/>
          </p:nvPr>
        </p:nvSpPr>
        <p:spPr>
          <a:xfrm>
            <a:off x="839788" y="2505075"/>
            <a:ext cx="5157787" cy="368458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B416C-3243-4ED6-AB24-FCB338E57B9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DF2B3C-13E4-4D65-B718-FFD0D944BCB6}"/>
              </a:ext>
            </a:extLst>
          </p:cNvPr>
          <p:cNvSpPr>
            <a:spLocks noGrp="1"/>
          </p:cNvSpPr>
          <p:nvPr>
            <p:ph sz="quarter" idx="4"/>
          </p:nvPr>
        </p:nvSpPr>
        <p:spPr>
          <a:xfrm>
            <a:off x="6172200" y="2505075"/>
            <a:ext cx="5183188" cy="368458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392CD5-1537-4A94-8618-B1E808FF1BDC}"/>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01-Mar-23</a:t>
            </a:fld>
            <a:endParaRPr lang="en-US" dirty="0"/>
          </a:p>
        </p:txBody>
      </p:sp>
      <p:sp>
        <p:nvSpPr>
          <p:cNvPr id="8" name="Footer Placeholder 7">
            <a:extLst>
              <a:ext uri="{FF2B5EF4-FFF2-40B4-BE49-F238E27FC236}">
                <a16:creationId xmlns:a16="http://schemas.microsoft.com/office/drawing/2014/main" id="{A4E76CFF-48AB-4CF6-A22D-CF1BC270DF5C}"/>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9" name="Slide Number Placeholder 8">
            <a:extLst>
              <a:ext uri="{FF2B5EF4-FFF2-40B4-BE49-F238E27FC236}">
                <a16:creationId xmlns:a16="http://schemas.microsoft.com/office/drawing/2014/main" id="{2E531545-F892-4A7B-B293-3AF483ECFBA1}"/>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146640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43D4-D2D1-4419-B1E5-076C0A134F24}"/>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252F94DD-188B-4865-8521-75CF48874A71}"/>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01-Mar-23</a:t>
            </a:fld>
            <a:endParaRPr lang="en-US" dirty="0"/>
          </a:p>
        </p:txBody>
      </p:sp>
      <p:sp>
        <p:nvSpPr>
          <p:cNvPr id="4" name="Footer Placeholder 3">
            <a:extLst>
              <a:ext uri="{FF2B5EF4-FFF2-40B4-BE49-F238E27FC236}">
                <a16:creationId xmlns:a16="http://schemas.microsoft.com/office/drawing/2014/main" id="{7408871E-2911-4AB6-9B8C-EEAA81C9D24A}"/>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Slide Number Placeholder 4">
            <a:extLst>
              <a:ext uri="{FF2B5EF4-FFF2-40B4-BE49-F238E27FC236}">
                <a16:creationId xmlns:a16="http://schemas.microsoft.com/office/drawing/2014/main" id="{A994A9B9-F8DE-44AA-804A-94F270864593}"/>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286820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43909-FBD5-44CC-AD59-A2EFE31F7F9D}"/>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01-Mar-23</a:t>
            </a:fld>
            <a:endParaRPr lang="en-US" dirty="0"/>
          </a:p>
        </p:txBody>
      </p:sp>
      <p:sp>
        <p:nvSpPr>
          <p:cNvPr id="3" name="Footer Placeholder 2">
            <a:extLst>
              <a:ext uri="{FF2B5EF4-FFF2-40B4-BE49-F238E27FC236}">
                <a16:creationId xmlns:a16="http://schemas.microsoft.com/office/drawing/2014/main" id="{84C98007-DBD8-4345-B327-FF9FD7C4BB0C}"/>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4" name="Slide Number Placeholder 3">
            <a:extLst>
              <a:ext uri="{FF2B5EF4-FFF2-40B4-BE49-F238E27FC236}">
                <a16:creationId xmlns:a16="http://schemas.microsoft.com/office/drawing/2014/main" id="{398725A0-2A80-40DE-8D9E-2C3A11EB9577}"/>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3961692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50"/>
        <p:cNvGrpSpPr/>
        <p:nvPr/>
      </p:nvGrpSpPr>
      <p:grpSpPr>
        <a:xfrm>
          <a:off x="0" y="0"/>
          <a:ext cx="0" cy="0"/>
          <a:chOff x="0" y="0"/>
          <a:chExt cx="0" cy="0"/>
        </a:xfrm>
      </p:grpSpPr>
      <p:sp>
        <p:nvSpPr>
          <p:cNvPr id="51" name="Google Shape;51;p13"/>
          <p:cNvSpPr/>
          <p:nvPr/>
        </p:nvSpPr>
        <p:spPr>
          <a:xfrm>
            <a:off x="11173249" y="0"/>
            <a:ext cx="738000" cy="910000"/>
          </a:xfrm>
          <a:prstGeom prst="rect">
            <a:avLst/>
          </a:prstGeom>
          <a:blipFill rotWithShape="1">
            <a:blip r:embed="rId2">
              <a:alphaModFix/>
            </a:blip>
            <a:stretch>
              <a:fillRect/>
            </a:stretch>
          </a:blip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867" b="0" i="0" u="none" strike="noStrike" cap="none">
              <a:solidFill>
                <a:srgbClr val="000000"/>
              </a:solidFill>
              <a:latin typeface="Calibri"/>
              <a:ea typeface="Calibri"/>
              <a:cs typeface="Calibri"/>
              <a:sym typeface="Calibri"/>
            </a:endParaRPr>
          </a:p>
        </p:txBody>
      </p:sp>
      <p:sp>
        <p:nvSpPr>
          <p:cNvPr id="52" name="Google Shape;52;p13"/>
          <p:cNvSpPr txBox="1">
            <a:spLocks noGrp="1"/>
          </p:cNvSpPr>
          <p:nvPr>
            <p:ph type="sldNum" idx="12"/>
          </p:nvPr>
        </p:nvSpPr>
        <p:spPr>
          <a:xfrm>
            <a:off x="11095176" y="6426418"/>
            <a:ext cx="258800" cy="253885"/>
          </a:xfrm>
          <a:prstGeom prst="rect">
            <a:avLst/>
          </a:prstGeom>
          <a:noFill/>
          <a:ln>
            <a:noFill/>
          </a:ln>
        </p:spPr>
        <p:txBody>
          <a:bodyPr spcFirstLastPara="1" wrap="square" lIns="34275" tIns="34275" rIns="34275" bIns="34275" anchor="ctr" anchorCtr="0">
            <a:spAutoFit/>
          </a:bodyPr>
          <a:lstStyle>
            <a:lvl1pPr marL="0" marR="0" lvl="0"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9535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3EB7707-7402-457C-A6BF-56B9F490CD63}"/>
              </a:ext>
            </a:extLst>
          </p:cNvPr>
          <p:cNvCxnSpPr>
            <a:cxnSpLocks/>
          </p:cNvCxnSpPr>
          <p:nvPr userDrawn="1"/>
        </p:nvCxnSpPr>
        <p:spPr>
          <a:xfrm flipH="1">
            <a:off x="396853" y="991768"/>
            <a:ext cx="11398293" cy="0"/>
          </a:xfrm>
          <a:prstGeom prst="line">
            <a:avLst/>
          </a:prstGeom>
          <a:ln w="28575"/>
        </p:spPr>
        <p:style>
          <a:lnRef idx="3">
            <a:schemeClr val="accent3"/>
          </a:lnRef>
          <a:fillRef idx="0">
            <a:schemeClr val="accent3"/>
          </a:fillRef>
          <a:effectRef idx="2">
            <a:schemeClr val="accent3"/>
          </a:effectRef>
          <a:fontRef idx="minor">
            <a:schemeClr val="tx1"/>
          </a:fontRef>
        </p:style>
      </p:cxnSp>
      <p:sp>
        <p:nvSpPr>
          <p:cNvPr id="4" name="Rectangle 3">
            <a:extLst>
              <a:ext uri="{FF2B5EF4-FFF2-40B4-BE49-F238E27FC236}">
                <a16:creationId xmlns:a16="http://schemas.microsoft.com/office/drawing/2014/main" id="{DDC549A6-7D61-40F4-A51B-0714B0810528}"/>
              </a:ext>
            </a:extLst>
          </p:cNvPr>
          <p:cNvSpPr/>
          <p:nvPr userDrawn="1"/>
        </p:nvSpPr>
        <p:spPr>
          <a:xfrm>
            <a:off x="1" y="862"/>
            <a:ext cx="755650" cy="219832"/>
          </a:xfrm>
          <a:prstGeom prst="rect">
            <a:avLst/>
          </a:prstGeom>
          <a:solidFill>
            <a:srgbClr val="7A4646">
              <a:alpha val="15294"/>
            </a:srgbClr>
          </a:solidFill>
          <a:ln>
            <a:solidFill>
              <a:schemeClr val="accent3">
                <a:lumMod val="7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152BDDF-D25A-41B4-A111-A8518F81FE4E}"/>
              </a:ext>
            </a:extLst>
          </p:cNvPr>
          <p:cNvSpPr txBox="1"/>
          <p:nvPr userDrawn="1"/>
        </p:nvSpPr>
        <p:spPr>
          <a:xfrm>
            <a:off x="10401572" y="6488668"/>
            <a:ext cx="1790427" cy="369332"/>
          </a:xfrm>
          <a:prstGeom prst="rect">
            <a:avLst/>
          </a:prstGeom>
          <a:noFill/>
        </p:spPr>
        <p:txBody>
          <a:bodyPr wrap="none" rtlCol="0">
            <a:spAutoFit/>
          </a:bodyPr>
          <a:lstStyle/>
          <a:p>
            <a:r>
              <a:rPr lang="en-US" dirty="0">
                <a:solidFill>
                  <a:srgbClr val="FFFFF0"/>
                </a:solidFill>
              </a:rPr>
              <a:t>Anish Mahapatra</a:t>
            </a:r>
          </a:p>
        </p:txBody>
      </p:sp>
      <p:pic>
        <p:nvPicPr>
          <p:cNvPr id="9" name="Picture 2" descr="upGrad appoints Saranjit Sangar as CEO - UK, Europe, and Middle East">
            <a:extLst>
              <a:ext uri="{FF2B5EF4-FFF2-40B4-BE49-F238E27FC236}">
                <a16:creationId xmlns:a16="http://schemas.microsoft.com/office/drawing/2014/main" id="{A2468ED5-FD36-4363-91D5-AB6FE0408667}"/>
              </a:ext>
            </a:extLst>
          </p:cNvPr>
          <p:cNvPicPr>
            <a:picLocks noChangeAspect="1" noChangeArrowheads="1"/>
          </p:cNvPicPr>
          <p:nvPr userDrawn="1"/>
        </p:nvPicPr>
        <p:blipFill rotWithShape="1">
          <a:blip r:embed="rId12">
            <a:extLst>
              <a:ext uri="{28A0092B-C50C-407E-A947-70E740481C1C}">
                <a14:useLocalDpi xmlns:a14="http://schemas.microsoft.com/office/drawing/2010/main" val="0"/>
              </a:ext>
            </a:extLst>
          </a:blip>
          <a:srcRect r="1388"/>
          <a:stretch/>
        </p:blipFill>
        <p:spPr bwMode="auto">
          <a:xfrm>
            <a:off x="10500951" y="0"/>
            <a:ext cx="1691049" cy="8847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776A14F-E564-4A85-8DAB-93A4B6FEE952}"/>
              </a:ext>
            </a:extLst>
          </p:cNvPr>
          <p:cNvSpPr txBox="1"/>
          <p:nvPr userDrawn="1"/>
        </p:nvSpPr>
        <p:spPr>
          <a:xfrm>
            <a:off x="10401573" y="6488668"/>
            <a:ext cx="1790427" cy="369332"/>
          </a:xfrm>
          <a:prstGeom prst="rect">
            <a:avLst/>
          </a:prstGeom>
          <a:noFill/>
        </p:spPr>
        <p:txBody>
          <a:bodyPr wrap="none" rtlCol="0">
            <a:spAutoFit/>
          </a:bodyPr>
          <a:lstStyle/>
          <a:p>
            <a:r>
              <a:rPr lang="en-US" dirty="0">
                <a:solidFill>
                  <a:schemeClr val="bg1">
                    <a:lumMod val="85000"/>
                  </a:schemeClr>
                </a:solidFill>
              </a:rPr>
              <a:t>Anish Mahapatra</a:t>
            </a:r>
          </a:p>
        </p:txBody>
      </p:sp>
    </p:spTree>
    <p:extLst>
      <p:ext uri="{BB962C8B-B14F-4D97-AF65-F5344CB8AC3E}">
        <p14:creationId xmlns:p14="http://schemas.microsoft.com/office/powerpoint/2010/main" val="3970088245"/>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61" r:id="rId9"/>
    <p:sldLayoutId id="214748366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2.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46.png"/><Relationship Id="rId5" Type="http://schemas.openxmlformats.org/officeDocument/2006/relationships/image" Target="../media/image11.png"/><Relationship Id="rId10" Type="http://schemas.openxmlformats.org/officeDocument/2006/relationships/image" Target="../media/image45.png"/><Relationship Id="rId4" Type="http://schemas.openxmlformats.org/officeDocument/2006/relationships/image" Target="../media/image43.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32.jpeg"/><Relationship Id="rId18" Type="http://schemas.openxmlformats.org/officeDocument/2006/relationships/image" Target="../media/image37.png"/><Relationship Id="rId3" Type="http://schemas.openxmlformats.org/officeDocument/2006/relationships/image" Target="../media/image23.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notesSlide" Target="../notesSlides/notesSlide5.xml"/><Relationship Id="rId16"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30.png"/><Relationship Id="rId5" Type="http://schemas.openxmlformats.org/officeDocument/2006/relationships/image" Target="../media/image25.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28.png"/><Relationship Id="rId14" Type="http://schemas.openxmlformats.org/officeDocument/2006/relationships/image" Target="../media/image3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oup of people having a meeting">
            <a:extLst>
              <a:ext uri="{FF2B5EF4-FFF2-40B4-BE49-F238E27FC236}">
                <a16:creationId xmlns:a16="http://schemas.microsoft.com/office/drawing/2014/main" id="{F94C0639-E852-4DDE-AAC6-083994BBE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03272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A146ED7-7A7C-4183-B744-408085A0D311}"/>
              </a:ext>
            </a:extLst>
          </p:cNvPr>
          <p:cNvPicPr>
            <a:picLocks noChangeAspect="1"/>
          </p:cNvPicPr>
          <p:nvPr/>
        </p:nvPicPr>
        <p:blipFill>
          <a:blip r:embed="rId4"/>
          <a:stretch>
            <a:fillRect/>
          </a:stretch>
        </p:blipFill>
        <p:spPr>
          <a:xfrm>
            <a:off x="10327199" y="840835"/>
            <a:ext cx="1593164" cy="885949"/>
          </a:xfrm>
          <a:prstGeom prst="rect">
            <a:avLst/>
          </a:prstGeom>
        </p:spPr>
      </p:pic>
      <p:sp>
        <p:nvSpPr>
          <p:cNvPr id="7" name="Rectangle 6">
            <a:extLst>
              <a:ext uri="{FF2B5EF4-FFF2-40B4-BE49-F238E27FC236}">
                <a16:creationId xmlns:a16="http://schemas.microsoft.com/office/drawing/2014/main" id="{B7382D50-F04C-4762-A55A-496A48347DF6}"/>
              </a:ext>
            </a:extLst>
          </p:cNvPr>
          <p:cNvSpPr/>
          <p:nvPr/>
        </p:nvSpPr>
        <p:spPr>
          <a:xfrm>
            <a:off x="-1" y="0"/>
            <a:ext cx="12192000" cy="6858000"/>
          </a:xfrm>
          <a:prstGeom prst="rect">
            <a:avLst/>
          </a:prstGeom>
          <a:solidFill>
            <a:schemeClr val="tx1">
              <a:alpha val="68000"/>
            </a:schemeClr>
          </a:solidFill>
          <a:ln>
            <a:solidFill>
              <a:srgbClr val="7A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1FF38FB6-D98F-4EDC-87DF-742731A3086C}"/>
              </a:ext>
            </a:extLst>
          </p:cNvPr>
          <p:cNvSpPr txBox="1"/>
          <p:nvPr/>
        </p:nvSpPr>
        <p:spPr>
          <a:xfrm>
            <a:off x="558186" y="465848"/>
            <a:ext cx="7214657" cy="1077218"/>
          </a:xfrm>
          <a:prstGeom prst="rect">
            <a:avLst/>
          </a:prstGeom>
          <a:noFill/>
        </p:spPr>
        <p:txBody>
          <a:bodyPr wrap="square" rtlCol="0">
            <a:spAutoFit/>
          </a:bodyPr>
          <a:lstStyle/>
          <a:p>
            <a:pPr lvl="0">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Expert Hacks: </a:t>
            </a:r>
          </a:p>
          <a:p>
            <a:pPr lvl="0">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Cracking the Data Science Interview</a:t>
            </a:r>
          </a:p>
        </p:txBody>
      </p:sp>
      <p:sp>
        <p:nvSpPr>
          <p:cNvPr id="8" name="TextBox 7">
            <a:extLst>
              <a:ext uri="{FF2B5EF4-FFF2-40B4-BE49-F238E27FC236}">
                <a16:creationId xmlns:a16="http://schemas.microsoft.com/office/drawing/2014/main" id="{5297BC12-3D7A-47D0-A42D-DB005B3C4B1A}"/>
              </a:ext>
            </a:extLst>
          </p:cNvPr>
          <p:cNvSpPr txBox="1"/>
          <p:nvPr/>
        </p:nvSpPr>
        <p:spPr>
          <a:xfrm>
            <a:off x="558186" y="1814146"/>
            <a:ext cx="5256575"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Anish Mahapatra</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kumimoji="0" lang="en-US" u="none" strike="noStrike" kern="1200" cap="none" spc="0" normalizeH="0" baseline="0" noProof="0" dirty="0">
                <a:ln>
                  <a:noFill/>
                </a:ln>
                <a:solidFill>
                  <a:srgbClr val="00B050"/>
                </a:solidFill>
                <a:effectLst/>
                <a:uLnTx/>
                <a:uFillTx/>
                <a:latin typeface="Arial" panose="020B0604020202020204" pitchFamily="34" charset="0"/>
                <a:cs typeface="Arial" panose="020B0604020202020204" pitchFamily="34" charset="0"/>
              </a:rPr>
              <a:t>|</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kumimoji="0" lang="en-US"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rPr>
              <a:t>04 April, 2022</a:t>
            </a:r>
            <a:endParaRPr kumimoji="0" lang="en-US" sz="1100"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24272680-583D-4909-A3A8-8B3601B04EB3}"/>
              </a:ext>
            </a:extLst>
          </p:cNvPr>
          <p:cNvSpPr/>
          <p:nvPr/>
        </p:nvSpPr>
        <p:spPr>
          <a:xfrm>
            <a:off x="422194" y="465833"/>
            <a:ext cx="45719" cy="1077218"/>
          </a:xfrm>
          <a:prstGeom prst="rect">
            <a:avLst/>
          </a:prstGeom>
          <a:solidFill>
            <a:srgbClr val="C0000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9039863-DD76-4F7F-9EBA-0B2AB9A3CF1C}"/>
              </a:ext>
            </a:extLst>
          </p:cNvPr>
          <p:cNvSpPr/>
          <p:nvPr/>
        </p:nvSpPr>
        <p:spPr>
          <a:xfrm>
            <a:off x="416703" y="1858614"/>
            <a:ext cx="56699" cy="280397"/>
          </a:xfrm>
          <a:prstGeom prst="rect">
            <a:avLst/>
          </a:prstGeom>
          <a:solidFill>
            <a:srgbClr val="7030A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719DE22A-973E-49BC-BA5E-E323C8BE7983}"/>
              </a:ext>
            </a:extLst>
          </p:cNvPr>
          <p:cNvCxnSpPr>
            <a:cxnSpLocks/>
          </p:cNvCxnSpPr>
          <p:nvPr/>
        </p:nvCxnSpPr>
        <p:spPr>
          <a:xfrm flipH="1">
            <a:off x="558187" y="1699638"/>
            <a:ext cx="440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840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p:nvPr/>
        </p:nvSpPr>
        <p:spPr>
          <a:xfrm rot="-4003743">
            <a:off x="3291051" y="5829201"/>
            <a:ext cx="1621951" cy="734844"/>
          </a:xfrm>
          <a:custGeom>
            <a:avLst/>
            <a:gdLst/>
            <a:ahLst/>
            <a:cxnLst/>
            <a:rect l="l" t="t" r="r" b="b"/>
            <a:pathLst>
              <a:path w="120000" h="120000" extrusionOk="0">
                <a:moveTo>
                  <a:pt x="0" y="0"/>
                </a:moveTo>
                <a:lnTo>
                  <a:pt x="101541" y="67751"/>
                </a:lnTo>
                <a:lnTo>
                  <a:pt x="97663" y="44495"/>
                </a:lnTo>
                <a:lnTo>
                  <a:pt x="120000" y="88398"/>
                </a:lnTo>
                <a:lnTo>
                  <a:pt x="108982" y="120000"/>
                </a:lnTo>
                <a:lnTo>
                  <a:pt x="106469" y="100728"/>
                </a:lnTo>
                <a:lnTo>
                  <a:pt x="12599" y="72519"/>
                </a:lnTo>
                <a:lnTo>
                  <a:pt x="0" y="0"/>
                </a:lnTo>
                <a:close/>
              </a:path>
            </a:pathLst>
          </a:custGeom>
          <a:solidFill>
            <a:schemeClr val="lt1"/>
          </a:solidFill>
          <a:ln>
            <a:noFill/>
          </a:ln>
        </p:spPr>
        <p:txBody>
          <a:bodyPr spcFirstLastPara="1" wrap="square" lIns="91433" tIns="45700" rIns="91433" bIns="45700" anchor="ctr" anchorCtr="0">
            <a:noAutofit/>
          </a:bodyPr>
          <a:lstStyle/>
          <a:p>
            <a:pPr algn="ctr">
              <a:buClr>
                <a:srgbClr val="000000"/>
              </a:buClr>
              <a:buSzPts val="1800"/>
            </a:pPr>
            <a:endParaRPr sz="2400">
              <a:solidFill>
                <a:schemeClr val="lt1"/>
              </a:solidFill>
              <a:latin typeface="Calibri"/>
              <a:ea typeface="Calibri"/>
              <a:cs typeface="Calibri"/>
              <a:sym typeface="Calibri"/>
            </a:endParaRPr>
          </a:p>
        </p:txBody>
      </p:sp>
      <p:sp>
        <p:nvSpPr>
          <p:cNvPr id="160" name="Google Shape;160;p27"/>
          <p:cNvSpPr/>
          <p:nvPr/>
        </p:nvSpPr>
        <p:spPr>
          <a:xfrm rot="-4002593">
            <a:off x="5084452" y="3999476"/>
            <a:ext cx="657584" cy="297803"/>
          </a:xfrm>
          <a:custGeom>
            <a:avLst/>
            <a:gdLst/>
            <a:ahLst/>
            <a:cxnLst/>
            <a:rect l="l" t="t" r="r" b="b"/>
            <a:pathLst>
              <a:path w="120000" h="120000" extrusionOk="0">
                <a:moveTo>
                  <a:pt x="0" y="0"/>
                </a:moveTo>
                <a:lnTo>
                  <a:pt x="101541" y="67751"/>
                </a:lnTo>
                <a:lnTo>
                  <a:pt x="97663" y="44495"/>
                </a:lnTo>
                <a:lnTo>
                  <a:pt x="120000" y="88398"/>
                </a:lnTo>
                <a:lnTo>
                  <a:pt x="108982" y="120000"/>
                </a:lnTo>
                <a:lnTo>
                  <a:pt x="106469" y="100728"/>
                </a:lnTo>
                <a:lnTo>
                  <a:pt x="12599" y="72519"/>
                </a:lnTo>
                <a:lnTo>
                  <a:pt x="0" y="0"/>
                </a:lnTo>
                <a:close/>
              </a:path>
            </a:pathLst>
          </a:custGeom>
          <a:solidFill>
            <a:schemeClr val="lt1"/>
          </a:solidFill>
          <a:ln>
            <a:noFill/>
          </a:ln>
        </p:spPr>
        <p:txBody>
          <a:bodyPr spcFirstLastPara="1" wrap="square" lIns="91433" tIns="45700" rIns="91433" bIns="45700" anchor="ctr" anchorCtr="0">
            <a:noAutofit/>
          </a:bodyPr>
          <a:lstStyle/>
          <a:p>
            <a:pPr algn="ctr">
              <a:buClr>
                <a:srgbClr val="000000"/>
              </a:buClr>
              <a:buSzPts val="1800"/>
            </a:pPr>
            <a:endParaRPr sz="2400">
              <a:solidFill>
                <a:schemeClr val="lt1"/>
              </a:solidFill>
              <a:latin typeface="Calibri"/>
              <a:ea typeface="Calibri"/>
              <a:cs typeface="Calibri"/>
              <a:sym typeface="Calibri"/>
            </a:endParaRPr>
          </a:p>
        </p:txBody>
      </p:sp>
      <p:grpSp>
        <p:nvGrpSpPr>
          <p:cNvPr id="161" name="Google Shape;161;p27"/>
          <p:cNvGrpSpPr/>
          <p:nvPr/>
        </p:nvGrpSpPr>
        <p:grpSpPr>
          <a:xfrm>
            <a:off x="659097" y="670298"/>
            <a:ext cx="7217316" cy="6208500"/>
            <a:chOff x="1065212" y="670297"/>
            <a:chExt cx="7215392" cy="6208500"/>
          </a:xfrm>
        </p:grpSpPr>
        <p:sp>
          <p:nvSpPr>
            <p:cNvPr id="162" name="Google Shape;162;p27"/>
            <p:cNvSpPr/>
            <p:nvPr/>
          </p:nvSpPr>
          <p:spPr>
            <a:xfrm>
              <a:off x="1065212" y="697948"/>
              <a:ext cx="7173000" cy="6179400"/>
            </a:xfrm>
            <a:custGeom>
              <a:avLst/>
              <a:gdLst/>
              <a:ahLst/>
              <a:cxnLst/>
              <a:rect l="l" t="t" r="r" b="b"/>
              <a:pathLst>
                <a:path w="120000" h="120000" extrusionOk="0">
                  <a:moveTo>
                    <a:pt x="0" y="120000"/>
                  </a:moveTo>
                  <a:lnTo>
                    <a:pt x="119999" y="0"/>
                  </a:lnTo>
                  <a:lnTo>
                    <a:pt x="94670" y="119816"/>
                  </a:lnTo>
                  <a:lnTo>
                    <a:pt x="0" y="120000"/>
                  </a:lnTo>
                  <a:close/>
                </a:path>
              </a:pathLst>
            </a:custGeom>
            <a:solidFill>
              <a:srgbClr val="D8D8D8"/>
            </a:solidFill>
            <a:ln>
              <a:noFill/>
            </a:ln>
          </p:spPr>
          <p:txBody>
            <a:bodyPr spcFirstLastPara="1" wrap="square" lIns="91433" tIns="45700" rIns="91433" bIns="45700" anchor="ctr" anchorCtr="0">
              <a:noAutofit/>
            </a:bodyPr>
            <a:lstStyle/>
            <a:p>
              <a:pPr algn="ctr">
                <a:buClr>
                  <a:srgbClr val="000000"/>
                </a:buClr>
                <a:buSzPts val="1800"/>
              </a:pPr>
              <a:endParaRPr sz="2400">
                <a:solidFill>
                  <a:schemeClr val="lt1"/>
                </a:solidFill>
                <a:latin typeface="Calibri"/>
                <a:ea typeface="Calibri"/>
                <a:cs typeface="Calibri"/>
                <a:sym typeface="Calibri"/>
              </a:endParaRPr>
            </a:p>
          </p:txBody>
        </p:sp>
        <p:sp>
          <p:nvSpPr>
            <p:cNvPr id="163" name="Google Shape;163;p27"/>
            <p:cNvSpPr/>
            <p:nvPr/>
          </p:nvSpPr>
          <p:spPr>
            <a:xfrm>
              <a:off x="2176804" y="670297"/>
              <a:ext cx="6103800" cy="6208500"/>
            </a:xfrm>
            <a:custGeom>
              <a:avLst/>
              <a:gdLst/>
              <a:ahLst/>
              <a:cxnLst/>
              <a:rect l="l" t="t" r="r" b="b"/>
              <a:pathLst>
                <a:path w="120000" h="120000" extrusionOk="0">
                  <a:moveTo>
                    <a:pt x="120000" y="0"/>
                  </a:moveTo>
                  <a:lnTo>
                    <a:pt x="72000" y="119999"/>
                  </a:lnTo>
                  <a:lnTo>
                    <a:pt x="0" y="119999"/>
                  </a:lnTo>
                  <a:lnTo>
                    <a:pt x="120000" y="0"/>
                  </a:lnTo>
                  <a:close/>
                </a:path>
              </a:pathLst>
            </a:custGeom>
            <a:solidFill>
              <a:srgbClr val="FF0000"/>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sp>
        <p:nvSpPr>
          <p:cNvPr id="164" name="Google Shape;164;p27"/>
          <p:cNvSpPr/>
          <p:nvPr/>
        </p:nvSpPr>
        <p:spPr>
          <a:xfrm rot="-4003724">
            <a:off x="6110839" y="2786817"/>
            <a:ext cx="414088" cy="187611"/>
          </a:xfrm>
          <a:custGeom>
            <a:avLst/>
            <a:gdLst/>
            <a:ahLst/>
            <a:cxnLst/>
            <a:rect l="l" t="t" r="r" b="b"/>
            <a:pathLst>
              <a:path w="120000" h="120000" extrusionOk="0">
                <a:moveTo>
                  <a:pt x="0" y="0"/>
                </a:moveTo>
                <a:lnTo>
                  <a:pt x="101541" y="67751"/>
                </a:lnTo>
                <a:lnTo>
                  <a:pt x="97663" y="44495"/>
                </a:lnTo>
                <a:lnTo>
                  <a:pt x="120000" y="88398"/>
                </a:lnTo>
                <a:lnTo>
                  <a:pt x="108982" y="120000"/>
                </a:lnTo>
                <a:lnTo>
                  <a:pt x="106469" y="100728"/>
                </a:lnTo>
                <a:lnTo>
                  <a:pt x="12599" y="72519"/>
                </a:lnTo>
                <a:lnTo>
                  <a:pt x="0" y="0"/>
                </a:lnTo>
                <a:close/>
              </a:path>
            </a:pathLst>
          </a:custGeom>
          <a:solidFill>
            <a:schemeClr val="lt1"/>
          </a:solidFill>
          <a:ln>
            <a:noFill/>
          </a:ln>
        </p:spPr>
        <p:txBody>
          <a:bodyPr spcFirstLastPara="1" wrap="square" lIns="91433" tIns="45700" rIns="91433" bIns="45700" anchor="ctr" anchorCtr="0">
            <a:noAutofit/>
          </a:bodyPr>
          <a:lstStyle/>
          <a:p>
            <a:pPr algn="ctr">
              <a:buClr>
                <a:srgbClr val="000000"/>
              </a:buClr>
              <a:buSzPts val="1800"/>
            </a:pPr>
            <a:endParaRPr sz="2400">
              <a:solidFill>
                <a:schemeClr val="lt1"/>
              </a:solidFill>
              <a:latin typeface="Calibri"/>
              <a:ea typeface="Calibri"/>
              <a:cs typeface="Calibri"/>
              <a:sym typeface="Calibri"/>
            </a:endParaRPr>
          </a:p>
        </p:txBody>
      </p:sp>
      <p:grpSp>
        <p:nvGrpSpPr>
          <p:cNvPr id="165" name="Google Shape;165;p27"/>
          <p:cNvGrpSpPr/>
          <p:nvPr/>
        </p:nvGrpSpPr>
        <p:grpSpPr>
          <a:xfrm>
            <a:off x="2515415" y="4230183"/>
            <a:ext cx="3305820" cy="1966603"/>
            <a:chOff x="2921036" y="4230183"/>
            <a:chExt cx="3304939" cy="1966603"/>
          </a:xfrm>
        </p:grpSpPr>
        <p:sp>
          <p:nvSpPr>
            <p:cNvPr id="166" name="Google Shape;166;p27"/>
            <p:cNvSpPr/>
            <p:nvPr/>
          </p:nvSpPr>
          <p:spPr>
            <a:xfrm>
              <a:off x="5943975" y="5729875"/>
              <a:ext cx="282000" cy="466800"/>
            </a:xfrm>
            <a:custGeom>
              <a:avLst/>
              <a:gdLst/>
              <a:ahLst/>
              <a:cxnLst/>
              <a:rect l="l" t="t" r="r" b="b"/>
              <a:pathLst>
                <a:path w="120000" h="120000" extrusionOk="0">
                  <a:moveTo>
                    <a:pt x="80727" y="0"/>
                  </a:moveTo>
                  <a:lnTo>
                    <a:pt x="120000" y="0"/>
                  </a:lnTo>
                  <a:lnTo>
                    <a:pt x="40000" y="119999"/>
                  </a:lnTo>
                  <a:lnTo>
                    <a:pt x="0" y="119999"/>
                  </a:lnTo>
                  <a:lnTo>
                    <a:pt x="80727"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67" name="Google Shape;167;p27"/>
            <p:cNvSpPr/>
            <p:nvPr/>
          </p:nvSpPr>
          <p:spPr>
            <a:xfrm>
              <a:off x="2921036" y="5801686"/>
              <a:ext cx="482100" cy="395100"/>
            </a:xfrm>
            <a:custGeom>
              <a:avLst/>
              <a:gdLst/>
              <a:ahLst/>
              <a:cxnLst/>
              <a:rect l="l" t="t" r="r" b="b"/>
              <a:pathLst>
                <a:path w="120000" h="120000" extrusionOk="0">
                  <a:moveTo>
                    <a:pt x="97021" y="0"/>
                  </a:moveTo>
                  <a:lnTo>
                    <a:pt x="120000" y="0"/>
                  </a:lnTo>
                  <a:lnTo>
                    <a:pt x="22978" y="119999"/>
                  </a:lnTo>
                  <a:lnTo>
                    <a:pt x="0" y="119999"/>
                  </a:lnTo>
                  <a:lnTo>
                    <a:pt x="97021"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nvGrpSpPr>
            <p:cNvPr id="168" name="Google Shape;168;p27"/>
            <p:cNvGrpSpPr/>
            <p:nvPr/>
          </p:nvGrpSpPr>
          <p:grpSpPr>
            <a:xfrm>
              <a:off x="3091939" y="4230183"/>
              <a:ext cx="3019370" cy="1793528"/>
              <a:chOff x="1785938" y="4437063"/>
              <a:chExt cx="2803500" cy="1665300"/>
            </a:xfrm>
          </p:grpSpPr>
          <p:sp>
            <p:nvSpPr>
              <p:cNvPr id="169" name="Google Shape;169;p27"/>
              <p:cNvSpPr/>
              <p:nvPr/>
            </p:nvSpPr>
            <p:spPr>
              <a:xfrm>
                <a:off x="1785938" y="4437063"/>
                <a:ext cx="2803500" cy="1665300"/>
              </a:xfrm>
              <a:custGeom>
                <a:avLst/>
                <a:gdLst/>
                <a:ahLst/>
                <a:cxnLst/>
                <a:rect l="l" t="t" r="r" b="b"/>
                <a:pathLst>
                  <a:path w="120000" h="120000" extrusionOk="0">
                    <a:moveTo>
                      <a:pt x="0" y="0"/>
                    </a:moveTo>
                    <a:lnTo>
                      <a:pt x="120000" y="0"/>
                    </a:lnTo>
                    <a:lnTo>
                      <a:pt x="120000" y="120000"/>
                    </a:lnTo>
                    <a:lnTo>
                      <a:pt x="116262" y="120000"/>
                    </a:lnTo>
                    <a:lnTo>
                      <a:pt x="116262" y="6291"/>
                    </a:lnTo>
                    <a:lnTo>
                      <a:pt x="3669" y="6291"/>
                    </a:lnTo>
                    <a:lnTo>
                      <a:pt x="3669" y="120000"/>
                    </a:lnTo>
                    <a:lnTo>
                      <a:pt x="0" y="120000"/>
                    </a:lnTo>
                    <a:lnTo>
                      <a:pt x="0" y="0"/>
                    </a:lnTo>
                    <a:close/>
                  </a:path>
                </a:pathLst>
              </a:cu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70" name="Google Shape;170;p27"/>
              <p:cNvSpPr/>
              <p:nvPr/>
            </p:nvSpPr>
            <p:spPr>
              <a:xfrm>
                <a:off x="1849438" y="4498975"/>
                <a:ext cx="2695500" cy="722400"/>
              </a:xfrm>
              <a:prstGeom prst="rect">
                <a:avLst/>
              </a:pr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sp>
          <p:nvSpPr>
            <p:cNvPr id="171" name="Google Shape;171;p27"/>
            <p:cNvSpPr txBox="1"/>
            <p:nvPr/>
          </p:nvSpPr>
          <p:spPr>
            <a:xfrm>
              <a:off x="3403126" y="4344600"/>
              <a:ext cx="2409600" cy="397800"/>
            </a:xfrm>
            <a:prstGeom prst="rect">
              <a:avLst/>
            </a:prstGeom>
            <a:noFill/>
            <a:ln>
              <a:noFill/>
            </a:ln>
          </p:spPr>
          <p:txBody>
            <a:bodyPr spcFirstLastPara="1" wrap="square" lIns="91433" tIns="45700" rIns="91433" bIns="45700" anchor="t" anchorCtr="0">
              <a:noAutofit/>
            </a:bodyPr>
            <a:lstStyle/>
            <a:p>
              <a:pPr algn="ctr">
                <a:buClr>
                  <a:srgbClr val="000000"/>
                </a:buClr>
                <a:buSzPts val="1400"/>
              </a:pPr>
              <a:r>
                <a:rPr lang="en" sz="1867" b="1">
                  <a:solidFill>
                    <a:schemeClr val="lt1"/>
                  </a:solidFill>
                  <a:latin typeface="Arial"/>
                  <a:ea typeface="Arial"/>
                  <a:cs typeface="Arial"/>
                  <a:sym typeface="Arial"/>
                </a:rPr>
                <a:t>Pre - Program Phase</a:t>
              </a:r>
              <a:endParaRPr sz="1867" b="1">
                <a:solidFill>
                  <a:schemeClr val="lt1"/>
                </a:solidFill>
                <a:latin typeface="Arial"/>
                <a:ea typeface="Arial"/>
                <a:cs typeface="Arial"/>
                <a:sym typeface="Arial"/>
              </a:endParaRPr>
            </a:p>
          </p:txBody>
        </p:sp>
      </p:grpSp>
      <p:grpSp>
        <p:nvGrpSpPr>
          <p:cNvPr id="172" name="Google Shape;172;p27"/>
          <p:cNvGrpSpPr/>
          <p:nvPr/>
        </p:nvGrpSpPr>
        <p:grpSpPr>
          <a:xfrm>
            <a:off x="4615582" y="2892315"/>
            <a:ext cx="1984053" cy="1180836"/>
            <a:chOff x="5020643" y="2892314"/>
            <a:chExt cx="1983524" cy="1180836"/>
          </a:xfrm>
        </p:grpSpPr>
        <p:sp>
          <p:nvSpPr>
            <p:cNvPr id="173" name="Google Shape;173;p27"/>
            <p:cNvSpPr/>
            <p:nvPr/>
          </p:nvSpPr>
          <p:spPr>
            <a:xfrm>
              <a:off x="6835267" y="3792650"/>
              <a:ext cx="168900" cy="280500"/>
            </a:xfrm>
            <a:custGeom>
              <a:avLst/>
              <a:gdLst/>
              <a:ahLst/>
              <a:cxnLst/>
              <a:rect l="l" t="t" r="r" b="b"/>
              <a:pathLst>
                <a:path w="120000" h="120000" extrusionOk="0">
                  <a:moveTo>
                    <a:pt x="81649" y="0"/>
                  </a:moveTo>
                  <a:lnTo>
                    <a:pt x="120000" y="0"/>
                  </a:lnTo>
                  <a:lnTo>
                    <a:pt x="39587" y="120000"/>
                  </a:lnTo>
                  <a:lnTo>
                    <a:pt x="0" y="120000"/>
                  </a:lnTo>
                  <a:lnTo>
                    <a:pt x="81649"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74" name="Google Shape;174;p27"/>
            <p:cNvSpPr/>
            <p:nvPr/>
          </p:nvSpPr>
          <p:spPr>
            <a:xfrm>
              <a:off x="5020643" y="3834446"/>
              <a:ext cx="290700" cy="238500"/>
            </a:xfrm>
            <a:custGeom>
              <a:avLst/>
              <a:gdLst/>
              <a:ahLst/>
              <a:cxnLst/>
              <a:rect l="l" t="t" r="r" b="b"/>
              <a:pathLst>
                <a:path w="120000" h="120000" extrusionOk="0">
                  <a:moveTo>
                    <a:pt x="96287" y="0"/>
                  </a:moveTo>
                  <a:lnTo>
                    <a:pt x="120000" y="0"/>
                  </a:lnTo>
                  <a:lnTo>
                    <a:pt x="23712" y="120000"/>
                  </a:lnTo>
                  <a:lnTo>
                    <a:pt x="0" y="120000"/>
                  </a:lnTo>
                  <a:lnTo>
                    <a:pt x="96287"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nvGrpSpPr>
            <p:cNvPr id="175" name="Google Shape;175;p27"/>
            <p:cNvGrpSpPr/>
            <p:nvPr/>
          </p:nvGrpSpPr>
          <p:grpSpPr>
            <a:xfrm>
              <a:off x="5125145" y="2892314"/>
              <a:ext cx="1809392" cy="1074512"/>
              <a:chOff x="3711576" y="3146425"/>
              <a:chExt cx="1649400" cy="979500"/>
            </a:xfrm>
          </p:grpSpPr>
          <p:sp>
            <p:nvSpPr>
              <p:cNvPr id="176" name="Google Shape;176;p27"/>
              <p:cNvSpPr/>
              <p:nvPr/>
            </p:nvSpPr>
            <p:spPr>
              <a:xfrm>
                <a:off x="3711576" y="3146425"/>
                <a:ext cx="1649400" cy="979500"/>
              </a:xfrm>
              <a:custGeom>
                <a:avLst/>
                <a:gdLst/>
                <a:ahLst/>
                <a:cxnLst/>
                <a:rect l="l" t="t" r="r" b="b"/>
                <a:pathLst>
                  <a:path w="120000" h="120000" extrusionOk="0">
                    <a:moveTo>
                      <a:pt x="0" y="0"/>
                    </a:moveTo>
                    <a:lnTo>
                      <a:pt x="120000" y="0"/>
                    </a:lnTo>
                    <a:lnTo>
                      <a:pt x="120000" y="120000"/>
                    </a:lnTo>
                    <a:lnTo>
                      <a:pt x="116419" y="120000"/>
                    </a:lnTo>
                    <a:lnTo>
                      <a:pt x="116419" y="6418"/>
                    </a:lnTo>
                    <a:lnTo>
                      <a:pt x="3695" y="6418"/>
                    </a:lnTo>
                    <a:lnTo>
                      <a:pt x="3695" y="120000"/>
                    </a:lnTo>
                    <a:lnTo>
                      <a:pt x="0" y="120000"/>
                    </a:lnTo>
                    <a:lnTo>
                      <a:pt x="0" y="0"/>
                    </a:lnTo>
                    <a:close/>
                  </a:path>
                </a:pathLst>
              </a:cu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77" name="Google Shape;177;p27"/>
              <p:cNvSpPr/>
              <p:nvPr/>
            </p:nvSpPr>
            <p:spPr>
              <a:xfrm>
                <a:off x="3748088" y="3182938"/>
                <a:ext cx="1587600" cy="425400"/>
              </a:xfrm>
              <a:prstGeom prst="rect">
                <a:avLst/>
              </a:pr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sp>
          <p:nvSpPr>
            <p:cNvPr id="178" name="Google Shape;178;p27"/>
            <p:cNvSpPr txBox="1"/>
            <p:nvPr/>
          </p:nvSpPr>
          <p:spPr>
            <a:xfrm>
              <a:off x="5299954" y="3021311"/>
              <a:ext cx="1402500" cy="337500"/>
            </a:xfrm>
            <a:prstGeom prst="rect">
              <a:avLst/>
            </a:prstGeom>
            <a:noFill/>
            <a:ln>
              <a:noFill/>
            </a:ln>
          </p:spPr>
          <p:txBody>
            <a:bodyPr spcFirstLastPara="1" wrap="square" lIns="91433" tIns="45700" rIns="91433" bIns="45700" anchor="t" anchorCtr="0">
              <a:noAutofit/>
            </a:bodyPr>
            <a:lstStyle/>
            <a:p>
              <a:pPr algn="ctr">
                <a:buClr>
                  <a:schemeClr val="dk1"/>
                </a:buClr>
                <a:buSzPts val="900"/>
              </a:pPr>
              <a:r>
                <a:rPr lang="en" sz="1200" b="1">
                  <a:solidFill>
                    <a:schemeClr val="lt1"/>
                  </a:solidFill>
                  <a:latin typeface="Arial"/>
                  <a:ea typeface="Arial"/>
                  <a:cs typeface="Arial"/>
                  <a:sym typeface="Arial"/>
                </a:rPr>
                <a:t>Program Phase</a:t>
              </a:r>
              <a:endParaRPr sz="1200" b="1">
                <a:solidFill>
                  <a:schemeClr val="lt1"/>
                </a:solidFill>
                <a:latin typeface="Arial"/>
                <a:ea typeface="Arial"/>
                <a:cs typeface="Arial"/>
                <a:sym typeface="Arial"/>
              </a:endParaRPr>
            </a:p>
            <a:p>
              <a:pPr algn="ctr">
                <a:buClr>
                  <a:srgbClr val="000000"/>
                </a:buClr>
                <a:buSzPts val="1300"/>
              </a:pPr>
              <a:endParaRPr sz="1733" b="1">
                <a:solidFill>
                  <a:schemeClr val="lt1"/>
                </a:solidFill>
                <a:latin typeface="Arial"/>
                <a:ea typeface="Arial"/>
                <a:cs typeface="Arial"/>
                <a:sym typeface="Arial"/>
              </a:endParaRPr>
            </a:p>
          </p:txBody>
        </p:sp>
      </p:grpSp>
      <p:grpSp>
        <p:nvGrpSpPr>
          <p:cNvPr id="179" name="Google Shape;179;p27"/>
          <p:cNvGrpSpPr/>
          <p:nvPr/>
        </p:nvGrpSpPr>
        <p:grpSpPr>
          <a:xfrm>
            <a:off x="5855848" y="1916067"/>
            <a:ext cx="1245461" cy="826253"/>
            <a:chOff x="6260579" y="1916067"/>
            <a:chExt cx="1245129" cy="826253"/>
          </a:xfrm>
        </p:grpSpPr>
        <p:sp>
          <p:nvSpPr>
            <p:cNvPr id="180" name="Google Shape;180;p27"/>
            <p:cNvSpPr/>
            <p:nvPr/>
          </p:nvSpPr>
          <p:spPr>
            <a:xfrm>
              <a:off x="7399508" y="2564720"/>
              <a:ext cx="106200" cy="177600"/>
            </a:xfrm>
            <a:custGeom>
              <a:avLst/>
              <a:gdLst/>
              <a:ahLst/>
              <a:cxnLst/>
              <a:rect l="l" t="t" r="r" b="b"/>
              <a:pathLst>
                <a:path w="120000" h="120000" extrusionOk="0">
                  <a:moveTo>
                    <a:pt x="80655" y="0"/>
                  </a:moveTo>
                  <a:lnTo>
                    <a:pt x="120000" y="0"/>
                  </a:lnTo>
                  <a:lnTo>
                    <a:pt x="39344" y="120000"/>
                  </a:lnTo>
                  <a:lnTo>
                    <a:pt x="0" y="120000"/>
                  </a:lnTo>
                  <a:lnTo>
                    <a:pt x="80655"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81" name="Google Shape;181;p27"/>
            <p:cNvSpPr/>
            <p:nvPr/>
          </p:nvSpPr>
          <p:spPr>
            <a:xfrm>
              <a:off x="6260579" y="2594324"/>
              <a:ext cx="179400" cy="147900"/>
            </a:xfrm>
            <a:custGeom>
              <a:avLst/>
              <a:gdLst/>
              <a:ahLst/>
              <a:cxnLst/>
              <a:rect l="l" t="t" r="r" b="b"/>
              <a:pathLst>
                <a:path w="120000" h="120000" extrusionOk="0">
                  <a:moveTo>
                    <a:pt x="97864" y="0"/>
                  </a:moveTo>
                  <a:lnTo>
                    <a:pt x="120000" y="0"/>
                  </a:lnTo>
                  <a:lnTo>
                    <a:pt x="22135" y="120000"/>
                  </a:lnTo>
                  <a:lnTo>
                    <a:pt x="0" y="120000"/>
                  </a:lnTo>
                  <a:lnTo>
                    <a:pt x="97864"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nvGrpSpPr>
            <p:cNvPr id="182" name="Google Shape;182;p27"/>
            <p:cNvGrpSpPr/>
            <p:nvPr/>
          </p:nvGrpSpPr>
          <p:grpSpPr>
            <a:xfrm>
              <a:off x="6323289" y="2000489"/>
              <a:ext cx="1139015" cy="675642"/>
              <a:chOff x="4767263" y="2420938"/>
              <a:chExt cx="1038300" cy="615900"/>
            </a:xfrm>
          </p:grpSpPr>
          <p:sp>
            <p:nvSpPr>
              <p:cNvPr id="183" name="Google Shape;183;p27"/>
              <p:cNvSpPr/>
              <p:nvPr/>
            </p:nvSpPr>
            <p:spPr>
              <a:xfrm>
                <a:off x="4767263" y="2420938"/>
                <a:ext cx="1038300" cy="615900"/>
              </a:xfrm>
              <a:custGeom>
                <a:avLst/>
                <a:gdLst/>
                <a:ahLst/>
                <a:cxnLst/>
                <a:rect l="l" t="t" r="r" b="b"/>
                <a:pathLst>
                  <a:path w="120000" h="120000" extrusionOk="0">
                    <a:moveTo>
                      <a:pt x="0" y="0"/>
                    </a:moveTo>
                    <a:lnTo>
                      <a:pt x="120000" y="0"/>
                    </a:lnTo>
                    <a:lnTo>
                      <a:pt x="120000" y="120000"/>
                    </a:lnTo>
                    <a:lnTo>
                      <a:pt x="116146" y="120000"/>
                    </a:lnTo>
                    <a:lnTo>
                      <a:pt x="116146" y="6494"/>
                    </a:lnTo>
                    <a:lnTo>
                      <a:pt x="3853" y="6494"/>
                    </a:lnTo>
                    <a:lnTo>
                      <a:pt x="3853" y="120000"/>
                    </a:lnTo>
                    <a:lnTo>
                      <a:pt x="0" y="120000"/>
                    </a:lnTo>
                    <a:lnTo>
                      <a:pt x="0" y="0"/>
                    </a:lnTo>
                    <a:close/>
                  </a:path>
                </a:pathLst>
              </a:cu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84" name="Google Shape;184;p27"/>
              <p:cNvSpPr/>
              <p:nvPr/>
            </p:nvSpPr>
            <p:spPr>
              <a:xfrm>
                <a:off x="4791076" y="2443163"/>
                <a:ext cx="998400" cy="268200"/>
              </a:xfrm>
              <a:prstGeom prst="rect">
                <a:avLst/>
              </a:pr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sp>
          <p:nvSpPr>
            <p:cNvPr id="185" name="Google Shape;185;p27"/>
            <p:cNvSpPr txBox="1"/>
            <p:nvPr/>
          </p:nvSpPr>
          <p:spPr>
            <a:xfrm>
              <a:off x="6400194" y="1916067"/>
              <a:ext cx="999300" cy="258900"/>
            </a:xfrm>
            <a:prstGeom prst="rect">
              <a:avLst/>
            </a:prstGeom>
            <a:noFill/>
            <a:ln>
              <a:noFill/>
            </a:ln>
          </p:spPr>
          <p:txBody>
            <a:bodyPr spcFirstLastPara="1" wrap="square" lIns="91433" tIns="45700" rIns="91433" bIns="45700" anchor="ctr" anchorCtr="0">
              <a:noAutofit/>
            </a:bodyPr>
            <a:lstStyle/>
            <a:p>
              <a:pPr algn="ctr">
                <a:buClr>
                  <a:srgbClr val="000000"/>
                </a:buClr>
                <a:buSzPts val="1200"/>
              </a:pPr>
              <a:r>
                <a:rPr lang="en" sz="1600" b="1" baseline="-25000">
                  <a:solidFill>
                    <a:schemeClr val="lt1"/>
                  </a:solidFill>
                  <a:latin typeface="Arial"/>
                  <a:ea typeface="Arial"/>
                  <a:cs typeface="Arial"/>
                  <a:sym typeface="Arial"/>
                </a:rPr>
                <a:t>Career Phase</a:t>
              </a:r>
              <a:endParaRPr sz="1600" b="1" baseline="-25000">
                <a:solidFill>
                  <a:schemeClr val="lt1"/>
                </a:solidFill>
                <a:latin typeface="Arial"/>
                <a:ea typeface="Arial"/>
                <a:cs typeface="Arial"/>
                <a:sym typeface="Arial"/>
              </a:endParaRPr>
            </a:p>
          </p:txBody>
        </p:sp>
      </p:grpSp>
      <p:grpSp>
        <p:nvGrpSpPr>
          <p:cNvPr id="186" name="Google Shape;186;p27"/>
          <p:cNvGrpSpPr/>
          <p:nvPr/>
        </p:nvGrpSpPr>
        <p:grpSpPr>
          <a:xfrm>
            <a:off x="7442602" y="907045"/>
            <a:ext cx="281132" cy="202473"/>
            <a:chOff x="5020643" y="2892314"/>
            <a:chExt cx="1983524" cy="1180836"/>
          </a:xfrm>
        </p:grpSpPr>
        <p:sp>
          <p:nvSpPr>
            <p:cNvPr id="187" name="Google Shape;187;p27"/>
            <p:cNvSpPr/>
            <p:nvPr/>
          </p:nvSpPr>
          <p:spPr>
            <a:xfrm>
              <a:off x="6835267" y="3792650"/>
              <a:ext cx="168900" cy="280500"/>
            </a:xfrm>
            <a:custGeom>
              <a:avLst/>
              <a:gdLst/>
              <a:ahLst/>
              <a:cxnLst/>
              <a:rect l="l" t="t" r="r" b="b"/>
              <a:pathLst>
                <a:path w="120000" h="120000" extrusionOk="0">
                  <a:moveTo>
                    <a:pt x="81649" y="0"/>
                  </a:moveTo>
                  <a:lnTo>
                    <a:pt x="120000" y="0"/>
                  </a:lnTo>
                  <a:lnTo>
                    <a:pt x="39587" y="120000"/>
                  </a:lnTo>
                  <a:lnTo>
                    <a:pt x="0" y="120000"/>
                  </a:lnTo>
                  <a:lnTo>
                    <a:pt x="81649" y="0"/>
                  </a:lnTo>
                  <a:close/>
                </a:path>
              </a:pathLst>
            </a:custGeom>
            <a:solidFill>
              <a:srgbClr val="A5A5A5"/>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88" name="Google Shape;188;p27"/>
            <p:cNvSpPr/>
            <p:nvPr/>
          </p:nvSpPr>
          <p:spPr>
            <a:xfrm>
              <a:off x="5020643" y="3834446"/>
              <a:ext cx="290700" cy="238500"/>
            </a:xfrm>
            <a:custGeom>
              <a:avLst/>
              <a:gdLst/>
              <a:ahLst/>
              <a:cxnLst/>
              <a:rect l="l" t="t" r="r" b="b"/>
              <a:pathLst>
                <a:path w="120000" h="120000" extrusionOk="0">
                  <a:moveTo>
                    <a:pt x="96287" y="0"/>
                  </a:moveTo>
                  <a:lnTo>
                    <a:pt x="120000" y="0"/>
                  </a:lnTo>
                  <a:lnTo>
                    <a:pt x="23712" y="120000"/>
                  </a:lnTo>
                  <a:lnTo>
                    <a:pt x="0" y="120000"/>
                  </a:lnTo>
                  <a:lnTo>
                    <a:pt x="96287" y="0"/>
                  </a:lnTo>
                  <a:close/>
                </a:path>
              </a:pathLst>
            </a:custGeom>
            <a:solidFill>
              <a:srgbClr val="A5A5A5"/>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nvGrpSpPr>
            <p:cNvPr id="189" name="Google Shape;189;p27"/>
            <p:cNvGrpSpPr/>
            <p:nvPr/>
          </p:nvGrpSpPr>
          <p:grpSpPr>
            <a:xfrm>
              <a:off x="5125145" y="2892314"/>
              <a:ext cx="1809392" cy="1074512"/>
              <a:chOff x="3711576" y="3146425"/>
              <a:chExt cx="1649400" cy="979500"/>
            </a:xfrm>
          </p:grpSpPr>
          <p:sp>
            <p:nvSpPr>
              <p:cNvPr id="190" name="Google Shape;190;p27"/>
              <p:cNvSpPr/>
              <p:nvPr/>
            </p:nvSpPr>
            <p:spPr>
              <a:xfrm>
                <a:off x="3711576" y="3146425"/>
                <a:ext cx="1649400" cy="979500"/>
              </a:xfrm>
              <a:custGeom>
                <a:avLst/>
                <a:gdLst/>
                <a:ahLst/>
                <a:cxnLst/>
                <a:rect l="l" t="t" r="r" b="b"/>
                <a:pathLst>
                  <a:path w="120000" h="120000" extrusionOk="0">
                    <a:moveTo>
                      <a:pt x="0" y="0"/>
                    </a:moveTo>
                    <a:lnTo>
                      <a:pt x="120000" y="0"/>
                    </a:lnTo>
                    <a:lnTo>
                      <a:pt x="120000" y="120000"/>
                    </a:lnTo>
                    <a:lnTo>
                      <a:pt x="116419" y="120000"/>
                    </a:lnTo>
                    <a:lnTo>
                      <a:pt x="116419" y="6418"/>
                    </a:lnTo>
                    <a:lnTo>
                      <a:pt x="3695" y="6418"/>
                    </a:lnTo>
                    <a:lnTo>
                      <a:pt x="3695" y="120000"/>
                    </a:lnTo>
                    <a:lnTo>
                      <a:pt x="0" y="120000"/>
                    </a:lnTo>
                    <a:lnTo>
                      <a:pt x="0" y="0"/>
                    </a:lnTo>
                    <a:close/>
                  </a:path>
                </a:pathLst>
              </a:custGeom>
              <a:solidFill>
                <a:srgbClr val="A5A5A5"/>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91" name="Google Shape;191;p27"/>
              <p:cNvSpPr/>
              <p:nvPr/>
            </p:nvSpPr>
            <p:spPr>
              <a:xfrm>
                <a:off x="3748088" y="3182938"/>
                <a:ext cx="1587600" cy="425400"/>
              </a:xfrm>
              <a:prstGeom prst="rect">
                <a:avLst/>
              </a:prstGeom>
              <a:solidFill>
                <a:srgbClr val="A5A5A5"/>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grpSp>
      <p:sp>
        <p:nvSpPr>
          <p:cNvPr id="192" name="Google Shape;192;p27"/>
          <p:cNvSpPr/>
          <p:nvPr/>
        </p:nvSpPr>
        <p:spPr>
          <a:xfrm>
            <a:off x="7438763" y="1626505"/>
            <a:ext cx="56400" cy="103200"/>
          </a:xfrm>
          <a:custGeom>
            <a:avLst/>
            <a:gdLst/>
            <a:ahLst/>
            <a:cxnLst/>
            <a:rect l="l" t="t" r="r" b="b"/>
            <a:pathLst>
              <a:path w="120000" h="120000" extrusionOk="0">
                <a:moveTo>
                  <a:pt x="81649" y="0"/>
                </a:moveTo>
                <a:lnTo>
                  <a:pt x="120000" y="0"/>
                </a:lnTo>
                <a:lnTo>
                  <a:pt x="39587" y="120000"/>
                </a:lnTo>
                <a:lnTo>
                  <a:pt x="0" y="120000"/>
                </a:lnTo>
                <a:lnTo>
                  <a:pt x="81649" y="0"/>
                </a:lnTo>
                <a:close/>
              </a:path>
            </a:pathLst>
          </a:custGeom>
          <a:solidFill>
            <a:srgbClr val="A5A5A5"/>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93" name="Google Shape;193;p27"/>
          <p:cNvSpPr/>
          <p:nvPr/>
        </p:nvSpPr>
        <p:spPr>
          <a:xfrm>
            <a:off x="6832436" y="1641869"/>
            <a:ext cx="97200" cy="87600"/>
          </a:xfrm>
          <a:custGeom>
            <a:avLst/>
            <a:gdLst/>
            <a:ahLst/>
            <a:cxnLst/>
            <a:rect l="l" t="t" r="r" b="b"/>
            <a:pathLst>
              <a:path w="120000" h="120000" extrusionOk="0">
                <a:moveTo>
                  <a:pt x="96287" y="0"/>
                </a:moveTo>
                <a:lnTo>
                  <a:pt x="120000" y="0"/>
                </a:lnTo>
                <a:lnTo>
                  <a:pt x="23712" y="120000"/>
                </a:lnTo>
                <a:lnTo>
                  <a:pt x="0" y="120000"/>
                </a:lnTo>
                <a:lnTo>
                  <a:pt x="96287" y="0"/>
                </a:lnTo>
                <a:close/>
              </a:path>
            </a:pathLst>
          </a:custGeom>
          <a:solidFill>
            <a:srgbClr val="A5A5A5"/>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94" name="Google Shape;194;p27"/>
          <p:cNvSpPr/>
          <p:nvPr/>
        </p:nvSpPr>
        <p:spPr>
          <a:xfrm>
            <a:off x="6867353" y="1295541"/>
            <a:ext cx="604400" cy="394800"/>
          </a:xfrm>
          <a:custGeom>
            <a:avLst/>
            <a:gdLst/>
            <a:ahLst/>
            <a:cxnLst/>
            <a:rect l="l" t="t" r="r" b="b"/>
            <a:pathLst>
              <a:path w="120000" h="120000" extrusionOk="0">
                <a:moveTo>
                  <a:pt x="0" y="0"/>
                </a:moveTo>
                <a:lnTo>
                  <a:pt x="120000" y="0"/>
                </a:lnTo>
                <a:lnTo>
                  <a:pt x="120000" y="120000"/>
                </a:lnTo>
                <a:lnTo>
                  <a:pt x="116419" y="120000"/>
                </a:lnTo>
                <a:lnTo>
                  <a:pt x="116419" y="6418"/>
                </a:lnTo>
                <a:lnTo>
                  <a:pt x="3695" y="6418"/>
                </a:lnTo>
                <a:lnTo>
                  <a:pt x="3695" y="120000"/>
                </a:lnTo>
                <a:lnTo>
                  <a:pt x="0" y="120000"/>
                </a:lnTo>
                <a:lnTo>
                  <a:pt x="0" y="0"/>
                </a:lnTo>
                <a:close/>
              </a:path>
            </a:pathLst>
          </a:cu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95" name="Google Shape;195;p27"/>
          <p:cNvSpPr/>
          <p:nvPr/>
        </p:nvSpPr>
        <p:spPr>
          <a:xfrm>
            <a:off x="6880737" y="1310265"/>
            <a:ext cx="582000" cy="171600"/>
          </a:xfrm>
          <a:prstGeom prst="rect">
            <a:avLst/>
          </a:prstGeom>
          <a:solidFill>
            <a:srgbClr val="A5A5A5"/>
          </a:solidFill>
          <a:ln>
            <a:noFill/>
          </a:ln>
          <a:effectLst>
            <a:outerShdw sy="23000" kx="1200090" algn="br" rotWithShape="0">
              <a:srgbClr val="000000">
                <a:alpha val="11372"/>
              </a:srgbClr>
            </a:outerShdw>
          </a:effectLst>
        </p:spPr>
        <p:txBody>
          <a:bodyPr spcFirstLastPara="1" wrap="square" lIns="91433" tIns="45700" rIns="91433" bIns="45700" anchor="ctr" anchorCtr="0">
            <a:noAutofit/>
          </a:bodyPr>
          <a:lstStyle/>
          <a:p>
            <a:pPr>
              <a:buClr>
                <a:srgbClr val="000000"/>
              </a:buClr>
              <a:buSzPts val="1600"/>
            </a:pPr>
            <a:endParaRPr sz="2133">
              <a:solidFill>
                <a:schemeClr val="dk1"/>
              </a:solidFill>
              <a:latin typeface="Calibri"/>
              <a:ea typeface="Calibri"/>
              <a:cs typeface="Calibri"/>
              <a:sym typeface="Calibri"/>
            </a:endParaRPr>
          </a:p>
        </p:txBody>
      </p:sp>
      <p:sp>
        <p:nvSpPr>
          <p:cNvPr id="196" name="Google Shape;196;p27"/>
          <p:cNvSpPr txBox="1"/>
          <p:nvPr/>
        </p:nvSpPr>
        <p:spPr>
          <a:xfrm>
            <a:off x="6880733" y="1274500"/>
            <a:ext cx="661200" cy="202400"/>
          </a:xfrm>
          <a:prstGeom prst="rect">
            <a:avLst/>
          </a:prstGeom>
          <a:solidFill>
            <a:srgbClr val="3F3F3F"/>
          </a:solidFill>
          <a:ln>
            <a:noFill/>
          </a:ln>
        </p:spPr>
        <p:txBody>
          <a:bodyPr spcFirstLastPara="1" wrap="square" lIns="121900" tIns="121900" rIns="121900" bIns="121900" anchor="ctr" anchorCtr="0">
            <a:noAutofit/>
          </a:bodyPr>
          <a:lstStyle/>
          <a:p>
            <a:pPr>
              <a:buClr>
                <a:srgbClr val="000000"/>
              </a:buClr>
              <a:buSzPts val="700"/>
            </a:pPr>
            <a:r>
              <a:rPr lang="en" sz="933" b="1">
                <a:solidFill>
                  <a:schemeClr val="lt1"/>
                </a:solidFill>
                <a:latin typeface="Arial"/>
                <a:ea typeface="Arial"/>
                <a:cs typeface="Arial"/>
                <a:sym typeface="Arial"/>
              </a:rPr>
              <a:t>Alumni</a:t>
            </a:r>
            <a:endParaRPr sz="933" b="1">
              <a:solidFill>
                <a:schemeClr val="lt1"/>
              </a:solidFill>
              <a:latin typeface="Arial"/>
              <a:ea typeface="Arial"/>
              <a:cs typeface="Arial"/>
              <a:sym typeface="Arial"/>
            </a:endParaRPr>
          </a:p>
        </p:txBody>
      </p:sp>
      <p:sp>
        <p:nvSpPr>
          <p:cNvPr id="197" name="Google Shape;197;p27"/>
          <p:cNvSpPr txBox="1"/>
          <p:nvPr/>
        </p:nvSpPr>
        <p:spPr>
          <a:xfrm>
            <a:off x="7625367" y="4965233"/>
            <a:ext cx="3469200" cy="1180800"/>
          </a:xfrm>
          <a:prstGeom prst="rect">
            <a:avLst/>
          </a:prstGeom>
          <a:noFill/>
          <a:ln>
            <a:noFill/>
          </a:ln>
        </p:spPr>
        <p:txBody>
          <a:bodyPr spcFirstLastPara="1" wrap="square" lIns="121900" tIns="121900" rIns="121900" bIns="121900" anchor="t" anchorCtr="0">
            <a:noAutofit/>
          </a:bodyPr>
          <a:lstStyle/>
          <a:p>
            <a:pPr>
              <a:buClr>
                <a:srgbClr val="000000"/>
              </a:buClr>
              <a:buSzPts val="1100"/>
            </a:pPr>
            <a:r>
              <a:rPr lang="en" sz="1467" b="1">
                <a:solidFill>
                  <a:schemeClr val="dk1"/>
                </a:solidFill>
                <a:latin typeface="Arial"/>
                <a:ea typeface="Arial"/>
                <a:cs typeface="Arial"/>
                <a:sym typeface="Arial"/>
              </a:rPr>
              <a:t>Features:</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Onboarding Call</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Prep Content</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Program Calendar</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Student Manual</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Welcome Webinar</a:t>
            </a:r>
            <a:endParaRPr sz="1467">
              <a:solidFill>
                <a:schemeClr val="dk1"/>
              </a:solidFill>
              <a:latin typeface="Arial"/>
              <a:ea typeface="Arial"/>
              <a:cs typeface="Arial"/>
              <a:sym typeface="Arial"/>
            </a:endParaRPr>
          </a:p>
        </p:txBody>
      </p:sp>
      <p:cxnSp>
        <p:nvCxnSpPr>
          <p:cNvPr id="198" name="Google Shape;198;p27"/>
          <p:cNvCxnSpPr>
            <a:stCxn id="170" idx="3"/>
            <a:endCxn id="197" idx="1"/>
          </p:cNvCxnSpPr>
          <p:nvPr/>
        </p:nvCxnSpPr>
        <p:spPr>
          <a:xfrm>
            <a:off x="5658599" y="4685875"/>
            <a:ext cx="1966800" cy="869600"/>
          </a:xfrm>
          <a:prstGeom prst="bentConnector3">
            <a:avLst>
              <a:gd name="adj1" fmla="val 77973"/>
            </a:avLst>
          </a:prstGeom>
          <a:noFill/>
          <a:ln w="9525" cap="flat" cmpd="sng">
            <a:solidFill>
              <a:srgbClr val="000000"/>
            </a:solidFill>
            <a:prstDash val="dot"/>
            <a:round/>
            <a:headEnd type="none" w="sm" len="sm"/>
            <a:tailEnd type="none" w="sm" len="sm"/>
          </a:ln>
        </p:spPr>
      </p:cxnSp>
      <p:cxnSp>
        <p:nvCxnSpPr>
          <p:cNvPr id="199" name="Google Shape;199;p27"/>
          <p:cNvCxnSpPr>
            <a:stCxn id="177" idx="1"/>
            <a:endCxn id="200" idx="3"/>
          </p:cNvCxnSpPr>
          <p:nvPr/>
        </p:nvCxnSpPr>
        <p:spPr>
          <a:xfrm rot="10800000">
            <a:off x="3610176" y="2769301"/>
            <a:ext cx="1150000" cy="396400"/>
          </a:xfrm>
          <a:prstGeom prst="bentConnector3">
            <a:avLst>
              <a:gd name="adj1" fmla="val 50008"/>
            </a:avLst>
          </a:prstGeom>
          <a:noFill/>
          <a:ln w="9525" cap="flat" cmpd="sng">
            <a:solidFill>
              <a:srgbClr val="000000"/>
            </a:solidFill>
            <a:prstDash val="dot"/>
            <a:round/>
            <a:headEnd type="none" w="sm" len="sm"/>
            <a:tailEnd type="none" w="sm" len="sm"/>
          </a:ln>
        </p:spPr>
      </p:cxnSp>
      <p:cxnSp>
        <p:nvCxnSpPr>
          <p:cNvPr id="201" name="Google Shape;201;p27"/>
          <p:cNvCxnSpPr>
            <a:stCxn id="196" idx="3"/>
            <a:endCxn id="202" idx="1"/>
          </p:cNvCxnSpPr>
          <p:nvPr/>
        </p:nvCxnSpPr>
        <p:spPr>
          <a:xfrm>
            <a:off x="7541933" y="1375700"/>
            <a:ext cx="693200" cy="800"/>
          </a:xfrm>
          <a:prstGeom prst="bentConnector3">
            <a:avLst>
              <a:gd name="adj1" fmla="val 50000"/>
            </a:avLst>
          </a:prstGeom>
          <a:noFill/>
          <a:ln w="9525" cap="flat" cmpd="sng">
            <a:solidFill>
              <a:srgbClr val="000000"/>
            </a:solidFill>
            <a:prstDash val="dot"/>
            <a:round/>
            <a:headEnd type="none" w="sm" len="sm"/>
            <a:tailEnd type="none" w="sm" len="sm"/>
          </a:ln>
        </p:spPr>
      </p:cxnSp>
      <p:cxnSp>
        <p:nvCxnSpPr>
          <p:cNvPr id="203" name="Google Shape;203;p27"/>
          <p:cNvCxnSpPr>
            <a:stCxn id="184" idx="3"/>
            <a:endCxn id="204" idx="1"/>
          </p:cNvCxnSpPr>
          <p:nvPr/>
        </p:nvCxnSpPr>
        <p:spPr>
          <a:xfrm>
            <a:off x="7040241" y="2171977"/>
            <a:ext cx="890000" cy="1275200"/>
          </a:xfrm>
          <a:prstGeom prst="bentConnector3">
            <a:avLst>
              <a:gd name="adj1" fmla="val 49999"/>
            </a:avLst>
          </a:prstGeom>
          <a:noFill/>
          <a:ln w="9525" cap="flat" cmpd="sng">
            <a:solidFill>
              <a:srgbClr val="000000"/>
            </a:solidFill>
            <a:prstDash val="dot"/>
            <a:round/>
            <a:headEnd type="none" w="sm" len="sm"/>
            <a:tailEnd type="none" w="sm" len="sm"/>
          </a:ln>
        </p:spPr>
      </p:cxnSp>
      <p:sp>
        <p:nvSpPr>
          <p:cNvPr id="205" name="Google Shape;205;p27"/>
          <p:cNvSpPr txBox="1"/>
          <p:nvPr/>
        </p:nvSpPr>
        <p:spPr>
          <a:xfrm>
            <a:off x="0" y="896500"/>
            <a:ext cx="6248400" cy="869600"/>
          </a:xfrm>
          <a:prstGeom prst="rect">
            <a:avLst/>
          </a:prstGeom>
          <a:noFill/>
          <a:ln>
            <a:noFill/>
          </a:ln>
        </p:spPr>
        <p:txBody>
          <a:bodyPr spcFirstLastPara="1" wrap="square" lIns="121900" tIns="121900" rIns="121900" bIns="121900" anchor="t" anchorCtr="0">
            <a:noAutofit/>
          </a:bodyPr>
          <a:lstStyle/>
          <a:p>
            <a:pPr>
              <a:buClr>
                <a:srgbClr val="000000"/>
              </a:buClr>
              <a:buSzPts val="1000"/>
            </a:pPr>
            <a:r>
              <a:rPr lang="en" sz="1333" b="1">
                <a:solidFill>
                  <a:srgbClr val="000000"/>
                </a:solidFill>
                <a:latin typeface="Arial"/>
                <a:ea typeface="Arial"/>
                <a:cs typeface="Arial"/>
                <a:sym typeface="Arial"/>
              </a:rPr>
              <a:t>A personalised learning journey to deliver target outcomes to learners.</a:t>
            </a:r>
            <a:endParaRPr sz="1333" b="1">
              <a:solidFill>
                <a:srgbClr val="000000"/>
              </a:solidFill>
              <a:latin typeface="Arial"/>
              <a:ea typeface="Arial"/>
              <a:cs typeface="Arial"/>
              <a:sym typeface="Arial"/>
            </a:endParaRPr>
          </a:p>
        </p:txBody>
      </p:sp>
      <p:sp>
        <p:nvSpPr>
          <p:cNvPr id="206" name="Google Shape;206;p27"/>
          <p:cNvSpPr txBox="1"/>
          <p:nvPr/>
        </p:nvSpPr>
        <p:spPr>
          <a:xfrm>
            <a:off x="0" y="269100"/>
            <a:ext cx="11360800" cy="763600"/>
          </a:xfrm>
          <a:prstGeom prst="rect">
            <a:avLst/>
          </a:prstGeom>
          <a:noFill/>
          <a:ln>
            <a:noFill/>
          </a:ln>
          <a:effectLst>
            <a:outerShdw blurRad="57150" dist="19050" dir="1020000" algn="bl" rotWithShape="0">
              <a:srgbClr val="000000">
                <a:alpha val="36862"/>
              </a:srgbClr>
            </a:outerShdw>
          </a:effectLst>
        </p:spPr>
        <p:txBody>
          <a:bodyPr spcFirstLastPara="1" wrap="square" lIns="121900" tIns="121900" rIns="121900" bIns="121900" anchor="t" anchorCtr="0">
            <a:normAutofit/>
          </a:bodyPr>
          <a:lstStyle/>
          <a:p>
            <a:pPr>
              <a:buClr>
                <a:srgbClr val="000000"/>
              </a:buClr>
              <a:buSzPts val="2320"/>
            </a:pPr>
            <a:r>
              <a:rPr lang="en" sz="3093" b="1">
                <a:solidFill>
                  <a:srgbClr val="0B5394"/>
                </a:solidFill>
                <a:latin typeface="Open Sans"/>
                <a:ea typeface="Open Sans"/>
                <a:cs typeface="Open Sans"/>
                <a:sym typeface="Open Sans"/>
              </a:rPr>
              <a:t>Learner Journey</a:t>
            </a:r>
            <a:endParaRPr sz="3093" b="1">
              <a:solidFill>
                <a:srgbClr val="000000"/>
              </a:solidFill>
              <a:latin typeface="Open Sans"/>
              <a:ea typeface="Open Sans"/>
              <a:cs typeface="Open Sans"/>
              <a:sym typeface="Open Sans"/>
            </a:endParaRPr>
          </a:p>
        </p:txBody>
      </p:sp>
      <p:sp>
        <p:nvSpPr>
          <p:cNvPr id="200" name="Google Shape;200;p27"/>
          <p:cNvSpPr txBox="1"/>
          <p:nvPr/>
        </p:nvSpPr>
        <p:spPr>
          <a:xfrm>
            <a:off x="236400" y="1409233"/>
            <a:ext cx="3373600" cy="2720000"/>
          </a:xfrm>
          <a:prstGeom prst="rect">
            <a:avLst/>
          </a:prstGeom>
          <a:noFill/>
          <a:ln>
            <a:noFill/>
          </a:ln>
        </p:spPr>
        <p:txBody>
          <a:bodyPr spcFirstLastPara="1" wrap="square" lIns="121900" tIns="121900" rIns="121900" bIns="121900" anchor="t" anchorCtr="0">
            <a:noAutofit/>
          </a:bodyPr>
          <a:lstStyle/>
          <a:p>
            <a:pPr>
              <a:buClr>
                <a:srgbClr val="000000"/>
              </a:buClr>
              <a:buSzPts val="1100"/>
            </a:pPr>
            <a:r>
              <a:rPr lang="en" sz="1467" b="1">
                <a:solidFill>
                  <a:schemeClr val="dk1"/>
                </a:solidFill>
                <a:latin typeface="Arial"/>
                <a:ea typeface="Arial"/>
                <a:cs typeface="Arial"/>
                <a:sym typeface="Arial"/>
              </a:rPr>
              <a:t>Features:</a:t>
            </a:r>
            <a:endParaRPr sz="1467" b="1">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Learning: Online + Live</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Support </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Academic</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Non Academic</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Career </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Career Centre</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Placement Support</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1:1 Mentorship</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Just in Time Mock Interview</a:t>
            </a:r>
            <a:endParaRPr sz="1467">
              <a:solidFill>
                <a:schemeClr val="dk1"/>
              </a:solidFill>
              <a:latin typeface="Arial"/>
              <a:ea typeface="Arial"/>
              <a:cs typeface="Arial"/>
              <a:sym typeface="Arial"/>
            </a:endParaRPr>
          </a:p>
        </p:txBody>
      </p:sp>
      <p:sp>
        <p:nvSpPr>
          <p:cNvPr id="202" name="Google Shape;202;p27"/>
          <p:cNvSpPr txBox="1"/>
          <p:nvPr/>
        </p:nvSpPr>
        <p:spPr>
          <a:xfrm>
            <a:off x="8235133" y="785300"/>
            <a:ext cx="2488400" cy="1180800"/>
          </a:xfrm>
          <a:prstGeom prst="rect">
            <a:avLst/>
          </a:prstGeom>
          <a:noFill/>
          <a:ln>
            <a:noFill/>
          </a:ln>
        </p:spPr>
        <p:txBody>
          <a:bodyPr spcFirstLastPara="1" wrap="square" lIns="121900" tIns="121900" rIns="121900" bIns="121900" anchor="t" anchorCtr="0">
            <a:noAutofit/>
          </a:bodyPr>
          <a:lstStyle/>
          <a:p>
            <a:pPr>
              <a:buClr>
                <a:srgbClr val="000000"/>
              </a:buClr>
              <a:buSzPts val="1100"/>
            </a:pPr>
            <a:r>
              <a:rPr lang="en" sz="1467" b="1">
                <a:solidFill>
                  <a:srgbClr val="000000"/>
                </a:solidFill>
                <a:latin typeface="Arial"/>
                <a:ea typeface="Arial"/>
                <a:cs typeface="Arial"/>
                <a:sym typeface="Arial"/>
              </a:rPr>
              <a:t>Features:</a:t>
            </a:r>
            <a:endParaRPr sz="1467" b="1">
              <a:solidFill>
                <a:srgbClr val="000000"/>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Lifelong Learning</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Career Support</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Peer Networking</a:t>
            </a:r>
            <a:endParaRPr sz="1467">
              <a:solidFill>
                <a:srgbClr val="000000"/>
              </a:solidFill>
              <a:latin typeface="Arial"/>
              <a:ea typeface="Arial"/>
              <a:cs typeface="Arial"/>
              <a:sym typeface="Arial"/>
            </a:endParaRPr>
          </a:p>
        </p:txBody>
      </p:sp>
      <p:sp>
        <p:nvSpPr>
          <p:cNvPr id="204" name="Google Shape;204;p27"/>
          <p:cNvSpPr txBox="1"/>
          <p:nvPr/>
        </p:nvSpPr>
        <p:spPr>
          <a:xfrm>
            <a:off x="7930233" y="2856633"/>
            <a:ext cx="4274800" cy="1180800"/>
          </a:xfrm>
          <a:prstGeom prst="rect">
            <a:avLst/>
          </a:prstGeom>
          <a:noFill/>
          <a:ln>
            <a:noFill/>
          </a:ln>
        </p:spPr>
        <p:txBody>
          <a:bodyPr spcFirstLastPara="1" wrap="square" lIns="121900" tIns="121900" rIns="121900" bIns="121900" anchor="t" anchorCtr="0">
            <a:noAutofit/>
          </a:bodyPr>
          <a:lstStyle/>
          <a:p>
            <a:pPr>
              <a:buClr>
                <a:srgbClr val="000000"/>
              </a:buClr>
              <a:buSzPts val="1100"/>
            </a:pPr>
            <a:r>
              <a:rPr lang="en" sz="1467" b="1">
                <a:solidFill>
                  <a:schemeClr val="dk1"/>
                </a:solidFill>
                <a:latin typeface="Arial"/>
                <a:ea typeface="Arial"/>
                <a:cs typeface="Arial"/>
                <a:sym typeface="Arial"/>
              </a:rPr>
              <a:t>Features:</a:t>
            </a:r>
            <a:endParaRPr sz="1467" b="1">
              <a:solidFill>
                <a:schemeClr val="dk1"/>
              </a:solidFill>
              <a:latin typeface="Arial"/>
              <a:ea typeface="Arial"/>
              <a:cs typeface="Arial"/>
              <a:sym typeface="Arial"/>
            </a:endParaRPr>
          </a:p>
          <a:p>
            <a:pPr marL="304792" indent="-215048">
              <a:buClr>
                <a:schemeClr val="dk1"/>
              </a:buClr>
              <a:buSzPts val="1100"/>
              <a:buFont typeface="Arial"/>
              <a:buChar char="●"/>
            </a:pPr>
            <a:r>
              <a:rPr lang="en" sz="1467">
                <a:solidFill>
                  <a:schemeClr val="dk1"/>
                </a:solidFill>
                <a:latin typeface="Arial"/>
                <a:ea typeface="Arial"/>
                <a:cs typeface="Arial"/>
                <a:sym typeface="Arial"/>
              </a:rPr>
              <a:t>High Performance Coaching</a:t>
            </a:r>
            <a:endParaRPr sz="1467">
              <a:solidFill>
                <a:schemeClr val="dk1"/>
              </a:solidFill>
              <a:latin typeface="Arial"/>
              <a:ea typeface="Arial"/>
              <a:cs typeface="Arial"/>
              <a:sym typeface="Arial"/>
            </a:endParaRPr>
          </a:p>
          <a:p>
            <a:pPr marL="304792" indent="-215048">
              <a:buClr>
                <a:schemeClr val="dk1"/>
              </a:buClr>
              <a:buSzPts val="1100"/>
              <a:buFont typeface="Arial"/>
              <a:buChar char="●"/>
            </a:pPr>
            <a:r>
              <a:rPr lang="en" sz="1467">
                <a:solidFill>
                  <a:schemeClr val="dk1"/>
                </a:solidFill>
                <a:latin typeface="Arial"/>
                <a:ea typeface="Arial"/>
                <a:cs typeface="Arial"/>
                <a:sym typeface="Arial"/>
              </a:rPr>
              <a:t>Career Features</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Career Webinar</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Just in Time Mock Interview</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Career Centre</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Placement Support</a:t>
            </a:r>
            <a:endParaRPr sz="1467">
              <a:solidFill>
                <a:schemeClr val="dk1"/>
              </a:solidFill>
              <a:latin typeface="Arial"/>
              <a:ea typeface="Arial"/>
              <a:cs typeface="Arial"/>
              <a:sym typeface="Arial"/>
            </a:endParaRPr>
          </a:p>
        </p:txBody>
      </p:sp>
    </p:spTree>
    <p:extLst>
      <p:ext uri="{BB962C8B-B14F-4D97-AF65-F5344CB8AC3E}">
        <p14:creationId xmlns:p14="http://schemas.microsoft.com/office/powerpoint/2010/main" val="41941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E506AB-66A1-474D-B1CC-ECA27BF3C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6411" y="4300611"/>
            <a:ext cx="2219177" cy="2219177"/>
          </a:xfrm>
          <a:prstGeom prst="rect">
            <a:avLst/>
          </a:prstGeom>
        </p:spPr>
      </p:pic>
      <p:pic>
        <p:nvPicPr>
          <p:cNvPr id="12" name="Picture 11">
            <a:extLst>
              <a:ext uri="{FF2B5EF4-FFF2-40B4-BE49-F238E27FC236}">
                <a16:creationId xmlns:a16="http://schemas.microsoft.com/office/drawing/2014/main" id="{2242DC9E-DEA5-42E4-896C-93721D74AA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26" y="1461988"/>
            <a:ext cx="12192000" cy="3048000"/>
          </a:xfrm>
          <a:prstGeom prst="rect">
            <a:avLst/>
          </a:prstGeom>
        </p:spPr>
      </p:pic>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Resume Optimization (Demo)</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4 of 6</a:t>
            </a:r>
          </a:p>
        </p:txBody>
      </p:sp>
      <p:pic>
        <p:nvPicPr>
          <p:cNvPr id="39" name="Picture 2" descr="Linkedin - Free social media icons">
            <a:extLst>
              <a:ext uri="{FF2B5EF4-FFF2-40B4-BE49-F238E27FC236}">
                <a16:creationId xmlns:a16="http://schemas.microsoft.com/office/drawing/2014/main" id="{B05F7F5E-A0D0-42EF-824C-F3DEF670B8E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130" t="-1031" r="23755"/>
          <a:stretch/>
        </p:blipFill>
        <p:spPr bwMode="auto">
          <a:xfrm>
            <a:off x="346764" y="1608098"/>
            <a:ext cx="408886" cy="40831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Medium logo | Logok">
            <a:extLst>
              <a:ext uri="{FF2B5EF4-FFF2-40B4-BE49-F238E27FC236}">
                <a16:creationId xmlns:a16="http://schemas.microsoft.com/office/drawing/2014/main" id="{C7E948CD-B777-4F4A-925E-11FD5B95E11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831" t="28005" r="19918" b="27804"/>
          <a:stretch/>
        </p:blipFill>
        <p:spPr bwMode="auto">
          <a:xfrm>
            <a:off x="1044105" y="1628744"/>
            <a:ext cx="595713" cy="32770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2" descr="Github Logo - Free social media icons">
            <a:extLst>
              <a:ext uri="{FF2B5EF4-FFF2-40B4-BE49-F238E27FC236}">
                <a16:creationId xmlns:a16="http://schemas.microsoft.com/office/drawing/2014/main" id="{7E59B895-1A33-4E72-AF1D-64B08220E1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9331" y="1590199"/>
            <a:ext cx="444110" cy="44411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onkeyLearn · GitHub">
            <a:extLst>
              <a:ext uri="{FF2B5EF4-FFF2-40B4-BE49-F238E27FC236}">
                <a16:creationId xmlns:a16="http://schemas.microsoft.com/office/drawing/2014/main" id="{531F1213-583D-4E39-BC97-B07B132563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4724" y="1525911"/>
            <a:ext cx="595713" cy="5247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3D72CFC-ED0D-4790-93CB-44BD2F364391}"/>
              </a:ext>
            </a:extLst>
          </p:cNvPr>
          <p:cNvPicPr>
            <a:picLocks noChangeAspect="1"/>
          </p:cNvPicPr>
          <p:nvPr/>
        </p:nvPicPr>
        <p:blipFill>
          <a:blip r:embed="rId9"/>
          <a:stretch>
            <a:fillRect/>
          </a:stretch>
        </p:blipFill>
        <p:spPr>
          <a:xfrm>
            <a:off x="11060004" y="6172104"/>
            <a:ext cx="1131995" cy="685896"/>
          </a:xfrm>
          <a:prstGeom prst="rect">
            <a:avLst/>
          </a:prstGeom>
        </p:spPr>
      </p:pic>
      <p:pic>
        <p:nvPicPr>
          <p:cNvPr id="2052" name="Picture 4" descr="Glassdoor - Wikipedia">
            <a:extLst>
              <a:ext uri="{FF2B5EF4-FFF2-40B4-BE49-F238E27FC236}">
                <a16:creationId xmlns:a16="http://schemas.microsoft.com/office/drawing/2014/main" id="{A25E28FA-A1B1-4AC3-92F0-DD045BA967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2984" y="1550885"/>
            <a:ext cx="609988" cy="4834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Logo transparent PNG - StickPNG">
            <a:extLst>
              <a:ext uri="{FF2B5EF4-FFF2-40B4-BE49-F238E27FC236}">
                <a16:creationId xmlns:a16="http://schemas.microsoft.com/office/drawing/2014/main" id="{F3F36BEB-EC13-45EF-A6D5-20CAE6D1FB0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4119" y="1662820"/>
            <a:ext cx="884168" cy="298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416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Factors to consider while looking for a job</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5 of 6</a:t>
            </a:r>
          </a:p>
        </p:txBody>
      </p:sp>
      <p:pic>
        <p:nvPicPr>
          <p:cNvPr id="3" name="Picture 2">
            <a:extLst>
              <a:ext uri="{FF2B5EF4-FFF2-40B4-BE49-F238E27FC236}">
                <a16:creationId xmlns:a16="http://schemas.microsoft.com/office/drawing/2014/main" id="{5EB81F1F-DF49-49F4-8123-661EB60CBB8E}"/>
              </a:ext>
            </a:extLst>
          </p:cNvPr>
          <p:cNvPicPr>
            <a:picLocks noChangeAspect="1"/>
          </p:cNvPicPr>
          <p:nvPr/>
        </p:nvPicPr>
        <p:blipFill rotWithShape="1">
          <a:blip r:embed="rId3">
            <a:extLst>
              <a:ext uri="{28A0092B-C50C-407E-A947-70E740481C1C}">
                <a14:useLocalDpi xmlns:a14="http://schemas.microsoft.com/office/drawing/2010/main" val="0"/>
              </a:ext>
            </a:extLst>
          </a:blip>
          <a:srcRect l="2105" t="8376" r="2369" b="5796"/>
          <a:stretch/>
        </p:blipFill>
        <p:spPr>
          <a:xfrm>
            <a:off x="19026" y="2055375"/>
            <a:ext cx="12145536" cy="3061478"/>
          </a:xfrm>
          <a:prstGeom prst="rect">
            <a:avLst/>
          </a:prstGeom>
        </p:spPr>
      </p:pic>
    </p:spTree>
    <p:extLst>
      <p:ext uri="{BB962C8B-B14F-4D97-AF65-F5344CB8AC3E}">
        <p14:creationId xmlns:p14="http://schemas.microsoft.com/office/powerpoint/2010/main" val="27215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Plan your Data Science prep</a:t>
            </a: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5 of 6</a:t>
            </a:r>
          </a:p>
        </p:txBody>
      </p:sp>
      <p:pic>
        <p:nvPicPr>
          <p:cNvPr id="4" name="Picture 3">
            <a:extLst>
              <a:ext uri="{FF2B5EF4-FFF2-40B4-BE49-F238E27FC236}">
                <a16:creationId xmlns:a16="http://schemas.microsoft.com/office/drawing/2014/main" id="{9A49EC7B-44E7-48AA-B08F-B9F21310D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320" y="1028238"/>
            <a:ext cx="7185360" cy="5775647"/>
          </a:xfrm>
          <a:prstGeom prst="rect">
            <a:avLst/>
          </a:prstGeom>
        </p:spPr>
      </p:pic>
    </p:spTree>
    <p:extLst>
      <p:ext uri="{BB962C8B-B14F-4D97-AF65-F5344CB8AC3E}">
        <p14:creationId xmlns:p14="http://schemas.microsoft.com/office/powerpoint/2010/main" val="1685887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DD942E-B569-4B98-891F-E414D32646A2}"/>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Expert Hacks</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 Placeholder 3">
            <a:extLst>
              <a:ext uri="{FF2B5EF4-FFF2-40B4-BE49-F238E27FC236}">
                <a16:creationId xmlns:a16="http://schemas.microsoft.com/office/drawing/2014/main" id="{F5335375-7924-4622-AF82-FA2C6FD1C933}"/>
              </a:ext>
            </a:extLst>
          </p:cNvPr>
          <p:cNvSpPr txBox="1">
            <a:spLocks/>
          </p:cNvSpPr>
          <p:nvPr/>
        </p:nvSpPr>
        <p:spPr>
          <a:xfrm>
            <a:off x="387236" y="1155111"/>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1"/>
                </a:solidFill>
                <a:latin typeface="Arial" panose="020B0604020202020204" pitchFamily="34" charset="0"/>
                <a:cs typeface="Arial" panose="020B0604020202020204" pitchFamily="34" charset="0"/>
              </a:rPr>
              <a:t>01</a:t>
            </a:r>
          </a:p>
        </p:txBody>
      </p:sp>
      <p:sp>
        <p:nvSpPr>
          <p:cNvPr id="9" name="Text Placeholder 3">
            <a:extLst>
              <a:ext uri="{FF2B5EF4-FFF2-40B4-BE49-F238E27FC236}">
                <a16:creationId xmlns:a16="http://schemas.microsoft.com/office/drawing/2014/main" id="{572863C0-3E9A-4E1D-A687-3612172F7A59}"/>
              </a:ext>
            </a:extLst>
          </p:cNvPr>
          <p:cNvSpPr txBox="1">
            <a:spLocks/>
          </p:cNvSpPr>
          <p:nvPr/>
        </p:nvSpPr>
        <p:spPr>
          <a:xfrm>
            <a:off x="387234" y="1865308"/>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2"/>
                </a:solidFill>
                <a:latin typeface="Arial" panose="020B0604020202020204" pitchFamily="34" charset="0"/>
                <a:cs typeface="Arial" panose="020B0604020202020204" pitchFamily="34" charset="0"/>
              </a:rPr>
              <a:t>02</a:t>
            </a:r>
          </a:p>
        </p:txBody>
      </p:sp>
      <p:sp>
        <p:nvSpPr>
          <p:cNvPr id="10" name="Text Placeholder 3">
            <a:extLst>
              <a:ext uri="{FF2B5EF4-FFF2-40B4-BE49-F238E27FC236}">
                <a16:creationId xmlns:a16="http://schemas.microsoft.com/office/drawing/2014/main" id="{D8D7DF81-14C1-4F31-ACBB-42D51E429EA7}"/>
              </a:ext>
            </a:extLst>
          </p:cNvPr>
          <p:cNvSpPr txBox="1">
            <a:spLocks/>
          </p:cNvSpPr>
          <p:nvPr/>
        </p:nvSpPr>
        <p:spPr>
          <a:xfrm>
            <a:off x="387234" y="2575505"/>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3"/>
                </a:solidFill>
                <a:latin typeface="Arial" panose="020B0604020202020204" pitchFamily="34" charset="0"/>
                <a:cs typeface="Arial" panose="020B0604020202020204" pitchFamily="34" charset="0"/>
              </a:rPr>
              <a:t>03</a:t>
            </a:r>
          </a:p>
        </p:txBody>
      </p:sp>
      <p:sp>
        <p:nvSpPr>
          <p:cNvPr id="11" name="Text Placeholder 3">
            <a:extLst>
              <a:ext uri="{FF2B5EF4-FFF2-40B4-BE49-F238E27FC236}">
                <a16:creationId xmlns:a16="http://schemas.microsoft.com/office/drawing/2014/main" id="{840F0057-916A-44B6-9107-1B9B95F6A5A1}"/>
              </a:ext>
            </a:extLst>
          </p:cNvPr>
          <p:cNvSpPr txBox="1">
            <a:spLocks/>
          </p:cNvSpPr>
          <p:nvPr/>
        </p:nvSpPr>
        <p:spPr>
          <a:xfrm>
            <a:off x="387234" y="4706096"/>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rgbClr val="00B050"/>
                </a:solidFill>
                <a:latin typeface="Arial" panose="020B0604020202020204" pitchFamily="34" charset="0"/>
                <a:cs typeface="Arial" panose="020B0604020202020204" pitchFamily="34" charset="0"/>
              </a:rPr>
              <a:t>06</a:t>
            </a:r>
          </a:p>
        </p:txBody>
      </p:sp>
      <p:sp>
        <p:nvSpPr>
          <p:cNvPr id="12" name="Text Placeholder 3">
            <a:extLst>
              <a:ext uri="{FF2B5EF4-FFF2-40B4-BE49-F238E27FC236}">
                <a16:creationId xmlns:a16="http://schemas.microsoft.com/office/drawing/2014/main" id="{4FBE352D-F81B-47D7-BB74-FE324C77EDFA}"/>
              </a:ext>
            </a:extLst>
          </p:cNvPr>
          <p:cNvSpPr txBox="1">
            <a:spLocks/>
          </p:cNvSpPr>
          <p:nvPr/>
        </p:nvSpPr>
        <p:spPr>
          <a:xfrm>
            <a:off x="387234" y="3995899"/>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5"/>
                </a:solidFill>
                <a:latin typeface="Arial" panose="020B0604020202020204" pitchFamily="34" charset="0"/>
                <a:cs typeface="Arial" panose="020B0604020202020204" pitchFamily="34" charset="0"/>
              </a:rPr>
              <a:t>05</a:t>
            </a:r>
          </a:p>
        </p:txBody>
      </p:sp>
      <p:sp>
        <p:nvSpPr>
          <p:cNvPr id="13" name="Text Placeholder 3">
            <a:extLst>
              <a:ext uri="{FF2B5EF4-FFF2-40B4-BE49-F238E27FC236}">
                <a16:creationId xmlns:a16="http://schemas.microsoft.com/office/drawing/2014/main" id="{04DA1616-C21E-49C5-9EA4-86F8E56B2B52}"/>
              </a:ext>
            </a:extLst>
          </p:cNvPr>
          <p:cNvSpPr txBox="1">
            <a:spLocks/>
          </p:cNvSpPr>
          <p:nvPr/>
        </p:nvSpPr>
        <p:spPr>
          <a:xfrm>
            <a:off x="387234" y="3285702"/>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4"/>
                </a:solidFill>
                <a:latin typeface="Arial" panose="020B0604020202020204" pitchFamily="34" charset="0"/>
                <a:cs typeface="Arial" panose="020B0604020202020204" pitchFamily="34" charset="0"/>
              </a:rPr>
              <a:t>04</a:t>
            </a:r>
          </a:p>
        </p:txBody>
      </p:sp>
      <p:sp>
        <p:nvSpPr>
          <p:cNvPr id="14" name="TextBox 13">
            <a:extLst>
              <a:ext uri="{FF2B5EF4-FFF2-40B4-BE49-F238E27FC236}">
                <a16:creationId xmlns:a16="http://schemas.microsoft.com/office/drawing/2014/main" id="{79AEEC14-E845-44D3-A6A8-C2D34FD2E487}"/>
              </a:ext>
            </a:extLst>
          </p:cNvPr>
          <p:cNvSpPr txBox="1"/>
          <p:nvPr/>
        </p:nvSpPr>
        <p:spPr>
          <a:xfrm>
            <a:off x="1005991" y="1200911"/>
            <a:ext cx="11073713" cy="577850"/>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240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Have Templates on Notion</a:t>
            </a:r>
          </a:p>
        </p:txBody>
      </p:sp>
      <p:sp>
        <p:nvSpPr>
          <p:cNvPr id="15" name="TextBox 14">
            <a:extLst>
              <a:ext uri="{FF2B5EF4-FFF2-40B4-BE49-F238E27FC236}">
                <a16:creationId xmlns:a16="http://schemas.microsoft.com/office/drawing/2014/main" id="{AACF4D6A-35E3-4E14-B38D-A0CE722770F4}"/>
              </a:ext>
            </a:extLst>
          </p:cNvPr>
          <p:cNvSpPr txBox="1"/>
          <p:nvPr/>
        </p:nvSpPr>
        <p:spPr>
          <a:xfrm>
            <a:off x="1005992" y="1915097"/>
            <a:ext cx="7668776"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Send Thank you Email after Interview</a:t>
            </a:r>
          </a:p>
        </p:txBody>
      </p:sp>
      <p:sp>
        <p:nvSpPr>
          <p:cNvPr id="16" name="TextBox 15">
            <a:extLst>
              <a:ext uri="{FF2B5EF4-FFF2-40B4-BE49-F238E27FC236}">
                <a16:creationId xmlns:a16="http://schemas.microsoft.com/office/drawing/2014/main" id="{811F4317-2888-44F6-A227-B6D7F7D100A2}"/>
              </a:ext>
            </a:extLst>
          </p:cNvPr>
          <p:cNvSpPr txBox="1"/>
          <p:nvPr/>
        </p:nvSpPr>
        <p:spPr>
          <a:xfrm>
            <a:off x="1005992" y="2625294"/>
            <a:ext cx="8318482"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Have an Interview Tracker</a:t>
            </a:r>
          </a:p>
        </p:txBody>
      </p:sp>
      <p:sp>
        <p:nvSpPr>
          <p:cNvPr id="17" name="TextBox 16">
            <a:extLst>
              <a:ext uri="{FF2B5EF4-FFF2-40B4-BE49-F238E27FC236}">
                <a16:creationId xmlns:a16="http://schemas.microsoft.com/office/drawing/2014/main" id="{337932F5-3322-448E-8C98-B64A545B055B}"/>
              </a:ext>
            </a:extLst>
          </p:cNvPr>
          <p:cNvSpPr txBox="1"/>
          <p:nvPr/>
        </p:nvSpPr>
        <p:spPr>
          <a:xfrm>
            <a:off x="1005992" y="3335491"/>
            <a:ext cx="10798774"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Google </a:t>
            </a:r>
            <a:r>
              <a:rPr lang="en-US" sz="2400" i="1" dirty="0">
                <a:solidFill>
                  <a:schemeClr val="tx1">
                    <a:lumMod val="85000"/>
                    <a:lumOff val="15000"/>
                  </a:schemeClr>
                </a:solidFill>
                <a:latin typeface="Arial" panose="020B0604020202020204" pitchFamily="34" charset="0"/>
                <a:cs typeface="Arial" panose="020B0604020202020204" pitchFamily="34" charset="0"/>
              </a:rPr>
              <a:t>Top 100 Interview Questions </a:t>
            </a:r>
            <a:r>
              <a:rPr lang="en-US" sz="2400" dirty="0">
                <a:solidFill>
                  <a:schemeClr val="tx1">
                    <a:lumMod val="85000"/>
                    <a:lumOff val="15000"/>
                  </a:schemeClr>
                </a:solidFill>
                <a:latin typeface="Arial" panose="020B0604020202020204" pitchFamily="34" charset="0"/>
                <a:cs typeface="Arial" panose="020B0604020202020204" pitchFamily="34" charset="0"/>
              </a:rPr>
              <a:t>for Data Science, ML, SQL, Python</a:t>
            </a:r>
          </a:p>
        </p:txBody>
      </p:sp>
      <p:sp>
        <p:nvSpPr>
          <p:cNvPr id="18" name="TextBox 17">
            <a:extLst>
              <a:ext uri="{FF2B5EF4-FFF2-40B4-BE49-F238E27FC236}">
                <a16:creationId xmlns:a16="http://schemas.microsoft.com/office/drawing/2014/main" id="{DB5D90E1-C682-45F0-BA60-F04616852450}"/>
              </a:ext>
            </a:extLst>
          </p:cNvPr>
          <p:cNvSpPr txBox="1"/>
          <p:nvPr/>
        </p:nvSpPr>
        <p:spPr>
          <a:xfrm>
            <a:off x="1005992" y="4045688"/>
            <a:ext cx="8029724"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Have a Master’s Degree</a:t>
            </a:r>
          </a:p>
        </p:txBody>
      </p:sp>
      <p:sp>
        <p:nvSpPr>
          <p:cNvPr id="19" name="TextBox 18">
            <a:extLst>
              <a:ext uri="{FF2B5EF4-FFF2-40B4-BE49-F238E27FC236}">
                <a16:creationId xmlns:a16="http://schemas.microsoft.com/office/drawing/2014/main" id="{C51682F0-5C04-48BF-BC66-799E4F8EB2B2}"/>
              </a:ext>
            </a:extLst>
          </p:cNvPr>
          <p:cNvSpPr txBox="1"/>
          <p:nvPr/>
        </p:nvSpPr>
        <p:spPr>
          <a:xfrm>
            <a:off x="1057774" y="4755885"/>
            <a:ext cx="6347578" cy="57753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Be Active &amp; Proactive in replying</a:t>
            </a:r>
          </a:p>
        </p:txBody>
      </p:sp>
      <p:pic>
        <p:nvPicPr>
          <p:cNvPr id="2" name="Picture 1">
            <a:extLst>
              <a:ext uri="{FF2B5EF4-FFF2-40B4-BE49-F238E27FC236}">
                <a16:creationId xmlns:a16="http://schemas.microsoft.com/office/drawing/2014/main" id="{0EEC2F04-25BC-48B3-A97D-CD6D2DC759BA}"/>
              </a:ext>
            </a:extLst>
          </p:cNvPr>
          <p:cNvPicPr>
            <a:picLocks noChangeAspect="1"/>
          </p:cNvPicPr>
          <p:nvPr/>
        </p:nvPicPr>
        <p:blipFill>
          <a:blip r:embed="rId3"/>
          <a:stretch>
            <a:fillRect/>
          </a:stretch>
        </p:blipFill>
        <p:spPr>
          <a:xfrm>
            <a:off x="1" y="-4429"/>
            <a:ext cx="2099255" cy="351708"/>
          </a:xfrm>
          <a:prstGeom prst="rect">
            <a:avLst/>
          </a:prstGeom>
        </p:spPr>
      </p:pic>
    </p:spTree>
    <p:extLst>
      <p:ext uri="{BB962C8B-B14F-4D97-AF65-F5344CB8AC3E}">
        <p14:creationId xmlns:p14="http://schemas.microsoft.com/office/powerpoint/2010/main" val="4242459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DD942E-B569-4B98-891F-E414D32646A2}"/>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Key Takeaways</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 Placeholder 3">
            <a:extLst>
              <a:ext uri="{FF2B5EF4-FFF2-40B4-BE49-F238E27FC236}">
                <a16:creationId xmlns:a16="http://schemas.microsoft.com/office/drawing/2014/main" id="{F5335375-7924-4622-AF82-FA2C6FD1C933}"/>
              </a:ext>
            </a:extLst>
          </p:cNvPr>
          <p:cNvSpPr txBox="1">
            <a:spLocks/>
          </p:cNvSpPr>
          <p:nvPr/>
        </p:nvSpPr>
        <p:spPr>
          <a:xfrm>
            <a:off x="387236" y="1155111"/>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1"/>
                </a:solidFill>
                <a:latin typeface="Arial" panose="020B0604020202020204" pitchFamily="34" charset="0"/>
                <a:cs typeface="Arial" panose="020B0604020202020204" pitchFamily="34" charset="0"/>
              </a:rPr>
              <a:t>01</a:t>
            </a:r>
          </a:p>
        </p:txBody>
      </p:sp>
      <p:sp>
        <p:nvSpPr>
          <p:cNvPr id="9" name="Text Placeholder 3">
            <a:extLst>
              <a:ext uri="{FF2B5EF4-FFF2-40B4-BE49-F238E27FC236}">
                <a16:creationId xmlns:a16="http://schemas.microsoft.com/office/drawing/2014/main" id="{572863C0-3E9A-4E1D-A687-3612172F7A59}"/>
              </a:ext>
            </a:extLst>
          </p:cNvPr>
          <p:cNvSpPr txBox="1">
            <a:spLocks/>
          </p:cNvSpPr>
          <p:nvPr/>
        </p:nvSpPr>
        <p:spPr>
          <a:xfrm>
            <a:off x="387234" y="1865308"/>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2"/>
                </a:solidFill>
                <a:latin typeface="Arial" panose="020B0604020202020204" pitchFamily="34" charset="0"/>
                <a:cs typeface="Arial" panose="020B0604020202020204" pitchFamily="34" charset="0"/>
              </a:rPr>
              <a:t>02</a:t>
            </a:r>
          </a:p>
        </p:txBody>
      </p:sp>
      <p:sp>
        <p:nvSpPr>
          <p:cNvPr id="10" name="Text Placeholder 3">
            <a:extLst>
              <a:ext uri="{FF2B5EF4-FFF2-40B4-BE49-F238E27FC236}">
                <a16:creationId xmlns:a16="http://schemas.microsoft.com/office/drawing/2014/main" id="{D8D7DF81-14C1-4F31-ACBB-42D51E429EA7}"/>
              </a:ext>
            </a:extLst>
          </p:cNvPr>
          <p:cNvSpPr txBox="1">
            <a:spLocks/>
          </p:cNvSpPr>
          <p:nvPr/>
        </p:nvSpPr>
        <p:spPr>
          <a:xfrm>
            <a:off x="387234" y="2575505"/>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3"/>
                </a:solidFill>
                <a:latin typeface="Arial" panose="020B0604020202020204" pitchFamily="34" charset="0"/>
                <a:cs typeface="Arial" panose="020B0604020202020204" pitchFamily="34" charset="0"/>
              </a:rPr>
              <a:t>03</a:t>
            </a:r>
          </a:p>
        </p:txBody>
      </p:sp>
      <p:sp>
        <p:nvSpPr>
          <p:cNvPr id="11" name="Text Placeholder 3">
            <a:extLst>
              <a:ext uri="{FF2B5EF4-FFF2-40B4-BE49-F238E27FC236}">
                <a16:creationId xmlns:a16="http://schemas.microsoft.com/office/drawing/2014/main" id="{840F0057-916A-44B6-9107-1B9B95F6A5A1}"/>
              </a:ext>
            </a:extLst>
          </p:cNvPr>
          <p:cNvSpPr txBox="1">
            <a:spLocks/>
          </p:cNvSpPr>
          <p:nvPr/>
        </p:nvSpPr>
        <p:spPr>
          <a:xfrm>
            <a:off x="387234" y="4706096"/>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rgbClr val="00B050"/>
                </a:solidFill>
                <a:latin typeface="Arial" panose="020B0604020202020204" pitchFamily="34" charset="0"/>
                <a:cs typeface="Arial" panose="020B0604020202020204" pitchFamily="34" charset="0"/>
              </a:rPr>
              <a:t>06</a:t>
            </a:r>
          </a:p>
        </p:txBody>
      </p:sp>
      <p:sp>
        <p:nvSpPr>
          <p:cNvPr id="12" name="Text Placeholder 3">
            <a:extLst>
              <a:ext uri="{FF2B5EF4-FFF2-40B4-BE49-F238E27FC236}">
                <a16:creationId xmlns:a16="http://schemas.microsoft.com/office/drawing/2014/main" id="{4FBE352D-F81B-47D7-BB74-FE324C77EDFA}"/>
              </a:ext>
            </a:extLst>
          </p:cNvPr>
          <p:cNvSpPr txBox="1">
            <a:spLocks/>
          </p:cNvSpPr>
          <p:nvPr/>
        </p:nvSpPr>
        <p:spPr>
          <a:xfrm>
            <a:off x="387234" y="3995899"/>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5"/>
                </a:solidFill>
                <a:latin typeface="Arial" panose="020B0604020202020204" pitchFamily="34" charset="0"/>
                <a:cs typeface="Arial" panose="020B0604020202020204" pitchFamily="34" charset="0"/>
              </a:rPr>
              <a:t>05</a:t>
            </a:r>
          </a:p>
        </p:txBody>
      </p:sp>
      <p:sp>
        <p:nvSpPr>
          <p:cNvPr id="13" name="Text Placeholder 3">
            <a:extLst>
              <a:ext uri="{FF2B5EF4-FFF2-40B4-BE49-F238E27FC236}">
                <a16:creationId xmlns:a16="http://schemas.microsoft.com/office/drawing/2014/main" id="{04DA1616-C21E-49C5-9EA4-86F8E56B2B52}"/>
              </a:ext>
            </a:extLst>
          </p:cNvPr>
          <p:cNvSpPr txBox="1">
            <a:spLocks/>
          </p:cNvSpPr>
          <p:nvPr/>
        </p:nvSpPr>
        <p:spPr>
          <a:xfrm>
            <a:off x="387234" y="3285702"/>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4"/>
                </a:solidFill>
                <a:latin typeface="Arial" panose="020B0604020202020204" pitchFamily="34" charset="0"/>
                <a:cs typeface="Arial" panose="020B0604020202020204" pitchFamily="34" charset="0"/>
              </a:rPr>
              <a:t>04</a:t>
            </a:r>
          </a:p>
        </p:txBody>
      </p:sp>
      <p:sp>
        <p:nvSpPr>
          <p:cNvPr id="14" name="TextBox 13">
            <a:extLst>
              <a:ext uri="{FF2B5EF4-FFF2-40B4-BE49-F238E27FC236}">
                <a16:creationId xmlns:a16="http://schemas.microsoft.com/office/drawing/2014/main" id="{79AEEC14-E845-44D3-A6A8-C2D34FD2E487}"/>
              </a:ext>
            </a:extLst>
          </p:cNvPr>
          <p:cNvSpPr txBox="1"/>
          <p:nvPr/>
        </p:nvSpPr>
        <p:spPr>
          <a:xfrm>
            <a:off x="1005991" y="1200911"/>
            <a:ext cx="11073713" cy="577850"/>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240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Introduction					- Anish Mahapatra</a:t>
            </a:r>
          </a:p>
        </p:txBody>
      </p:sp>
      <p:sp>
        <p:nvSpPr>
          <p:cNvPr id="15" name="TextBox 14">
            <a:extLst>
              <a:ext uri="{FF2B5EF4-FFF2-40B4-BE49-F238E27FC236}">
                <a16:creationId xmlns:a16="http://schemas.microsoft.com/office/drawing/2014/main" id="{AACF4D6A-35E3-4E14-B38D-A0CE722770F4}"/>
              </a:ext>
            </a:extLst>
          </p:cNvPr>
          <p:cNvSpPr txBox="1"/>
          <p:nvPr/>
        </p:nvSpPr>
        <p:spPr>
          <a:xfrm>
            <a:off x="1005992" y="1915097"/>
            <a:ext cx="7668776"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Why choose Data Science?		- Highest ROI</a:t>
            </a:r>
          </a:p>
        </p:txBody>
      </p:sp>
      <p:sp>
        <p:nvSpPr>
          <p:cNvPr id="16" name="TextBox 15">
            <a:extLst>
              <a:ext uri="{FF2B5EF4-FFF2-40B4-BE49-F238E27FC236}">
                <a16:creationId xmlns:a16="http://schemas.microsoft.com/office/drawing/2014/main" id="{811F4317-2888-44F6-A227-B6D7F7D100A2}"/>
              </a:ext>
            </a:extLst>
          </p:cNvPr>
          <p:cNvSpPr txBox="1"/>
          <p:nvPr/>
        </p:nvSpPr>
        <p:spPr>
          <a:xfrm>
            <a:off x="1005992" y="2625294"/>
            <a:ext cx="8318482"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Roles in Data Science			- DE, MLE, BA, DS </a:t>
            </a:r>
          </a:p>
        </p:txBody>
      </p:sp>
      <p:sp>
        <p:nvSpPr>
          <p:cNvPr id="17" name="TextBox 16">
            <a:extLst>
              <a:ext uri="{FF2B5EF4-FFF2-40B4-BE49-F238E27FC236}">
                <a16:creationId xmlns:a16="http://schemas.microsoft.com/office/drawing/2014/main" id="{337932F5-3322-448E-8C98-B64A545B055B}"/>
              </a:ext>
            </a:extLst>
          </p:cNvPr>
          <p:cNvSpPr txBox="1"/>
          <p:nvPr/>
        </p:nvSpPr>
        <p:spPr>
          <a:xfrm>
            <a:off x="1005992" y="3335491"/>
            <a:ext cx="10088106"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Move into Data Science			- Step-by-Step, Global Degree</a:t>
            </a:r>
          </a:p>
        </p:txBody>
      </p:sp>
      <p:sp>
        <p:nvSpPr>
          <p:cNvPr id="18" name="TextBox 17">
            <a:extLst>
              <a:ext uri="{FF2B5EF4-FFF2-40B4-BE49-F238E27FC236}">
                <a16:creationId xmlns:a16="http://schemas.microsoft.com/office/drawing/2014/main" id="{DB5D90E1-C682-45F0-BA60-F04616852450}"/>
              </a:ext>
            </a:extLst>
          </p:cNvPr>
          <p:cNvSpPr txBox="1"/>
          <p:nvPr/>
        </p:nvSpPr>
        <p:spPr>
          <a:xfrm>
            <a:off x="1005992" y="4045688"/>
            <a:ext cx="8029724"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Strategies to transition (mind-maps)</a:t>
            </a:r>
          </a:p>
        </p:txBody>
      </p:sp>
      <p:sp>
        <p:nvSpPr>
          <p:cNvPr id="19" name="TextBox 18">
            <a:extLst>
              <a:ext uri="{FF2B5EF4-FFF2-40B4-BE49-F238E27FC236}">
                <a16:creationId xmlns:a16="http://schemas.microsoft.com/office/drawing/2014/main" id="{C51682F0-5C04-48BF-BC66-799E4F8EB2B2}"/>
              </a:ext>
            </a:extLst>
          </p:cNvPr>
          <p:cNvSpPr txBox="1"/>
          <p:nvPr/>
        </p:nvSpPr>
        <p:spPr>
          <a:xfrm>
            <a:off x="1057774" y="4755885"/>
            <a:ext cx="8266700"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Expert Hacks					- Pro-tips</a:t>
            </a:r>
          </a:p>
        </p:txBody>
      </p:sp>
      <p:pic>
        <p:nvPicPr>
          <p:cNvPr id="2" name="Picture 1">
            <a:extLst>
              <a:ext uri="{FF2B5EF4-FFF2-40B4-BE49-F238E27FC236}">
                <a16:creationId xmlns:a16="http://schemas.microsoft.com/office/drawing/2014/main" id="{0EEC2F04-25BC-48B3-A97D-CD6D2DC759BA}"/>
              </a:ext>
            </a:extLst>
          </p:cNvPr>
          <p:cNvPicPr>
            <a:picLocks noChangeAspect="1"/>
          </p:cNvPicPr>
          <p:nvPr/>
        </p:nvPicPr>
        <p:blipFill>
          <a:blip r:embed="rId3"/>
          <a:stretch>
            <a:fillRect/>
          </a:stretch>
        </p:blipFill>
        <p:spPr>
          <a:xfrm>
            <a:off x="1" y="-4429"/>
            <a:ext cx="2099255" cy="351708"/>
          </a:xfrm>
          <a:prstGeom prst="rect">
            <a:avLst/>
          </a:prstGeom>
        </p:spPr>
      </p:pic>
    </p:spTree>
    <p:extLst>
      <p:ext uri="{BB962C8B-B14F-4D97-AF65-F5344CB8AC3E}">
        <p14:creationId xmlns:p14="http://schemas.microsoft.com/office/powerpoint/2010/main" val="160733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n wearing blue plaid dress shirt and blue jeans">
            <a:extLst>
              <a:ext uri="{FF2B5EF4-FFF2-40B4-BE49-F238E27FC236}">
                <a16:creationId xmlns:a16="http://schemas.microsoft.com/office/drawing/2014/main" id="{B6186338-2937-41FA-99A8-E0163DE68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205"/>
            <a:ext cx="1026646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A146ED7-7A7C-4183-B744-408085A0D311}"/>
              </a:ext>
            </a:extLst>
          </p:cNvPr>
          <p:cNvPicPr>
            <a:picLocks noChangeAspect="1"/>
          </p:cNvPicPr>
          <p:nvPr/>
        </p:nvPicPr>
        <p:blipFill>
          <a:blip r:embed="rId3"/>
          <a:stretch>
            <a:fillRect/>
          </a:stretch>
        </p:blipFill>
        <p:spPr>
          <a:xfrm>
            <a:off x="10286618" y="791359"/>
            <a:ext cx="1625172" cy="885949"/>
          </a:xfrm>
          <a:prstGeom prst="rect">
            <a:avLst/>
          </a:prstGeom>
        </p:spPr>
      </p:pic>
      <p:sp>
        <p:nvSpPr>
          <p:cNvPr id="7" name="Rectangle 6">
            <a:extLst>
              <a:ext uri="{FF2B5EF4-FFF2-40B4-BE49-F238E27FC236}">
                <a16:creationId xmlns:a16="http://schemas.microsoft.com/office/drawing/2014/main" id="{B7382D50-F04C-4762-A55A-496A48347DF6}"/>
              </a:ext>
            </a:extLst>
          </p:cNvPr>
          <p:cNvSpPr/>
          <p:nvPr/>
        </p:nvSpPr>
        <p:spPr>
          <a:xfrm>
            <a:off x="-1" y="3205"/>
            <a:ext cx="12192000" cy="6858000"/>
          </a:xfrm>
          <a:prstGeom prst="rect">
            <a:avLst/>
          </a:prstGeom>
          <a:solidFill>
            <a:schemeClr val="tx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TextBox 8">
            <a:extLst>
              <a:ext uri="{FF2B5EF4-FFF2-40B4-BE49-F238E27FC236}">
                <a16:creationId xmlns:a16="http://schemas.microsoft.com/office/drawing/2014/main" id="{68778FF0-D8DC-4E79-A031-36756AC12555}"/>
              </a:ext>
            </a:extLst>
          </p:cNvPr>
          <p:cNvSpPr txBox="1"/>
          <p:nvPr/>
        </p:nvSpPr>
        <p:spPr>
          <a:xfrm>
            <a:off x="2123934" y="3142008"/>
            <a:ext cx="6026995"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Q&amp;A Session</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1F5CBFE-EAE1-4B54-A1CD-1CEB39B1C004}"/>
              </a:ext>
            </a:extLst>
          </p:cNvPr>
          <p:cNvSpPr txBox="1"/>
          <p:nvPr/>
        </p:nvSpPr>
        <p:spPr>
          <a:xfrm>
            <a:off x="0" y="5522130"/>
            <a:ext cx="8972231" cy="785343"/>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1600" b="1"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LinkedIn: </a:t>
            </a:r>
            <a:r>
              <a:rPr kumimoji="0" lang="en-US" sz="1600"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www.linkedin.com/in/</a:t>
            </a:r>
            <a:r>
              <a:rPr kumimoji="0" lang="en-US" sz="1600" b="1"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anishmahapatra</a:t>
            </a:r>
            <a:endParaRPr lang="en-US" sz="1600" b="1" dirty="0">
              <a:solidFill>
                <a:schemeClr val="bg1">
                  <a:lumMod val="85000"/>
                </a:schemeClr>
              </a:solidFill>
              <a:latin typeface="Arial" panose="020B0604020202020204" pitchFamily="34" charset="0"/>
              <a:cs typeface="Arial" panose="020B0604020202020204" pitchFamily="34" charset="0"/>
            </a:endParaRPr>
          </a:p>
          <a:p>
            <a:pPr marR="0" lvl="0" defTabSz="914400" rtl="0" eaLnBrk="1" fontAlgn="auto" latinLnBrk="0" hangingPunct="1">
              <a:lnSpc>
                <a:spcPct val="150000"/>
              </a:lnSpc>
              <a:spcBef>
                <a:spcPts val="0"/>
              </a:spcBef>
              <a:spcAft>
                <a:spcPts val="0"/>
              </a:spcAft>
              <a:buClrTx/>
              <a:buSzTx/>
              <a:tabLst/>
              <a:defRPr/>
            </a:pPr>
            <a:r>
              <a:rPr kumimoji="0" lang="en-US" sz="1600" b="1"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Email:</a:t>
            </a:r>
            <a:r>
              <a:rPr kumimoji="0" lang="en-US" sz="1600"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 </a:t>
            </a:r>
            <a:r>
              <a:rPr kumimoji="0" lang="en-US" sz="1600" b="1"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anishmahapatra01</a:t>
            </a:r>
            <a:r>
              <a:rPr kumimoji="0" lang="en-US" sz="1600"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@gmail.com</a:t>
            </a:r>
          </a:p>
        </p:txBody>
      </p:sp>
      <p:sp>
        <p:nvSpPr>
          <p:cNvPr id="17" name="TextBox 16">
            <a:extLst>
              <a:ext uri="{FF2B5EF4-FFF2-40B4-BE49-F238E27FC236}">
                <a16:creationId xmlns:a16="http://schemas.microsoft.com/office/drawing/2014/main" id="{1D043AEC-1305-4BB0-A1F0-832F8A5109DF}"/>
              </a:ext>
            </a:extLst>
          </p:cNvPr>
          <p:cNvSpPr txBox="1"/>
          <p:nvPr/>
        </p:nvSpPr>
        <p:spPr>
          <a:xfrm>
            <a:off x="558186" y="465848"/>
            <a:ext cx="7719001" cy="1077218"/>
          </a:xfrm>
          <a:prstGeom prst="rect">
            <a:avLst/>
          </a:prstGeom>
          <a:noFill/>
        </p:spPr>
        <p:txBody>
          <a:bodyPr wrap="square" rtlCol="0">
            <a:spAutoFit/>
          </a:bodyPr>
          <a:lstStyle/>
          <a:p>
            <a:pPr lvl="0">
              <a:defRPr/>
            </a:pPr>
            <a:r>
              <a:rPr lang="en-US" sz="3200" b="1" dirty="0">
                <a:solidFill>
                  <a:prstClr val="white"/>
                </a:solidFill>
                <a:latin typeface="Arial" panose="020B0604020202020204" pitchFamily="34" charset="0"/>
                <a:cs typeface="Arial" panose="020B0604020202020204" pitchFamily="34" charset="0"/>
              </a:rPr>
              <a:t>Expert Hacks: </a:t>
            </a:r>
          </a:p>
          <a:p>
            <a:pPr lvl="0">
              <a:defRPr/>
            </a:pPr>
            <a:r>
              <a:rPr lang="en-US" sz="3200" b="1" dirty="0">
                <a:solidFill>
                  <a:prstClr val="white"/>
                </a:solidFill>
                <a:latin typeface="Arial" panose="020B0604020202020204" pitchFamily="34" charset="0"/>
                <a:cs typeface="Arial" panose="020B0604020202020204" pitchFamily="34" charset="0"/>
              </a:rPr>
              <a:t>Cracking the Data Science Interview</a:t>
            </a:r>
          </a:p>
        </p:txBody>
      </p:sp>
      <p:sp>
        <p:nvSpPr>
          <p:cNvPr id="18" name="TextBox 17">
            <a:extLst>
              <a:ext uri="{FF2B5EF4-FFF2-40B4-BE49-F238E27FC236}">
                <a16:creationId xmlns:a16="http://schemas.microsoft.com/office/drawing/2014/main" id="{35FE58FE-913D-46F1-AC82-9B2E4BB5394C}"/>
              </a:ext>
            </a:extLst>
          </p:cNvPr>
          <p:cNvSpPr txBox="1"/>
          <p:nvPr/>
        </p:nvSpPr>
        <p:spPr>
          <a:xfrm>
            <a:off x="558186" y="1814146"/>
            <a:ext cx="5256575"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Anish Mahapatra</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endParaRPr kumimoji="0" lang="en-US" sz="1100"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F96264C-0FAA-48E0-B08A-FFCB05491DAA}"/>
              </a:ext>
            </a:extLst>
          </p:cNvPr>
          <p:cNvSpPr/>
          <p:nvPr/>
        </p:nvSpPr>
        <p:spPr>
          <a:xfrm>
            <a:off x="422194" y="465833"/>
            <a:ext cx="45719" cy="1077218"/>
          </a:xfrm>
          <a:prstGeom prst="rect">
            <a:avLst/>
          </a:prstGeom>
          <a:solidFill>
            <a:srgbClr val="C0000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C4D7667-112C-4C45-A9C7-991E84926C95}"/>
              </a:ext>
            </a:extLst>
          </p:cNvPr>
          <p:cNvSpPr/>
          <p:nvPr/>
        </p:nvSpPr>
        <p:spPr>
          <a:xfrm>
            <a:off x="416703" y="1858614"/>
            <a:ext cx="56699" cy="280397"/>
          </a:xfrm>
          <a:prstGeom prst="rect">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CAE78337-258D-428F-B7BA-E5E99DDCEE36}"/>
              </a:ext>
            </a:extLst>
          </p:cNvPr>
          <p:cNvCxnSpPr>
            <a:cxnSpLocks/>
          </p:cNvCxnSpPr>
          <p:nvPr/>
        </p:nvCxnSpPr>
        <p:spPr>
          <a:xfrm flipH="1">
            <a:off x="558187" y="1699638"/>
            <a:ext cx="440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492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oup of people having a meeting">
            <a:extLst>
              <a:ext uri="{FF2B5EF4-FFF2-40B4-BE49-F238E27FC236}">
                <a16:creationId xmlns:a16="http://schemas.microsoft.com/office/drawing/2014/main" id="{F94C0639-E852-4DDE-AAC6-083994BBE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03272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A146ED7-7A7C-4183-B744-408085A0D311}"/>
              </a:ext>
            </a:extLst>
          </p:cNvPr>
          <p:cNvPicPr>
            <a:picLocks noChangeAspect="1"/>
          </p:cNvPicPr>
          <p:nvPr/>
        </p:nvPicPr>
        <p:blipFill>
          <a:blip r:embed="rId4"/>
          <a:stretch>
            <a:fillRect/>
          </a:stretch>
        </p:blipFill>
        <p:spPr>
          <a:xfrm>
            <a:off x="10327199" y="840835"/>
            <a:ext cx="1593164" cy="885949"/>
          </a:xfrm>
          <a:prstGeom prst="rect">
            <a:avLst/>
          </a:prstGeom>
        </p:spPr>
      </p:pic>
      <p:sp>
        <p:nvSpPr>
          <p:cNvPr id="7" name="Rectangle 6">
            <a:extLst>
              <a:ext uri="{FF2B5EF4-FFF2-40B4-BE49-F238E27FC236}">
                <a16:creationId xmlns:a16="http://schemas.microsoft.com/office/drawing/2014/main" id="{B7382D50-F04C-4762-A55A-496A48347DF6}"/>
              </a:ext>
            </a:extLst>
          </p:cNvPr>
          <p:cNvSpPr/>
          <p:nvPr/>
        </p:nvSpPr>
        <p:spPr>
          <a:xfrm>
            <a:off x="-1" y="0"/>
            <a:ext cx="12192000" cy="6858000"/>
          </a:xfrm>
          <a:prstGeom prst="rect">
            <a:avLst/>
          </a:prstGeom>
          <a:solidFill>
            <a:schemeClr val="tx1">
              <a:alpha val="68000"/>
            </a:schemeClr>
          </a:solidFill>
          <a:ln>
            <a:solidFill>
              <a:srgbClr val="7A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1FF38FB6-D98F-4EDC-87DF-742731A3086C}"/>
              </a:ext>
            </a:extLst>
          </p:cNvPr>
          <p:cNvSpPr txBox="1"/>
          <p:nvPr/>
        </p:nvSpPr>
        <p:spPr>
          <a:xfrm>
            <a:off x="558186" y="465848"/>
            <a:ext cx="7214657" cy="1077218"/>
          </a:xfrm>
          <a:prstGeom prst="rect">
            <a:avLst/>
          </a:prstGeom>
          <a:noFill/>
        </p:spPr>
        <p:txBody>
          <a:bodyPr wrap="square" rtlCol="0">
            <a:spAutoFit/>
          </a:bodyPr>
          <a:lstStyle/>
          <a:p>
            <a:pPr lvl="0">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Expert Hacks: </a:t>
            </a:r>
          </a:p>
          <a:p>
            <a:pPr lvl="0">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Cracking the Data Science Interview</a:t>
            </a:r>
          </a:p>
        </p:txBody>
      </p:sp>
      <p:sp>
        <p:nvSpPr>
          <p:cNvPr id="8" name="TextBox 7">
            <a:extLst>
              <a:ext uri="{FF2B5EF4-FFF2-40B4-BE49-F238E27FC236}">
                <a16:creationId xmlns:a16="http://schemas.microsoft.com/office/drawing/2014/main" id="{5297BC12-3D7A-47D0-A42D-DB005B3C4B1A}"/>
              </a:ext>
            </a:extLst>
          </p:cNvPr>
          <p:cNvSpPr txBox="1"/>
          <p:nvPr/>
        </p:nvSpPr>
        <p:spPr>
          <a:xfrm>
            <a:off x="558186" y="1814146"/>
            <a:ext cx="5256575"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Anish Mahapatra</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kumimoji="0" lang="en-US" u="none" strike="noStrike" kern="1200" cap="none" spc="0" normalizeH="0" baseline="0" noProof="0" dirty="0">
                <a:ln>
                  <a:noFill/>
                </a:ln>
                <a:solidFill>
                  <a:srgbClr val="00B050"/>
                </a:solidFill>
                <a:effectLst/>
                <a:uLnTx/>
                <a:uFillTx/>
                <a:latin typeface="Arial" panose="020B0604020202020204" pitchFamily="34" charset="0"/>
                <a:cs typeface="Arial" panose="020B0604020202020204" pitchFamily="34" charset="0"/>
              </a:rPr>
              <a:t>|</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kumimoji="0" lang="en-US"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rPr>
              <a:t>04 April, 2022</a:t>
            </a:r>
            <a:endParaRPr kumimoji="0" lang="en-US" sz="1100"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24272680-583D-4909-A3A8-8B3601B04EB3}"/>
              </a:ext>
            </a:extLst>
          </p:cNvPr>
          <p:cNvSpPr/>
          <p:nvPr/>
        </p:nvSpPr>
        <p:spPr>
          <a:xfrm>
            <a:off x="422194" y="465833"/>
            <a:ext cx="45719" cy="1077218"/>
          </a:xfrm>
          <a:prstGeom prst="rect">
            <a:avLst/>
          </a:prstGeom>
          <a:solidFill>
            <a:srgbClr val="C0000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9039863-DD76-4F7F-9EBA-0B2AB9A3CF1C}"/>
              </a:ext>
            </a:extLst>
          </p:cNvPr>
          <p:cNvSpPr/>
          <p:nvPr/>
        </p:nvSpPr>
        <p:spPr>
          <a:xfrm>
            <a:off x="416703" y="1858614"/>
            <a:ext cx="56699" cy="280397"/>
          </a:xfrm>
          <a:prstGeom prst="rect">
            <a:avLst/>
          </a:prstGeom>
          <a:solidFill>
            <a:srgbClr val="7030A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719DE22A-973E-49BC-BA5E-E323C8BE7983}"/>
              </a:ext>
            </a:extLst>
          </p:cNvPr>
          <p:cNvCxnSpPr>
            <a:cxnSpLocks/>
          </p:cNvCxnSpPr>
          <p:nvPr/>
        </p:nvCxnSpPr>
        <p:spPr>
          <a:xfrm flipH="1">
            <a:off x="558187" y="1699638"/>
            <a:ext cx="440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28512CD-B865-4B17-831E-9E00CBEA3613}"/>
              </a:ext>
            </a:extLst>
          </p:cNvPr>
          <p:cNvSpPr txBox="1"/>
          <p:nvPr/>
        </p:nvSpPr>
        <p:spPr>
          <a:xfrm>
            <a:off x="139081" y="5876494"/>
            <a:ext cx="4784181"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bg1">
                    <a:lumMod val="75000"/>
                  </a:schemeClr>
                </a:solidFill>
                <a:effectLst/>
                <a:uLnTx/>
                <a:uFillTx/>
                <a:latin typeface="Arial" panose="020B0604020202020204" pitchFamily="34" charset="0"/>
                <a:cs typeface="Arial" panose="020B0604020202020204" pitchFamily="34" charset="0"/>
              </a:rPr>
              <a:t>Thank you.</a:t>
            </a:r>
            <a:endParaRPr kumimoji="0" lang="en-US" sz="2800" b="0" i="0" u="none" strike="noStrike" kern="1200" cap="none" spc="0" normalizeH="0" baseline="0" noProof="0" dirty="0">
              <a:ln>
                <a:noFill/>
              </a:ln>
              <a:solidFill>
                <a:schemeClr val="bg1">
                  <a:lumMod val="75000"/>
                </a:schemeClr>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862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DD942E-B569-4B98-891F-E414D32646A2}"/>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Agenda</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 Placeholder 3">
            <a:extLst>
              <a:ext uri="{FF2B5EF4-FFF2-40B4-BE49-F238E27FC236}">
                <a16:creationId xmlns:a16="http://schemas.microsoft.com/office/drawing/2014/main" id="{F5335375-7924-4622-AF82-FA2C6FD1C933}"/>
              </a:ext>
            </a:extLst>
          </p:cNvPr>
          <p:cNvSpPr txBox="1">
            <a:spLocks/>
          </p:cNvSpPr>
          <p:nvPr/>
        </p:nvSpPr>
        <p:spPr>
          <a:xfrm>
            <a:off x="387236" y="1155111"/>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1"/>
                </a:solidFill>
                <a:latin typeface="Arial" panose="020B0604020202020204" pitchFamily="34" charset="0"/>
                <a:cs typeface="Arial" panose="020B0604020202020204" pitchFamily="34" charset="0"/>
              </a:rPr>
              <a:t>01</a:t>
            </a:r>
          </a:p>
        </p:txBody>
      </p:sp>
      <p:sp>
        <p:nvSpPr>
          <p:cNvPr id="9" name="Text Placeholder 3">
            <a:extLst>
              <a:ext uri="{FF2B5EF4-FFF2-40B4-BE49-F238E27FC236}">
                <a16:creationId xmlns:a16="http://schemas.microsoft.com/office/drawing/2014/main" id="{572863C0-3E9A-4E1D-A687-3612172F7A59}"/>
              </a:ext>
            </a:extLst>
          </p:cNvPr>
          <p:cNvSpPr txBox="1">
            <a:spLocks/>
          </p:cNvSpPr>
          <p:nvPr/>
        </p:nvSpPr>
        <p:spPr>
          <a:xfrm>
            <a:off x="387234" y="1865308"/>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2"/>
                </a:solidFill>
                <a:latin typeface="Arial" panose="020B0604020202020204" pitchFamily="34" charset="0"/>
                <a:cs typeface="Arial" panose="020B0604020202020204" pitchFamily="34" charset="0"/>
              </a:rPr>
              <a:t>02</a:t>
            </a:r>
          </a:p>
        </p:txBody>
      </p:sp>
      <p:sp>
        <p:nvSpPr>
          <p:cNvPr id="10" name="Text Placeholder 3">
            <a:extLst>
              <a:ext uri="{FF2B5EF4-FFF2-40B4-BE49-F238E27FC236}">
                <a16:creationId xmlns:a16="http://schemas.microsoft.com/office/drawing/2014/main" id="{D8D7DF81-14C1-4F31-ACBB-42D51E429EA7}"/>
              </a:ext>
            </a:extLst>
          </p:cNvPr>
          <p:cNvSpPr txBox="1">
            <a:spLocks/>
          </p:cNvSpPr>
          <p:nvPr/>
        </p:nvSpPr>
        <p:spPr>
          <a:xfrm>
            <a:off x="387234" y="2575505"/>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3"/>
                </a:solidFill>
                <a:latin typeface="Arial" panose="020B0604020202020204" pitchFamily="34" charset="0"/>
                <a:cs typeface="Arial" panose="020B0604020202020204" pitchFamily="34" charset="0"/>
              </a:rPr>
              <a:t>03</a:t>
            </a:r>
          </a:p>
        </p:txBody>
      </p:sp>
      <p:sp>
        <p:nvSpPr>
          <p:cNvPr id="11" name="Text Placeholder 3">
            <a:extLst>
              <a:ext uri="{FF2B5EF4-FFF2-40B4-BE49-F238E27FC236}">
                <a16:creationId xmlns:a16="http://schemas.microsoft.com/office/drawing/2014/main" id="{840F0057-916A-44B6-9107-1B9B95F6A5A1}"/>
              </a:ext>
            </a:extLst>
          </p:cNvPr>
          <p:cNvSpPr txBox="1">
            <a:spLocks/>
          </p:cNvSpPr>
          <p:nvPr/>
        </p:nvSpPr>
        <p:spPr>
          <a:xfrm>
            <a:off x="387234" y="4706096"/>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rgbClr val="00B050"/>
                </a:solidFill>
                <a:latin typeface="Arial" panose="020B0604020202020204" pitchFamily="34" charset="0"/>
                <a:cs typeface="Arial" panose="020B0604020202020204" pitchFamily="34" charset="0"/>
              </a:rPr>
              <a:t>06</a:t>
            </a:r>
          </a:p>
        </p:txBody>
      </p:sp>
      <p:sp>
        <p:nvSpPr>
          <p:cNvPr id="12" name="Text Placeholder 3">
            <a:extLst>
              <a:ext uri="{FF2B5EF4-FFF2-40B4-BE49-F238E27FC236}">
                <a16:creationId xmlns:a16="http://schemas.microsoft.com/office/drawing/2014/main" id="{4FBE352D-F81B-47D7-BB74-FE324C77EDFA}"/>
              </a:ext>
            </a:extLst>
          </p:cNvPr>
          <p:cNvSpPr txBox="1">
            <a:spLocks/>
          </p:cNvSpPr>
          <p:nvPr/>
        </p:nvSpPr>
        <p:spPr>
          <a:xfrm>
            <a:off x="387234" y="3995899"/>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5"/>
                </a:solidFill>
                <a:latin typeface="Arial" panose="020B0604020202020204" pitchFamily="34" charset="0"/>
                <a:cs typeface="Arial" panose="020B0604020202020204" pitchFamily="34" charset="0"/>
              </a:rPr>
              <a:t>05</a:t>
            </a:r>
          </a:p>
        </p:txBody>
      </p:sp>
      <p:sp>
        <p:nvSpPr>
          <p:cNvPr id="13" name="Text Placeholder 3">
            <a:extLst>
              <a:ext uri="{FF2B5EF4-FFF2-40B4-BE49-F238E27FC236}">
                <a16:creationId xmlns:a16="http://schemas.microsoft.com/office/drawing/2014/main" id="{04DA1616-C21E-49C5-9EA4-86F8E56B2B52}"/>
              </a:ext>
            </a:extLst>
          </p:cNvPr>
          <p:cNvSpPr txBox="1">
            <a:spLocks/>
          </p:cNvSpPr>
          <p:nvPr/>
        </p:nvSpPr>
        <p:spPr>
          <a:xfrm>
            <a:off x="387234" y="3285702"/>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4"/>
                </a:solidFill>
                <a:latin typeface="Arial" panose="020B0604020202020204" pitchFamily="34" charset="0"/>
                <a:cs typeface="Arial" panose="020B0604020202020204" pitchFamily="34" charset="0"/>
              </a:rPr>
              <a:t>04</a:t>
            </a:r>
          </a:p>
        </p:txBody>
      </p:sp>
      <p:sp>
        <p:nvSpPr>
          <p:cNvPr id="14" name="TextBox 13">
            <a:extLst>
              <a:ext uri="{FF2B5EF4-FFF2-40B4-BE49-F238E27FC236}">
                <a16:creationId xmlns:a16="http://schemas.microsoft.com/office/drawing/2014/main" id="{79AEEC14-E845-44D3-A6A8-C2D34FD2E487}"/>
              </a:ext>
            </a:extLst>
          </p:cNvPr>
          <p:cNvSpPr txBox="1"/>
          <p:nvPr/>
        </p:nvSpPr>
        <p:spPr>
          <a:xfrm>
            <a:off x="1005991" y="1200911"/>
            <a:ext cx="11073713" cy="577850"/>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240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Introduction</a:t>
            </a:r>
          </a:p>
        </p:txBody>
      </p:sp>
      <p:sp>
        <p:nvSpPr>
          <p:cNvPr id="15" name="TextBox 14">
            <a:extLst>
              <a:ext uri="{FF2B5EF4-FFF2-40B4-BE49-F238E27FC236}">
                <a16:creationId xmlns:a16="http://schemas.microsoft.com/office/drawing/2014/main" id="{AACF4D6A-35E3-4E14-B38D-A0CE722770F4}"/>
              </a:ext>
            </a:extLst>
          </p:cNvPr>
          <p:cNvSpPr txBox="1"/>
          <p:nvPr/>
        </p:nvSpPr>
        <p:spPr>
          <a:xfrm>
            <a:off x="1005992" y="1915097"/>
            <a:ext cx="7668776"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Why choose Data Science?</a:t>
            </a:r>
          </a:p>
        </p:txBody>
      </p:sp>
      <p:sp>
        <p:nvSpPr>
          <p:cNvPr id="16" name="TextBox 15">
            <a:extLst>
              <a:ext uri="{FF2B5EF4-FFF2-40B4-BE49-F238E27FC236}">
                <a16:creationId xmlns:a16="http://schemas.microsoft.com/office/drawing/2014/main" id="{811F4317-2888-44F6-A227-B6D7F7D100A2}"/>
              </a:ext>
            </a:extLst>
          </p:cNvPr>
          <p:cNvSpPr txBox="1"/>
          <p:nvPr/>
        </p:nvSpPr>
        <p:spPr>
          <a:xfrm>
            <a:off x="1005992" y="2625294"/>
            <a:ext cx="8318482"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Roles in Data Science</a:t>
            </a:r>
          </a:p>
        </p:txBody>
      </p:sp>
      <p:sp>
        <p:nvSpPr>
          <p:cNvPr id="17" name="TextBox 16">
            <a:extLst>
              <a:ext uri="{FF2B5EF4-FFF2-40B4-BE49-F238E27FC236}">
                <a16:creationId xmlns:a16="http://schemas.microsoft.com/office/drawing/2014/main" id="{337932F5-3322-448E-8C98-B64A545B055B}"/>
              </a:ext>
            </a:extLst>
          </p:cNvPr>
          <p:cNvSpPr txBox="1"/>
          <p:nvPr/>
        </p:nvSpPr>
        <p:spPr>
          <a:xfrm>
            <a:off x="1005992" y="3335491"/>
            <a:ext cx="9077808"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Move into Data Science</a:t>
            </a:r>
          </a:p>
        </p:txBody>
      </p:sp>
      <p:sp>
        <p:nvSpPr>
          <p:cNvPr id="18" name="TextBox 17">
            <a:extLst>
              <a:ext uri="{FF2B5EF4-FFF2-40B4-BE49-F238E27FC236}">
                <a16:creationId xmlns:a16="http://schemas.microsoft.com/office/drawing/2014/main" id="{DB5D90E1-C682-45F0-BA60-F04616852450}"/>
              </a:ext>
            </a:extLst>
          </p:cNvPr>
          <p:cNvSpPr txBox="1"/>
          <p:nvPr/>
        </p:nvSpPr>
        <p:spPr>
          <a:xfrm>
            <a:off x="1005992" y="4045688"/>
            <a:ext cx="8029724"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Strategies to transition (mind-maps)</a:t>
            </a:r>
          </a:p>
        </p:txBody>
      </p:sp>
      <p:sp>
        <p:nvSpPr>
          <p:cNvPr id="19" name="TextBox 18">
            <a:extLst>
              <a:ext uri="{FF2B5EF4-FFF2-40B4-BE49-F238E27FC236}">
                <a16:creationId xmlns:a16="http://schemas.microsoft.com/office/drawing/2014/main" id="{C51682F0-5C04-48BF-BC66-799E4F8EB2B2}"/>
              </a:ext>
            </a:extLst>
          </p:cNvPr>
          <p:cNvSpPr txBox="1"/>
          <p:nvPr/>
        </p:nvSpPr>
        <p:spPr>
          <a:xfrm>
            <a:off x="1057774" y="4755885"/>
            <a:ext cx="6347578" cy="57753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Expert Hacks</a:t>
            </a:r>
          </a:p>
        </p:txBody>
      </p:sp>
      <p:pic>
        <p:nvPicPr>
          <p:cNvPr id="2" name="Picture 1">
            <a:extLst>
              <a:ext uri="{FF2B5EF4-FFF2-40B4-BE49-F238E27FC236}">
                <a16:creationId xmlns:a16="http://schemas.microsoft.com/office/drawing/2014/main" id="{0EEC2F04-25BC-48B3-A97D-CD6D2DC759BA}"/>
              </a:ext>
            </a:extLst>
          </p:cNvPr>
          <p:cNvPicPr>
            <a:picLocks noChangeAspect="1"/>
          </p:cNvPicPr>
          <p:nvPr/>
        </p:nvPicPr>
        <p:blipFill>
          <a:blip r:embed="rId3"/>
          <a:stretch>
            <a:fillRect/>
          </a:stretch>
        </p:blipFill>
        <p:spPr>
          <a:xfrm>
            <a:off x="1" y="-4429"/>
            <a:ext cx="2099255" cy="351708"/>
          </a:xfrm>
          <a:prstGeom prst="rect">
            <a:avLst/>
          </a:prstGeom>
        </p:spPr>
      </p:pic>
    </p:spTree>
    <p:extLst>
      <p:ext uri="{BB962C8B-B14F-4D97-AF65-F5344CB8AC3E}">
        <p14:creationId xmlns:p14="http://schemas.microsoft.com/office/powerpoint/2010/main" val="198811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2A2E3112-D815-4D4B-88A6-554FB6493464}"/>
              </a:ext>
            </a:extLst>
          </p:cNvPr>
          <p:cNvSpPr txBox="1"/>
          <p:nvPr/>
        </p:nvSpPr>
        <p:spPr>
          <a:xfrm>
            <a:off x="19026" y="-22085"/>
            <a:ext cx="730274" cy="254172"/>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1 of 6</a:t>
            </a:r>
          </a:p>
        </p:txBody>
      </p:sp>
      <p:sp>
        <p:nvSpPr>
          <p:cNvPr id="39" name="TextBox 38">
            <a:extLst>
              <a:ext uri="{FF2B5EF4-FFF2-40B4-BE49-F238E27FC236}">
                <a16:creationId xmlns:a16="http://schemas.microsoft.com/office/drawing/2014/main" id="{D033331F-402B-4FD6-A596-7F20E55E03B9}"/>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Introduction</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4E3DD869-E172-4CAC-8FF9-E35B6C7FFE78}"/>
              </a:ext>
            </a:extLst>
          </p:cNvPr>
          <p:cNvSpPr txBox="1"/>
          <p:nvPr/>
        </p:nvSpPr>
        <p:spPr>
          <a:xfrm>
            <a:off x="7210080" y="4428320"/>
            <a:ext cx="4055518" cy="785151"/>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1600" dirty="0">
                <a:solidFill>
                  <a:schemeClr val="tx1">
                    <a:lumMod val="50000"/>
                    <a:lumOff val="50000"/>
                  </a:schemeClr>
                </a:solidFill>
                <a:latin typeface="Arial" panose="020B0604020202020204" pitchFamily="34" charset="0"/>
                <a:cs typeface="Arial" panose="020B0604020202020204" pitchFamily="34" charset="0"/>
              </a:rPr>
              <a:t>Q. How to get into Data Science?</a:t>
            </a:r>
          </a:p>
          <a:p>
            <a:pPr marR="0" lvl="0" defTabSz="914400" rtl="0" eaLnBrk="1" fontAlgn="auto" latinLnBrk="0" hangingPunct="1">
              <a:lnSpc>
                <a:spcPct val="150000"/>
              </a:lnSpc>
              <a:spcBef>
                <a:spcPts val="0"/>
              </a:spcBef>
              <a:spcAft>
                <a:spcPts val="0"/>
              </a:spcAft>
              <a:buClrTx/>
              <a:buSzTx/>
              <a:tabLst/>
              <a:defRPr/>
            </a:pPr>
            <a:r>
              <a:rPr lang="en-US" sz="1600" dirty="0">
                <a:solidFill>
                  <a:schemeClr val="tx1">
                    <a:lumMod val="50000"/>
                    <a:lumOff val="50000"/>
                  </a:schemeClr>
                </a:solidFill>
                <a:latin typeface="Arial" panose="020B0604020202020204" pitchFamily="34" charset="0"/>
                <a:cs typeface="Arial" panose="020B0604020202020204" pitchFamily="34" charset="0"/>
              </a:rPr>
              <a:t>A. Simple, ask a real-world Data Scientist.</a:t>
            </a:r>
          </a:p>
        </p:txBody>
      </p:sp>
      <p:grpSp>
        <p:nvGrpSpPr>
          <p:cNvPr id="4" name="Group 3">
            <a:extLst>
              <a:ext uri="{FF2B5EF4-FFF2-40B4-BE49-F238E27FC236}">
                <a16:creationId xmlns:a16="http://schemas.microsoft.com/office/drawing/2014/main" id="{6DBF6F85-4B77-418B-A024-8E7655314032}"/>
              </a:ext>
            </a:extLst>
          </p:cNvPr>
          <p:cNvGrpSpPr/>
          <p:nvPr/>
        </p:nvGrpSpPr>
        <p:grpSpPr>
          <a:xfrm>
            <a:off x="7210080" y="5750012"/>
            <a:ext cx="3752701" cy="675537"/>
            <a:chOff x="7637634" y="4219855"/>
            <a:chExt cx="3752701" cy="675537"/>
          </a:xfrm>
        </p:grpSpPr>
        <p:pic>
          <p:nvPicPr>
            <p:cNvPr id="2050" name="Picture 2" descr="International Institute of Information Technology, Bangalore - Wikipedia">
              <a:extLst>
                <a:ext uri="{FF2B5EF4-FFF2-40B4-BE49-F238E27FC236}">
                  <a16:creationId xmlns:a16="http://schemas.microsoft.com/office/drawing/2014/main" id="{5DDAA93B-B836-48AA-A725-F7A0AC81A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3283" y="4219855"/>
              <a:ext cx="825500" cy="67553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ing&amp;#39;s College London Clinical Research Fellowship 2021 | Opportunity Desk">
              <a:extLst>
                <a:ext uri="{FF2B5EF4-FFF2-40B4-BE49-F238E27FC236}">
                  <a16:creationId xmlns:a16="http://schemas.microsoft.com/office/drawing/2014/main" id="{84A6F731-F67D-4675-A915-71FAE1B1D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9918" y="4287943"/>
              <a:ext cx="1030417" cy="5393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anipal Academy of Higher Education (MAHEMET) My Careers View - India&amp;#39;s  Best College, School and Consultant">
              <a:extLst>
                <a:ext uri="{FF2B5EF4-FFF2-40B4-BE49-F238E27FC236}">
                  <a16:creationId xmlns:a16="http://schemas.microsoft.com/office/drawing/2014/main" id="{0A9DF6BE-3E93-4F7D-A5B7-0A7F48AD11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7634" y="4279500"/>
              <a:ext cx="548493" cy="54849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iverpool John Moores University - Rankings, Courses, Acceptance Rate">
              <a:extLst>
                <a:ext uri="{FF2B5EF4-FFF2-40B4-BE49-F238E27FC236}">
                  <a16:creationId xmlns:a16="http://schemas.microsoft.com/office/drawing/2014/main" id="{A8D7814D-E5D1-42D5-8152-3A796B6238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8783" y="4278809"/>
              <a:ext cx="1301135" cy="539359"/>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Rectangle 27">
            <a:extLst>
              <a:ext uri="{FF2B5EF4-FFF2-40B4-BE49-F238E27FC236}">
                <a16:creationId xmlns:a16="http://schemas.microsoft.com/office/drawing/2014/main" id="{FB8BC6AF-9A6B-46DF-9CB9-BC6FECD39643}"/>
              </a:ext>
            </a:extLst>
          </p:cNvPr>
          <p:cNvSpPr/>
          <p:nvPr/>
        </p:nvSpPr>
        <p:spPr>
          <a:xfrm>
            <a:off x="7235479" y="5767068"/>
            <a:ext cx="3892580" cy="581257"/>
          </a:xfrm>
          <a:prstGeom prst="rect">
            <a:avLst/>
          </a:prstGeom>
          <a:solidFill>
            <a:schemeClr val="bg1">
              <a:alpha val="1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72282F46-A8BC-4545-9816-24CD5214F82D}"/>
              </a:ext>
            </a:extLst>
          </p:cNvPr>
          <p:cNvSpPr/>
          <p:nvPr/>
        </p:nvSpPr>
        <p:spPr>
          <a:xfrm>
            <a:off x="7235479" y="5720728"/>
            <a:ext cx="3892580" cy="581257"/>
          </a:xfrm>
          <a:prstGeom prst="rect">
            <a:avLst/>
          </a:prstGeom>
          <a:solidFill>
            <a:schemeClr val="bg1">
              <a:alpha val="1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754E5C5D-AD92-453F-8425-6D0604A9EAD0}"/>
              </a:ext>
            </a:extLst>
          </p:cNvPr>
          <p:cNvGrpSpPr/>
          <p:nvPr/>
        </p:nvGrpSpPr>
        <p:grpSpPr>
          <a:xfrm>
            <a:off x="396852" y="4430730"/>
            <a:ext cx="5699148" cy="2009890"/>
            <a:chOff x="396852" y="4430730"/>
            <a:chExt cx="5699148" cy="2009890"/>
          </a:xfrm>
        </p:grpSpPr>
        <p:grpSp>
          <p:nvGrpSpPr>
            <p:cNvPr id="3" name="Group 2">
              <a:extLst>
                <a:ext uri="{FF2B5EF4-FFF2-40B4-BE49-F238E27FC236}">
                  <a16:creationId xmlns:a16="http://schemas.microsoft.com/office/drawing/2014/main" id="{E93020E1-61BC-41F0-A9EF-165E220E5D33}"/>
                </a:ext>
              </a:extLst>
            </p:cNvPr>
            <p:cNvGrpSpPr/>
            <p:nvPr/>
          </p:nvGrpSpPr>
          <p:grpSpPr>
            <a:xfrm>
              <a:off x="396852" y="4430730"/>
              <a:ext cx="5699148" cy="2009890"/>
              <a:chOff x="396853" y="4309258"/>
              <a:chExt cx="5699148" cy="2009890"/>
            </a:xfrm>
          </p:grpSpPr>
          <p:sp>
            <p:nvSpPr>
              <p:cNvPr id="27" name="TextBox 26">
                <a:extLst>
                  <a:ext uri="{FF2B5EF4-FFF2-40B4-BE49-F238E27FC236}">
                    <a16:creationId xmlns:a16="http://schemas.microsoft.com/office/drawing/2014/main" id="{9CB15A08-447B-47C9-A717-79FA893DD707}"/>
                  </a:ext>
                </a:extLst>
              </p:cNvPr>
              <p:cNvSpPr txBox="1"/>
              <p:nvPr/>
            </p:nvSpPr>
            <p:spPr>
              <a:xfrm>
                <a:off x="396853" y="4309258"/>
                <a:ext cx="5699148" cy="1985672"/>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2000" b="1" dirty="0">
                    <a:solidFill>
                      <a:schemeClr val="tx1">
                        <a:lumMod val="85000"/>
                        <a:lumOff val="15000"/>
                      </a:schemeClr>
                    </a:solidFill>
                    <a:latin typeface="Arial" panose="020B0604020202020204" pitchFamily="34" charset="0"/>
                    <a:cs typeface="Arial" panose="020B0604020202020204" pitchFamily="34" charset="0"/>
                  </a:rPr>
                  <a:t>Senior Data Scientist </a:t>
                </a:r>
                <a:endParaRPr lang="en-US" sz="1600" b="1" dirty="0">
                  <a:solidFill>
                    <a:schemeClr val="tx1">
                      <a:lumMod val="85000"/>
                      <a:lumOff val="15000"/>
                    </a:schemeClr>
                  </a:solidFill>
                  <a:latin typeface="Arial" panose="020B0604020202020204" pitchFamily="34" charset="0"/>
                  <a:cs typeface="Arial" panose="020B0604020202020204" pitchFamily="34" charset="0"/>
                </a:endParaRPr>
              </a:p>
              <a:p>
                <a:pPr marR="0" lvl="0" defTabSz="914400" rtl="0" eaLnBrk="1" fontAlgn="auto" latinLnBrk="0" hangingPunct="1">
                  <a:lnSpc>
                    <a:spcPct val="150000"/>
                  </a:lnSpc>
                  <a:spcBef>
                    <a:spcPts val="0"/>
                  </a:spcBef>
                  <a:spcAft>
                    <a:spcPts val="0"/>
                  </a:spcAft>
                  <a:buClrTx/>
                  <a:buSzTx/>
                  <a:tabLst/>
                  <a:defRPr/>
                </a:pPr>
                <a:r>
                  <a:rPr kumimoji="0" lang="en-US" sz="1600" b="1"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	</a:t>
                </a:r>
                <a:r>
                  <a:rPr kumimoji="0" lang="en-US" sz="1600" b="1"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LinkedIn</a:t>
                </a:r>
                <a:r>
                  <a:rPr kumimoji="0" lang="en-US" sz="1600" b="1"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 </a:t>
                </a:r>
                <a:r>
                  <a:rPr kumimoji="0" lang="en-US" sz="1600"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www.linkedin.com/in/</a:t>
                </a:r>
                <a:r>
                  <a:rPr kumimoji="0" lang="en-US" sz="1600" b="1"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anishmahapatra</a:t>
                </a:r>
                <a:br>
                  <a:rPr kumimoji="0" lang="en-US" sz="1600" b="1" strike="noStrike" kern="1200" cap="none" spc="0" normalizeH="0" baseline="0" noProof="0" dirty="0">
                    <a:ln>
                      <a:noFill/>
                    </a:ln>
                    <a:solidFill>
                      <a:srgbClr val="00B050"/>
                    </a:solidFill>
                    <a:effectLst/>
                    <a:uLnTx/>
                    <a:uFillTx/>
                    <a:latin typeface="Arial" panose="020B0604020202020204" pitchFamily="34" charset="0"/>
                    <a:cs typeface="Arial" panose="020B0604020202020204" pitchFamily="34" charset="0"/>
                  </a:rPr>
                </a:br>
                <a:r>
                  <a:rPr kumimoji="0" lang="en-US" sz="1600" b="1" strike="noStrike" kern="1200" cap="none" spc="0" normalizeH="0" baseline="0" noProof="0" dirty="0">
                    <a:ln>
                      <a:noFill/>
                    </a:ln>
                    <a:solidFill>
                      <a:srgbClr val="00B050"/>
                    </a:solidFill>
                    <a:effectLst/>
                    <a:uLnTx/>
                    <a:uFillTx/>
                    <a:latin typeface="Arial" panose="020B0604020202020204" pitchFamily="34" charset="0"/>
                    <a:cs typeface="Arial" panose="020B0604020202020204" pitchFamily="34" charset="0"/>
                  </a:rPr>
                  <a:t>	</a:t>
                </a:r>
                <a:r>
                  <a:rPr lang="en-US" sz="1600" b="1" dirty="0">
                    <a:solidFill>
                      <a:schemeClr val="tx1">
                        <a:lumMod val="50000"/>
                        <a:lumOff val="50000"/>
                      </a:schemeClr>
                    </a:solidFill>
                    <a:latin typeface="Arial" panose="020B0604020202020204" pitchFamily="34" charset="0"/>
                    <a:cs typeface="Arial" panose="020B0604020202020204" pitchFamily="34" charset="0"/>
                  </a:rPr>
                  <a:t>Medium</a:t>
                </a:r>
                <a:r>
                  <a:rPr lang="en-US" sz="1600" b="1" dirty="0">
                    <a:solidFill>
                      <a:schemeClr val="tx1">
                        <a:lumMod val="85000"/>
                        <a:lumOff val="15000"/>
                      </a:schemeClr>
                    </a:solidFill>
                    <a:latin typeface="Arial" panose="020B0604020202020204" pitchFamily="34" charset="0"/>
                    <a:cs typeface="Arial" panose="020B0604020202020204" pitchFamily="34" charset="0"/>
                  </a:rPr>
                  <a:t>: anishmahapatra</a:t>
                </a:r>
                <a:r>
                  <a:rPr lang="en-US" sz="1600" dirty="0">
                    <a:solidFill>
                      <a:schemeClr val="tx1">
                        <a:lumMod val="85000"/>
                        <a:lumOff val="15000"/>
                      </a:schemeClr>
                    </a:solidFill>
                    <a:latin typeface="Arial" panose="020B0604020202020204" pitchFamily="34" charset="0"/>
                    <a:cs typeface="Arial" panose="020B0604020202020204" pitchFamily="34" charset="0"/>
                  </a:rPr>
                  <a:t>.medium.com</a:t>
                </a:r>
                <a:br>
                  <a:rPr kumimoji="0" lang="en-US" sz="160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br>
                <a:r>
                  <a:rPr kumimoji="0" lang="en-US" sz="160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	</a:t>
                </a:r>
                <a:r>
                  <a:rPr lang="en-US" sz="1600" b="1" dirty="0">
                    <a:solidFill>
                      <a:schemeClr val="tx1">
                        <a:lumMod val="50000"/>
                        <a:lumOff val="50000"/>
                      </a:schemeClr>
                    </a:solidFill>
                    <a:latin typeface="Arial" panose="020B0604020202020204" pitchFamily="34" charset="0"/>
                    <a:cs typeface="Arial" panose="020B0604020202020204" pitchFamily="34" charset="0"/>
                  </a:rPr>
                  <a:t>Website</a:t>
                </a:r>
                <a:r>
                  <a:rPr kumimoji="0" lang="en-US" sz="1600" b="1"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a:t>
                </a:r>
                <a:r>
                  <a:rPr kumimoji="0" lang="en-US" sz="160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 www.</a:t>
                </a:r>
                <a:r>
                  <a:rPr kumimoji="0" lang="en-US" sz="1600" b="1"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anishmahapatra</a:t>
                </a:r>
                <a:r>
                  <a:rPr kumimoji="0" lang="en-US" sz="160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.com</a:t>
                </a:r>
              </a:p>
              <a:p>
                <a:pPr marR="0" lvl="0" defTabSz="914400" rtl="0" eaLnBrk="1" fontAlgn="auto" latinLnBrk="0" hangingPunct="1">
                  <a:lnSpc>
                    <a:spcPct val="150000"/>
                  </a:lnSpc>
                  <a:spcBef>
                    <a:spcPts val="0"/>
                  </a:spcBef>
                  <a:spcAft>
                    <a:spcPts val="0"/>
                  </a:spcAft>
                  <a:buClrTx/>
                  <a:buSzTx/>
                  <a:tabLst/>
                  <a:defRPr/>
                </a:pPr>
                <a:r>
                  <a:rPr lang="en-US" sz="1600" b="1" dirty="0">
                    <a:solidFill>
                      <a:srgbClr val="00B050"/>
                    </a:solidFill>
                    <a:latin typeface="Arial" panose="020B0604020202020204" pitchFamily="34" charset="0"/>
                    <a:cs typeface="Arial" panose="020B0604020202020204" pitchFamily="34" charset="0"/>
                  </a:rPr>
                  <a:t>	</a:t>
                </a:r>
                <a:r>
                  <a:rPr lang="en-US" sz="1600" b="1" dirty="0">
                    <a:solidFill>
                      <a:schemeClr val="tx1">
                        <a:lumMod val="50000"/>
                        <a:lumOff val="50000"/>
                      </a:schemeClr>
                    </a:solidFill>
                    <a:latin typeface="Arial" panose="020B0604020202020204" pitchFamily="34" charset="0"/>
                    <a:cs typeface="Arial" panose="020B0604020202020204" pitchFamily="34" charset="0"/>
                  </a:rPr>
                  <a:t>GitHub</a:t>
                </a:r>
                <a:r>
                  <a:rPr lang="en-US" sz="1600" b="1" dirty="0">
                    <a:solidFill>
                      <a:schemeClr val="tx1">
                        <a:lumMod val="85000"/>
                        <a:lumOff val="15000"/>
                      </a:schemeClr>
                    </a:solidFill>
                    <a:latin typeface="Arial" panose="020B0604020202020204" pitchFamily="34" charset="0"/>
                    <a:cs typeface="Arial" panose="020B0604020202020204" pitchFamily="34" charset="0"/>
                  </a:rPr>
                  <a:t>:</a:t>
                </a:r>
                <a:r>
                  <a:rPr lang="en-US" sz="1600" b="1" dirty="0">
                    <a:solidFill>
                      <a:srgbClr val="00B050"/>
                    </a:solidFill>
                    <a:latin typeface="Arial" panose="020B0604020202020204" pitchFamily="34" charset="0"/>
                    <a:cs typeface="Arial" panose="020B0604020202020204" pitchFamily="34" charset="0"/>
                  </a:rPr>
                  <a:t> </a:t>
                </a:r>
                <a:r>
                  <a:rPr lang="en-US" sz="1600" dirty="0">
                    <a:solidFill>
                      <a:schemeClr val="tx1">
                        <a:lumMod val="85000"/>
                        <a:lumOff val="15000"/>
                      </a:schemeClr>
                    </a:solidFill>
                    <a:latin typeface="Arial" panose="020B0604020202020204" pitchFamily="34" charset="0"/>
                    <a:cs typeface="Arial" panose="020B0604020202020204" pitchFamily="34" charset="0"/>
                  </a:rPr>
                  <a:t>www.github.com/</a:t>
                </a:r>
                <a:r>
                  <a:rPr lang="en-US" sz="1600" b="1" dirty="0">
                    <a:solidFill>
                      <a:schemeClr val="tx1">
                        <a:lumMod val="85000"/>
                        <a:lumOff val="15000"/>
                      </a:schemeClr>
                    </a:solidFill>
                    <a:latin typeface="Arial" panose="020B0604020202020204" pitchFamily="34" charset="0"/>
                    <a:cs typeface="Arial" panose="020B0604020202020204" pitchFamily="34" charset="0"/>
                  </a:rPr>
                  <a:t>anishmahapatra</a:t>
                </a:r>
              </a:p>
            </p:txBody>
          </p:sp>
          <p:pic>
            <p:nvPicPr>
              <p:cNvPr id="5122" name="Picture 2" descr="Linkedin - Free social media icons">
                <a:extLst>
                  <a:ext uri="{FF2B5EF4-FFF2-40B4-BE49-F238E27FC236}">
                    <a16:creationId xmlns:a16="http://schemas.microsoft.com/office/drawing/2014/main" id="{4D5F61CE-74F4-4A82-8CE5-2510AA48CC2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130" t="-1031" r="23755"/>
              <a:stretch/>
            </p:blipFill>
            <p:spPr bwMode="auto">
              <a:xfrm>
                <a:off x="963623" y="4880415"/>
                <a:ext cx="280429" cy="28003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Medium logo | Logok">
                <a:extLst>
                  <a:ext uri="{FF2B5EF4-FFF2-40B4-BE49-F238E27FC236}">
                    <a16:creationId xmlns:a16="http://schemas.microsoft.com/office/drawing/2014/main" id="{7E7A7376-C94C-4B53-9B29-28C9969C02C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831" t="28005" r="19918" b="27804"/>
              <a:stretch/>
            </p:blipFill>
            <p:spPr bwMode="auto">
              <a:xfrm>
                <a:off x="885199" y="5252814"/>
                <a:ext cx="425103" cy="23385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Github Logo - Free social media icons">
                <a:extLst>
                  <a:ext uri="{FF2B5EF4-FFF2-40B4-BE49-F238E27FC236}">
                    <a16:creationId xmlns:a16="http://schemas.microsoft.com/office/drawing/2014/main" id="{638E600F-B535-4F24-88FA-3874A3F862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0764" y="5953002"/>
                <a:ext cx="366146" cy="366146"/>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Ninja, emoji, smiley, emoticon icon - Download on Iconfinder">
                <a:extLst>
                  <a:ext uri="{FF2B5EF4-FFF2-40B4-BE49-F238E27FC236}">
                    <a16:creationId xmlns:a16="http://schemas.microsoft.com/office/drawing/2014/main" id="{0F5DE76F-0D81-4A35-A4F5-CA04A5DC65A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604" t="4688" r="2865" b="10676"/>
              <a:stretch/>
            </p:blipFill>
            <p:spPr bwMode="auto">
              <a:xfrm>
                <a:off x="3053911" y="4389376"/>
                <a:ext cx="425103" cy="380602"/>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Website Logo PNG, Web Site Logos Free Download - Free Transparent PNG Logos">
              <a:extLst>
                <a:ext uri="{FF2B5EF4-FFF2-40B4-BE49-F238E27FC236}">
                  <a16:creationId xmlns:a16="http://schemas.microsoft.com/office/drawing/2014/main" id="{D5625FC6-C437-4846-8376-3E74DACFD10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858" y="5644809"/>
              <a:ext cx="419040" cy="4190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9">
            <a:extLst>
              <a:ext uri="{FF2B5EF4-FFF2-40B4-BE49-F238E27FC236}">
                <a16:creationId xmlns:a16="http://schemas.microsoft.com/office/drawing/2014/main" id="{2B25D47F-1CD3-4AC5-83C7-9B2DB29A1FD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9080" y="1048402"/>
            <a:ext cx="10593839" cy="3215987"/>
          </a:xfrm>
          <a:prstGeom prst="rect">
            <a:avLst/>
          </a:prstGeom>
        </p:spPr>
      </p:pic>
      <p:pic>
        <p:nvPicPr>
          <p:cNvPr id="24" name="Picture 23">
            <a:extLst>
              <a:ext uri="{FF2B5EF4-FFF2-40B4-BE49-F238E27FC236}">
                <a16:creationId xmlns:a16="http://schemas.microsoft.com/office/drawing/2014/main" id="{E112AB01-D5DB-4549-9F9E-2BAC509389FB}"/>
              </a:ext>
            </a:extLst>
          </p:cNvPr>
          <p:cNvPicPr>
            <a:picLocks noChangeAspect="1"/>
          </p:cNvPicPr>
          <p:nvPr/>
        </p:nvPicPr>
        <p:blipFill>
          <a:blip r:embed="rId12"/>
          <a:stretch>
            <a:fillRect/>
          </a:stretch>
        </p:blipFill>
        <p:spPr>
          <a:xfrm>
            <a:off x="11060004" y="6172104"/>
            <a:ext cx="1131995" cy="685896"/>
          </a:xfrm>
          <a:prstGeom prst="rect">
            <a:avLst/>
          </a:prstGeom>
        </p:spPr>
      </p:pic>
    </p:spTree>
    <p:extLst>
      <p:ext uri="{BB962C8B-B14F-4D97-AF65-F5344CB8AC3E}">
        <p14:creationId xmlns:p14="http://schemas.microsoft.com/office/powerpoint/2010/main" val="211773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Why choose Data Science?</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2 of 6</a:t>
            </a:r>
          </a:p>
        </p:txBody>
      </p:sp>
      <p:grpSp>
        <p:nvGrpSpPr>
          <p:cNvPr id="9" name="Group 8">
            <a:extLst>
              <a:ext uri="{FF2B5EF4-FFF2-40B4-BE49-F238E27FC236}">
                <a16:creationId xmlns:a16="http://schemas.microsoft.com/office/drawing/2014/main" id="{E2CCE150-A20F-4CC2-AFE6-19EF2071372C}"/>
              </a:ext>
            </a:extLst>
          </p:cNvPr>
          <p:cNvGrpSpPr/>
          <p:nvPr/>
        </p:nvGrpSpPr>
        <p:grpSpPr>
          <a:xfrm>
            <a:off x="743484" y="1509529"/>
            <a:ext cx="3177341" cy="1922839"/>
            <a:chOff x="743484" y="1509529"/>
            <a:chExt cx="3177341" cy="1922839"/>
          </a:xfrm>
        </p:grpSpPr>
        <p:grpSp>
          <p:nvGrpSpPr>
            <p:cNvPr id="24" name="Group 30">
              <a:extLst>
                <a:ext uri="{FF2B5EF4-FFF2-40B4-BE49-F238E27FC236}">
                  <a16:creationId xmlns:a16="http://schemas.microsoft.com/office/drawing/2014/main" id="{9BF63E98-6387-4148-AACE-C99621618F5E}"/>
                </a:ext>
              </a:extLst>
            </p:cNvPr>
            <p:cNvGrpSpPr/>
            <p:nvPr/>
          </p:nvGrpSpPr>
          <p:grpSpPr>
            <a:xfrm>
              <a:off x="1176300" y="2783943"/>
              <a:ext cx="2744525" cy="648425"/>
              <a:chOff x="863323" y="1992704"/>
              <a:chExt cx="2058394" cy="486318"/>
            </a:xfrm>
          </p:grpSpPr>
          <p:sp>
            <p:nvSpPr>
              <p:cNvPr id="25" name="TextBox 24">
                <a:extLst>
                  <a:ext uri="{FF2B5EF4-FFF2-40B4-BE49-F238E27FC236}">
                    <a16:creationId xmlns:a16="http://schemas.microsoft.com/office/drawing/2014/main" id="{7D89197B-77E7-455A-9D1A-E24439576A14}"/>
                  </a:ext>
                </a:extLst>
              </p:cNvPr>
              <p:cNvSpPr txBox="1"/>
              <p:nvPr/>
            </p:nvSpPr>
            <p:spPr>
              <a:xfrm>
                <a:off x="863323" y="1992704"/>
                <a:ext cx="2058394" cy="184666"/>
              </a:xfrm>
              <a:prstGeom prst="rect">
                <a:avLst/>
              </a:prstGeom>
              <a:noFill/>
            </p:spPr>
            <p:txBody>
              <a:bodyPr wrap="square" lIns="0" tIns="0" rIns="0" bIns="0" rtlCol="0" anchor="ctr">
                <a:spAutoFit/>
              </a:bodyPr>
              <a:lstStyle/>
              <a:p>
                <a:pPr algn="ctr"/>
                <a:r>
                  <a:rPr lang="en-US" sz="1600" b="1" dirty="0">
                    <a:solidFill>
                      <a:schemeClr val="accent1"/>
                    </a:solidFill>
                    <a:latin typeface="Arial" panose="020B0604020202020204" pitchFamily="34" charset="0"/>
                    <a:cs typeface="Arial" panose="020B0604020202020204" pitchFamily="34" charset="0"/>
                  </a:rPr>
                  <a:t>Relevance in the future</a:t>
                </a:r>
              </a:p>
            </p:txBody>
          </p:sp>
          <p:sp>
            <p:nvSpPr>
              <p:cNvPr id="26" name="TextBox 25">
                <a:extLst>
                  <a:ext uri="{FF2B5EF4-FFF2-40B4-BE49-F238E27FC236}">
                    <a16:creationId xmlns:a16="http://schemas.microsoft.com/office/drawing/2014/main" id="{E0603662-A235-4DA9-A070-AF07092D7DA1}"/>
                  </a:ext>
                </a:extLst>
              </p:cNvPr>
              <p:cNvSpPr txBox="1"/>
              <p:nvPr/>
            </p:nvSpPr>
            <p:spPr>
              <a:xfrm>
                <a:off x="863323" y="2171342"/>
                <a:ext cx="2058394" cy="307680"/>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Companies are building and growing in Data and it is the future.</a:t>
                </a:r>
              </a:p>
            </p:txBody>
          </p:sp>
        </p:grpSp>
        <p:sp>
          <p:nvSpPr>
            <p:cNvPr id="44" name="Text Placeholder 3">
              <a:extLst>
                <a:ext uri="{FF2B5EF4-FFF2-40B4-BE49-F238E27FC236}">
                  <a16:creationId xmlns:a16="http://schemas.microsoft.com/office/drawing/2014/main" id="{B92452D7-6EFA-48DA-B9C1-89EBAD2C6887}"/>
                </a:ext>
              </a:extLst>
            </p:cNvPr>
            <p:cNvSpPr txBox="1">
              <a:spLocks/>
            </p:cNvSpPr>
            <p:nvPr/>
          </p:nvSpPr>
          <p:spPr>
            <a:xfrm>
              <a:off x="743484"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1"/>
                  </a:solidFill>
                  <a:latin typeface="Arial" panose="020B0604020202020204" pitchFamily="34" charset="0"/>
                  <a:cs typeface="Arial" panose="020B0604020202020204" pitchFamily="34" charset="0"/>
                </a:rPr>
                <a:t>01</a:t>
              </a:r>
            </a:p>
          </p:txBody>
        </p:sp>
        <p:grpSp>
          <p:nvGrpSpPr>
            <p:cNvPr id="8" name="Group 7">
              <a:extLst>
                <a:ext uri="{FF2B5EF4-FFF2-40B4-BE49-F238E27FC236}">
                  <a16:creationId xmlns:a16="http://schemas.microsoft.com/office/drawing/2014/main" id="{D2B3075C-2EA3-4FB4-8A9B-84032EB8DBEA}"/>
                </a:ext>
              </a:extLst>
            </p:cNvPr>
            <p:cNvGrpSpPr/>
            <p:nvPr/>
          </p:nvGrpSpPr>
          <p:grpSpPr>
            <a:xfrm>
              <a:off x="2066032" y="1744141"/>
              <a:ext cx="965063" cy="937433"/>
              <a:chOff x="2066032" y="1744141"/>
              <a:chExt cx="965063" cy="937433"/>
            </a:xfrm>
          </p:grpSpPr>
          <p:sp>
            <p:nvSpPr>
              <p:cNvPr id="27" name="Oval 26">
                <a:extLst>
                  <a:ext uri="{FF2B5EF4-FFF2-40B4-BE49-F238E27FC236}">
                    <a16:creationId xmlns:a16="http://schemas.microsoft.com/office/drawing/2014/main" id="{F0821429-072D-4ECA-9F93-ABFDADDB72BB}"/>
                  </a:ext>
                </a:extLst>
              </p:cNvPr>
              <p:cNvSpPr/>
              <p:nvPr/>
            </p:nvSpPr>
            <p:spPr>
              <a:xfrm>
                <a:off x="2066032" y="1744141"/>
                <a:ext cx="965063" cy="937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A13CBCB-9230-4E0B-984B-AD322C7E3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736" y="1814767"/>
                <a:ext cx="713304" cy="713304"/>
              </a:xfrm>
              <a:prstGeom prst="rect">
                <a:avLst/>
              </a:prstGeom>
            </p:spPr>
          </p:pic>
        </p:grpSp>
      </p:grpSp>
      <p:grpSp>
        <p:nvGrpSpPr>
          <p:cNvPr id="16" name="Group 15">
            <a:extLst>
              <a:ext uri="{FF2B5EF4-FFF2-40B4-BE49-F238E27FC236}">
                <a16:creationId xmlns:a16="http://schemas.microsoft.com/office/drawing/2014/main" id="{3D5AC0E9-65A2-4E3B-A55C-02AC5B5D7AF1}"/>
              </a:ext>
            </a:extLst>
          </p:cNvPr>
          <p:cNvGrpSpPr/>
          <p:nvPr/>
        </p:nvGrpSpPr>
        <p:grpSpPr>
          <a:xfrm>
            <a:off x="4451675" y="1529737"/>
            <a:ext cx="3389962" cy="2121199"/>
            <a:chOff x="4451675" y="1529737"/>
            <a:chExt cx="3389962" cy="2121199"/>
          </a:xfrm>
        </p:grpSpPr>
        <p:sp>
          <p:nvSpPr>
            <p:cNvPr id="45" name="Text Placeholder 3">
              <a:extLst>
                <a:ext uri="{FF2B5EF4-FFF2-40B4-BE49-F238E27FC236}">
                  <a16:creationId xmlns:a16="http://schemas.microsoft.com/office/drawing/2014/main" id="{40EAD5D2-6885-4F25-AF8D-3772429AFFDC}"/>
                </a:ext>
              </a:extLst>
            </p:cNvPr>
            <p:cNvSpPr txBox="1">
              <a:spLocks/>
            </p:cNvSpPr>
            <p:nvPr/>
          </p:nvSpPr>
          <p:spPr>
            <a:xfrm>
              <a:off x="4451675" y="1529737"/>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2"/>
                  </a:solidFill>
                  <a:latin typeface="Arial" panose="020B0604020202020204" pitchFamily="34" charset="0"/>
                  <a:cs typeface="Arial" panose="020B0604020202020204" pitchFamily="34" charset="0"/>
                </a:rPr>
                <a:t>02</a:t>
              </a:r>
            </a:p>
          </p:txBody>
        </p:sp>
        <p:grpSp>
          <p:nvGrpSpPr>
            <p:cNvPr id="10" name="Group 9">
              <a:extLst>
                <a:ext uri="{FF2B5EF4-FFF2-40B4-BE49-F238E27FC236}">
                  <a16:creationId xmlns:a16="http://schemas.microsoft.com/office/drawing/2014/main" id="{BE79667F-79AF-40D3-A63A-A3BCDFFA2A1E}"/>
                </a:ext>
              </a:extLst>
            </p:cNvPr>
            <p:cNvGrpSpPr/>
            <p:nvPr/>
          </p:nvGrpSpPr>
          <p:grpSpPr>
            <a:xfrm>
              <a:off x="4515441" y="1755067"/>
              <a:ext cx="3326196" cy="1895869"/>
              <a:chOff x="4435371" y="1744141"/>
              <a:chExt cx="3326196" cy="1895869"/>
            </a:xfrm>
          </p:grpSpPr>
          <p:grpSp>
            <p:nvGrpSpPr>
              <p:cNvPr id="28" name="Group 31">
                <a:extLst>
                  <a:ext uri="{FF2B5EF4-FFF2-40B4-BE49-F238E27FC236}">
                    <a16:creationId xmlns:a16="http://schemas.microsoft.com/office/drawing/2014/main" id="{A805C287-EBBE-4235-9422-9FD9D9EEB494}"/>
                  </a:ext>
                </a:extLst>
              </p:cNvPr>
              <p:cNvGrpSpPr/>
              <p:nvPr/>
            </p:nvGrpSpPr>
            <p:grpSpPr>
              <a:xfrm>
                <a:off x="4435371" y="2783942"/>
                <a:ext cx="3326196" cy="856068"/>
                <a:chOff x="3307626" y="1992705"/>
                <a:chExt cx="2494647" cy="642051"/>
              </a:xfrm>
            </p:grpSpPr>
            <p:sp>
              <p:nvSpPr>
                <p:cNvPr id="29" name="TextBox 28">
                  <a:extLst>
                    <a:ext uri="{FF2B5EF4-FFF2-40B4-BE49-F238E27FC236}">
                      <a16:creationId xmlns:a16="http://schemas.microsoft.com/office/drawing/2014/main" id="{101B3CF7-DDFC-4C2F-AC4B-E80A56BE6723}"/>
                    </a:ext>
                  </a:extLst>
                </p:cNvPr>
                <p:cNvSpPr txBox="1"/>
                <p:nvPr/>
              </p:nvSpPr>
              <p:spPr>
                <a:xfrm>
                  <a:off x="3542950" y="1992705"/>
                  <a:ext cx="2058394" cy="184666"/>
                </a:xfrm>
                <a:prstGeom prst="rect">
                  <a:avLst/>
                </a:prstGeom>
                <a:noFill/>
              </p:spPr>
              <p:txBody>
                <a:bodyPr wrap="square" lIns="0" tIns="0" rIns="0" bIns="0" rtlCol="0" anchor="ctr">
                  <a:spAutoFit/>
                </a:bodyPr>
                <a:lstStyle/>
                <a:p>
                  <a:pPr algn="ctr"/>
                  <a:r>
                    <a:rPr lang="en-US" sz="1600" b="1" dirty="0">
                      <a:solidFill>
                        <a:srgbClr val="417B85"/>
                      </a:solidFill>
                      <a:latin typeface="Arial" panose="020B0604020202020204" pitchFamily="34" charset="0"/>
                      <a:cs typeface="Arial" panose="020B0604020202020204" pitchFamily="34" charset="0"/>
                    </a:rPr>
                    <a:t>Business &amp; Technology</a:t>
                  </a:r>
                </a:p>
              </p:txBody>
            </p:sp>
            <p:sp>
              <p:nvSpPr>
                <p:cNvPr id="30" name="TextBox 29">
                  <a:extLst>
                    <a:ext uri="{FF2B5EF4-FFF2-40B4-BE49-F238E27FC236}">
                      <a16:creationId xmlns:a16="http://schemas.microsoft.com/office/drawing/2014/main" id="{D8CD03E8-F530-48FF-A2D3-B4B6E103E17A}"/>
                    </a:ext>
                  </a:extLst>
                </p:cNvPr>
                <p:cNvSpPr txBox="1"/>
                <p:nvPr/>
              </p:nvSpPr>
              <p:spPr>
                <a:xfrm>
                  <a:off x="3307626" y="2173235"/>
                  <a:ext cx="2494647" cy="46152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Data Science is a combination of Business, Math and Technology, so growth can be in business / technology</a:t>
                  </a:r>
                </a:p>
              </p:txBody>
            </p:sp>
          </p:grpSp>
          <p:sp>
            <p:nvSpPr>
              <p:cNvPr id="50" name="Oval 49">
                <a:extLst>
                  <a:ext uri="{FF2B5EF4-FFF2-40B4-BE49-F238E27FC236}">
                    <a16:creationId xmlns:a16="http://schemas.microsoft.com/office/drawing/2014/main" id="{5565D925-9808-4238-8D89-F0778A419B4C}"/>
                  </a:ext>
                </a:extLst>
              </p:cNvPr>
              <p:cNvSpPr/>
              <p:nvPr/>
            </p:nvSpPr>
            <p:spPr>
              <a:xfrm>
                <a:off x="5627950" y="1744141"/>
                <a:ext cx="965063" cy="93743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2">
                      <a:lumMod val="50000"/>
                    </a:schemeClr>
                  </a:solidFill>
                  <a:latin typeface="Arial" panose="020B0604020202020204" pitchFamily="34" charset="0"/>
                  <a:cs typeface="Arial" panose="020B0604020202020204" pitchFamily="34" charset="0"/>
                </a:endParaRPr>
              </a:p>
            </p:txBody>
          </p:sp>
        </p:grpSp>
        <p:pic>
          <p:nvPicPr>
            <p:cNvPr id="15" name="Picture 14">
              <a:extLst>
                <a:ext uri="{FF2B5EF4-FFF2-40B4-BE49-F238E27FC236}">
                  <a16:creationId xmlns:a16="http://schemas.microsoft.com/office/drawing/2014/main" id="{9F97343F-C0BA-432E-A6C8-14519980DF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0503" y="1891999"/>
              <a:ext cx="636072" cy="636072"/>
            </a:xfrm>
            <a:prstGeom prst="rect">
              <a:avLst/>
            </a:prstGeom>
          </p:spPr>
        </p:pic>
      </p:grpSp>
      <p:grpSp>
        <p:nvGrpSpPr>
          <p:cNvPr id="19" name="Group 18">
            <a:extLst>
              <a:ext uri="{FF2B5EF4-FFF2-40B4-BE49-F238E27FC236}">
                <a16:creationId xmlns:a16="http://schemas.microsoft.com/office/drawing/2014/main" id="{8AF91305-7EE7-47C0-8424-86175194C604}"/>
              </a:ext>
            </a:extLst>
          </p:cNvPr>
          <p:cNvGrpSpPr/>
          <p:nvPr/>
        </p:nvGrpSpPr>
        <p:grpSpPr>
          <a:xfrm>
            <a:off x="7925462" y="1509529"/>
            <a:ext cx="3416048" cy="1922835"/>
            <a:chOff x="7925462" y="1509529"/>
            <a:chExt cx="3416048" cy="1922835"/>
          </a:xfrm>
        </p:grpSpPr>
        <p:grpSp>
          <p:nvGrpSpPr>
            <p:cNvPr id="11" name="Group 10">
              <a:extLst>
                <a:ext uri="{FF2B5EF4-FFF2-40B4-BE49-F238E27FC236}">
                  <a16:creationId xmlns:a16="http://schemas.microsoft.com/office/drawing/2014/main" id="{8EE652C7-493E-4A06-A3D8-B9C6355CE430}"/>
                </a:ext>
              </a:extLst>
            </p:cNvPr>
            <p:cNvGrpSpPr/>
            <p:nvPr/>
          </p:nvGrpSpPr>
          <p:grpSpPr>
            <a:xfrm>
              <a:off x="7925462" y="1509529"/>
              <a:ext cx="3416048" cy="1922835"/>
              <a:chOff x="7925462" y="1509529"/>
              <a:chExt cx="3416048" cy="1922835"/>
            </a:xfrm>
          </p:grpSpPr>
          <p:grpSp>
            <p:nvGrpSpPr>
              <p:cNvPr id="32" name="Group 32">
                <a:extLst>
                  <a:ext uri="{FF2B5EF4-FFF2-40B4-BE49-F238E27FC236}">
                    <a16:creationId xmlns:a16="http://schemas.microsoft.com/office/drawing/2014/main" id="{59319684-CA53-43C3-AFBB-FB1621AC3D85}"/>
                  </a:ext>
                </a:extLst>
              </p:cNvPr>
              <p:cNvGrpSpPr/>
              <p:nvPr/>
            </p:nvGrpSpPr>
            <p:grpSpPr>
              <a:xfrm>
                <a:off x="8321973" y="2783940"/>
                <a:ext cx="3019537" cy="648424"/>
                <a:chOff x="6222578" y="1992705"/>
                <a:chExt cx="2264653" cy="486318"/>
              </a:xfrm>
            </p:grpSpPr>
            <p:sp>
              <p:nvSpPr>
                <p:cNvPr id="33" name="TextBox 32">
                  <a:extLst>
                    <a:ext uri="{FF2B5EF4-FFF2-40B4-BE49-F238E27FC236}">
                      <a16:creationId xmlns:a16="http://schemas.microsoft.com/office/drawing/2014/main" id="{69B78878-EB9E-4CAC-9AAC-BE32ABB81448}"/>
                    </a:ext>
                  </a:extLst>
                </p:cNvPr>
                <p:cNvSpPr txBox="1"/>
                <p:nvPr/>
              </p:nvSpPr>
              <p:spPr>
                <a:xfrm>
                  <a:off x="6222578" y="1992705"/>
                  <a:ext cx="2058394" cy="184666"/>
                </a:xfrm>
                <a:prstGeom prst="rect">
                  <a:avLst/>
                </a:prstGeom>
                <a:noFill/>
              </p:spPr>
              <p:txBody>
                <a:bodyPr wrap="square" lIns="0" tIns="0" rIns="0" bIns="0" rtlCol="0" anchor="ctr">
                  <a:spAutoFit/>
                </a:bodyPr>
                <a:lstStyle/>
                <a:p>
                  <a:pPr algn="ctr"/>
                  <a:r>
                    <a:rPr lang="en-US" sz="1600" b="1" dirty="0">
                      <a:solidFill>
                        <a:schemeClr val="accent3"/>
                      </a:solidFill>
                      <a:latin typeface="Arial" panose="020B0604020202020204" pitchFamily="34" charset="0"/>
                      <a:cs typeface="Arial" panose="020B0604020202020204" pitchFamily="34" charset="0"/>
                    </a:rPr>
                    <a:t>Industry-Agnostic</a:t>
                  </a:r>
                </a:p>
              </p:txBody>
            </p:sp>
            <p:sp>
              <p:nvSpPr>
                <p:cNvPr id="34" name="TextBox 33">
                  <a:extLst>
                    <a:ext uri="{FF2B5EF4-FFF2-40B4-BE49-F238E27FC236}">
                      <a16:creationId xmlns:a16="http://schemas.microsoft.com/office/drawing/2014/main" id="{6E4044A6-83F7-4B10-A68E-6771E3478A11}"/>
                    </a:ext>
                  </a:extLst>
                </p:cNvPr>
                <p:cNvSpPr txBox="1"/>
                <p:nvPr/>
              </p:nvSpPr>
              <p:spPr>
                <a:xfrm>
                  <a:off x="6222578" y="2171342"/>
                  <a:ext cx="2264653" cy="30768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Use your existing knowledge / domain / technology expertise with a data-edge</a:t>
                  </a:r>
                </a:p>
              </p:txBody>
            </p:sp>
          </p:grpSp>
          <p:sp>
            <p:nvSpPr>
              <p:cNvPr id="46" name="Text Placeholder 3">
                <a:extLst>
                  <a:ext uri="{FF2B5EF4-FFF2-40B4-BE49-F238E27FC236}">
                    <a16:creationId xmlns:a16="http://schemas.microsoft.com/office/drawing/2014/main" id="{F69A0D0F-707A-4B52-AFF5-781C8F5269F1}"/>
                  </a:ext>
                </a:extLst>
              </p:cNvPr>
              <p:cNvSpPr txBox="1">
                <a:spLocks/>
              </p:cNvSpPr>
              <p:nvPr/>
            </p:nvSpPr>
            <p:spPr>
              <a:xfrm>
                <a:off x="792546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3"/>
                    </a:solidFill>
                    <a:latin typeface="Arial" panose="020B0604020202020204" pitchFamily="34" charset="0"/>
                    <a:cs typeface="Arial" panose="020B0604020202020204" pitchFamily="34" charset="0"/>
                  </a:rPr>
                  <a:t>03</a:t>
                </a:r>
              </a:p>
            </p:txBody>
          </p:sp>
          <p:sp>
            <p:nvSpPr>
              <p:cNvPr id="35" name="Oval 34">
                <a:extLst>
                  <a:ext uri="{FF2B5EF4-FFF2-40B4-BE49-F238E27FC236}">
                    <a16:creationId xmlns:a16="http://schemas.microsoft.com/office/drawing/2014/main" id="{942202D8-41EA-471F-B18F-24625DF4A461}"/>
                  </a:ext>
                </a:extLst>
              </p:cNvPr>
              <p:cNvSpPr/>
              <p:nvPr/>
            </p:nvSpPr>
            <p:spPr>
              <a:xfrm>
                <a:off x="9211705" y="1744141"/>
                <a:ext cx="965063" cy="9374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dirty="0">
                  <a:solidFill>
                    <a:schemeClr val="accent3">
                      <a:lumMod val="50000"/>
                    </a:schemeClr>
                  </a:solidFill>
                  <a:latin typeface="Arial" panose="020B0604020202020204" pitchFamily="34" charset="0"/>
                  <a:cs typeface="Arial" panose="020B0604020202020204" pitchFamily="34" charset="0"/>
                </a:endParaRPr>
              </a:p>
            </p:txBody>
          </p:sp>
        </p:grpSp>
        <p:pic>
          <p:nvPicPr>
            <p:cNvPr id="18" name="Picture 17">
              <a:extLst>
                <a:ext uri="{FF2B5EF4-FFF2-40B4-BE49-F238E27FC236}">
                  <a16:creationId xmlns:a16="http://schemas.microsoft.com/office/drawing/2014/main" id="{8CF3BA74-09BC-4760-8EAF-4416ABB040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87046" y="1863664"/>
              <a:ext cx="692497" cy="692497"/>
            </a:xfrm>
            <a:prstGeom prst="rect">
              <a:avLst/>
            </a:prstGeom>
          </p:spPr>
        </p:pic>
      </p:grpSp>
      <p:grpSp>
        <p:nvGrpSpPr>
          <p:cNvPr id="4" name="Group 3">
            <a:extLst>
              <a:ext uri="{FF2B5EF4-FFF2-40B4-BE49-F238E27FC236}">
                <a16:creationId xmlns:a16="http://schemas.microsoft.com/office/drawing/2014/main" id="{265E6B1E-1F5B-4E3D-94C4-BDF25A6402FC}"/>
              </a:ext>
            </a:extLst>
          </p:cNvPr>
          <p:cNvGrpSpPr/>
          <p:nvPr/>
        </p:nvGrpSpPr>
        <p:grpSpPr>
          <a:xfrm>
            <a:off x="1019321" y="3882558"/>
            <a:ext cx="10686863" cy="2143831"/>
            <a:chOff x="1019321" y="3882558"/>
            <a:chExt cx="10686863" cy="2143831"/>
          </a:xfrm>
        </p:grpSpPr>
        <p:grpSp>
          <p:nvGrpSpPr>
            <p:cNvPr id="3" name="Group 2">
              <a:extLst>
                <a:ext uri="{FF2B5EF4-FFF2-40B4-BE49-F238E27FC236}">
                  <a16:creationId xmlns:a16="http://schemas.microsoft.com/office/drawing/2014/main" id="{254B16D8-2237-40B5-A9C9-85FC5B2CA956}"/>
                </a:ext>
              </a:extLst>
            </p:cNvPr>
            <p:cNvGrpSpPr/>
            <p:nvPr/>
          </p:nvGrpSpPr>
          <p:grpSpPr>
            <a:xfrm>
              <a:off x="1019321" y="3882558"/>
              <a:ext cx="3113519" cy="2143831"/>
              <a:chOff x="1019321" y="3882558"/>
              <a:chExt cx="3113519" cy="2143831"/>
            </a:xfrm>
          </p:grpSpPr>
          <p:grpSp>
            <p:nvGrpSpPr>
              <p:cNvPr id="39" name="Group 33">
                <a:extLst>
                  <a:ext uri="{FF2B5EF4-FFF2-40B4-BE49-F238E27FC236}">
                    <a16:creationId xmlns:a16="http://schemas.microsoft.com/office/drawing/2014/main" id="{0F5CF1B8-4A8F-4987-9920-C3A6C632A770}"/>
                  </a:ext>
                </a:extLst>
              </p:cNvPr>
              <p:cNvGrpSpPr/>
              <p:nvPr/>
            </p:nvGrpSpPr>
            <p:grpSpPr>
              <a:xfrm>
                <a:off x="1388315" y="5187446"/>
                <a:ext cx="2744525" cy="838943"/>
                <a:chOff x="863323" y="3628582"/>
                <a:chExt cx="2058394" cy="629207"/>
              </a:xfrm>
            </p:grpSpPr>
            <p:sp>
              <p:nvSpPr>
                <p:cNvPr id="40" name="TextBox 39">
                  <a:extLst>
                    <a:ext uri="{FF2B5EF4-FFF2-40B4-BE49-F238E27FC236}">
                      <a16:creationId xmlns:a16="http://schemas.microsoft.com/office/drawing/2014/main" id="{A0C3D491-4A3D-4CFB-AECA-8E0162A07413}"/>
                    </a:ext>
                  </a:extLst>
                </p:cNvPr>
                <p:cNvSpPr txBox="1"/>
                <p:nvPr/>
              </p:nvSpPr>
              <p:spPr>
                <a:xfrm>
                  <a:off x="863323" y="3628582"/>
                  <a:ext cx="2058394" cy="369332"/>
                </a:xfrm>
                <a:prstGeom prst="rect">
                  <a:avLst/>
                </a:prstGeom>
                <a:noFill/>
              </p:spPr>
              <p:txBody>
                <a:bodyPr wrap="square" lIns="0" tIns="0" rIns="0" bIns="0" rtlCol="0" anchor="ctr">
                  <a:spAutoFit/>
                </a:bodyPr>
                <a:lstStyle/>
                <a:p>
                  <a:pPr algn="ctr"/>
                  <a:r>
                    <a:rPr lang="en-US" sz="1600" b="1" dirty="0">
                      <a:solidFill>
                        <a:srgbClr val="00B050"/>
                      </a:solidFill>
                      <a:latin typeface="Arial" panose="020B0604020202020204" pitchFamily="34" charset="0"/>
                      <a:cs typeface="Arial" panose="020B0604020202020204" pitchFamily="34" charset="0"/>
                    </a:rPr>
                    <a:t>Extremely High Market Demand</a:t>
                  </a:r>
                </a:p>
              </p:txBody>
            </p:sp>
            <p:sp>
              <p:nvSpPr>
                <p:cNvPr id="41" name="TextBox 40">
                  <a:extLst>
                    <a:ext uri="{FF2B5EF4-FFF2-40B4-BE49-F238E27FC236}">
                      <a16:creationId xmlns:a16="http://schemas.microsoft.com/office/drawing/2014/main" id="{9665E42F-7B4E-4B4C-8BAD-ED026ED86D1D}"/>
                    </a:ext>
                  </a:extLst>
                </p:cNvPr>
                <p:cNvSpPr txBox="1"/>
                <p:nvPr/>
              </p:nvSpPr>
              <p:spPr>
                <a:xfrm>
                  <a:off x="863323" y="3950108"/>
                  <a:ext cx="2058394" cy="307681"/>
                </a:xfrm>
                <a:prstGeom prst="rect">
                  <a:avLst/>
                </a:prstGeom>
                <a:noFill/>
              </p:spPr>
              <p:txBody>
                <a:bodyPr wrap="square" lIns="0" tIns="0" rIns="0" bIns="0" rtlCol="0" anchor="t">
                  <a:spAutoFit/>
                </a:bodyPr>
                <a:lstStyle/>
                <a:p>
                  <a:pPr algn="ctr" defTabSz="1219170">
                    <a:spcBef>
                      <a:spcPct val="20000"/>
                    </a:spcBef>
                    <a:defRPr/>
                  </a:pPr>
                  <a:r>
                    <a:rPr lang="en-US" sz="1333" b="1" dirty="0">
                      <a:solidFill>
                        <a:schemeClr val="tx1">
                          <a:lumMod val="50000"/>
                          <a:lumOff val="50000"/>
                        </a:schemeClr>
                      </a:solidFill>
                      <a:latin typeface="Arial" panose="020B0604020202020204" pitchFamily="34" charset="0"/>
                      <a:cs typeface="Arial" panose="020B0604020202020204" pitchFamily="34" charset="0"/>
                    </a:rPr>
                    <a:t>Supply-Demand </a:t>
                  </a:r>
                  <a:r>
                    <a:rPr lang="en-US" sz="1333" dirty="0">
                      <a:solidFill>
                        <a:schemeClr val="tx1">
                          <a:lumMod val="50000"/>
                          <a:lumOff val="50000"/>
                        </a:schemeClr>
                      </a:solidFill>
                      <a:latin typeface="Arial" panose="020B0604020202020204" pitchFamily="34" charset="0"/>
                      <a:cs typeface="Arial" panose="020B0604020202020204" pitchFamily="34" charset="0"/>
                    </a:rPr>
                    <a:t>mismatch means companies are willing to pay more</a:t>
                  </a:r>
                </a:p>
              </p:txBody>
            </p:sp>
          </p:grpSp>
          <p:sp>
            <p:nvSpPr>
              <p:cNvPr id="47" name="Text Placeholder 3">
                <a:extLst>
                  <a:ext uri="{FF2B5EF4-FFF2-40B4-BE49-F238E27FC236}">
                    <a16:creationId xmlns:a16="http://schemas.microsoft.com/office/drawing/2014/main" id="{A3212ECA-5398-4374-8CD4-836CA7DE7DF2}"/>
                  </a:ext>
                </a:extLst>
              </p:cNvPr>
              <p:cNvSpPr txBox="1">
                <a:spLocks/>
              </p:cNvSpPr>
              <p:nvPr/>
            </p:nvSpPr>
            <p:spPr>
              <a:xfrm>
                <a:off x="1019321" y="3882558"/>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rgbClr val="00B050"/>
                    </a:solidFill>
                    <a:latin typeface="Arial" panose="020B0604020202020204" pitchFamily="34" charset="0"/>
                    <a:cs typeface="Arial" panose="020B0604020202020204" pitchFamily="34" charset="0"/>
                  </a:rPr>
                  <a:t>04</a:t>
                </a:r>
              </a:p>
            </p:txBody>
          </p:sp>
          <p:grpSp>
            <p:nvGrpSpPr>
              <p:cNvPr id="58" name="Group 57">
                <a:extLst>
                  <a:ext uri="{FF2B5EF4-FFF2-40B4-BE49-F238E27FC236}">
                    <a16:creationId xmlns:a16="http://schemas.microsoft.com/office/drawing/2014/main" id="{1D2F12F2-F1A3-45AB-97AA-A675E2FD680C}"/>
                  </a:ext>
                </a:extLst>
              </p:cNvPr>
              <p:cNvGrpSpPr/>
              <p:nvPr/>
            </p:nvGrpSpPr>
            <p:grpSpPr>
              <a:xfrm>
                <a:off x="2278047" y="4270756"/>
                <a:ext cx="965063" cy="937433"/>
                <a:chOff x="5638868" y="4369009"/>
                <a:chExt cx="965063" cy="937433"/>
              </a:xfrm>
            </p:grpSpPr>
            <p:sp>
              <p:nvSpPr>
                <p:cNvPr id="42" name="Oval 41">
                  <a:extLst>
                    <a:ext uri="{FF2B5EF4-FFF2-40B4-BE49-F238E27FC236}">
                      <a16:creationId xmlns:a16="http://schemas.microsoft.com/office/drawing/2014/main" id="{A7D6C25C-DAF7-4B5F-8F2F-60B13DD7FE39}"/>
                    </a:ext>
                  </a:extLst>
                </p:cNvPr>
                <p:cNvSpPr/>
                <p:nvPr/>
              </p:nvSpPr>
              <p:spPr>
                <a:xfrm>
                  <a:off x="5638868" y="4369009"/>
                  <a:ext cx="965063" cy="93743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4">
                        <a:lumMod val="50000"/>
                      </a:schemeClr>
                    </a:solidFill>
                    <a:latin typeface="Arial" panose="020B0604020202020204" pitchFamily="34" charset="0"/>
                    <a:cs typeface="Arial" panose="020B0604020202020204" pitchFamily="34" charset="0"/>
                  </a:endParaRPr>
                </a:p>
              </p:txBody>
            </p:sp>
            <p:pic>
              <p:nvPicPr>
                <p:cNvPr id="57" name="Picture 56">
                  <a:extLst>
                    <a:ext uri="{FF2B5EF4-FFF2-40B4-BE49-F238E27FC236}">
                      <a16:creationId xmlns:a16="http://schemas.microsoft.com/office/drawing/2014/main" id="{76B4FBBF-8BCA-4B3B-9FFF-BDA52EC1DA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4427" y="4415219"/>
                  <a:ext cx="772531" cy="772531"/>
                </a:xfrm>
                <a:prstGeom prst="rect">
                  <a:avLst/>
                </a:prstGeom>
              </p:spPr>
            </p:pic>
          </p:grpSp>
        </p:grpSp>
        <p:pic>
          <p:nvPicPr>
            <p:cNvPr id="37" name="Picture 36">
              <a:extLst>
                <a:ext uri="{FF2B5EF4-FFF2-40B4-BE49-F238E27FC236}">
                  <a16:creationId xmlns:a16="http://schemas.microsoft.com/office/drawing/2014/main" id="{600416B3-285F-4415-A353-FBE89714497B}"/>
                </a:ext>
              </a:extLst>
            </p:cNvPr>
            <p:cNvPicPr>
              <a:picLocks noChangeAspect="1"/>
            </p:cNvPicPr>
            <p:nvPr/>
          </p:nvPicPr>
          <p:blipFill>
            <a:blip r:embed="rId7"/>
            <a:stretch>
              <a:fillRect/>
            </a:stretch>
          </p:blipFill>
          <p:spPr>
            <a:xfrm>
              <a:off x="4631742" y="4240960"/>
              <a:ext cx="7074442" cy="1709656"/>
            </a:xfrm>
            <a:prstGeom prst="rect">
              <a:avLst/>
            </a:prstGeom>
          </p:spPr>
        </p:pic>
      </p:grpSp>
    </p:spTree>
    <p:extLst>
      <p:ext uri="{BB962C8B-B14F-4D97-AF65-F5344CB8AC3E}">
        <p14:creationId xmlns:p14="http://schemas.microsoft.com/office/powerpoint/2010/main" val="376537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Roles in Data Science</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3 of 6</a:t>
            </a:r>
          </a:p>
        </p:txBody>
      </p:sp>
      <p:grpSp>
        <p:nvGrpSpPr>
          <p:cNvPr id="24" name="Group 30">
            <a:extLst>
              <a:ext uri="{FF2B5EF4-FFF2-40B4-BE49-F238E27FC236}">
                <a16:creationId xmlns:a16="http://schemas.microsoft.com/office/drawing/2014/main" id="{9BF63E98-6387-4148-AACE-C99621618F5E}"/>
              </a:ext>
            </a:extLst>
          </p:cNvPr>
          <p:cNvGrpSpPr/>
          <p:nvPr/>
        </p:nvGrpSpPr>
        <p:grpSpPr>
          <a:xfrm>
            <a:off x="1176300" y="2783942"/>
            <a:ext cx="2744525" cy="853545"/>
            <a:chOff x="863323" y="1992704"/>
            <a:chExt cx="2058394" cy="640158"/>
          </a:xfrm>
        </p:grpSpPr>
        <p:sp>
          <p:nvSpPr>
            <p:cNvPr id="25" name="TextBox 24">
              <a:extLst>
                <a:ext uri="{FF2B5EF4-FFF2-40B4-BE49-F238E27FC236}">
                  <a16:creationId xmlns:a16="http://schemas.microsoft.com/office/drawing/2014/main" id="{7D89197B-77E7-455A-9D1A-E24439576A14}"/>
                </a:ext>
              </a:extLst>
            </p:cNvPr>
            <p:cNvSpPr txBox="1"/>
            <p:nvPr/>
          </p:nvSpPr>
          <p:spPr>
            <a:xfrm>
              <a:off x="863323" y="1992704"/>
              <a:ext cx="2058394" cy="184666"/>
            </a:xfrm>
            <a:prstGeom prst="rect">
              <a:avLst/>
            </a:prstGeom>
            <a:noFill/>
          </p:spPr>
          <p:txBody>
            <a:bodyPr wrap="square" lIns="0" tIns="0" rIns="0" bIns="0" rtlCol="0" anchor="ctr">
              <a:spAutoFit/>
            </a:bodyPr>
            <a:lstStyle/>
            <a:p>
              <a:pPr algn="ctr"/>
              <a:r>
                <a:rPr lang="en-US" sz="1600" b="1" dirty="0">
                  <a:solidFill>
                    <a:schemeClr val="accent1"/>
                  </a:solidFill>
                  <a:latin typeface="+mj-lt"/>
                </a:rPr>
                <a:t>Data Engineer</a:t>
              </a:r>
            </a:p>
          </p:txBody>
        </p:sp>
        <p:sp>
          <p:nvSpPr>
            <p:cNvPr id="26" name="TextBox 25">
              <a:extLst>
                <a:ext uri="{FF2B5EF4-FFF2-40B4-BE49-F238E27FC236}">
                  <a16:creationId xmlns:a16="http://schemas.microsoft.com/office/drawing/2014/main" id="{E0603662-A235-4DA9-A070-AF07092D7DA1}"/>
                </a:ext>
              </a:extLst>
            </p:cNvPr>
            <p:cNvSpPr txBox="1"/>
            <p:nvPr/>
          </p:nvSpPr>
          <p:spPr>
            <a:xfrm>
              <a:off x="863323" y="2171342"/>
              <a:ext cx="2058394" cy="461520"/>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rPr>
                <a:t>Data Movement, Building Data pipelines, Quality of Data, Data Governance</a:t>
              </a:r>
            </a:p>
          </p:txBody>
        </p:sp>
      </p:grpSp>
      <p:grpSp>
        <p:nvGrpSpPr>
          <p:cNvPr id="28" name="Group 31">
            <a:extLst>
              <a:ext uri="{FF2B5EF4-FFF2-40B4-BE49-F238E27FC236}">
                <a16:creationId xmlns:a16="http://schemas.microsoft.com/office/drawing/2014/main" id="{A805C287-EBBE-4235-9422-9FD9D9EEB494}"/>
              </a:ext>
            </a:extLst>
          </p:cNvPr>
          <p:cNvGrpSpPr/>
          <p:nvPr/>
        </p:nvGrpSpPr>
        <p:grpSpPr>
          <a:xfrm>
            <a:off x="4749136" y="2783942"/>
            <a:ext cx="2744525" cy="853544"/>
            <a:chOff x="3542950" y="1992705"/>
            <a:chExt cx="2058394" cy="640158"/>
          </a:xfrm>
        </p:grpSpPr>
        <p:sp>
          <p:nvSpPr>
            <p:cNvPr id="29" name="TextBox 28">
              <a:extLst>
                <a:ext uri="{FF2B5EF4-FFF2-40B4-BE49-F238E27FC236}">
                  <a16:creationId xmlns:a16="http://schemas.microsoft.com/office/drawing/2014/main" id="{101B3CF7-DDFC-4C2F-AC4B-E80A56BE6723}"/>
                </a:ext>
              </a:extLst>
            </p:cNvPr>
            <p:cNvSpPr txBox="1"/>
            <p:nvPr/>
          </p:nvSpPr>
          <p:spPr>
            <a:xfrm>
              <a:off x="3542950" y="1992705"/>
              <a:ext cx="2058394" cy="184666"/>
            </a:xfrm>
            <a:prstGeom prst="rect">
              <a:avLst/>
            </a:prstGeom>
            <a:noFill/>
          </p:spPr>
          <p:txBody>
            <a:bodyPr wrap="square" lIns="0" tIns="0" rIns="0" bIns="0" rtlCol="0" anchor="ctr">
              <a:spAutoFit/>
            </a:bodyPr>
            <a:lstStyle/>
            <a:p>
              <a:pPr algn="ctr"/>
              <a:r>
                <a:rPr lang="en-US" sz="1600" b="1" dirty="0">
                  <a:solidFill>
                    <a:srgbClr val="417B85"/>
                  </a:solidFill>
                  <a:latin typeface="+mj-lt"/>
                </a:rPr>
                <a:t>Machine Learning Engineer</a:t>
              </a:r>
            </a:p>
          </p:txBody>
        </p:sp>
        <p:sp>
          <p:nvSpPr>
            <p:cNvPr id="30" name="TextBox 29">
              <a:extLst>
                <a:ext uri="{FF2B5EF4-FFF2-40B4-BE49-F238E27FC236}">
                  <a16:creationId xmlns:a16="http://schemas.microsoft.com/office/drawing/2014/main" id="{D8CD03E8-F530-48FF-A2D3-B4B6E103E17A}"/>
                </a:ext>
              </a:extLst>
            </p:cNvPr>
            <p:cNvSpPr txBox="1"/>
            <p:nvPr/>
          </p:nvSpPr>
          <p:spPr>
            <a:xfrm>
              <a:off x="3542950" y="2171342"/>
              <a:ext cx="2058394" cy="46152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rPr>
                <a:t>Experimentation to get output, Modelling, Making the most out of data, Data Analytics</a:t>
              </a:r>
            </a:p>
          </p:txBody>
        </p:sp>
      </p:grpSp>
      <p:grpSp>
        <p:nvGrpSpPr>
          <p:cNvPr id="32" name="Group 32">
            <a:extLst>
              <a:ext uri="{FF2B5EF4-FFF2-40B4-BE49-F238E27FC236}">
                <a16:creationId xmlns:a16="http://schemas.microsoft.com/office/drawing/2014/main" id="{59319684-CA53-43C3-AFBB-FB1621AC3D85}"/>
              </a:ext>
            </a:extLst>
          </p:cNvPr>
          <p:cNvGrpSpPr/>
          <p:nvPr/>
        </p:nvGrpSpPr>
        <p:grpSpPr>
          <a:xfrm>
            <a:off x="8321973" y="2783940"/>
            <a:ext cx="2744525" cy="853544"/>
            <a:chOff x="6222578" y="1992705"/>
            <a:chExt cx="2058394" cy="640158"/>
          </a:xfrm>
        </p:grpSpPr>
        <p:sp>
          <p:nvSpPr>
            <p:cNvPr id="33" name="TextBox 32">
              <a:extLst>
                <a:ext uri="{FF2B5EF4-FFF2-40B4-BE49-F238E27FC236}">
                  <a16:creationId xmlns:a16="http://schemas.microsoft.com/office/drawing/2014/main" id="{69B78878-EB9E-4CAC-9AAC-BE32ABB81448}"/>
                </a:ext>
              </a:extLst>
            </p:cNvPr>
            <p:cNvSpPr txBox="1"/>
            <p:nvPr/>
          </p:nvSpPr>
          <p:spPr>
            <a:xfrm>
              <a:off x="6222578" y="1992705"/>
              <a:ext cx="2058394" cy="184666"/>
            </a:xfrm>
            <a:prstGeom prst="rect">
              <a:avLst/>
            </a:prstGeom>
            <a:noFill/>
          </p:spPr>
          <p:txBody>
            <a:bodyPr wrap="square" lIns="0" tIns="0" rIns="0" bIns="0" rtlCol="0" anchor="ctr">
              <a:spAutoFit/>
            </a:bodyPr>
            <a:lstStyle/>
            <a:p>
              <a:pPr algn="ctr"/>
              <a:r>
                <a:rPr lang="en-US" sz="1600" b="1" dirty="0">
                  <a:solidFill>
                    <a:schemeClr val="accent3"/>
                  </a:solidFill>
                  <a:latin typeface="+mj-lt"/>
                </a:rPr>
                <a:t>Business Analyst</a:t>
              </a:r>
            </a:p>
          </p:txBody>
        </p:sp>
        <p:sp>
          <p:nvSpPr>
            <p:cNvPr id="34" name="TextBox 33">
              <a:extLst>
                <a:ext uri="{FF2B5EF4-FFF2-40B4-BE49-F238E27FC236}">
                  <a16:creationId xmlns:a16="http://schemas.microsoft.com/office/drawing/2014/main" id="{6E4044A6-83F7-4B10-A68E-6771E3478A11}"/>
                </a:ext>
              </a:extLst>
            </p:cNvPr>
            <p:cNvSpPr txBox="1"/>
            <p:nvPr/>
          </p:nvSpPr>
          <p:spPr>
            <a:xfrm>
              <a:off x="6222578" y="2171342"/>
              <a:ext cx="2058394" cy="46152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rPr>
                <a:t>Client communication &amp; management, Dashboarding &amp; Reporting, Visualization, Decision Making</a:t>
              </a:r>
            </a:p>
          </p:txBody>
        </p:sp>
      </p:grpSp>
      <p:grpSp>
        <p:nvGrpSpPr>
          <p:cNvPr id="39" name="Group 33">
            <a:extLst>
              <a:ext uri="{FF2B5EF4-FFF2-40B4-BE49-F238E27FC236}">
                <a16:creationId xmlns:a16="http://schemas.microsoft.com/office/drawing/2014/main" id="{0F5CF1B8-4A8F-4987-9920-C3A6C632A770}"/>
              </a:ext>
            </a:extLst>
          </p:cNvPr>
          <p:cNvGrpSpPr/>
          <p:nvPr/>
        </p:nvGrpSpPr>
        <p:grpSpPr>
          <a:xfrm>
            <a:off x="4749136" y="5408808"/>
            <a:ext cx="2744525" cy="853544"/>
            <a:chOff x="863323" y="3720915"/>
            <a:chExt cx="2058394" cy="640158"/>
          </a:xfrm>
        </p:grpSpPr>
        <p:sp>
          <p:nvSpPr>
            <p:cNvPr id="40" name="TextBox 39">
              <a:extLst>
                <a:ext uri="{FF2B5EF4-FFF2-40B4-BE49-F238E27FC236}">
                  <a16:creationId xmlns:a16="http://schemas.microsoft.com/office/drawing/2014/main" id="{A0C3D491-4A3D-4CFB-AECA-8E0162A07413}"/>
                </a:ext>
              </a:extLst>
            </p:cNvPr>
            <p:cNvSpPr txBox="1"/>
            <p:nvPr/>
          </p:nvSpPr>
          <p:spPr>
            <a:xfrm>
              <a:off x="863323" y="3720915"/>
              <a:ext cx="2058394" cy="184666"/>
            </a:xfrm>
            <a:prstGeom prst="rect">
              <a:avLst/>
            </a:prstGeom>
            <a:noFill/>
          </p:spPr>
          <p:txBody>
            <a:bodyPr wrap="square" lIns="0" tIns="0" rIns="0" bIns="0" rtlCol="0" anchor="ctr">
              <a:spAutoFit/>
            </a:bodyPr>
            <a:lstStyle/>
            <a:p>
              <a:pPr algn="ctr"/>
              <a:r>
                <a:rPr lang="en-US" sz="1600" b="1" dirty="0">
                  <a:solidFill>
                    <a:srgbClr val="00B050"/>
                  </a:solidFill>
                  <a:latin typeface="+mj-lt"/>
                </a:rPr>
                <a:t>Data Scientist</a:t>
              </a:r>
            </a:p>
          </p:txBody>
        </p:sp>
        <p:sp>
          <p:nvSpPr>
            <p:cNvPr id="41" name="TextBox 40">
              <a:extLst>
                <a:ext uri="{FF2B5EF4-FFF2-40B4-BE49-F238E27FC236}">
                  <a16:creationId xmlns:a16="http://schemas.microsoft.com/office/drawing/2014/main" id="{9665E42F-7B4E-4B4C-8BAD-ED026ED86D1D}"/>
                </a:ext>
              </a:extLst>
            </p:cNvPr>
            <p:cNvSpPr txBox="1"/>
            <p:nvPr/>
          </p:nvSpPr>
          <p:spPr>
            <a:xfrm>
              <a:off x="863323" y="3899552"/>
              <a:ext cx="2058394" cy="46152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rPr>
                <a:t>Data on the cloud, modelling in all capacities, visualization, presentation to stakeholders, team management</a:t>
              </a:r>
              <a:endParaRPr lang="en-US" sz="1333" dirty="0">
                <a:solidFill>
                  <a:schemeClr val="tx1">
                    <a:lumMod val="65000"/>
                    <a:lumOff val="35000"/>
                  </a:schemeClr>
                </a:solidFill>
              </a:endParaRPr>
            </a:p>
          </p:txBody>
        </p:sp>
      </p:grpSp>
      <p:sp>
        <p:nvSpPr>
          <p:cNvPr id="44" name="Text Placeholder 3">
            <a:extLst>
              <a:ext uri="{FF2B5EF4-FFF2-40B4-BE49-F238E27FC236}">
                <a16:creationId xmlns:a16="http://schemas.microsoft.com/office/drawing/2014/main" id="{B92452D7-6EFA-48DA-B9C1-89EBAD2C6887}"/>
              </a:ext>
            </a:extLst>
          </p:cNvPr>
          <p:cNvSpPr txBox="1">
            <a:spLocks/>
          </p:cNvSpPr>
          <p:nvPr/>
        </p:nvSpPr>
        <p:spPr>
          <a:xfrm>
            <a:off x="743484"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1"/>
                </a:solidFill>
                <a:latin typeface="Arial" panose="020B0604020202020204" pitchFamily="34" charset="0"/>
                <a:cs typeface="Arial" panose="020B0604020202020204" pitchFamily="34" charset="0"/>
              </a:rPr>
              <a:t>01</a:t>
            </a:r>
          </a:p>
        </p:txBody>
      </p:sp>
      <p:sp>
        <p:nvSpPr>
          <p:cNvPr id="45" name="Text Placeholder 3">
            <a:extLst>
              <a:ext uri="{FF2B5EF4-FFF2-40B4-BE49-F238E27FC236}">
                <a16:creationId xmlns:a16="http://schemas.microsoft.com/office/drawing/2014/main" id="{40EAD5D2-6885-4F25-AF8D-3772429AFFDC}"/>
              </a:ext>
            </a:extLst>
          </p:cNvPr>
          <p:cNvSpPr txBox="1">
            <a:spLocks/>
          </p:cNvSpPr>
          <p:nvPr/>
        </p:nvSpPr>
        <p:spPr>
          <a:xfrm>
            <a:off x="438014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2"/>
                </a:solidFill>
                <a:latin typeface="Arial" panose="020B0604020202020204" pitchFamily="34" charset="0"/>
                <a:cs typeface="Arial" panose="020B0604020202020204" pitchFamily="34" charset="0"/>
              </a:rPr>
              <a:t>02</a:t>
            </a:r>
          </a:p>
        </p:txBody>
      </p:sp>
      <p:sp>
        <p:nvSpPr>
          <p:cNvPr id="46" name="Text Placeholder 3">
            <a:extLst>
              <a:ext uri="{FF2B5EF4-FFF2-40B4-BE49-F238E27FC236}">
                <a16:creationId xmlns:a16="http://schemas.microsoft.com/office/drawing/2014/main" id="{F69A0D0F-707A-4B52-AFF5-781C8F5269F1}"/>
              </a:ext>
            </a:extLst>
          </p:cNvPr>
          <p:cNvSpPr txBox="1">
            <a:spLocks/>
          </p:cNvSpPr>
          <p:nvPr/>
        </p:nvSpPr>
        <p:spPr>
          <a:xfrm>
            <a:off x="792546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3"/>
                </a:solidFill>
                <a:latin typeface="Arial" panose="020B0604020202020204" pitchFamily="34" charset="0"/>
                <a:cs typeface="Arial" panose="020B0604020202020204" pitchFamily="34" charset="0"/>
              </a:rPr>
              <a:t>03</a:t>
            </a:r>
          </a:p>
        </p:txBody>
      </p:sp>
      <p:sp>
        <p:nvSpPr>
          <p:cNvPr id="47" name="Text Placeholder 3">
            <a:extLst>
              <a:ext uri="{FF2B5EF4-FFF2-40B4-BE49-F238E27FC236}">
                <a16:creationId xmlns:a16="http://schemas.microsoft.com/office/drawing/2014/main" id="{A3212ECA-5398-4374-8CD4-836CA7DE7DF2}"/>
              </a:ext>
            </a:extLst>
          </p:cNvPr>
          <p:cNvSpPr txBox="1">
            <a:spLocks/>
          </p:cNvSpPr>
          <p:nvPr/>
        </p:nvSpPr>
        <p:spPr>
          <a:xfrm>
            <a:off x="4380142" y="3980811"/>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rgbClr val="00B050"/>
                </a:solidFill>
                <a:latin typeface="Arial" panose="020B0604020202020204" pitchFamily="34" charset="0"/>
                <a:cs typeface="Arial" panose="020B0604020202020204" pitchFamily="34" charset="0"/>
              </a:rPr>
              <a:t>04</a:t>
            </a:r>
          </a:p>
        </p:txBody>
      </p:sp>
      <p:grpSp>
        <p:nvGrpSpPr>
          <p:cNvPr id="49" name="Group 48">
            <a:extLst>
              <a:ext uri="{FF2B5EF4-FFF2-40B4-BE49-F238E27FC236}">
                <a16:creationId xmlns:a16="http://schemas.microsoft.com/office/drawing/2014/main" id="{AD58326B-082D-4AFE-9B7B-D5384CA50B11}"/>
              </a:ext>
            </a:extLst>
          </p:cNvPr>
          <p:cNvGrpSpPr/>
          <p:nvPr/>
        </p:nvGrpSpPr>
        <p:grpSpPr>
          <a:xfrm>
            <a:off x="2066032" y="1744141"/>
            <a:ext cx="965063" cy="937433"/>
            <a:chOff x="2066032" y="1744141"/>
            <a:chExt cx="965063" cy="937433"/>
          </a:xfrm>
        </p:grpSpPr>
        <p:sp>
          <p:nvSpPr>
            <p:cNvPr id="27" name="Oval 26">
              <a:extLst>
                <a:ext uri="{FF2B5EF4-FFF2-40B4-BE49-F238E27FC236}">
                  <a16:creationId xmlns:a16="http://schemas.microsoft.com/office/drawing/2014/main" id="{F0821429-072D-4ECA-9F93-ABFDADDB72BB}"/>
                </a:ext>
              </a:extLst>
            </p:cNvPr>
            <p:cNvSpPr/>
            <p:nvPr/>
          </p:nvSpPr>
          <p:spPr>
            <a:xfrm>
              <a:off x="2066032" y="1744141"/>
              <a:ext cx="965063" cy="937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endParaRPr>
            </a:p>
          </p:txBody>
        </p:sp>
        <p:pic>
          <p:nvPicPr>
            <p:cNvPr id="48" name="Picture 47">
              <a:extLst>
                <a:ext uri="{FF2B5EF4-FFF2-40B4-BE49-F238E27FC236}">
                  <a16:creationId xmlns:a16="http://schemas.microsoft.com/office/drawing/2014/main" id="{6543E238-638E-4F32-A1FC-B3BB2E077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881" y="1905176"/>
              <a:ext cx="615361" cy="615361"/>
            </a:xfrm>
            <a:prstGeom prst="rect">
              <a:avLst/>
            </a:prstGeom>
          </p:spPr>
        </p:pic>
      </p:grpSp>
      <p:grpSp>
        <p:nvGrpSpPr>
          <p:cNvPr id="52" name="Group 51">
            <a:extLst>
              <a:ext uri="{FF2B5EF4-FFF2-40B4-BE49-F238E27FC236}">
                <a16:creationId xmlns:a16="http://schemas.microsoft.com/office/drawing/2014/main" id="{A1F66DD5-2E18-4F69-A5DA-C881CA79D170}"/>
              </a:ext>
            </a:extLst>
          </p:cNvPr>
          <p:cNvGrpSpPr/>
          <p:nvPr/>
        </p:nvGrpSpPr>
        <p:grpSpPr>
          <a:xfrm>
            <a:off x="5638868" y="1744141"/>
            <a:ext cx="965063" cy="937433"/>
            <a:chOff x="5638868" y="1744141"/>
            <a:chExt cx="965063" cy="937433"/>
          </a:xfrm>
        </p:grpSpPr>
        <p:sp>
          <p:nvSpPr>
            <p:cNvPr id="31" name="Oval 30">
              <a:extLst>
                <a:ext uri="{FF2B5EF4-FFF2-40B4-BE49-F238E27FC236}">
                  <a16:creationId xmlns:a16="http://schemas.microsoft.com/office/drawing/2014/main" id="{AB0C2258-CCE6-4803-ABAE-203E68684097}"/>
                </a:ext>
              </a:extLst>
            </p:cNvPr>
            <p:cNvSpPr/>
            <p:nvPr/>
          </p:nvSpPr>
          <p:spPr>
            <a:xfrm>
              <a:off x="5638868" y="1744141"/>
              <a:ext cx="965063" cy="93743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2">
                    <a:lumMod val="50000"/>
                  </a:schemeClr>
                </a:solidFill>
              </a:endParaRPr>
            </a:p>
          </p:txBody>
        </p:sp>
        <p:pic>
          <p:nvPicPr>
            <p:cNvPr id="51" name="Picture 50">
              <a:extLst>
                <a:ext uri="{FF2B5EF4-FFF2-40B4-BE49-F238E27FC236}">
                  <a16:creationId xmlns:a16="http://schemas.microsoft.com/office/drawing/2014/main" id="{0563F368-407B-486A-81FD-FC48726F9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591" y="1919866"/>
              <a:ext cx="608205" cy="608205"/>
            </a:xfrm>
            <a:prstGeom prst="rect">
              <a:avLst/>
            </a:prstGeom>
          </p:spPr>
        </p:pic>
      </p:grpSp>
      <p:grpSp>
        <p:nvGrpSpPr>
          <p:cNvPr id="55" name="Group 54">
            <a:extLst>
              <a:ext uri="{FF2B5EF4-FFF2-40B4-BE49-F238E27FC236}">
                <a16:creationId xmlns:a16="http://schemas.microsoft.com/office/drawing/2014/main" id="{E1FBC999-91CF-4044-85BD-9243E3300F41}"/>
              </a:ext>
            </a:extLst>
          </p:cNvPr>
          <p:cNvGrpSpPr/>
          <p:nvPr/>
        </p:nvGrpSpPr>
        <p:grpSpPr>
          <a:xfrm>
            <a:off x="9211705" y="1744141"/>
            <a:ext cx="965063" cy="937433"/>
            <a:chOff x="9211705" y="1744141"/>
            <a:chExt cx="965063" cy="937433"/>
          </a:xfrm>
        </p:grpSpPr>
        <p:sp>
          <p:nvSpPr>
            <p:cNvPr id="35" name="Oval 34">
              <a:extLst>
                <a:ext uri="{FF2B5EF4-FFF2-40B4-BE49-F238E27FC236}">
                  <a16:creationId xmlns:a16="http://schemas.microsoft.com/office/drawing/2014/main" id="{942202D8-41EA-471F-B18F-24625DF4A461}"/>
                </a:ext>
              </a:extLst>
            </p:cNvPr>
            <p:cNvSpPr/>
            <p:nvPr/>
          </p:nvSpPr>
          <p:spPr>
            <a:xfrm>
              <a:off x="9211705" y="1744141"/>
              <a:ext cx="965063" cy="9374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dirty="0">
                <a:solidFill>
                  <a:schemeClr val="accent3">
                    <a:lumMod val="50000"/>
                  </a:schemeClr>
                </a:solidFill>
              </a:endParaRPr>
            </a:p>
          </p:txBody>
        </p:sp>
        <p:pic>
          <p:nvPicPr>
            <p:cNvPr id="54" name="Picture 53">
              <a:extLst>
                <a:ext uri="{FF2B5EF4-FFF2-40B4-BE49-F238E27FC236}">
                  <a16:creationId xmlns:a16="http://schemas.microsoft.com/office/drawing/2014/main" id="{53E337F1-12F7-4A14-A219-790FFB8C0E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2205" y="1871938"/>
              <a:ext cx="704059" cy="704059"/>
            </a:xfrm>
            <a:prstGeom prst="rect">
              <a:avLst/>
            </a:prstGeom>
          </p:spPr>
        </p:pic>
      </p:grpSp>
      <p:grpSp>
        <p:nvGrpSpPr>
          <p:cNvPr id="58" name="Group 57">
            <a:extLst>
              <a:ext uri="{FF2B5EF4-FFF2-40B4-BE49-F238E27FC236}">
                <a16:creationId xmlns:a16="http://schemas.microsoft.com/office/drawing/2014/main" id="{1D2F12F2-F1A3-45AB-97AA-A675E2FD680C}"/>
              </a:ext>
            </a:extLst>
          </p:cNvPr>
          <p:cNvGrpSpPr/>
          <p:nvPr/>
        </p:nvGrpSpPr>
        <p:grpSpPr>
          <a:xfrm>
            <a:off x="5638868" y="4369009"/>
            <a:ext cx="965063" cy="937433"/>
            <a:chOff x="5638868" y="4369009"/>
            <a:chExt cx="965063" cy="937433"/>
          </a:xfrm>
        </p:grpSpPr>
        <p:sp>
          <p:nvSpPr>
            <p:cNvPr id="42" name="Oval 41">
              <a:extLst>
                <a:ext uri="{FF2B5EF4-FFF2-40B4-BE49-F238E27FC236}">
                  <a16:creationId xmlns:a16="http://schemas.microsoft.com/office/drawing/2014/main" id="{A7D6C25C-DAF7-4B5F-8F2F-60B13DD7FE39}"/>
                </a:ext>
              </a:extLst>
            </p:cNvPr>
            <p:cNvSpPr/>
            <p:nvPr/>
          </p:nvSpPr>
          <p:spPr>
            <a:xfrm>
              <a:off x="5638868" y="4369009"/>
              <a:ext cx="965063" cy="93743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4">
                    <a:lumMod val="50000"/>
                  </a:schemeClr>
                </a:solidFill>
              </a:endParaRPr>
            </a:p>
          </p:txBody>
        </p:sp>
        <p:pic>
          <p:nvPicPr>
            <p:cNvPr id="57" name="Picture 56">
              <a:extLst>
                <a:ext uri="{FF2B5EF4-FFF2-40B4-BE49-F238E27FC236}">
                  <a16:creationId xmlns:a16="http://schemas.microsoft.com/office/drawing/2014/main" id="{76B4FBBF-8BCA-4B3B-9FFF-BDA52EC1DA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4427" y="4415219"/>
              <a:ext cx="772531" cy="772531"/>
            </a:xfrm>
            <a:prstGeom prst="rect">
              <a:avLst/>
            </a:prstGeom>
          </p:spPr>
        </p:pic>
      </p:grpSp>
    </p:spTree>
    <p:extLst>
      <p:ext uri="{BB962C8B-B14F-4D97-AF65-F5344CB8AC3E}">
        <p14:creationId xmlns:p14="http://schemas.microsoft.com/office/powerpoint/2010/main" val="293156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anim calcmode="lin" valueType="num">
                                      <p:cBhvr>
                                        <p:cTn id="14" dur="500" fill="hold"/>
                                        <p:tgtEl>
                                          <p:spTgt spid="24"/>
                                        </p:tgtEl>
                                        <p:attrNameLst>
                                          <p:attrName>ppt_x</p:attrName>
                                        </p:attrNameLst>
                                      </p:cBhvr>
                                      <p:tavLst>
                                        <p:tav tm="0">
                                          <p:val>
                                            <p:strVal val="#ppt_x"/>
                                          </p:val>
                                        </p:tav>
                                        <p:tav tm="100000">
                                          <p:val>
                                            <p:strVal val="#ppt_x"/>
                                          </p:val>
                                        </p:tav>
                                      </p:tavLst>
                                    </p:anim>
                                    <p:anim calcmode="lin" valueType="num">
                                      <p:cBhvr>
                                        <p:cTn id="15"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p:cTn id="20" dur="500" fill="hold"/>
                                        <p:tgtEl>
                                          <p:spTgt spid="45"/>
                                        </p:tgtEl>
                                        <p:attrNameLst>
                                          <p:attrName>ppt_w</p:attrName>
                                        </p:attrNameLst>
                                      </p:cBhvr>
                                      <p:tavLst>
                                        <p:tav tm="0">
                                          <p:val>
                                            <p:fltVal val="0"/>
                                          </p:val>
                                        </p:tav>
                                        <p:tav tm="100000">
                                          <p:val>
                                            <p:strVal val="#ppt_w"/>
                                          </p:val>
                                        </p:tav>
                                      </p:tavLst>
                                    </p:anim>
                                    <p:anim calcmode="lin" valueType="num">
                                      <p:cBhvr>
                                        <p:cTn id="21" dur="500" fill="hold"/>
                                        <p:tgtEl>
                                          <p:spTgt spid="45"/>
                                        </p:tgtEl>
                                        <p:attrNameLst>
                                          <p:attrName>ppt_h</p:attrName>
                                        </p:attrNameLst>
                                      </p:cBhvr>
                                      <p:tavLst>
                                        <p:tav tm="0">
                                          <p:val>
                                            <p:fltVal val="0"/>
                                          </p:val>
                                        </p:tav>
                                        <p:tav tm="100000">
                                          <p:val>
                                            <p:strVal val="#ppt_h"/>
                                          </p:val>
                                        </p:tav>
                                      </p:tavLst>
                                    </p:anim>
                                    <p:animEffect transition="in" filter="fade">
                                      <p:cBhvr>
                                        <p:cTn id="22" dur="500"/>
                                        <p:tgtEl>
                                          <p:spTgt spid="45"/>
                                        </p:tgtEl>
                                      </p:cBhvr>
                                    </p:animEffect>
                                  </p:childTnLst>
                                </p:cTn>
                              </p:par>
                            </p:childTnLst>
                          </p:cTn>
                        </p:par>
                        <p:par>
                          <p:cTn id="23" fill="hold">
                            <p:stCondLst>
                              <p:cond delay="500"/>
                            </p:stCondLst>
                            <p:childTnLst>
                              <p:par>
                                <p:cTn id="24" presetID="42" presetClass="entr" presetSubtype="0"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anim calcmode="lin" valueType="num">
                                      <p:cBhvr>
                                        <p:cTn id="27" dur="500" fill="hold"/>
                                        <p:tgtEl>
                                          <p:spTgt spid="28"/>
                                        </p:tgtEl>
                                        <p:attrNameLst>
                                          <p:attrName>ppt_x</p:attrName>
                                        </p:attrNameLst>
                                      </p:cBhvr>
                                      <p:tavLst>
                                        <p:tav tm="0">
                                          <p:val>
                                            <p:strVal val="#ppt_x"/>
                                          </p:val>
                                        </p:tav>
                                        <p:tav tm="100000">
                                          <p:val>
                                            <p:strVal val="#ppt_x"/>
                                          </p:val>
                                        </p:tav>
                                      </p:tavLst>
                                    </p:anim>
                                    <p:anim calcmode="lin" valueType="num">
                                      <p:cBhvr>
                                        <p:cTn id="28"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p:cTn id="33" dur="500" fill="hold"/>
                                        <p:tgtEl>
                                          <p:spTgt spid="46"/>
                                        </p:tgtEl>
                                        <p:attrNameLst>
                                          <p:attrName>ppt_w</p:attrName>
                                        </p:attrNameLst>
                                      </p:cBhvr>
                                      <p:tavLst>
                                        <p:tav tm="0">
                                          <p:val>
                                            <p:fltVal val="0"/>
                                          </p:val>
                                        </p:tav>
                                        <p:tav tm="100000">
                                          <p:val>
                                            <p:strVal val="#ppt_w"/>
                                          </p:val>
                                        </p:tav>
                                      </p:tavLst>
                                    </p:anim>
                                    <p:anim calcmode="lin" valueType="num">
                                      <p:cBhvr>
                                        <p:cTn id="34" dur="500" fill="hold"/>
                                        <p:tgtEl>
                                          <p:spTgt spid="46"/>
                                        </p:tgtEl>
                                        <p:attrNameLst>
                                          <p:attrName>ppt_h</p:attrName>
                                        </p:attrNameLst>
                                      </p:cBhvr>
                                      <p:tavLst>
                                        <p:tav tm="0">
                                          <p:val>
                                            <p:fltVal val="0"/>
                                          </p:val>
                                        </p:tav>
                                        <p:tav tm="100000">
                                          <p:val>
                                            <p:strVal val="#ppt_h"/>
                                          </p:val>
                                        </p:tav>
                                      </p:tavLst>
                                    </p:anim>
                                    <p:animEffect transition="in" filter="fade">
                                      <p:cBhvr>
                                        <p:cTn id="35" dur="500"/>
                                        <p:tgtEl>
                                          <p:spTgt spid="46"/>
                                        </p:tgtEl>
                                      </p:cBhvr>
                                    </p:animEffect>
                                  </p:childTnLst>
                                </p:cTn>
                              </p:par>
                            </p:childTnLst>
                          </p:cTn>
                        </p:par>
                        <p:par>
                          <p:cTn id="36" fill="hold">
                            <p:stCondLst>
                              <p:cond delay="500"/>
                            </p:stCondLst>
                            <p:childTnLst>
                              <p:par>
                                <p:cTn id="37" presetID="42" presetClass="entr" presetSubtype="0"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anim calcmode="lin" valueType="num">
                                      <p:cBhvr>
                                        <p:cTn id="40" dur="500" fill="hold"/>
                                        <p:tgtEl>
                                          <p:spTgt spid="32"/>
                                        </p:tgtEl>
                                        <p:attrNameLst>
                                          <p:attrName>ppt_x</p:attrName>
                                        </p:attrNameLst>
                                      </p:cBhvr>
                                      <p:tavLst>
                                        <p:tav tm="0">
                                          <p:val>
                                            <p:strVal val="#ppt_x"/>
                                          </p:val>
                                        </p:tav>
                                        <p:tav tm="100000">
                                          <p:val>
                                            <p:strVal val="#ppt_x"/>
                                          </p:val>
                                        </p:tav>
                                      </p:tavLst>
                                    </p:anim>
                                    <p:anim calcmode="lin" valueType="num">
                                      <p:cBhvr>
                                        <p:cTn id="41"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0"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500" fill="hold"/>
                                        <p:tgtEl>
                                          <p:spTgt spid="47"/>
                                        </p:tgtEl>
                                        <p:attrNameLst>
                                          <p:attrName>ppt_w</p:attrName>
                                        </p:attrNameLst>
                                      </p:cBhvr>
                                      <p:tavLst>
                                        <p:tav tm="0">
                                          <p:val>
                                            <p:fltVal val="0"/>
                                          </p:val>
                                        </p:tav>
                                        <p:tav tm="100000">
                                          <p:val>
                                            <p:strVal val="#ppt_w"/>
                                          </p:val>
                                        </p:tav>
                                      </p:tavLst>
                                    </p:anim>
                                    <p:anim calcmode="lin" valueType="num">
                                      <p:cBhvr>
                                        <p:cTn id="47" dur="500" fill="hold"/>
                                        <p:tgtEl>
                                          <p:spTgt spid="47"/>
                                        </p:tgtEl>
                                        <p:attrNameLst>
                                          <p:attrName>ppt_h</p:attrName>
                                        </p:attrNameLst>
                                      </p:cBhvr>
                                      <p:tavLst>
                                        <p:tav tm="0">
                                          <p:val>
                                            <p:fltVal val="0"/>
                                          </p:val>
                                        </p:tav>
                                        <p:tav tm="100000">
                                          <p:val>
                                            <p:strVal val="#ppt_h"/>
                                          </p:val>
                                        </p:tav>
                                      </p:tavLst>
                                    </p:anim>
                                    <p:animEffect transition="in" filter="fade">
                                      <p:cBhvr>
                                        <p:cTn id="48" dur="500"/>
                                        <p:tgtEl>
                                          <p:spTgt spid="47"/>
                                        </p:tgtEl>
                                      </p:cBhvr>
                                    </p:animEffect>
                                  </p:childTnLst>
                                </p:cTn>
                              </p:par>
                            </p:childTnLst>
                          </p:cTn>
                        </p:par>
                        <p:par>
                          <p:cTn id="49" fill="hold">
                            <p:stCondLst>
                              <p:cond delay="500"/>
                            </p:stCondLst>
                            <p:childTnLst>
                              <p:par>
                                <p:cTn id="50" presetID="42" presetClass="entr" presetSubtype="0"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anim calcmode="lin" valueType="num">
                                      <p:cBhvr>
                                        <p:cTn id="53" dur="500" fill="hold"/>
                                        <p:tgtEl>
                                          <p:spTgt spid="39"/>
                                        </p:tgtEl>
                                        <p:attrNameLst>
                                          <p:attrName>ppt_x</p:attrName>
                                        </p:attrNameLst>
                                      </p:cBhvr>
                                      <p:tavLst>
                                        <p:tav tm="0">
                                          <p:val>
                                            <p:strVal val="#ppt_x"/>
                                          </p:val>
                                        </p:tav>
                                        <p:tav tm="100000">
                                          <p:val>
                                            <p:strVal val="#ppt_x"/>
                                          </p:val>
                                        </p:tav>
                                      </p:tavLst>
                                    </p:anim>
                                    <p:anim calcmode="lin" valueType="num">
                                      <p:cBhvr>
                                        <p:cTn id="54"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Tools &amp; Technologies in Data Science</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3 of 6</a:t>
            </a:r>
          </a:p>
        </p:txBody>
      </p:sp>
      <p:sp>
        <p:nvSpPr>
          <p:cNvPr id="25" name="TextBox 24">
            <a:extLst>
              <a:ext uri="{FF2B5EF4-FFF2-40B4-BE49-F238E27FC236}">
                <a16:creationId xmlns:a16="http://schemas.microsoft.com/office/drawing/2014/main" id="{7D89197B-77E7-455A-9D1A-E24439576A14}"/>
              </a:ext>
            </a:extLst>
          </p:cNvPr>
          <p:cNvSpPr txBox="1"/>
          <p:nvPr/>
        </p:nvSpPr>
        <p:spPr>
          <a:xfrm>
            <a:off x="1176300" y="2783942"/>
            <a:ext cx="2744525" cy="246222"/>
          </a:xfrm>
          <a:prstGeom prst="rect">
            <a:avLst/>
          </a:prstGeom>
          <a:noFill/>
        </p:spPr>
        <p:txBody>
          <a:bodyPr wrap="square" lIns="0" tIns="0" rIns="0" bIns="0" rtlCol="0" anchor="ctr">
            <a:spAutoFit/>
          </a:bodyPr>
          <a:lstStyle/>
          <a:p>
            <a:pPr algn="ctr"/>
            <a:r>
              <a:rPr lang="en-US" sz="1600" b="1" dirty="0">
                <a:solidFill>
                  <a:schemeClr val="accent1"/>
                </a:solidFill>
                <a:latin typeface="+mj-lt"/>
              </a:rPr>
              <a:t>Data Engineer</a:t>
            </a:r>
          </a:p>
        </p:txBody>
      </p:sp>
      <p:sp>
        <p:nvSpPr>
          <p:cNvPr id="29" name="TextBox 28">
            <a:extLst>
              <a:ext uri="{FF2B5EF4-FFF2-40B4-BE49-F238E27FC236}">
                <a16:creationId xmlns:a16="http://schemas.microsoft.com/office/drawing/2014/main" id="{101B3CF7-DDFC-4C2F-AC4B-E80A56BE6723}"/>
              </a:ext>
            </a:extLst>
          </p:cNvPr>
          <p:cNvSpPr txBox="1"/>
          <p:nvPr/>
        </p:nvSpPr>
        <p:spPr>
          <a:xfrm>
            <a:off x="4749136" y="2783942"/>
            <a:ext cx="2744525" cy="246221"/>
          </a:xfrm>
          <a:prstGeom prst="rect">
            <a:avLst/>
          </a:prstGeom>
          <a:noFill/>
        </p:spPr>
        <p:txBody>
          <a:bodyPr wrap="square" lIns="0" tIns="0" rIns="0" bIns="0" rtlCol="0" anchor="ctr">
            <a:spAutoFit/>
          </a:bodyPr>
          <a:lstStyle/>
          <a:p>
            <a:pPr algn="ctr"/>
            <a:r>
              <a:rPr lang="en-US" sz="1600" b="1" dirty="0">
                <a:solidFill>
                  <a:srgbClr val="417B85"/>
                </a:solidFill>
                <a:latin typeface="+mj-lt"/>
              </a:rPr>
              <a:t>Machine Learning Engineer</a:t>
            </a:r>
          </a:p>
        </p:txBody>
      </p:sp>
      <p:sp>
        <p:nvSpPr>
          <p:cNvPr id="33" name="TextBox 32">
            <a:extLst>
              <a:ext uri="{FF2B5EF4-FFF2-40B4-BE49-F238E27FC236}">
                <a16:creationId xmlns:a16="http://schemas.microsoft.com/office/drawing/2014/main" id="{69B78878-EB9E-4CAC-9AAC-BE32ABB81448}"/>
              </a:ext>
            </a:extLst>
          </p:cNvPr>
          <p:cNvSpPr txBox="1"/>
          <p:nvPr/>
        </p:nvSpPr>
        <p:spPr>
          <a:xfrm>
            <a:off x="8321973" y="2783940"/>
            <a:ext cx="2744525" cy="246221"/>
          </a:xfrm>
          <a:prstGeom prst="rect">
            <a:avLst/>
          </a:prstGeom>
          <a:noFill/>
        </p:spPr>
        <p:txBody>
          <a:bodyPr wrap="square" lIns="0" tIns="0" rIns="0" bIns="0" rtlCol="0" anchor="ctr">
            <a:spAutoFit/>
          </a:bodyPr>
          <a:lstStyle/>
          <a:p>
            <a:pPr algn="ctr"/>
            <a:r>
              <a:rPr lang="en-US" sz="1600" b="1" dirty="0">
                <a:solidFill>
                  <a:schemeClr val="accent3"/>
                </a:solidFill>
                <a:latin typeface="+mj-lt"/>
              </a:rPr>
              <a:t>Business Analyst</a:t>
            </a:r>
          </a:p>
        </p:txBody>
      </p:sp>
      <p:sp>
        <p:nvSpPr>
          <p:cNvPr id="40" name="TextBox 39">
            <a:extLst>
              <a:ext uri="{FF2B5EF4-FFF2-40B4-BE49-F238E27FC236}">
                <a16:creationId xmlns:a16="http://schemas.microsoft.com/office/drawing/2014/main" id="{A0C3D491-4A3D-4CFB-AECA-8E0162A07413}"/>
              </a:ext>
            </a:extLst>
          </p:cNvPr>
          <p:cNvSpPr txBox="1"/>
          <p:nvPr/>
        </p:nvSpPr>
        <p:spPr>
          <a:xfrm>
            <a:off x="4749136" y="5408808"/>
            <a:ext cx="2744525" cy="246221"/>
          </a:xfrm>
          <a:prstGeom prst="rect">
            <a:avLst/>
          </a:prstGeom>
          <a:noFill/>
        </p:spPr>
        <p:txBody>
          <a:bodyPr wrap="square" lIns="0" tIns="0" rIns="0" bIns="0" rtlCol="0" anchor="ctr">
            <a:spAutoFit/>
          </a:bodyPr>
          <a:lstStyle/>
          <a:p>
            <a:pPr algn="ctr"/>
            <a:r>
              <a:rPr lang="en-US" sz="1600" b="1" dirty="0">
                <a:solidFill>
                  <a:srgbClr val="00B050"/>
                </a:solidFill>
                <a:latin typeface="+mj-lt"/>
              </a:rPr>
              <a:t>Data Scientist</a:t>
            </a:r>
          </a:p>
        </p:txBody>
      </p:sp>
      <p:grpSp>
        <p:nvGrpSpPr>
          <p:cNvPr id="49" name="Group 48">
            <a:extLst>
              <a:ext uri="{FF2B5EF4-FFF2-40B4-BE49-F238E27FC236}">
                <a16:creationId xmlns:a16="http://schemas.microsoft.com/office/drawing/2014/main" id="{AD58326B-082D-4AFE-9B7B-D5384CA50B11}"/>
              </a:ext>
            </a:extLst>
          </p:cNvPr>
          <p:cNvGrpSpPr/>
          <p:nvPr/>
        </p:nvGrpSpPr>
        <p:grpSpPr>
          <a:xfrm>
            <a:off x="2066032" y="1744141"/>
            <a:ext cx="965063" cy="937433"/>
            <a:chOff x="2066032" y="1744141"/>
            <a:chExt cx="965063" cy="937433"/>
          </a:xfrm>
        </p:grpSpPr>
        <p:sp>
          <p:nvSpPr>
            <p:cNvPr id="27" name="Oval 26">
              <a:extLst>
                <a:ext uri="{FF2B5EF4-FFF2-40B4-BE49-F238E27FC236}">
                  <a16:creationId xmlns:a16="http://schemas.microsoft.com/office/drawing/2014/main" id="{F0821429-072D-4ECA-9F93-ABFDADDB72BB}"/>
                </a:ext>
              </a:extLst>
            </p:cNvPr>
            <p:cNvSpPr/>
            <p:nvPr/>
          </p:nvSpPr>
          <p:spPr>
            <a:xfrm>
              <a:off x="2066032" y="1744141"/>
              <a:ext cx="965063" cy="937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endParaRPr>
            </a:p>
          </p:txBody>
        </p:sp>
        <p:pic>
          <p:nvPicPr>
            <p:cNvPr id="48" name="Picture 47">
              <a:extLst>
                <a:ext uri="{FF2B5EF4-FFF2-40B4-BE49-F238E27FC236}">
                  <a16:creationId xmlns:a16="http://schemas.microsoft.com/office/drawing/2014/main" id="{6543E238-638E-4F32-A1FC-B3BB2E077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881" y="1905176"/>
              <a:ext cx="615361" cy="615361"/>
            </a:xfrm>
            <a:prstGeom prst="rect">
              <a:avLst/>
            </a:prstGeom>
          </p:spPr>
        </p:pic>
      </p:grpSp>
      <p:grpSp>
        <p:nvGrpSpPr>
          <p:cNvPr id="52" name="Group 51">
            <a:extLst>
              <a:ext uri="{FF2B5EF4-FFF2-40B4-BE49-F238E27FC236}">
                <a16:creationId xmlns:a16="http://schemas.microsoft.com/office/drawing/2014/main" id="{A1F66DD5-2E18-4F69-A5DA-C881CA79D170}"/>
              </a:ext>
            </a:extLst>
          </p:cNvPr>
          <p:cNvGrpSpPr/>
          <p:nvPr/>
        </p:nvGrpSpPr>
        <p:grpSpPr>
          <a:xfrm>
            <a:off x="5638868" y="1744141"/>
            <a:ext cx="965063" cy="937433"/>
            <a:chOff x="5638868" y="1744141"/>
            <a:chExt cx="965063" cy="937433"/>
          </a:xfrm>
        </p:grpSpPr>
        <p:sp>
          <p:nvSpPr>
            <p:cNvPr id="31" name="Oval 30">
              <a:extLst>
                <a:ext uri="{FF2B5EF4-FFF2-40B4-BE49-F238E27FC236}">
                  <a16:creationId xmlns:a16="http://schemas.microsoft.com/office/drawing/2014/main" id="{AB0C2258-CCE6-4803-ABAE-203E68684097}"/>
                </a:ext>
              </a:extLst>
            </p:cNvPr>
            <p:cNvSpPr/>
            <p:nvPr/>
          </p:nvSpPr>
          <p:spPr>
            <a:xfrm>
              <a:off x="5638868" y="1744141"/>
              <a:ext cx="965063" cy="93743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2">
                    <a:lumMod val="50000"/>
                  </a:schemeClr>
                </a:solidFill>
              </a:endParaRPr>
            </a:p>
          </p:txBody>
        </p:sp>
        <p:pic>
          <p:nvPicPr>
            <p:cNvPr id="51" name="Picture 50">
              <a:extLst>
                <a:ext uri="{FF2B5EF4-FFF2-40B4-BE49-F238E27FC236}">
                  <a16:creationId xmlns:a16="http://schemas.microsoft.com/office/drawing/2014/main" id="{0563F368-407B-486A-81FD-FC48726F9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591" y="1919866"/>
              <a:ext cx="608205" cy="608205"/>
            </a:xfrm>
            <a:prstGeom prst="rect">
              <a:avLst/>
            </a:prstGeom>
          </p:spPr>
        </p:pic>
      </p:grpSp>
      <p:grpSp>
        <p:nvGrpSpPr>
          <p:cNvPr id="55" name="Group 54">
            <a:extLst>
              <a:ext uri="{FF2B5EF4-FFF2-40B4-BE49-F238E27FC236}">
                <a16:creationId xmlns:a16="http://schemas.microsoft.com/office/drawing/2014/main" id="{E1FBC999-91CF-4044-85BD-9243E3300F41}"/>
              </a:ext>
            </a:extLst>
          </p:cNvPr>
          <p:cNvGrpSpPr/>
          <p:nvPr/>
        </p:nvGrpSpPr>
        <p:grpSpPr>
          <a:xfrm>
            <a:off x="9211705" y="1744141"/>
            <a:ext cx="965063" cy="937433"/>
            <a:chOff x="9211705" y="1744141"/>
            <a:chExt cx="965063" cy="937433"/>
          </a:xfrm>
        </p:grpSpPr>
        <p:sp>
          <p:nvSpPr>
            <p:cNvPr id="35" name="Oval 34">
              <a:extLst>
                <a:ext uri="{FF2B5EF4-FFF2-40B4-BE49-F238E27FC236}">
                  <a16:creationId xmlns:a16="http://schemas.microsoft.com/office/drawing/2014/main" id="{942202D8-41EA-471F-B18F-24625DF4A461}"/>
                </a:ext>
              </a:extLst>
            </p:cNvPr>
            <p:cNvSpPr/>
            <p:nvPr/>
          </p:nvSpPr>
          <p:spPr>
            <a:xfrm>
              <a:off x="9211705" y="1744141"/>
              <a:ext cx="965063" cy="9374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dirty="0">
                <a:solidFill>
                  <a:schemeClr val="accent3">
                    <a:lumMod val="50000"/>
                  </a:schemeClr>
                </a:solidFill>
              </a:endParaRPr>
            </a:p>
          </p:txBody>
        </p:sp>
        <p:pic>
          <p:nvPicPr>
            <p:cNvPr id="54" name="Picture 53">
              <a:extLst>
                <a:ext uri="{FF2B5EF4-FFF2-40B4-BE49-F238E27FC236}">
                  <a16:creationId xmlns:a16="http://schemas.microsoft.com/office/drawing/2014/main" id="{53E337F1-12F7-4A14-A219-790FFB8C0E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2205" y="1871938"/>
              <a:ext cx="704059" cy="704059"/>
            </a:xfrm>
            <a:prstGeom prst="rect">
              <a:avLst/>
            </a:prstGeom>
          </p:spPr>
        </p:pic>
      </p:grpSp>
      <p:grpSp>
        <p:nvGrpSpPr>
          <p:cNvPr id="58" name="Group 57">
            <a:extLst>
              <a:ext uri="{FF2B5EF4-FFF2-40B4-BE49-F238E27FC236}">
                <a16:creationId xmlns:a16="http://schemas.microsoft.com/office/drawing/2014/main" id="{1D2F12F2-F1A3-45AB-97AA-A675E2FD680C}"/>
              </a:ext>
            </a:extLst>
          </p:cNvPr>
          <p:cNvGrpSpPr/>
          <p:nvPr/>
        </p:nvGrpSpPr>
        <p:grpSpPr>
          <a:xfrm>
            <a:off x="5638868" y="4369009"/>
            <a:ext cx="965063" cy="937433"/>
            <a:chOff x="5638868" y="4369009"/>
            <a:chExt cx="965063" cy="937433"/>
          </a:xfrm>
        </p:grpSpPr>
        <p:sp>
          <p:nvSpPr>
            <p:cNvPr id="42" name="Oval 41">
              <a:extLst>
                <a:ext uri="{FF2B5EF4-FFF2-40B4-BE49-F238E27FC236}">
                  <a16:creationId xmlns:a16="http://schemas.microsoft.com/office/drawing/2014/main" id="{A7D6C25C-DAF7-4B5F-8F2F-60B13DD7FE39}"/>
                </a:ext>
              </a:extLst>
            </p:cNvPr>
            <p:cNvSpPr/>
            <p:nvPr/>
          </p:nvSpPr>
          <p:spPr>
            <a:xfrm>
              <a:off x="5638868" y="4369009"/>
              <a:ext cx="965063" cy="93743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4">
                    <a:lumMod val="50000"/>
                  </a:schemeClr>
                </a:solidFill>
              </a:endParaRPr>
            </a:p>
          </p:txBody>
        </p:sp>
        <p:pic>
          <p:nvPicPr>
            <p:cNvPr id="57" name="Picture 56">
              <a:extLst>
                <a:ext uri="{FF2B5EF4-FFF2-40B4-BE49-F238E27FC236}">
                  <a16:creationId xmlns:a16="http://schemas.microsoft.com/office/drawing/2014/main" id="{76B4FBBF-8BCA-4B3B-9FFF-BDA52EC1DA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4427" y="4415219"/>
              <a:ext cx="772531" cy="772531"/>
            </a:xfrm>
            <a:prstGeom prst="rect">
              <a:avLst/>
            </a:prstGeom>
          </p:spPr>
        </p:pic>
      </p:grpSp>
      <p:pic>
        <p:nvPicPr>
          <p:cNvPr id="36" name="Picture 2" descr="Download Google Cloud Platform (GCP) Logo in SVG Vector or PNG File Format  - Logo.wine">
            <a:extLst>
              <a:ext uri="{FF2B5EF4-FFF2-40B4-BE49-F238E27FC236}">
                <a16:creationId xmlns:a16="http://schemas.microsoft.com/office/drawing/2014/main" id="{F6C52FB6-B418-4FFD-903D-649BB2B11D9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398" t="39412" r="1225" b="39795"/>
          <a:stretch/>
        </p:blipFill>
        <p:spPr bwMode="auto">
          <a:xfrm>
            <a:off x="1117952" y="3226650"/>
            <a:ext cx="1421884" cy="22052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Microsoft Azure Logo – Penthara Technologies">
            <a:extLst>
              <a:ext uri="{FF2B5EF4-FFF2-40B4-BE49-F238E27FC236}">
                <a16:creationId xmlns:a16="http://schemas.microsoft.com/office/drawing/2014/main" id="{49005FD5-13D6-4584-9B7C-55289720D03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20" t="21980" r="1662" b="18563"/>
          <a:stretch/>
        </p:blipFill>
        <p:spPr bwMode="auto">
          <a:xfrm>
            <a:off x="2014135" y="3562727"/>
            <a:ext cx="1068852" cy="32921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Amazon Web Services (AWS) – Logos Download">
            <a:extLst>
              <a:ext uri="{FF2B5EF4-FFF2-40B4-BE49-F238E27FC236}">
                <a16:creationId xmlns:a16="http://schemas.microsoft.com/office/drawing/2014/main" id="{F39926A6-2463-47E6-9BC6-C31691FC08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3441" y="3132532"/>
            <a:ext cx="915066" cy="39831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0" descr="The Python Logo | Python Software Foundation">
            <a:extLst>
              <a:ext uri="{FF2B5EF4-FFF2-40B4-BE49-F238E27FC236}">
                <a16:creationId xmlns:a16="http://schemas.microsoft.com/office/drawing/2014/main" id="{29EA096C-FDD4-4C9A-AE05-7A9517F21AF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0582" t="9537" r="11528" b="24716"/>
          <a:stretch/>
        </p:blipFill>
        <p:spPr bwMode="auto">
          <a:xfrm>
            <a:off x="4804974" y="3171448"/>
            <a:ext cx="1124065" cy="32048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2" descr="File:Apache Spark logo.svg - Wikimedia Commons">
            <a:extLst>
              <a:ext uri="{FF2B5EF4-FFF2-40B4-BE49-F238E27FC236}">
                <a16:creationId xmlns:a16="http://schemas.microsoft.com/office/drawing/2014/main" id="{0615C4EB-E58E-48E0-A1B0-CE9DD6782F6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75548" y="3489983"/>
            <a:ext cx="690288" cy="35862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4" descr="File:R logo.svg - Wikimedia Commons">
            <a:extLst>
              <a:ext uri="{FF2B5EF4-FFF2-40B4-BE49-F238E27FC236}">
                <a16:creationId xmlns:a16="http://schemas.microsoft.com/office/drawing/2014/main" id="{4FEC6F4F-2433-442B-AEE6-71C40A2389E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57280" y="3135210"/>
            <a:ext cx="457755" cy="35477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87A33A3A-7BFB-4DA5-A9A1-C6C99246760E}"/>
              </a:ext>
            </a:extLst>
          </p:cNvPr>
          <p:cNvGrpSpPr/>
          <p:nvPr/>
        </p:nvGrpSpPr>
        <p:grpSpPr>
          <a:xfrm>
            <a:off x="8753987" y="3143757"/>
            <a:ext cx="1693811" cy="847218"/>
            <a:chOff x="8753987" y="3143757"/>
            <a:chExt cx="1693811" cy="847218"/>
          </a:xfrm>
        </p:grpSpPr>
        <p:pic>
          <p:nvPicPr>
            <p:cNvPr id="59" name="Picture 8" descr="Tableau Logo for website - Sybyl">
              <a:extLst>
                <a:ext uri="{FF2B5EF4-FFF2-40B4-BE49-F238E27FC236}">
                  <a16:creationId xmlns:a16="http://schemas.microsoft.com/office/drawing/2014/main" id="{EA76656E-FF33-4535-AF67-671FC52B5BAF}"/>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324" t="18394" r="838" b="24748"/>
            <a:stretch/>
          </p:blipFill>
          <p:spPr bwMode="auto">
            <a:xfrm>
              <a:off x="8753987" y="3143757"/>
              <a:ext cx="1021165" cy="53445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4" descr="Power-BI-logo-2021 -">
              <a:extLst>
                <a:ext uri="{FF2B5EF4-FFF2-40B4-BE49-F238E27FC236}">
                  <a16:creationId xmlns:a16="http://schemas.microsoft.com/office/drawing/2014/main" id="{2139C693-F5A5-4476-ADD9-A6F481DE6E97}"/>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26916" t="226" r="28519" b="-538"/>
            <a:stretch/>
          </p:blipFill>
          <p:spPr bwMode="auto">
            <a:xfrm>
              <a:off x="9905737" y="3148905"/>
              <a:ext cx="542061" cy="51162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8" descr="Qlik Vector Logo | Free Download - (.SVG + .PNG) format - SeekVectorLogo.Com">
              <a:extLst>
                <a:ext uri="{FF2B5EF4-FFF2-40B4-BE49-F238E27FC236}">
                  <a16:creationId xmlns:a16="http://schemas.microsoft.com/office/drawing/2014/main" id="{9F310E6F-6023-4319-ABE1-FA3D4931EC15}"/>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276" t="23130" r="1506" b="23970"/>
            <a:stretch/>
          </p:blipFill>
          <p:spPr bwMode="auto">
            <a:xfrm>
              <a:off x="9437046" y="3779273"/>
              <a:ext cx="676212" cy="211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 name="Group 61">
            <a:extLst>
              <a:ext uri="{FF2B5EF4-FFF2-40B4-BE49-F238E27FC236}">
                <a16:creationId xmlns:a16="http://schemas.microsoft.com/office/drawing/2014/main" id="{19CEE8B6-65C9-4B05-BA2E-A679BD329395}"/>
              </a:ext>
            </a:extLst>
          </p:cNvPr>
          <p:cNvGrpSpPr/>
          <p:nvPr/>
        </p:nvGrpSpPr>
        <p:grpSpPr>
          <a:xfrm>
            <a:off x="5569902" y="6396643"/>
            <a:ext cx="1030987" cy="354949"/>
            <a:chOff x="810780" y="2089076"/>
            <a:chExt cx="1268984" cy="438011"/>
          </a:xfrm>
        </p:grpSpPr>
        <p:pic>
          <p:nvPicPr>
            <p:cNvPr id="63" name="Picture 28" descr="Download MySQL Logo in SVG Vector or PNG File Format - Logo.wine">
              <a:extLst>
                <a:ext uri="{FF2B5EF4-FFF2-40B4-BE49-F238E27FC236}">
                  <a16:creationId xmlns:a16="http://schemas.microsoft.com/office/drawing/2014/main" id="{7ECAF602-2EEB-4BD9-8041-90EBFC7BDEB1}"/>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6599" t="18129" r="4789" b="17121"/>
            <a:stretch/>
          </p:blipFill>
          <p:spPr bwMode="auto">
            <a:xfrm>
              <a:off x="810780" y="2117931"/>
              <a:ext cx="720931" cy="35120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30" descr="Download Microsoft Excel Logo in SVG Vector or PNG File Format - Logo.wine">
              <a:extLst>
                <a:ext uri="{FF2B5EF4-FFF2-40B4-BE49-F238E27FC236}">
                  <a16:creationId xmlns:a16="http://schemas.microsoft.com/office/drawing/2014/main" id="{B5F623D6-727B-402D-B443-543BCCE92BDC}"/>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24762" t="14393" r="25640" b="14765"/>
            <a:stretch/>
          </p:blipFill>
          <p:spPr bwMode="auto">
            <a:xfrm>
              <a:off x="1619770" y="2089076"/>
              <a:ext cx="459994" cy="43801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 name="Straight Arrow Connector 2">
            <a:extLst>
              <a:ext uri="{FF2B5EF4-FFF2-40B4-BE49-F238E27FC236}">
                <a16:creationId xmlns:a16="http://schemas.microsoft.com/office/drawing/2014/main" id="{33B0F3E3-E46A-46BE-AF74-72F613D7FF60}"/>
              </a:ext>
            </a:extLst>
          </p:cNvPr>
          <p:cNvCxnSpPr/>
          <p:nvPr/>
        </p:nvCxnSpPr>
        <p:spPr>
          <a:xfrm>
            <a:off x="2099924" y="4216400"/>
            <a:ext cx="8076843"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098" name="Picture 2" descr="UpGrad Logos &amp;amp; Brand Assets | Brandfetch">
            <a:extLst>
              <a:ext uri="{FF2B5EF4-FFF2-40B4-BE49-F238E27FC236}">
                <a16:creationId xmlns:a16="http://schemas.microsoft.com/office/drawing/2014/main" id="{F26D8221-3581-4C3D-A6BE-9F917B65E82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69346" y="5684849"/>
            <a:ext cx="502691" cy="267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8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ADEC2A-1BDB-4059-95B4-EED0F6442762}"/>
              </a:ext>
            </a:extLst>
          </p:cNvPr>
          <p:cNvSpPr txBox="1"/>
          <p:nvPr/>
        </p:nvSpPr>
        <p:spPr>
          <a:xfrm>
            <a:off x="396852" y="283882"/>
            <a:ext cx="9436465"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How to move into Data Science</a:t>
            </a:r>
            <a:endParaRPr kumimoji="0" lang="en-US" sz="39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9D669939-79D9-4AE1-B9FB-4B6B55A7AF73}"/>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4 of 6</a:t>
            </a:r>
          </a:p>
        </p:txBody>
      </p:sp>
      <p:sp>
        <p:nvSpPr>
          <p:cNvPr id="6" name="Text Placeholder 3">
            <a:extLst>
              <a:ext uri="{FF2B5EF4-FFF2-40B4-BE49-F238E27FC236}">
                <a16:creationId xmlns:a16="http://schemas.microsoft.com/office/drawing/2014/main" id="{A8E212B6-8FA4-4DAB-B623-6079EB3EE61D}"/>
              </a:ext>
            </a:extLst>
          </p:cNvPr>
          <p:cNvSpPr txBox="1">
            <a:spLocks/>
          </p:cNvSpPr>
          <p:nvPr/>
        </p:nvSpPr>
        <p:spPr>
          <a:xfrm>
            <a:off x="743484"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1"/>
                </a:solidFill>
                <a:latin typeface="Arial" panose="020B0604020202020204" pitchFamily="34" charset="0"/>
                <a:cs typeface="Arial" panose="020B0604020202020204" pitchFamily="34" charset="0"/>
              </a:rPr>
              <a:t>01</a:t>
            </a:r>
          </a:p>
        </p:txBody>
      </p:sp>
      <p:cxnSp>
        <p:nvCxnSpPr>
          <p:cNvPr id="7" name="Straight Connector 6">
            <a:extLst>
              <a:ext uri="{FF2B5EF4-FFF2-40B4-BE49-F238E27FC236}">
                <a16:creationId xmlns:a16="http://schemas.microsoft.com/office/drawing/2014/main" id="{D1F10F20-2F1C-4721-BB0C-56C435729E8E}"/>
              </a:ext>
            </a:extLst>
          </p:cNvPr>
          <p:cNvCxnSpPr/>
          <p:nvPr/>
        </p:nvCxnSpPr>
        <p:spPr>
          <a:xfrm>
            <a:off x="1716071" y="1908433"/>
            <a:ext cx="2381089" cy="0"/>
          </a:xfrm>
          <a:prstGeom prst="line">
            <a:avLst/>
          </a:prstGeom>
          <a:ln w="19050" cap="rnd">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8" name="Group 31">
            <a:extLst>
              <a:ext uri="{FF2B5EF4-FFF2-40B4-BE49-F238E27FC236}">
                <a16:creationId xmlns:a16="http://schemas.microsoft.com/office/drawing/2014/main" id="{60521798-0DE5-48D2-8C24-3E1E61455BCE}"/>
              </a:ext>
            </a:extLst>
          </p:cNvPr>
          <p:cNvGrpSpPr/>
          <p:nvPr/>
        </p:nvGrpSpPr>
        <p:grpSpPr>
          <a:xfrm>
            <a:off x="742950" y="2287105"/>
            <a:ext cx="3098221" cy="930588"/>
            <a:chOff x="625692" y="1862556"/>
            <a:chExt cx="2242452" cy="697941"/>
          </a:xfrm>
        </p:grpSpPr>
        <p:sp>
          <p:nvSpPr>
            <p:cNvPr id="9" name="Footer Text">
              <a:extLst>
                <a:ext uri="{FF2B5EF4-FFF2-40B4-BE49-F238E27FC236}">
                  <a16:creationId xmlns:a16="http://schemas.microsoft.com/office/drawing/2014/main" id="{F0C79861-B0DD-451D-A358-CF5162A83E58}"/>
                </a:ext>
              </a:extLst>
            </p:cNvPr>
            <p:cNvSpPr txBox="1"/>
            <p:nvPr/>
          </p:nvSpPr>
          <p:spPr>
            <a:xfrm>
              <a:off x="625692" y="2099986"/>
              <a:ext cx="2242452" cy="460511"/>
            </a:xfrm>
            <a:prstGeom prst="rect">
              <a:avLst/>
            </a:prstGeom>
            <a:noFill/>
          </p:spPr>
          <p:txBody>
            <a:bodyPr wrap="square" lIns="0" tIns="0" rIns="0" bIns="0" rtlCol="0">
              <a:spAutoFit/>
            </a:bodyPr>
            <a:lstStyle/>
            <a:p>
              <a:r>
                <a:rPr lang="en-US" sz="1330" dirty="0">
                  <a:solidFill>
                    <a:schemeClr val="tx1">
                      <a:lumMod val="65000"/>
                      <a:lumOff val="35000"/>
                    </a:schemeClr>
                  </a:solidFill>
                  <a:latin typeface="Arial" panose="020B0604020202020204" pitchFamily="34" charset="0"/>
                  <a:cs typeface="Arial" panose="020B0604020202020204" pitchFamily="34" charset="0"/>
                </a:rPr>
                <a:t>Decide the kind of roles to target, </a:t>
              </a:r>
              <a:br>
                <a:rPr lang="en-US" sz="1330" dirty="0">
                  <a:solidFill>
                    <a:schemeClr val="tx1">
                      <a:lumMod val="65000"/>
                      <a:lumOff val="35000"/>
                    </a:schemeClr>
                  </a:solidFill>
                  <a:latin typeface="Arial" panose="020B0604020202020204" pitchFamily="34" charset="0"/>
                  <a:cs typeface="Arial" panose="020B0604020202020204" pitchFamily="34" charset="0"/>
                </a:rPr>
              </a:br>
              <a:r>
                <a:rPr lang="en-US" sz="1330" dirty="0">
                  <a:solidFill>
                    <a:schemeClr val="tx1">
                      <a:lumMod val="65000"/>
                      <a:lumOff val="35000"/>
                    </a:schemeClr>
                  </a:solidFill>
                  <a:latin typeface="Arial" panose="020B0604020202020204" pitchFamily="34" charset="0"/>
                  <a:cs typeface="Arial" panose="020B0604020202020204" pitchFamily="34" charset="0"/>
                </a:rPr>
                <a:t>Talk to people who are doing what you want to do</a:t>
              </a:r>
            </a:p>
          </p:txBody>
        </p:sp>
        <p:sp>
          <p:nvSpPr>
            <p:cNvPr id="10" name="TextBox 9">
              <a:extLst>
                <a:ext uri="{FF2B5EF4-FFF2-40B4-BE49-F238E27FC236}">
                  <a16:creationId xmlns:a16="http://schemas.microsoft.com/office/drawing/2014/main" id="{6B11C469-02CB-4595-AB07-19FEEF220E33}"/>
                </a:ext>
              </a:extLst>
            </p:cNvPr>
            <p:cNvSpPr txBox="1"/>
            <p:nvPr/>
          </p:nvSpPr>
          <p:spPr>
            <a:xfrm>
              <a:off x="625692" y="1862556"/>
              <a:ext cx="893519" cy="230833"/>
            </a:xfrm>
            <a:prstGeom prst="rect">
              <a:avLst/>
            </a:prstGeom>
            <a:noFill/>
          </p:spPr>
          <p:txBody>
            <a:bodyPr wrap="none" lIns="0" tIns="0" rIns="0" bIns="0" rtlCol="0" anchor="ctr">
              <a:spAutoFit/>
            </a:bodyPr>
            <a:lstStyle/>
            <a:p>
              <a:r>
                <a:rPr lang="en-US" sz="2000" b="1" dirty="0">
                  <a:solidFill>
                    <a:schemeClr val="accent1"/>
                  </a:solidFill>
                  <a:latin typeface="Arial" panose="020B0604020202020204" pitchFamily="34" charset="0"/>
                  <a:cs typeface="Arial" panose="020B0604020202020204" pitchFamily="34" charset="0"/>
                </a:rPr>
                <a:t>Set Target</a:t>
              </a:r>
            </a:p>
          </p:txBody>
        </p:sp>
      </p:grpSp>
      <p:sp>
        <p:nvSpPr>
          <p:cNvPr id="11" name="Text Placeholder 3">
            <a:extLst>
              <a:ext uri="{FF2B5EF4-FFF2-40B4-BE49-F238E27FC236}">
                <a16:creationId xmlns:a16="http://schemas.microsoft.com/office/drawing/2014/main" id="{0031DD39-80BC-41F3-89B1-539586209630}"/>
              </a:ext>
            </a:extLst>
          </p:cNvPr>
          <p:cNvSpPr txBox="1">
            <a:spLocks/>
          </p:cNvSpPr>
          <p:nvPr/>
        </p:nvSpPr>
        <p:spPr>
          <a:xfrm>
            <a:off x="438014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2"/>
                </a:solidFill>
                <a:latin typeface="Arial" panose="020B0604020202020204" pitchFamily="34" charset="0"/>
                <a:cs typeface="Arial" panose="020B0604020202020204" pitchFamily="34" charset="0"/>
              </a:rPr>
              <a:t>02</a:t>
            </a:r>
          </a:p>
        </p:txBody>
      </p:sp>
      <p:cxnSp>
        <p:nvCxnSpPr>
          <p:cNvPr id="13" name="Straight Connector 12">
            <a:extLst>
              <a:ext uri="{FF2B5EF4-FFF2-40B4-BE49-F238E27FC236}">
                <a16:creationId xmlns:a16="http://schemas.microsoft.com/office/drawing/2014/main" id="{47874384-EC32-48D9-A684-556A8E915D16}"/>
              </a:ext>
            </a:extLst>
          </p:cNvPr>
          <p:cNvCxnSpPr/>
          <p:nvPr/>
        </p:nvCxnSpPr>
        <p:spPr>
          <a:xfrm>
            <a:off x="5314629" y="1908433"/>
            <a:ext cx="2381089" cy="0"/>
          </a:xfrm>
          <a:prstGeom prst="line">
            <a:avLst/>
          </a:prstGeom>
          <a:ln w="19050" cap="rnd">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14" name="Group 35">
            <a:extLst>
              <a:ext uri="{FF2B5EF4-FFF2-40B4-BE49-F238E27FC236}">
                <a16:creationId xmlns:a16="http://schemas.microsoft.com/office/drawing/2014/main" id="{E99CB5A3-3A3D-41B0-9B0F-95DB2B7128B5}"/>
              </a:ext>
            </a:extLst>
          </p:cNvPr>
          <p:cNvGrpSpPr/>
          <p:nvPr/>
        </p:nvGrpSpPr>
        <p:grpSpPr>
          <a:xfrm>
            <a:off x="4379607" y="2257125"/>
            <a:ext cx="3173062" cy="1219136"/>
            <a:chOff x="625692" y="1840072"/>
            <a:chExt cx="2036411" cy="914352"/>
          </a:xfrm>
        </p:grpSpPr>
        <p:sp>
          <p:nvSpPr>
            <p:cNvPr id="15" name="Footer Text">
              <a:extLst>
                <a:ext uri="{FF2B5EF4-FFF2-40B4-BE49-F238E27FC236}">
                  <a16:creationId xmlns:a16="http://schemas.microsoft.com/office/drawing/2014/main" id="{8B4D2510-7C52-46C8-A973-8EABCC9E6769}"/>
                </a:ext>
              </a:extLst>
            </p:cNvPr>
            <p:cNvSpPr txBox="1"/>
            <p:nvPr/>
          </p:nvSpPr>
          <p:spPr>
            <a:xfrm>
              <a:off x="625692" y="2140409"/>
              <a:ext cx="2036411" cy="614015"/>
            </a:xfrm>
            <a:prstGeom prst="rect">
              <a:avLst/>
            </a:prstGeom>
            <a:noFill/>
          </p:spPr>
          <p:txBody>
            <a:bodyPr wrap="square" lIns="0" tIns="0" rIns="0" bIns="0" rtlCol="0">
              <a:spAutoFit/>
            </a:bodyPr>
            <a:lstStyle/>
            <a:p>
              <a:r>
                <a:rPr lang="en-US" sz="1330" dirty="0">
                  <a:solidFill>
                    <a:schemeClr val="tx1">
                      <a:lumMod val="65000"/>
                      <a:lumOff val="35000"/>
                    </a:schemeClr>
                  </a:solidFill>
                  <a:latin typeface="Arial" panose="020B0604020202020204" pitchFamily="34" charset="0"/>
                  <a:cs typeface="Arial" panose="020B0604020202020204" pitchFamily="34" charset="0"/>
                </a:rPr>
                <a:t>Understand how ATS works (keywords),</a:t>
              </a:r>
            </a:p>
            <a:p>
              <a:r>
                <a:rPr lang="en-US" sz="1330" dirty="0">
                  <a:solidFill>
                    <a:schemeClr val="tx1">
                      <a:lumMod val="65000"/>
                      <a:lumOff val="35000"/>
                    </a:schemeClr>
                  </a:solidFill>
                  <a:latin typeface="Arial" panose="020B0604020202020204" pitchFamily="34" charset="0"/>
                  <a:cs typeface="Arial" panose="020B0604020202020204" pitchFamily="34" charset="0"/>
                </a:rPr>
                <a:t>Put keywords in your resume (SEO),</a:t>
              </a:r>
              <a:br>
                <a:rPr lang="en-US" sz="1330" dirty="0">
                  <a:solidFill>
                    <a:schemeClr val="tx1">
                      <a:lumMod val="65000"/>
                      <a:lumOff val="35000"/>
                    </a:schemeClr>
                  </a:solidFill>
                  <a:latin typeface="Arial" panose="020B0604020202020204" pitchFamily="34" charset="0"/>
                  <a:cs typeface="Arial" panose="020B0604020202020204" pitchFamily="34" charset="0"/>
                </a:rPr>
              </a:br>
              <a:r>
                <a:rPr lang="en-US" sz="1330" dirty="0">
                  <a:solidFill>
                    <a:schemeClr val="tx1">
                      <a:lumMod val="65000"/>
                      <a:lumOff val="35000"/>
                    </a:schemeClr>
                  </a:solidFill>
                  <a:latin typeface="Arial" panose="020B0604020202020204" pitchFamily="34" charset="0"/>
                  <a:cs typeface="Arial" panose="020B0604020202020204" pitchFamily="34" charset="0"/>
                </a:rPr>
                <a:t>Take feedback on resume</a:t>
              </a:r>
            </a:p>
          </p:txBody>
        </p:sp>
        <p:sp>
          <p:nvSpPr>
            <p:cNvPr id="16" name="TextBox 15">
              <a:extLst>
                <a:ext uri="{FF2B5EF4-FFF2-40B4-BE49-F238E27FC236}">
                  <a16:creationId xmlns:a16="http://schemas.microsoft.com/office/drawing/2014/main" id="{AC7F4A8D-C9A2-491D-8767-86E5A26EF307}"/>
                </a:ext>
              </a:extLst>
            </p:cNvPr>
            <p:cNvSpPr txBox="1"/>
            <p:nvPr/>
          </p:nvSpPr>
          <p:spPr>
            <a:xfrm>
              <a:off x="625692" y="1840072"/>
              <a:ext cx="2021221" cy="230833"/>
            </a:xfrm>
            <a:prstGeom prst="rect">
              <a:avLst/>
            </a:prstGeom>
            <a:noFill/>
          </p:spPr>
          <p:txBody>
            <a:bodyPr wrap="square" lIns="0" tIns="0" rIns="0" bIns="0" rtlCol="0" anchor="ctr">
              <a:spAutoFit/>
            </a:bodyPr>
            <a:lstStyle/>
            <a:p>
              <a:r>
                <a:rPr lang="en-US" sz="2000" b="1" dirty="0">
                  <a:solidFill>
                    <a:schemeClr val="accent2"/>
                  </a:solidFill>
                  <a:latin typeface="Arial" panose="020B0604020202020204" pitchFamily="34" charset="0"/>
                  <a:cs typeface="Arial" panose="020B0604020202020204" pitchFamily="34" charset="0"/>
                </a:rPr>
                <a:t>Optimize your resume</a:t>
              </a:r>
            </a:p>
          </p:txBody>
        </p:sp>
      </p:grpSp>
      <p:sp>
        <p:nvSpPr>
          <p:cNvPr id="17" name="Text Placeholder 3">
            <a:extLst>
              <a:ext uri="{FF2B5EF4-FFF2-40B4-BE49-F238E27FC236}">
                <a16:creationId xmlns:a16="http://schemas.microsoft.com/office/drawing/2014/main" id="{A5C0AF12-3D8F-481E-8E09-6940DA5EA1C4}"/>
              </a:ext>
            </a:extLst>
          </p:cNvPr>
          <p:cNvSpPr txBox="1">
            <a:spLocks/>
          </p:cNvSpPr>
          <p:nvPr/>
        </p:nvSpPr>
        <p:spPr>
          <a:xfrm>
            <a:off x="792546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3"/>
                </a:solidFill>
                <a:latin typeface="Arial" panose="020B0604020202020204" pitchFamily="34" charset="0"/>
                <a:cs typeface="Arial" panose="020B0604020202020204" pitchFamily="34" charset="0"/>
              </a:rPr>
              <a:t>03</a:t>
            </a:r>
          </a:p>
        </p:txBody>
      </p:sp>
      <p:grpSp>
        <p:nvGrpSpPr>
          <p:cNvPr id="18" name="Group 40">
            <a:extLst>
              <a:ext uri="{FF2B5EF4-FFF2-40B4-BE49-F238E27FC236}">
                <a16:creationId xmlns:a16="http://schemas.microsoft.com/office/drawing/2014/main" id="{8D42CE2F-56B4-435B-8584-75EDD190CDBE}"/>
              </a:ext>
            </a:extLst>
          </p:cNvPr>
          <p:cNvGrpSpPr/>
          <p:nvPr/>
        </p:nvGrpSpPr>
        <p:grpSpPr>
          <a:xfrm>
            <a:off x="7924927" y="2287100"/>
            <a:ext cx="3290216" cy="930589"/>
            <a:chOff x="625692" y="1862555"/>
            <a:chExt cx="2690511" cy="697942"/>
          </a:xfrm>
        </p:grpSpPr>
        <p:sp>
          <p:nvSpPr>
            <p:cNvPr id="19" name="Footer Text">
              <a:extLst>
                <a:ext uri="{FF2B5EF4-FFF2-40B4-BE49-F238E27FC236}">
                  <a16:creationId xmlns:a16="http://schemas.microsoft.com/office/drawing/2014/main" id="{6CB40EA6-5D12-4C90-9FD9-101DDB88D11C}"/>
                </a:ext>
              </a:extLst>
            </p:cNvPr>
            <p:cNvSpPr txBox="1"/>
            <p:nvPr/>
          </p:nvSpPr>
          <p:spPr>
            <a:xfrm>
              <a:off x="625692" y="2099986"/>
              <a:ext cx="2690511" cy="460511"/>
            </a:xfrm>
            <a:prstGeom prst="rect">
              <a:avLst/>
            </a:prstGeom>
            <a:noFill/>
          </p:spPr>
          <p:txBody>
            <a:bodyPr wrap="square" lIns="0" tIns="0" rIns="0" bIns="0" rtlCol="0">
              <a:spAutoFit/>
            </a:bodyPr>
            <a:lstStyle/>
            <a:p>
              <a:r>
                <a:rPr lang="en-US" sz="1330" dirty="0">
                  <a:solidFill>
                    <a:schemeClr val="tx1">
                      <a:lumMod val="65000"/>
                      <a:lumOff val="35000"/>
                    </a:schemeClr>
                  </a:solidFill>
                  <a:latin typeface="Arial" panose="020B0604020202020204" pitchFamily="34" charset="0"/>
                  <a:cs typeface="Arial" panose="020B0604020202020204" pitchFamily="34" charset="0"/>
                </a:rPr>
                <a:t>Add certifications, Get recommendations</a:t>
              </a:r>
              <a:br>
                <a:rPr lang="en-US" sz="1330" dirty="0">
                  <a:solidFill>
                    <a:schemeClr val="tx1">
                      <a:lumMod val="65000"/>
                      <a:lumOff val="35000"/>
                    </a:schemeClr>
                  </a:solidFill>
                  <a:latin typeface="Arial" panose="020B0604020202020204" pitchFamily="34" charset="0"/>
                  <a:cs typeface="Arial" panose="020B0604020202020204" pitchFamily="34" charset="0"/>
                </a:rPr>
              </a:br>
              <a:r>
                <a:rPr lang="en-US" sz="1330" dirty="0">
                  <a:solidFill>
                    <a:schemeClr val="tx1">
                      <a:lumMod val="65000"/>
                      <a:lumOff val="35000"/>
                    </a:schemeClr>
                  </a:solidFill>
                  <a:latin typeface="Arial" panose="020B0604020202020204" pitchFamily="34" charset="0"/>
                  <a:cs typeface="Arial" panose="020B0604020202020204" pitchFamily="34" charset="0"/>
                </a:rPr>
                <a:t>Participate in competitions, Do projects, </a:t>
              </a:r>
            </a:p>
            <a:p>
              <a:r>
                <a:rPr lang="en-US" sz="1330" dirty="0">
                  <a:solidFill>
                    <a:schemeClr val="tx1">
                      <a:lumMod val="65000"/>
                      <a:lumOff val="35000"/>
                    </a:schemeClr>
                  </a:solidFill>
                  <a:latin typeface="Arial" panose="020B0604020202020204" pitchFamily="34" charset="0"/>
                  <a:cs typeface="Arial" panose="020B0604020202020204" pitchFamily="34" charset="0"/>
                </a:rPr>
                <a:t>Keyword Optimization / SEO</a:t>
              </a:r>
            </a:p>
          </p:txBody>
        </p:sp>
        <p:sp>
          <p:nvSpPr>
            <p:cNvPr id="20" name="TextBox 19">
              <a:extLst>
                <a:ext uri="{FF2B5EF4-FFF2-40B4-BE49-F238E27FC236}">
                  <a16:creationId xmlns:a16="http://schemas.microsoft.com/office/drawing/2014/main" id="{EA69098B-2C96-447B-9006-D01733B87C08}"/>
                </a:ext>
              </a:extLst>
            </p:cNvPr>
            <p:cNvSpPr txBox="1"/>
            <p:nvPr/>
          </p:nvSpPr>
          <p:spPr>
            <a:xfrm>
              <a:off x="625692" y="1862555"/>
              <a:ext cx="2153685" cy="230833"/>
            </a:xfrm>
            <a:prstGeom prst="rect">
              <a:avLst/>
            </a:prstGeom>
            <a:noFill/>
          </p:spPr>
          <p:txBody>
            <a:bodyPr wrap="none" lIns="0" tIns="0" rIns="0" bIns="0" rtlCol="0" anchor="ctr">
              <a:spAutoFit/>
            </a:bodyPr>
            <a:lstStyle/>
            <a:p>
              <a:r>
                <a:rPr lang="en-US" sz="2000" b="1" dirty="0">
                  <a:solidFill>
                    <a:schemeClr val="accent3"/>
                  </a:solidFill>
                  <a:latin typeface="Arial" panose="020B0604020202020204" pitchFamily="34" charset="0"/>
                  <a:cs typeface="Arial" panose="020B0604020202020204" pitchFamily="34" charset="0"/>
                </a:rPr>
                <a:t>Build LinkedIn Profile</a:t>
              </a:r>
            </a:p>
          </p:txBody>
        </p:sp>
      </p:grpSp>
      <p:cxnSp>
        <p:nvCxnSpPr>
          <p:cNvPr id="21" name="Straight Connector 20">
            <a:extLst>
              <a:ext uri="{FF2B5EF4-FFF2-40B4-BE49-F238E27FC236}">
                <a16:creationId xmlns:a16="http://schemas.microsoft.com/office/drawing/2014/main" id="{668D0C34-1AA2-46E9-BBE0-14E663345E2F}"/>
              </a:ext>
            </a:extLst>
          </p:cNvPr>
          <p:cNvCxnSpPr/>
          <p:nvPr/>
        </p:nvCxnSpPr>
        <p:spPr>
          <a:xfrm>
            <a:off x="8885349" y="1908433"/>
            <a:ext cx="2381089" cy="0"/>
          </a:xfrm>
          <a:prstGeom prst="line">
            <a:avLst/>
          </a:prstGeom>
          <a:ln w="19050" cap="rnd">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44">
            <a:extLst>
              <a:ext uri="{FF2B5EF4-FFF2-40B4-BE49-F238E27FC236}">
                <a16:creationId xmlns:a16="http://schemas.microsoft.com/office/drawing/2014/main" id="{9A5B2545-D79F-4876-8A07-C169036AE782}"/>
              </a:ext>
            </a:extLst>
          </p:cNvPr>
          <p:cNvCxnSpPr>
            <a:cxnSpLocks/>
          </p:cNvCxnSpPr>
          <p:nvPr/>
        </p:nvCxnSpPr>
        <p:spPr>
          <a:xfrm rot="10800000" flipV="1">
            <a:off x="8851464" y="1908433"/>
            <a:ext cx="2414974" cy="2053646"/>
          </a:xfrm>
          <a:prstGeom prst="bentConnector3">
            <a:avLst>
              <a:gd name="adj1" fmla="val -12929"/>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Text Placeholder 3">
            <a:extLst>
              <a:ext uri="{FF2B5EF4-FFF2-40B4-BE49-F238E27FC236}">
                <a16:creationId xmlns:a16="http://schemas.microsoft.com/office/drawing/2014/main" id="{8ABC3018-7E90-4E9E-941B-68579388CFDD}"/>
              </a:ext>
            </a:extLst>
          </p:cNvPr>
          <p:cNvSpPr txBox="1">
            <a:spLocks/>
          </p:cNvSpPr>
          <p:nvPr/>
        </p:nvSpPr>
        <p:spPr>
          <a:xfrm>
            <a:off x="743484" y="3563785"/>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rgbClr val="00B050"/>
                </a:solidFill>
                <a:latin typeface="Arial" panose="020B0604020202020204" pitchFamily="34" charset="0"/>
                <a:cs typeface="Arial" panose="020B0604020202020204" pitchFamily="34" charset="0"/>
              </a:rPr>
              <a:t>06</a:t>
            </a:r>
          </a:p>
        </p:txBody>
      </p:sp>
      <p:grpSp>
        <p:nvGrpSpPr>
          <p:cNvPr id="24" name="Group 56">
            <a:extLst>
              <a:ext uri="{FF2B5EF4-FFF2-40B4-BE49-F238E27FC236}">
                <a16:creationId xmlns:a16="http://schemas.microsoft.com/office/drawing/2014/main" id="{0A3D5C91-DBFD-4D76-9FD2-684DD13D77E1}"/>
              </a:ext>
            </a:extLst>
          </p:cNvPr>
          <p:cNvGrpSpPr/>
          <p:nvPr/>
        </p:nvGrpSpPr>
        <p:grpSpPr>
          <a:xfrm>
            <a:off x="742950" y="4383848"/>
            <a:ext cx="3265311" cy="1114501"/>
            <a:chOff x="625691" y="1894424"/>
            <a:chExt cx="2506132" cy="835876"/>
          </a:xfrm>
        </p:grpSpPr>
        <p:sp>
          <p:nvSpPr>
            <p:cNvPr id="25" name="Footer Text">
              <a:extLst>
                <a:ext uri="{FF2B5EF4-FFF2-40B4-BE49-F238E27FC236}">
                  <a16:creationId xmlns:a16="http://schemas.microsoft.com/office/drawing/2014/main" id="{9FFB86DE-AF11-4206-B88E-867185B82199}"/>
                </a:ext>
              </a:extLst>
            </p:cNvPr>
            <p:cNvSpPr txBox="1"/>
            <p:nvPr/>
          </p:nvSpPr>
          <p:spPr>
            <a:xfrm>
              <a:off x="625691" y="2269789"/>
              <a:ext cx="2506132" cy="460511"/>
            </a:xfrm>
            <a:prstGeom prst="rect">
              <a:avLst/>
            </a:prstGeom>
            <a:noFill/>
          </p:spPr>
          <p:txBody>
            <a:bodyPr wrap="square" lIns="0" tIns="0" rIns="0" bIns="0" rtlCol="0">
              <a:spAutoFit/>
            </a:bodyPr>
            <a:lstStyle/>
            <a:p>
              <a:r>
                <a:rPr lang="en-US" sz="1330" dirty="0">
                  <a:solidFill>
                    <a:schemeClr val="tx1">
                      <a:lumMod val="65000"/>
                      <a:lumOff val="35000"/>
                    </a:schemeClr>
                  </a:solidFill>
                  <a:latin typeface="Arial" panose="020B0604020202020204" pitchFamily="34" charset="0"/>
                  <a:cs typeface="Arial" panose="020B0604020202020204" pitchFamily="34" charset="0"/>
                </a:rPr>
                <a:t>You need to know what you are looking for.</a:t>
              </a:r>
            </a:p>
            <a:p>
              <a:r>
                <a:rPr lang="en-US" sz="1330" dirty="0">
                  <a:solidFill>
                    <a:schemeClr val="tx1">
                      <a:lumMod val="65000"/>
                      <a:lumOff val="35000"/>
                    </a:schemeClr>
                  </a:solidFill>
                  <a:latin typeface="Arial" panose="020B0604020202020204" pitchFamily="34" charset="0"/>
                  <a:cs typeface="Arial" panose="020B0604020202020204" pitchFamily="34" charset="0"/>
                </a:rPr>
                <a:t>Money, growth, industry change, career trajectory, culture</a:t>
              </a:r>
            </a:p>
          </p:txBody>
        </p:sp>
        <p:sp>
          <p:nvSpPr>
            <p:cNvPr id="26" name="TextBox 25">
              <a:extLst>
                <a:ext uri="{FF2B5EF4-FFF2-40B4-BE49-F238E27FC236}">
                  <a16:creationId xmlns:a16="http://schemas.microsoft.com/office/drawing/2014/main" id="{2BD8CDC0-D368-41EF-BBD5-FBD98394C56C}"/>
                </a:ext>
              </a:extLst>
            </p:cNvPr>
            <p:cNvSpPr txBox="1"/>
            <p:nvPr/>
          </p:nvSpPr>
          <p:spPr>
            <a:xfrm>
              <a:off x="625691" y="1894424"/>
              <a:ext cx="1936504" cy="230833"/>
            </a:xfrm>
            <a:prstGeom prst="rect">
              <a:avLst/>
            </a:prstGeom>
            <a:noFill/>
          </p:spPr>
          <p:txBody>
            <a:bodyPr wrap="none" lIns="0" tIns="0" rIns="0" bIns="0" rtlCol="0" anchor="ctr">
              <a:spAutoFit/>
            </a:bodyPr>
            <a:lstStyle/>
            <a:p>
              <a:r>
                <a:rPr lang="en-US" sz="2000" b="1" dirty="0">
                  <a:solidFill>
                    <a:srgbClr val="00B050"/>
                  </a:solidFill>
                  <a:latin typeface="Arial" panose="020B0604020202020204" pitchFamily="34" charset="0"/>
                  <a:cs typeface="Arial" panose="020B0604020202020204" pitchFamily="34" charset="0"/>
                </a:rPr>
                <a:t>Have high standards</a:t>
              </a:r>
            </a:p>
          </p:txBody>
        </p:sp>
      </p:grpSp>
      <p:sp>
        <p:nvSpPr>
          <p:cNvPr id="27" name="Text Placeholder 3">
            <a:extLst>
              <a:ext uri="{FF2B5EF4-FFF2-40B4-BE49-F238E27FC236}">
                <a16:creationId xmlns:a16="http://schemas.microsoft.com/office/drawing/2014/main" id="{0B962642-EF0F-431A-91E7-9DE8F7571779}"/>
              </a:ext>
            </a:extLst>
          </p:cNvPr>
          <p:cNvSpPr txBox="1">
            <a:spLocks/>
          </p:cNvSpPr>
          <p:nvPr/>
        </p:nvSpPr>
        <p:spPr>
          <a:xfrm>
            <a:off x="4380142" y="3563785"/>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5"/>
                </a:solidFill>
                <a:latin typeface="Arial" panose="020B0604020202020204" pitchFamily="34" charset="0"/>
                <a:cs typeface="Arial" panose="020B0604020202020204" pitchFamily="34" charset="0"/>
              </a:rPr>
              <a:t>05</a:t>
            </a:r>
          </a:p>
        </p:txBody>
      </p:sp>
      <p:grpSp>
        <p:nvGrpSpPr>
          <p:cNvPr id="28" name="Group 60">
            <a:extLst>
              <a:ext uri="{FF2B5EF4-FFF2-40B4-BE49-F238E27FC236}">
                <a16:creationId xmlns:a16="http://schemas.microsoft.com/office/drawing/2014/main" id="{99160987-285E-4BB7-91E9-C15929B7B721}"/>
              </a:ext>
            </a:extLst>
          </p:cNvPr>
          <p:cNvGrpSpPr/>
          <p:nvPr/>
        </p:nvGrpSpPr>
        <p:grpSpPr>
          <a:xfrm>
            <a:off x="4379606" y="4229962"/>
            <a:ext cx="3316111" cy="1860670"/>
            <a:chOff x="625691" y="1779009"/>
            <a:chExt cx="2545123" cy="1395502"/>
          </a:xfrm>
        </p:grpSpPr>
        <p:sp>
          <p:nvSpPr>
            <p:cNvPr id="29" name="Footer Text">
              <a:extLst>
                <a:ext uri="{FF2B5EF4-FFF2-40B4-BE49-F238E27FC236}">
                  <a16:creationId xmlns:a16="http://schemas.microsoft.com/office/drawing/2014/main" id="{1D01AA43-D502-4492-8478-A467AD06DA3D}"/>
                </a:ext>
              </a:extLst>
            </p:cNvPr>
            <p:cNvSpPr txBox="1"/>
            <p:nvPr/>
          </p:nvSpPr>
          <p:spPr>
            <a:xfrm>
              <a:off x="625691" y="2253490"/>
              <a:ext cx="2545123" cy="921021"/>
            </a:xfrm>
            <a:prstGeom prst="rect">
              <a:avLst/>
            </a:prstGeom>
            <a:noFill/>
          </p:spPr>
          <p:txBody>
            <a:bodyPr wrap="square" lIns="0" tIns="0" rIns="0" bIns="0" rtlCol="0">
              <a:spAutoFit/>
            </a:bodyPr>
            <a:lstStyle/>
            <a:p>
              <a:r>
                <a:rPr lang="en-US" sz="1330" dirty="0">
                  <a:solidFill>
                    <a:schemeClr val="tx1">
                      <a:lumMod val="85000"/>
                      <a:lumOff val="15000"/>
                    </a:schemeClr>
                  </a:solidFill>
                  <a:latin typeface="Arial" panose="020B0604020202020204" pitchFamily="34" charset="0"/>
                  <a:cs typeface="Arial" panose="020B0604020202020204" pitchFamily="34" charset="0"/>
                </a:rPr>
                <a:t>Globally recognized degree, </a:t>
              </a:r>
              <a:br>
                <a:rPr lang="en-US" sz="1330" dirty="0">
                  <a:solidFill>
                    <a:schemeClr val="tx1">
                      <a:lumMod val="85000"/>
                      <a:lumOff val="15000"/>
                    </a:schemeClr>
                  </a:solidFill>
                  <a:latin typeface="Arial" panose="020B0604020202020204" pitchFamily="34" charset="0"/>
                  <a:cs typeface="Arial" panose="020B0604020202020204" pitchFamily="34" charset="0"/>
                </a:rPr>
              </a:br>
              <a:r>
                <a:rPr lang="en-US" sz="1330" dirty="0">
                  <a:solidFill>
                    <a:schemeClr val="tx1">
                      <a:lumMod val="85000"/>
                      <a:lumOff val="15000"/>
                    </a:schemeClr>
                  </a:solidFill>
                  <a:latin typeface="Arial" panose="020B0604020202020204" pitchFamily="34" charset="0"/>
                  <a:cs typeface="Arial" panose="020B0604020202020204" pitchFamily="34" charset="0"/>
                </a:rPr>
                <a:t>Degree Accepted by MNCs,</a:t>
              </a:r>
            </a:p>
            <a:p>
              <a:r>
                <a:rPr lang="en-US" sz="1330" dirty="0">
                  <a:solidFill>
                    <a:schemeClr val="tx1">
                      <a:lumMod val="85000"/>
                      <a:lumOff val="15000"/>
                    </a:schemeClr>
                  </a:solidFill>
                  <a:latin typeface="Arial" panose="020B0604020202020204" pitchFamily="34" charset="0"/>
                  <a:cs typeface="Arial" panose="020B0604020202020204" pitchFamily="34" charset="0"/>
                </a:rPr>
                <a:t>Possibility of PhD later, </a:t>
              </a:r>
            </a:p>
            <a:p>
              <a:r>
                <a:rPr lang="en-US" sz="1330" dirty="0">
                  <a:solidFill>
                    <a:schemeClr val="tx1">
                      <a:lumMod val="85000"/>
                      <a:lumOff val="15000"/>
                    </a:schemeClr>
                  </a:solidFill>
                  <a:latin typeface="Arial" panose="020B0604020202020204" pitchFamily="34" charset="0"/>
                  <a:cs typeface="Arial" panose="020B0604020202020204" pitchFamily="34" charset="0"/>
                </a:rPr>
                <a:t>Alumni Status</a:t>
              </a:r>
            </a:p>
            <a:p>
              <a:r>
                <a:rPr lang="en-US" sz="1330" dirty="0">
                  <a:solidFill>
                    <a:schemeClr val="tx1">
                      <a:lumMod val="85000"/>
                      <a:lumOff val="15000"/>
                    </a:schemeClr>
                  </a:solidFill>
                  <a:latin typeface="Arial" panose="020B0604020202020204" pitchFamily="34" charset="0"/>
                  <a:cs typeface="Arial" panose="020B0604020202020204" pitchFamily="34" charset="0"/>
                </a:rPr>
                <a:t>Bonus - WES Certification, Teachers from the industry</a:t>
              </a:r>
            </a:p>
          </p:txBody>
        </p:sp>
        <p:sp>
          <p:nvSpPr>
            <p:cNvPr id="30" name="TextBox 29">
              <a:extLst>
                <a:ext uri="{FF2B5EF4-FFF2-40B4-BE49-F238E27FC236}">
                  <a16:creationId xmlns:a16="http://schemas.microsoft.com/office/drawing/2014/main" id="{F164A05A-6498-45EF-A3C0-A78403D878E3}"/>
                </a:ext>
              </a:extLst>
            </p:cNvPr>
            <p:cNvSpPr txBox="1"/>
            <p:nvPr/>
          </p:nvSpPr>
          <p:spPr>
            <a:xfrm>
              <a:off x="625692" y="1779009"/>
              <a:ext cx="2485322" cy="461665"/>
            </a:xfrm>
            <a:prstGeom prst="rect">
              <a:avLst/>
            </a:prstGeom>
            <a:noFill/>
          </p:spPr>
          <p:txBody>
            <a:bodyPr wrap="none" lIns="0" tIns="0" rIns="0" bIns="0" rtlCol="0" anchor="ctr">
              <a:spAutoFit/>
            </a:bodyPr>
            <a:lstStyle/>
            <a:p>
              <a:r>
                <a:rPr lang="en-US" sz="2000" b="1" dirty="0">
                  <a:solidFill>
                    <a:schemeClr val="accent5"/>
                  </a:solidFill>
                  <a:latin typeface="Arial" panose="020B0604020202020204" pitchFamily="34" charset="0"/>
                  <a:cs typeface="Arial" panose="020B0604020202020204" pitchFamily="34" charset="0"/>
                </a:rPr>
                <a:t>Globally Accepted Degree </a:t>
              </a:r>
              <a:br>
                <a:rPr lang="en-US" sz="2000" b="1" dirty="0">
                  <a:solidFill>
                    <a:schemeClr val="accent5"/>
                  </a:solidFill>
                  <a:latin typeface="Arial" panose="020B0604020202020204" pitchFamily="34" charset="0"/>
                  <a:cs typeface="Arial" panose="020B0604020202020204" pitchFamily="34" charset="0"/>
                </a:rPr>
              </a:br>
              <a:r>
                <a:rPr lang="en-US" sz="2000" b="1" dirty="0">
                  <a:solidFill>
                    <a:schemeClr val="accent5"/>
                  </a:solidFill>
                  <a:latin typeface="Arial" panose="020B0604020202020204" pitchFamily="34" charset="0"/>
                  <a:cs typeface="Arial" panose="020B0604020202020204" pitchFamily="34" charset="0"/>
                </a:rPr>
                <a:t>(70%)</a:t>
              </a:r>
            </a:p>
          </p:txBody>
        </p:sp>
      </p:grpSp>
      <p:sp>
        <p:nvSpPr>
          <p:cNvPr id="31" name="Text Placeholder 3">
            <a:extLst>
              <a:ext uri="{FF2B5EF4-FFF2-40B4-BE49-F238E27FC236}">
                <a16:creationId xmlns:a16="http://schemas.microsoft.com/office/drawing/2014/main" id="{904F7971-1130-4E86-B80C-33B7EEBFB815}"/>
              </a:ext>
            </a:extLst>
          </p:cNvPr>
          <p:cNvSpPr txBox="1">
            <a:spLocks/>
          </p:cNvSpPr>
          <p:nvPr/>
        </p:nvSpPr>
        <p:spPr>
          <a:xfrm>
            <a:off x="7925462" y="3563785"/>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4"/>
                </a:solidFill>
                <a:latin typeface="Arial" panose="020B0604020202020204" pitchFamily="34" charset="0"/>
                <a:cs typeface="Arial" panose="020B0604020202020204" pitchFamily="34" charset="0"/>
              </a:rPr>
              <a:t>04</a:t>
            </a:r>
          </a:p>
        </p:txBody>
      </p:sp>
      <p:grpSp>
        <p:nvGrpSpPr>
          <p:cNvPr id="32" name="Group 64">
            <a:extLst>
              <a:ext uri="{FF2B5EF4-FFF2-40B4-BE49-F238E27FC236}">
                <a16:creationId xmlns:a16="http://schemas.microsoft.com/office/drawing/2014/main" id="{3DE51B74-33B7-4E80-BAB0-565A75205B47}"/>
              </a:ext>
            </a:extLst>
          </p:cNvPr>
          <p:cNvGrpSpPr/>
          <p:nvPr/>
        </p:nvGrpSpPr>
        <p:grpSpPr>
          <a:xfrm>
            <a:off x="7924926" y="4229956"/>
            <a:ext cx="3341511" cy="1655999"/>
            <a:chOff x="625691" y="1779007"/>
            <a:chExt cx="2447781" cy="1242001"/>
          </a:xfrm>
        </p:grpSpPr>
        <p:sp>
          <p:nvSpPr>
            <p:cNvPr id="33" name="Footer Text">
              <a:extLst>
                <a:ext uri="{FF2B5EF4-FFF2-40B4-BE49-F238E27FC236}">
                  <a16:creationId xmlns:a16="http://schemas.microsoft.com/office/drawing/2014/main" id="{C4CA40F9-8837-44AC-A27F-2C9A74CEB4FD}"/>
                </a:ext>
              </a:extLst>
            </p:cNvPr>
            <p:cNvSpPr txBox="1"/>
            <p:nvPr/>
          </p:nvSpPr>
          <p:spPr>
            <a:xfrm>
              <a:off x="625691" y="2099986"/>
              <a:ext cx="2447781" cy="921022"/>
            </a:xfrm>
            <a:prstGeom prst="rect">
              <a:avLst/>
            </a:prstGeom>
            <a:noFill/>
          </p:spPr>
          <p:txBody>
            <a:bodyPr wrap="square" lIns="0" tIns="0" rIns="0" bIns="0" rtlCol="0">
              <a:spAutoFit/>
            </a:bodyPr>
            <a:lstStyle/>
            <a:p>
              <a:r>
                <a:rPr lang="en-US" sz="1330" dirty="0">
                  <a:solidFill>
                    <a:schemeClr val="tx1">
                      <a:lumMod val="65000"/>
                      <a:lumOff val="35000"/>
                    </a:schemeClr>
                  </a:solidFill>
                  <a:latin typeface="Arial" panose="020B0604020202020204" pitchFamily="34" charset="0"/>
                  <a:cs typeface="Arial" panose="020B0604020202020204" pitchFamily="34" charset="0"/>
                </a:rPr>
                <a:t>Start writing about Data Science,</a:t>
              </a:r>
              <a:br>
                <a:rPr lang="en-US" sz="1330" dirty="0">
                  <a:solidFill>
                    <a:schemeClr val="tx1">
                      <a:lumMod val="65000"/>
                      <a:lumOff val="35000"/>
                    </a:schemeClr>
                  </a:solidFill>
                  <a:latin typeface="Arial" panose="020B0604020202020204" pitchFamily="34" charset="0"/>
                  <a:cs typeface="Arial" panose="020B0604020202020204" pitchFamily="34" charset="0"/>
                </a:rPr>
              </a:br>
              <a:r>
                <a:rPr lang="en-US" sz="1330" dirty="0">
                  <a:solidFill>
                    <a:schemeClr val="tx1">
                      <a:lumMod val="65000"/>
                      <a:lumOff val="35000"/>
                    </a:schemeClr>
                  </a:solidFill>
                  <a:latin typeface="Arial" panose="020B0604020202020204" pitchFamily="34" charset="0"/>
                  <a:cs typeface="Arial" panose="020B0604020202020204" pitchFamily="34" charset="0"/>
                </a:rPr>
                <a:t>Connect with recruiters, Build a strong base,</a:t>
              </a:r>
            </a:p>
            <a:p>
              <a:r>
                <a:rPr lang="en-US" sz="1330" dirty="0">
                  <a:solidFill>
                    <a:schemeClr val="tx1">
                      <a:lumMod val="65000"/>
                      <a:lumOff val="35000"/>
                    </a:schemeClr>
                  </a:solidFill>
                  <a:latin typeface="Arial" panose="020B0604020202020204" pitchFamily="34" charset="0"/>
                  <a:cs typeface="Arial" panose="020B0604020202020204" pitchFamily="34" charset="0"/>
                </a:rPr>
                <a:t>Be active on LinkedIn, Medium</a:t>
              </a:r>
            </a:p>
            <a:p>
              <a:endParaRPr lang="en-US" sz="1330" dirty="0">
                <a:solidFill>
                  <a:schemeClr val="tx1">
                    <a:lumMod val="65000"/>
                    <a:lumOff val="35000"/>
                  </a:schemeClr>
                </a:solidFill>
                <a:latin typeface="Arial" panose="020B0604020202020204" pitchFamily="34" charset="0"/>
                <a:cs typeface="Arial" panose="020B0604020202020204" pitchFamily="34" charset="0"/>
              </a:endParaRPr>
            </a:p>
            <a:p>
              <a:r>
                <a:rPr lang="en-US" sz="1330" dirty="0">
                  <a:solidFill>
                    <a:schemeClr val="tx1">
                      <a:lumMod val="65000"/>
                      <a:lumOff val="35000"/>
                    </a:schemeClr>
                  </a:solidFill>
                  <a:latin typeface="Arial" panose="020B0604020202020204" pitchFamily="34" charset="0"/>
                  <a:cs typeface="Arial" panose="020B0604020202020204" pitchFamily="34" charset="0"/>
                </a:rPr>
                <a:t>Have real interest, Google &amp; know about the latest happenings</a:t>
              </a:r>
            </a:p>
          </p:txBody>
        </p:sp>
        <p:sp>
          <p:nvSpPr>
            <p:cNvPr id="34" name="TextBox 33">
              <a:extLst>
                <a:ext uri="{FF2B5EF4-FFF2-40B4-BE49-F238E27FC236}">
                  <a16:creationId xmlns:a16="http://schemas.microsoft.com/office/drawing/2014/main" id="{72E7B94B-5B03-4F97-A8F5-0D6895ADE95D}"/>
                </a:ext>
              </a:extLst>
            </p:cNvPr>
            <p:cNvSpPr txBox="1"/>
            <p:nvPr/>
          </p:nvSpPr>
          <p:spPr>
            <a:xfrm>
              <a:off x="625691" y="1779007"/>
              <a:ext cx="2272212" cy="230833"/>
            </a:xfrm>
            <a:prstGeom prst="rect">
              <a:avLst/>
            </a:prstGeom>
            <a:noFill/>
          </p:spPr>
          <p:txBody>
            <a:bodyPr wrap="none" lIns="0" tIns="0" rIns="0" bIns="0" rtlCol="0" anchor="ctr">
              <a:spAutoFit/>
            </a:bodyPr>
            <a:lstStyle/>
            <a:p>
              <a:r>
                <a:rPr lang="en-US" sz="2000" b="1" dirty="0">
                  <a:solidFill>
                    <a:schemeClr val="accent4"/>
                  </a:solidFill>
                  <a:latin typeface="Arial" panose="020B0604020202020204" pitchFamily="34" charset="0"/>
                  <a:cs typeface="Arial" panose="020B0604020202020204" pitchFamily="34" charset="0"/>
                </a:rPr>
                <a:t>Build Relevant Network</a:t>
              </a:r>
            </a:p>
          </p:txBody>
        </p:sp>
      </p:grpSp>
      <p:cxnSp>
        <p:nvCxnSpPr>
          <p:cNvPr id="35" name="Straight Connector 34">
            <a:extLst>
              <a:ext uri="{FF2B5EF4-FFF2-40B4-BE49-F238E27FC236}">
                <a16:creationId xmlns:a16="http://schemas.microsoft.com/office/drawing/2014/main" id="{4FAB5FEF-508D-491E-8E8B-967C8E724935}"/>
              </a:ext>
            </a:extLst>
          </p:cNvPr>
          <p:cNvCxnSpPr/>
          <p:nvPr/>
        </p:nvCxnSpPr>
        <p:spPr>
          <a:xfrm flipH="1">
            <a:off x="5263829" y="3962079"/>
            <a:ext cx="2381089" cy="0"/>
          </a:xfrm>
          <a:prstGeom prst="line">
            <a:avLst/>
          </a:prstGeom>
          <a:ln w="19050" cap="rnd">
            <a:solidFill>
              <a:schemeClr val="accent4"/>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300C36D-3EBF-40E1-B124-907D35F467C5}"/>
              </a:ext>
            </a:extLst>
          </p:cNvPr>
          <p:cNvCxnSpPr/>
          <p:nvPr/>
        </p:nvCxnSpPr>
        <p:spPr>
          <a:xfrm flipH="1">
            <a:off x="1665271" y="3962079"/>
            <a:ext cx="2381089" cy="0"/>
          </a:xfrm>
          <a:prstGeom prst="line">
            <a:avLst/>
          </a:prstGeom>
          <a:ln w="19050" cap="rnd">
            <a:solidFill>
              <a:schemeClr val="accent5"/>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36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 presetClass="entr" presetSubtype="4" accel="50000" decel="5000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8" presetClass="entr" presetSubtype="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1000"/>
                                        <p:tgtEl>
                                          <p:spTgt spid="7"/>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2" presetClass="entr" presetSubtype="4" accel="50000" decel="5000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18" presetClass="entr" presetSubtype="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strips(downRight)">
                                      <p:cBhvr>
                                        <p:cTn id="31" dur="1000"/>
                                        <p:tgtEl>
                                          <p:spTgt spid="13"/>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2" presetClass="entr" presetSubtype="4" accel="50000" decel="5000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ppt_x"/>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childTnLst>
                          </p:cTn>
                        </p:par>
                        <p:par>
                          <p:cTn id="42" fill="hold">
                            <p:stCondLst>
                              <p:cond delay="3500"/>
                            </p:stCondLst>
                            <p:childTnLst>
                              <p:par>
                                <p:cTn id="43" presetID="18" presetClass="entr" presetSubtype="6"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strips(downRight)">
                                      <p:cBhvr>
                                        <p:cTn id="45" dur="1000"/>
                                        <p:tgtEl>
                                          <p:spTgt spid="21"/>
                                        </p:tgtEl>
                                      </p:cBhvr>
                                    </p:animEffect>
                                  </p:childTnLst>
                                </p:cTn>
                              </p:par>
                            </p:childTnLst>
                          </p:cTn>
                        </p:par>
                        <p:par>
                          <p:cTn id="46" fill="hold">
                            <p:stCondLst>
                              <p:cond delay="4500"/>
                            </p:stCondLst>
                            <p:childTnLst>
                              <p:par>
                                <p:cTn id="47" presetID="18" presetClass="entr" presetSubtype="12"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strips(downLeft)">
                                      <p:cBhvr>
                                        <p:cTn id="49" dur="1000"/>
                                        <p:tgtEl>
                                          <p:spTgt spid="22"/>
                                        </p:tgtEl>
                                      </p:cBhvr>
                                    </p:animEffect>
                                  </p:childTnLst>
                                </p:cTn>
                              </p:par>
                            </p:childTnLst>
                          </p:cTn>
                        </p:par>
                        <p:par>
                          <p:cTn id="50" fill="hold">
                            <p:stCondLst>
                              <p:cond delay="5500"/>
                            </p:stCondLst>
                            <p:childTnLst>
                              <p:par>
                                <p:cTn id="51" presetID="53"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par>
                                <p:cTn id="56" presetID="2" presetClass="entr" presetSubtype="4" accel="50000" decel="5000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500" fill="hold"/>
                                        <p:tgtEl>
                                          <p:spTgt spid="32"/>
                                        </p:tgtEl>
                                        <p:attrNameLst>
                                          <p:attrName>ppt_x</p:attrName>
                                        </p:attrNameLst>
                                      </p:cBhvr>
                                      <p:tavLst>
                                        <p:tav tm="0">
                                          <p:val>
                                            <p:strVal val="#ppt_x"/>
                                          </p:val>
                                        </p:tav>
                                        <p:tav tm="100000">
                                          <p:val>
                                            <p:strVal val="#ppt_x"/>
                                          </p:val>
                                        </p:tav>
                                      </p:tavLst>
                                    </p:anim>
                                    <p:anim calcmode="lin" valueType="num">
                                      <p:cBhvr additive="base">
                                        <p:cTn id="59" dur="500" fill="hold"/>
                                        <p:tgtEl>
                                          <p:spTgt spid="32"/>
                                        </p:tgtEl>
                                        <p:attrNameLst>
                                          <p:attrName>ppt_y</p:attrName>
                                        </p:attrNameLst>
                                      </p:cBhvr>
                                      <p:tavLst>
                                        <p:tav tm="0">
                                          <p:val>
                                            <p:strVal val="1+#ppt_h/2"/>
                                          </p:val>
                                        </p:tav>
                                        <p:tav tm="100000">
                                          <p:val>
                                            <p:strVal val="#ppt_y"/>
                                          </p:val>
                                        </p:tav>
                                      </p:tavLst>
                                    </p:anim>
                                  </p:childTnLst>
                                </p:cTn>
                              </p:par>
                            </p:childTnLst>
                          </p:cTn>
                        </p:par>
                        <p:par>
                          <p:cTn id="60" fill="hold">
                            <p:stCondLst>
                              <p:cond delay="6000"/>
                            </p:stCondLst>
                            <p:childTnLst>
                              <p:par>
                                <p:cTn id="61" presetID="18" presetClass="entr" presetSubtype="12"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strips(downLeft)">
                                      <p:cBhvr>
                                        <p:cTn id="63" dur="1000"/>
                                        <p:tgtEl>
                                          <p:spTgt spid="35"/>
                                        </p:tgtEl>
                                      </p:cBhvr>
                                    </p:animEffect>
                                  </p:childTnLst>
                                </p:cTn>
                              </p:par>
                            </p:childTnLst>
                          </p:cTn>
                        </p:par>
                        <p:par>
                          <p:cTn id="64" fill="hold">
                            <p:stCondLst>
                              <p:cond delay="7000"/>
                            </p:stCondLst>
                            <p:childTnLst>
                              <p:par>
                                <p:cTn id="65" presetID="53" presetClass="entr" presetSubtype="0"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Effect transition="in" filter="fade">
                                      <p:cBhvr>
                                        <p:cTn id="69" dur="500"/>
                                        <p:tgtEl>
                                          <p:spTgt spid="27"/>
                                        </p:tgtEl>
                                      </p:cBhvr>
                                    </p:animEffect>
                                  </p:childTnLst>
                                </p:cTn>
                              </p:par>
                              <p:par>
                                <p:cTn id="70" presetID="2" presetClass="entr" presetSubtype="4" accel="50000" decel="50000"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1+#ppt_h/2"/>
                                          </p:val>
                                        </p:tav>
                                        <p:tav tm="100000">
                                          <p:val>
                                            <p:strVal val="#ppt_y"/>
                                          </p:val>
                                        </p:tav>
                                      </p:tavLst>
                                    </p:anim>
                                  </p:childTnLst>
                                </p:cTn>
                              </p:par>
                            </p:childTnLst>
                          </p:cTn>
                        </p:par>
                        <p:par>
                          <p:cTn id="74" fill="hold">
                            <p:stCondLst>
                              <p:cond delay="7500"/>
                            </p:stCondLst>
                            <p:childTnLst>
                              <p:par>
                                <p:cTn id="75" presetID="18" presetClass="entr" presetSubtype="12" fill="hold"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strips(downLeft)">
                                      <p:cBhvr>
                                        <p:cTn id="77" dur="1000"/>
                                        <p:tgtEl>
                                          <p:spTgt spid="36"/>
                                        </p:tgtEl>
                                      </p:cBhvr>
                                    </p:animEffect>
                                  </p:childTnLst>
                                </p:cTn>
                              </p:par>
                            </p:childTnLst>
                          </p:cTn>
                        </p:par>
                        <p:par>
                          <p:cTn id="78" fill="hold">
                            <p:stCondLst>
                              <p:cond delay="8500"/>
                            </p:stCondLst>
                            <p:childTnLst>
                              <p:par>
                                <p:cTn id="79" presetID="53" presetClass="entr" presetSubtype="0"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p:cTn id="81" dur="500" fill="hold"/>
                                        <p:tgtEl>
                                          <p:spTgt spid="23"/>
                                        </p:tgtEl>
                                        <p:attrNameLst>
                                          <p:attrName>ppt_w</p:attrName>
                                        </p:attrNameLst>
                                      </p:cBhvr>
                                      <p:tavLst>
                                        <p:tav tm="0">
                                          <p:val>
                                            <p:fltVal val="0"/>
                                          </p:val>
                                        </p:tav>
                                        <p:tav tm="100000">
                                          <p:val>
                                            <p:strVal val="#ppt_w"/>
                                          </p:val>
                                        </p:tav>
                                      </p:tavLst>
                                    </p:anim>
                                    <p:anim calcmode="lin" valueType="num">
                                      <p:cBhvr>
                                        <p:cTn id="82" dur="500" fill="hold"/>
                                        <p:tgtEl>
                                          <p:spTgt spid="23"/>
                                        </p:tgtEl>
                                        <p:attrNameLst>
                                          <p:attrName>ppt_h</p:attrName>
                                        </p:attrNameLst>
                                      </p:cBhvr>
                                      <p:tavLst>
                                        <p:tav tm="0">
                                          <p:val>
                                            <p:fltVal val="0"/>
                                          </p:val>
                                        </p:tav>
                                        <p:tav tm="100000">
                                          <p:val>
                                            <p:strVal val="#ppt_h"/>
                                          </p:val>
                                        </p:tav>
                                      </p:tavLst>
                                    </p:anim>
                                    <p:animEffect transition="in" filter="fade">
                                      <p:cBhvr>
                                        <p:cTn id="83" dur="500"/>
                                        <p:tgtEl>
                                          <p:spTgt spid="23"/>
                                        </p:tgtEl>
                                      </p:cBhvr>
                                    </p:animEffect>
                                  </p:childTnLst>
                                </p:cTn>
                              </p:par>
                              <p:par>
                                <p:cTn id="84" presetID="2" presetClass="entr" presetSubtype="4" accel="50000" decel="50000" fill="hold" nodeType="with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7" grpId="0"/>
      <p:bldP spid="23" grpId="0"/>
      <p:bldP spid="27"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Roles in Data Science</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3 of 6</a:t>
            </a:r>
          </a:p>
        </p:txBody>
      </p:sp>
      <p:grpSp>
        <p:nvGrpSpPr>
          <p:cNvPr id="9" name="Group 8">
            <a:extLst>
              <a:ext uri="{FF2B5EF4-FFF2-40B4-BE49-F238E27FC236}">
                <a16:creationId xmlns:a16="http://schemas.microsoft.com/office/drawing/2014/main" id="{2F15EB85-68DF-4765-82DA-B8F582E772D9}"/>
              </a:ext>
            </a:extLst>
          </p:cNvPr>
          <p:cNvGrpSpPr/>
          <p:nvPr/>
        </p:nvGrpSpPr>
        <p:grpSpPr>
          <a:xfrm>
            <a:off x="743484" y="1505959"/>
            <a:ext cx="3245091" cy="1828313"/>
            <a:chOff x="743484" y="1505959"/>
            <a:chExt cx="3245091" cy="1828313"/>
          </a:xfrm>
        </p:grpSpPr>
        <p:grpSp>
          <p:nvGrpSpPr>
            <p:cNvPr id="24" name="Group 30">
              <a:extLst>
                <a:ext uri="{FF2B5EF4-FFF2-40B4-BE49-F238E27FC236}">
                  <a16:creationId xmlns:a16="http://schemas.microsoft.com/office/drawing/2014/main" id="{9BF63E98-6387-4148-AACE-C99621618F5E}"/>
                </a:ext>
              </a:extLst>
            </p:cNvPr>
            <p:cNvGrpSpPr/>
            <p:nvPr/>
          </p:nvGrpSpPr>
          <p:grpSpPr>
            <a:xfrm>
              <a:off x="1244050" y="2890966"/>
              <a:ext cx="2744525" cy="443306"/>
              <a:chOff x="863323" y="1992704"/>
              <a:chExt cx="2058394" cy="332479"/>
            </a:xfrm>
          </p:grpSpPr>
          <p:sp>
            <p:nvSpPr>
              <p:cNvPr id="25" name="TextBox 24">
                <a:extLst>
                  <a:ext uri="{FF2B5EF4-FFF2-40B4-BE49-F238E27FC236}">
                    <a16:creationId xmlns:a16="http://schemas.microsoft.com/office/drawing/2014/main" id="{7D89197B-77E7-455A-9D1A-E24439576A14}"/>
                  </a:ext>
                </a:extLst>
              </p:cNvPr>
              <p:cNvSpPr txBox="1"/>
              <p:nvPr/>
            </p:nvSpPr>
            <p:spPr>
              <a:xfrm>
                <a:off x="863323" y="1992704"/>
                <a:ext cx="2058394" cy="184666"/>
              </a:xfrm>
              <a:prstGeom prst="rect">
                <a:avLst/>
              </a:prstGeom>
              <a:noFill/>
            </p:spPr>
            <p:txBody>
              <a:bodyPr wrap="square" lIns="0" tIns="0" rIns="0" bIns="0" rtlCol="0" anchor="ctr">
                <a:spAutoFit/>
              </a:bodyPr>
              <a:lstStyle/>
              <a:p>
                <a:pPr algn="ctr"/>
                <a:r>
                  <a:rPr lang="en-US" sz="1600" b="1" dirty="0">
                    <a:solidFill>
                      <a:schemeClr val="accent1"/>
                    </a:solidFill>
                    <a:latin typeface="Arial" panose="020B0604020202020204" pitchFamily="34" charset="0"/>
                    <a:cs typeface="Arial" panose="020B0604020202020204" pitchFamily="34" charset="0"/>
                  </a:rPr>
                  <a:t>Fresher</a:t>
                </a:r>
              </a:p>
            </p:txBody>
          </p:sp>
          <p:sp>
            <p:nvSpPr>
              <p:cNvPr id="26" name="TextBox 25">
                <a:extLst>
                  <a:ext uri="{FF2B5EF4-FFF2-40B4-BE49-F238E27FC236}">
                    <a16:creationId xmlns:a16="http://schemas.microsoft.com/office/drawing/2014/main" id="{E0603662-A235-4DA9-A070-AF07092D7DA1}"/>
                  </a:ext>
                </a:extLst>
              </p:cNvPr>
              <p:cNvSpPr txBox="1"/>
              <p:nvPr/>
            </p:nvSpPr>
            <p:spPr>
              <a:xfrm>
                <a:off x="863323" y="2171342"/>
                <a:ext cx="2058394"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grpSp>
        <p:sp>
          <p:nvSpPr>
            <p:cNvPr id="44" name="Text Placeholder 3">
              <a:extLst>
                <a:ext uri="{FF2B5EF4-FFF2-40B4-BE49-F238E27FC236}">
                  <a16:creationId xmlns:a16="http://schemas.microsoft.com/office/drawing/2014/main" id="{B92452D7-6EFA-48DA-B9C1-89EBAD2C6887}"/>
                </a:ext>
              </a:extLst>
            </p:cNvPr>
            <p:cNvSpPr txBox="1">
              <a:spLocks/>
            </p:cNvSpPr>
            <p:nvPr/>
          </p:nvSpPr>
          <p:spPr>
            <a:xfrm>
              <a:off x="743484"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1"/>
                  </a:solidFill>
                  <a:latin typeface="Arial" panose="020B0604020202020204" pitchFamily="34" charset="0"/>
                  <a:cs typeface="Arial" panose="020B0604020202020204" pitchFamily="34" charset="0"/>
                </a:rPr>
                <a:t>01</a:t>
              </a:r>
            </a:p>
          </p:txBody>
        </p:sp>
        <p:sp>
          <p:nvSpPr>
            <p:cNvPr id="27" name="Oval 26">
              <a:extLst>
                <a:ext uri="{FF2B5EF4-FFF2-40B4-BE49-F238E27FC236}">
                  <a16:creationId xmlns:a16="http://schemas.microsoft.com/office/drawing/2014/main" id="{F0821429-072D-4ECA-9F93-ABFDADDB72BB}"/>
                </a:ext>
              </a:extLst>
            </p:cNvPr>
            <p:cNvSpPr/>
            <p:nvPr/>
          </p:nvSpPr>
          <p:spPr>
            <a:xfrm>
              <a:off x="1935527" y="1505959"/>
              <a:ext cx="1361573" cy="1277984"/>
            </a:xfrm>
            <a:prstGeom prst="ellipse">
              <a:avLst/>
            </a:prstGeom>
            <a:noFill/>
            <a:ln w="57150">
              <a:solidFill>
                <a:srgbClr val="4A6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pic>
          <p:nvPicPr>
            <p:cNvPr id="1026" name="Picture 2" descr="https://cdn-icons-png.flaticon.com/512/912/912216.png">
              <a:extLst>
                <a:ext uri="{FF2B5EF4-FFF2-40B4-BE49-F238E27FC236}">
                  <a16:creationId xmlns:a16="http://schemas.microsoft.com/office/drawing/2014/main" id="{D856D576-E47D-4325-A411-D00DEE334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4779" y="1587085"/>
              <a:ext cx="963068" cy="9630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2">
            <a:extLst>
              <a:ext uri="{FF2B5EF4-FFF2-40B4-BE49-F238E27FC236}">
                <a16:creationId xmlns:a16="http://schemas.microsoft.com/office/drawing/2014/main" id="{59319684-CA53-43C3-AFBB-FB1621AC3D85}"/>
              </a:ext>
            </a:extLst>
          </p:cNvPr>
          <p:cNvGrpSpPr/>
          <p:nvPr/>
        </p:nvGrpSpPr>
        <p:grpSpPr>
          <a:xfrm>
            <a:off x="8321973" y="2770441"/>
            <a:ext cx="2744525" cy="492443"/>
            <a:chOff x="6222578" y="1982579"/>
            <a:chExt cx="2058394" cy="369332"/>
          </a:xfrm>
        </p:grpSpPr>
        <p:sp>
          <p:nvSpPr>
            <p:cNvPr id="33" name="TextBox 32">
              <a:extLst>
                <a:ext uri="{FF2B5EF4-FFF2-40B4-BE49-F238E27FC236}">
                  <a16:creationId xmlns:a16="http://schemas.microsoft.com/office/drawing/2014/main" id="{69B78878-EB9E-4CAC-9AAC-BE32ABB81448}"/>
                </a:ext>
              </a:extLst>
            </p:cNvPr>
            <p:cNvSpPr txBox="1"/>
            <p:nvPr/>
          </p:nvSpPr>
          <p:spPr>
            <a:xfrm>
              <a:off x="6222578" y="1982579"/>
              <a:ext cx="2058394" cy="369332"/>
            </a:xfrm>
            <a:prstGeom prst="rect">
              <a:avLst/>
            </a:prstGeom>
            <a:noFill/>
          </p:spPr>
          <p:txBody>
            <a:bodyPr wrap="square" lIns="0" tIns="0" rIns="0" bIns="0" rtlCol="0" anchor="ctr">
              <a:spAutoFit/>
            </a:bodyPr>
            <a:lstStyle/>
            <a:p>
              <a:pPr algn="ctr"/>
              <a:r>
                <a:rPr lang="en-US" sz="1600" b="1" dirty="0">
                  <a:solidFill>
                    <a:srgbClr val="297FD5"/>
                  </a:solidFill>
                  <a:latin typeface="Arial" panose="020B0604020202020204" pitchFamily="34" charset="0"/>
                  <a:cs typeface="Arial" panose="020B0604020202020204" pitchFamily="34" charset="0"/>
                </a:rPr>
                <a:t>Move to </a:t>
              </a:r>
            </a:p>
            <a:p>
              <a:pPr algn="ctr"/>
              <a:r>
                <a:rPr lang="en-US" sz="1600" b="1" dirty="0">
                  <a:solidFill>
                    <a:srgbClr val="297FD5"/>
                  </a:solidFill>
                  <a:latin typeface="Arial" panose="020B0604020202020204" pitchFamily="34" charset="0"/>
                  <a:cs typeface="Arial" panose="020B0604020202020204" pitchFamily="34" charset="0"/>
                </a:rPr>
                <a:t>Data Science</a:t>
              </a:r>
            </a:p>
          </p:txBody>
        </p:sp>
        <p:sp>
          <p:nvSpPr>
            <p:cNvPr id="34" name="TextBox 33">
              <a:extLst>
                <a:ext uri="{FF2B5EF4-FFF2-40B4-BE49-F238E27FC236}">
                  <a16:creationId xmlns:a16="http://schemas.microsoft.com/office/drawing/2014/main" id="{6E4044A6-83F7-4B10-A68E-6771E3478A11}"/>
                </a:ext>
              </a:extLst>
            </p:cNvPr>
            <p:cNvSpPr txBox="1"/>
            <p:nvPr/>
          </p:nvSpPr>
          <p:spPr>
            <a:xfrm>
              <a:off x="6222578" y="2171342"/>
              <a:ext cx="2058394"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grpSp>
      <p:sp>
        <p:nvSpPr>
          <p:cNvPr id="46" name="Text Placeholder 3">
            <a:extLst>
              <a:ext uri="{FF2B5EF4-FFF2-40B4-BE49-F238E27FC236}">
                <a16:creationId xmlns:a16="http://schemas.microsoft.com/office/drawing/2014/main" id="{F69A0D0F-707A-4B52-AFF5-781C8F5269F1}"/>
              </a:ext>
            </a:extLst>
          </p:cNvPr>
          <p:cNvSpPr txBox="1">
            <a:spLocks/>
          </p:cNvSpPr>
          <p:nvPr/>
        </p:nvSpPr>
        <p:spPr>
          <a:xfrm>
            <a:off x="792546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3"/>
                </a:solidFill>
                <a:latin typeface="Arial" panose="020B0604020202020204" pitchFamily="34" charset="0"/>
                <a:cs typeface="Arial" panose="020B0604020202020204" pitchFamily="34" charset="0"/>
              </a:rPr>
              <a:t>03</a:t>
            </a:r>
          </a:p>
        </p:txBody>
      </p:sp>
      <p:pic>
        <p:nvPicPr>
          <p:cNvPr id="1030" name="Picture 6" descr="https://cdn-icons-png.flaticon.com/512/9809/9809646.png">
            <a:extLst>
              <a:ext uri="{FF2B5EF4-FFF2-40B4-BE49-F238E27FC236}">
                <a16:creationId xmlns:a16="http://schemas.microsoft.com/office/drawing/2014/main" id="{2B8C8765-D230-4AC9-A764-2AAFF73464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6414" y="1519615"/>
            <a:ext cx="958980" cy="958980"/>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3">
            <a:extLst>
              <a:ext uri="{FF2B5EF4-FFF2-40B4-BE49-F238E27FC236}">
                <a16:creationId xmlns:a16="http://schemas.microsoft.com/office/drawing/2014/main" id="{0F5CF1B8-4A8F-4987-9920-C3A6C632A770}"/>
              </a:ext>
            </a:extLst>
          </p:cNvPr>
          <p:cNvGrpSpPr/>
          <p:nvPr/>
        </p:nvGrpSpPr>
        <p:grpSpPr>
          <a:xfrm>
            <a:off x="4918279" y="5248713"/>
            <a:ext cx="2744525" cy="566415"/>
            <a:chOff x="863323" y="3628582"/>
            <a:chExt cx="2058394" cy="424811"/>
          </a:xfrm>
        </p:grpSpPr>
        <p:sp>
          <p:nvSpPr>
            <p:cNvPr id="40" name="TextBox 39">
              <a:extLst>
                <a:ext uri="{FF2B5EF4-FFF2-40B4-BE49-F238E27FC236}">
                  <a16:creationId xmlns:a16="http://schemas.microsoft.com/office/drawing/2014/main" id="{A0C3D491-4A3D-4CFB-AECA-8E0162A07413}"/>
                </a:ext>
              </a:extLst>
            </p:cNvPr>
            <p:cNvSpPr txBox="1"/>
            <p:nvPr/>
          </p:nvSpPr>
          <p:spPr>
            <a:xfrm>
              <a:off x="863323" y="3628582"/>
              <a:ext cx="2058394" cy="369332"/>
            </a:xfrm>
            <a:prstGeom prst="rect">
              <a:avLst/>
            </a:prstGeom>
            <a:noFill/>
          </p:spPr>
          <p:txBody>
            <a:bodyPr wrap="square" lIns="0" tIns="0" rIns="0" bIns="0" rtlCol="0" anchor="ctr">
              <a:spAutoFit/>
            </a:bodyPr>
            <a:lstStyle/>
            <a:p>
              <a:pPr algn="ctr"/>
              <a:r>
                <a:rPr lang="en-US" sz="1600" b="1" dirty="0">
                  <a:solidFill>
                    <a:srgbClr val="00B050"/>
                  </a:solidFill>
                  <a:latin typeface="Arial" panose="020B0604020202020204" pitchFamily="34" charset="0"/>
                  <a:cs typeface="Arial" panose="020B0604020202020204" pitchFamily="34" charset="0"/>
                </a:rPr>
                <a:t>Grow as a </a:t>
              </a:r>
            </a:p>
            <a:p>
              <a:pPr algn="ctr"/>
              <a:r>
                <a:rPr lang="en-US" sz="1600" b="1" dirty="0">
                  <a:solidFill>
                    <a:srgbClr val="00B050"/>
                  </a:solidFill>
                  <a:latin typeface="Arial" panose="020B0604020202020204" pitchFamily="34" charset="0"/>
                  <a:cs typeface="Arial" panose="020B0604020202020204" pitchFamily="34" charset="0"/>
                </a:rPr>
                <a:t>Data Scientist</a:t>
              </a:r>
            </a:p>
          </p:txBody>
        </p:sp>
        <p:sp>
          <p:nvSpPr>
            <p:cNvPr id="41" name="TextBox 40">
              <a:extLst>
                <a:ext uri="{FF2B5EF4-FFF2-40B4-BE49-F238E27FC236}">
                  <a16:creationId xmlns:a16="http://schemas.microsoft.com/office/drawing/2014/main" id="{9665E42F-7B4E-4B4C-8BAD-ED026ED86D1D}"/>
                </a:ext>
              </a:extLst>
            </p:cNvPr>
            <p:cNvSpPr txBox="1"/>
            <p:nvPr/>
          </p:nvSpPr>
          <p:spPr>
            <a:xfrm>
              <a:off x="863323" y="3899552"/>
              <a:ext cx="2058394"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47" name="Text Placeholder 3">
            <a:extLst>
              <a:ext uri="{FF2B5EF4-FFF2-40B4-BE49-F238E27FC236}">
                <a16:creationId xmlns:a16="http://schemas.microsoft.com/office/drawing/2014/main" id="{A3212ECA-5398-4374-8CD4-836CA7DE7DF2}"/>
              </a:ext>
            </a:extLst>
          </p:cNvPr>
          <p:cNvSpPr txBox="1">
            <a:spLocks/>
          </p:cNvSpPr>
          <p:nvPr/>
        </p:nvSpPr>
        <p:spPr>
          <a:xfrm>
            <a:off x="4380142" y="3980811"/>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rgbClr val="00B050"/>
                </a:solidFill>
                <a:latin typeface="Arial" panose="020B0604020202020204" pitchFamily="34" charset="0"/>
                <a:cs typeface="Arial" panose="020B0604020202020204" pitchFamily="34" charset="0"/>
              </a:rPr>
              <a:t>04</a:t>
            </a:r>
          </a:p>
        </p:txBody>
      </p:sp>
      <p:pic>
        <p:nvPicPr>
          <p:cNvPr id="1032" name="Picture 8" descr="https://cdn-icons-png.flaticon.com/512/4269/4269013.png">
            <a:extLst>
              <a:ext uri="{FF2B5EF4-FFF2-40B4-BE49-F238E27FC236}">
                <a16:creationId xmlns:a16="http://schemas.microsoft.com/office/drawing/2014/main" id="{B09A938B-8079-48DB-9C1A-DF60DF0494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873" y="3980811"/>
            <a:ext cx="1008847" cy="100884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D79827C-2928-4E4C-AE4F-7D383D90DD99}"/>
              </a:ext>
            </a:extLst>
          </p:cNvPr>
          <p:cNvGrpSpPr/>
          <p:nvPr/>
        </p:nvGrpSpPr>
        <p:grpSpPr>
          <a:xfrm>
            <a:off x="4380142" y="1463936"/>
            <a:ext cx="3545320" cy="1847750"/>
            <a:chOff x="4380142" y="1463936"/>
            <a:chExt cx="3545320" cy="1847750"/>
          </a:xfrm>
        </p:grpSpPr>
        <p:grpSp>
          <p:nvGrpSpPr>
            <p:cNvPr id="28" name="Group 31">
              <a:extLst>
                <a:ext uri="{FF2B5EF4-FFF2-40B4-BE49-F238E27FC236}">
                  <a16:creationId xmlns:a16="http://schemas.microsoft.com/office/drawing/2014/main" id="{A805C287-EBBE-4235-9422-9FD9D9EEB494}"/>
                </a:ext>
              </a:extLst>
            </p:cNvPr>
            <p:cNvGrpSpPr/>
            <p:nvPr/>
          </p:nvGrpSpPr>
          <p:grpSpPr>
            <a:xfrm>
              <a:off x="4749136" y="2819242"/>
              <a:ext cx="3176326" cy="492444"/>
              <a:chOff x="3287148" y="2021152"/>
              <a:chExt cx="2382245" cy="369333"/>
            </a:xfrm>
          </p:grpSpPr>
          <p:sp>
            <p:nvSpPr>
              <p:cNvPr id="29" name="TextBox 28">
                <a:extLst>
                  <a:ext uri="{FF2B5EF4-FFF2-40B4-BE49-F238E27FC236}">
                    <a16:creationId xmlns:a16="http://schemas.microsoft.com/office/drawing/2014/main" id="{101B3CF7-DDFC-4C2F-AC4B-E80A56BE6723}"/>
                  </a:ext>
                </a:extLst>
              </p:cNvPr>
              <p:cNvSpPr txBox="1"/>
              <p:nvPr/>
            </p:nvSpPr>
            <p:spPr>
              <a:xfrm>
                <a:off x="3287148" y="2021152"/>
                <a:ext cx="2382245" cy="369333"/>
              </a:xfrm>
              <a:prstGeom prst="rect">
                <a:avLst/>
              </a:prstGeom>
              <a:noFill/>
            </p:spPr>
            <p:txBody>
              <a:bodyPr wrap="square" lIns="0" tIns="0" rIns="0" bIns="0" rtlCol="0" anchor="ctr">
                <a:spAutoFit/>
              </a:bodyPr>
              <a:lstStyle/>
              <a:p>
                <a:pPr algn="ctr"/>
                <a:r>
                  <a:rPr lang="en-US" sz="1600" b="1" dirty="0">
                    <a:solidFill>
                      <a:srgbClr val="629DD1"/>
                    </a:solidFill>
                    <a:latin typeface="Arial" panose="020B0604020202020204" pitchFamily="34" charset="0"/>
                    <a:cs typeface="Arial" panose="020B0604020202020204" pitchFamily="34" charset="0"/>
                  </a:rPr>
                  <a:t>Experienced in </a:t>
                </a:r>
              </a:p>
              <a:p>
                <a:pPr algn="ctr"/>
                <a:r>
                  <a:rPr lang="en-US" sz="1600" b="1" dirty="0">
                    <a:solidFill>
                      <a:srgbClr val="629DD1"/>
                    </a:solidFill>
                    <a:latin typeface="Arial" panose="020B0604020202020204" pitchFamily="34" charset="0"/>
                    <a:cs typeface="Arial" panose="020B0604020202020204" pitchFamily="34" charset="0"/>
                  </a:rPr>
                  <a:t>Another Domain</a:t>
                </a:r>
              </a:p>
            </p:txBody>
          </p:sp>
          <p:sp>
            <p:nvSpPr>
              <p:cNvPr id="30" name="TextBox 29">
                <a:extLst>
                  <a:ext uri="{FF2B5EF4-FFF2-40B4-BE49-F238E27FC236}">
                    <a16:creationId xmlns:a16="http://schemas.microsoft.com/office/drawing/2014/main" id="{D8CD03E8-F530-48FF-A2D3-B4B6E103E17A}"/>
                  </a:ext>
                </a:extLst>
              </p:cNvPr>
              <p:cNvSpPr txBox="1"/>
              <p:nvPr/>
            </p:nvSpPr>
            <p:spPr>
              <a:xfrm>
                <a:off x="3542950" y="2171342"/>
                <a:ext cx="2058394"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grpSp>
        <p:sp>
          <p:nvSpPr>
            <p:cNvPr id="45" name="Text Placeholder 3">
              <a:extLst>
                <a:ext uri="{FF2B5EF4-FFF2-40B4-BE49-F238E27FC236}">
                  <a16:creationId xmlns:a16="http://schemas.microsoft.com/office/drawing/2014/main" id="{40EAD5D2-6885-4F25-AF8D-3772429AFFDC}"/>
                </a:ext>
              </a:extLst>
            </p:cNvPr>
            <p:cNvSpPr txBox="1">
              <a:spLocks/>
            </p:cNvSpPr>
            <p:nvPr/>
          </p:nvSpPr>
          <p:spPr>
            <a:xfrm>
              <a:off x="438014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2"/>
                  </a:solidFill>
                  <a:latin typeface="Arial" panose="020B0604020202020204" pitchFamily="34" charset="0"/>
                  <a:cs typeface="Arial" panose="020B0604020202020204" pitchFamily="34" charset="0"/>
                </a:rPr>
                <a:t>02</a:t>
              </a:r>
            </a:p>
          </p:txBody>
        </p:sp>
        <p:pic>
          <p:nvPicPr>
            <p:cNvPr id="1028" name="Picture 4" descr="https://cdn-icons-png.flaticon.com/512/2303/2303934.png">
              <a:extLst>
                <a:ext uri="{FF2B5EF4-FFF2-40B4-BE49-F238E27FC236}">
                  <a16:creationId xmlns:a16="http://schemas.microsoft.com/office/drawing/2014/main" id="{51972C76-A3D8-4CED-8390-1FF4B92BCE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1623" y="1672345"/>
              <a:ext cx="831349" cy="831349"/>
            </a:xfrm>
            <a:prstGeom prst="rect">
              <a:avLst/>
            </a:prstGeom>
            <a:noFill/>
            <a:extLst>
              <a:ext uri="{909E8E84-426E-40DD-AFC4-6F175D3DCCD1}">
                <a14:hiddenFill xmlns:a14="http://schemas.microsoft.com/office/drawing/2010/main">
                  <a:solidFill>
                    <a:srgbClr val="FFFFFF"/>
                  </a:solidFill>
                </a14:hiddenFill>
              </a:ext>
            </a:extLst>
          </p:spPr>
        </p:pic>
        <p:sp>
          <p:nvSpPr>
            <p:cNvPr id="43" name="Oval 42">
              <a:extLst>
                <a:ext uri="{FF2B5EF4-FFF2-40B4-BE49-F238E27FC236}">
                  <a16:creationId xmlns:a16="http://schemas.microsoft.com/office/drawing/2014/main" id="{6EB4C346-8198-4760-9F4F-880959F4EFD3}"/>
                </a:ext>
              </a:extLst>
            </p:cNvPr>
            <p:cNvSpPr/>
            <p:nvPr/>
          </p:nvSpPr>
          <p:spPr>
            <a:xfrm>
              <a:off x="5609756" y="1463936"/>
              <a:ext cx="1361573" cy="1277984"/>
            </a:xfrm>
            <a:prstGeom prst="ellipse">
              <a:avLst/>
            </a:prstGeom>
            <a:noFill/>
            <a:ln w="57150">
              <a:solidFill>
                <a:srgbClr val="68A1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grpSp>
      <p:sp>
        <p:nvSpPr>
          <p:cNvPr id="50" name="Oval 49">
            <a:extLst>
              <a:ext uri="{FF2B5EF4-FFF2-40B4-BE49-F238E27FC236}">
                <a16:creationId xmlns:a16="http://schemas.microsoft.com/office/drawing/2014/main" id="{C8DDA474-FD4D-48C5-8F94-5845EBC0834D}"/>
              </a:ext>
            </a:extLst>
          </p:cNvPr>
          <p:cNvSpPr/>
          <p:nvPr/>
        </p:nvSpPr>
        <p:spPr>
          <a:xfrm>
            <a:off x="9013448" y="1424268"/>
            <a:ext cx="1361573" cy="1277984"/>
          </a:xfrm>
          <a:prstGeom prst="ellipse">
            <a:avLst/>
          </a:prstGeom>
          <a:noFill/>
          <a:ln w="57150">
            <a:solidFill>
              <a:srgbClr val="297F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sp>
        <p:nvSpPr>
          <p:cNvPr id="53" name="Oval 52">
            <a:extLst>
              <a:ext uri="{FF2B5EF4-FFF2-40B4-BE49-F238E27FC236}">
                <a16:creationId xmlns:a16="http://schemas.microsoft.com/office/drawing/2014/main" id="{1B8E1BCD-B836-4A2E-9C39-83078B18950C}"/>
              </a:ext>
            </a:extLst>
          </p:cNvPr>
          <p:cNvSpPr/>
          <p:nvPr/>
        </p:nvSpPr>
        <p:spPr>
          <a:xfrm>
            <a:off x="5656512" y="3840348"/>
            <a:ext cx="1361573" cy="1277984"/>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195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p:nvPr/>
        </p:nvSpPr>
        <p:spPr>
          <a:xfrm>
            <a:off x="400049" y="357639"/>
            <a:ext cx="10506000" cy="707846"/>
          </a:xfrm>
          <a:prstGeom prst="rect">
            <a:avLst/>
          </a:prstGeom>
          <a:noFill/>
          <a:ln>
            <a:noFill/>
          </a:ln>
        </p:spPr>
        <p:txBody>
          <a:bodyPr spcFirstLastPara="1" wrap="square" lIns="91433" tIns="45700" rIns="91433" bIns="45700" anchor="t" anchorCtr="0">
            <a:spAutoFit/>
          </a:bodyPr>
          <a:lstStyle/>
          <a:p>
            <a:pPr>
              <a:buClr>
                <a:srgbClr val="000000"/>
              </a:buClr>
              <a:buSzPts val="1500"/>
            </a:pPr>
            <a:r>
              <a:rPr lang="en" sz="2000" b="1">
                <a:solidFill>
                  <a:srgbClr val="595959"/>
                </a:solidFill>
                <a:latin typeface="Lato"/>
                <a:ea typeface="Lato"/>
                <a:cs typeface="Lato"/>
                <a:sym typeface="Lato"/>
              </a:rPr>
              <a:t>A glance into your journey once you enroll with a Data Science &amp; MAchine Learning course</a:t>
            </a:r>
            <a:endParaRPr sz="2000" b="1">
              <a:solidFill>
                <a:srgbClr val="595959"/>
              </a:solidFill>
              <a:latin typeface="Lato"/>
              <a:ea typeface="Lato"/>
              <a:cs typeface="Lato"/>
              <a:sym typeface="Lato"/>
            </a:endParaRPr>
          </a:p>
        </p:txBody>
      </p:sp>
      <p:cxnSp>
        <p:nvCxnSpPr>
          <p:cNvPr id="164" name="Google Shape;164;p22"/>
          <p:cNvCxnSpPr/>
          <p:nvPr/>
        </p:nvCxnSpPr>
        <p:spPr>
          <a:xfrm>
            <a:off x="369743" y="282951"/>
            <a:ext cx="0" cy="782800"/>
          </a:xfrm>
          <a:prstGeom prst="straightConnector1">
            <a:avLst/>
          </a:prstGeom>
          <a:noFill/>
          <a:ln w="25400" cap="rnd" cmpd="sng">
            <a:solidFill>
              <a:srgbClr val="E92E3D"/>
            </a:solidFill>
            <a:prstDash val="solid"/>
            <a:round/>
            <a:headEnd type="none" w="sm" len="sm"/>
            <a:tailEnd type="none" w="sm" len="sm"/>
          </a:ln>
        </p:spPr>
      </p:cxnSp>
      <p:grpSp>
        <p:nvGrpSpPr>
          <p:cNvPr id="165" name="Google Shape;165;p22"/>
          <p:cNvGrpSpPr/>
          <p:nvPr/>
        </p:nvGrpSpPr>
        <p:grpSpPr>
          <a:xfrm>
            <a:off x="4959967" y="1261337"/>
            <a:ext cx="6714700" cy="1068451"/>
            <a:chOff x="3721075" y="946003"/>
            <a:chExt cx="5036025" cy="801338"/>
          </a:xfrm>
        </p:grpSpPr>
        <p:grpSp>
          <p:nvGrpSpPr>
            <p:cNvPr id="166" name="Google Shape;166;p22"/>
            <p:cNvGrpSpPr/>
            <p:nvPr/>
          </p:nvGrpSpPr>
          <p:grpSpPr>
            <a:xfrm>
              <a:off x="4734025" y="1140951"/>
              <a:ext cx="529800" cy="606391"/>
              <a:chOff x="4318975" y="1083450"/>
              <a:chExt cx="529800" cy="448746"/>
            </a:xfrm>
          </p:grpSpPr>
          <p:sp>
            <p:nvSpPr>
              <p:cNvPr id="167" name="Google Shape;167;p22"/>
              <p:cNvSpPr/>
              <p:nvPr/>
            </p:nvSpPr>
            <p:spPr>
              <a:xfrm>
                <a:off x="4517125" y="1086096"/>
                <a:ext cx="133500" cy="446100"/>
              </a:xfrm>
              <a:prstGeom prst="rect">
                <a:avLst/>
              </a:prstGeom>
              <a:solidFill>
                <a:srgbClr val="840D35"/>
              </a:solidFill>
              <a:ln>
                <a:noFill/>
              </a:ln>
            </p:spPr>
            <p:txBody>
              <a:bodyPr spcFirstLastPara="1" wrap="square" lIns="121900" tIns="121900" rIns="121900" bIns="121900" anchor="ctr" anchorCtr="0">
                <a:noAutofit/>
              </a:bodyPr>
              <a:lstStyle/>
              <a:p>
                <a:endParaRPr sz="2400"/>
              </a:p>
            </p:txBody>
          </p:sp>
          <p:cxnSp>
            <p:nvCxnSpPr>
              <p:cNvPr id="168" name="Google Shape;168;p22"/>
              <p:cNvCxnSpPr/>
              <p:nvPr/>
            </p:nvCxnSpPr>
            <p:spPr>
              <a:xfrm rot="10800000">
                <a:off x="4318975" y="1083450"/>
                <a:ext cx="529800" cy="0"/>
              </a:xfrm>
              <a:prstGeom prst="straightConnector1">
                <a:avLst/>
              </a:prstGeom>
              <a:noFill/>
              <a:ln w="9525" cap="flat" cmpd="sng">
                <a:solidFill>
                  <a:srgbClr val="840D35"/>
                </a:solidFill>
                <a:prstDash val="solid"/>
                <a:round/>
                <a:headEnd type="none" w="sm" len="sm"/>
                <a:tailEnd type="none" w="sm" len="sm"/>
              </a:ln>
            </p:spPr>
          </p:cxnSp>
        </p:grpSp>
        <p:sp>
          <p:nvSpPr>
            <p:cNvPr id="169" name="Google Shape;169;p22"/>
            <p:cNvSpPr txBox="1"/>
            <p:nvPr/>
          </p:nvSpPr>
          <p:spPr>
            <a:xfrm>
              <a:off x="5344600" y="946003"/>
              <a:ext cx="2728200" cy="276000"/>
            </a:xfrm>
            <a:prstGeom prst="rect">
              <a:avLst/>
            </a:prstGeom>
            <a:noFill/>
            <a:ln>
              <a:noFill/>
            </a:ln>
          </p:spPr>
          <p:txBody>
            <a:bodyPr spcFirstLastPara="1" wrap="square" lIns="121900" tIns="121900" rIns="121900" bIns="121900" anchor="t" anchorCtr="0">
              <a:noAutofit/>
            </a:bodyPr>
            <a:lstStyle/>
            <a:p>
              <a:pPr>
                <a:lnSpc>
                  <a:spcPct val="115000"/>
                </a:lnSpc>
              </a:pPr>
              <a:r>
                <a:rPr lang="en" sz="1467" b="1">
                  <a:solidFill>
                    <a:srgbClr val="840D35"/>
                  </a:solidFill>
                  <a:latin typeface="Roboto"/>
                  <a:ea typeface="Roboto"/>
                  <a:cs typeface="Roboto"/>
                  <a:sym typeface="Roboto"/>
                </a:rPr>
                <a:t>Alumni Phase</a:t>
              </a:r>
              <a:endParaRPr sz="1467" b="1">
                <a:solidFill>
                  <a:srgbClr val="840D35"/>
                </a:solidFill>
                <a:latin typeface="Roboto"/>
                <a:ea typeface="Roboto"/>
                <a:cs typeface="Roboto"/>
                <a:sym typeface="Roboto"/>
              </a:endParaRPr>
            </a:p>
          </p:txBody>
        </p:sp>
        <p:sp>
          <p:nvSpPr>
            <p:cNvPr id="170" name="Google Shape;170;p22"/>
            <p:cNvSpPr txBox="1"/>
            <p:nvPr/>
          </p:nvSpPr>
          <p:spPr>
            <a:xfrm>
              <a:off x="5344600" y="1146050"/>
              <a:ext cx="3412500" cy="4107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1067">
                  <a:solidFill>
                    <a:srgbClr val="840D35"/>
                  </a:solidFill>
                  <a:latin typeface="Roboto"/>
                  <a:ea typeface="Roboto"/>
                  <a:cs typeface="Roboto"/>
                  <a:sym typeface="Roboto"/>
                </a:rPr>
                <a:t>In this phase, the learners has access to course content for 3 years. Frequent  online meetups and sessions on trending topics in the field of Data Science are conducted for all alumnus of upGrad</a:t>
              </a:r>
              <a:endParaRPr sz="1067">
                <a:solidFill>
                  <a:srgbClr val="840D35"/>
                </a:solidFill>
                <a:latin typeface="Roboto"/>
                <a:ea typeface="Roboto"/>
                <a:cs typeface="Roboto"/>
                <a:sym typeface="Roboto"/>
              </a:endParaRPr>
            </a:p>
          </p:txBody>
        </p:sp>
        <p:sp>
          <p:nvSpPr>
            <p:cNvPr id="171" name="Google Shape;171;p22"/>
            <p:cNvSpPr txBox="1"/>
            <p:nvPr/>
          </p:nvSpPr>
          <p:spPr>
            <a:xfrm>
              <a:off x="3721075" y="973700"/>
              <a:ext cx="1015800" cy="346800"/>
            </a:xfrm>
            <a:prstGeom prst="rect">
              <a:avLst/>
            </a:prstGeom>
            <a:noFill/>
            <a:ln>
              <a:noFill/>
            </a:ln>
          </p:spPr>
          <p:txBody>
            <a:bodyPr spcFirstLastPara="1" wrap="square" lIns="121900" tIns="121900" rIns="121900" bIns="121900" anchor="t" anchorCtr="0">
              <a:noAutofit/>
            </a:bodyPr>
            <a:lstStyle/>
            <a:p>
              <a:pPr algn="r">
                <a:lnSpc>
                  <a:spcPct val="115000"/>
                </a:lnSpc>
              </a:pPr>
              <a:r>
                <a:rPr lang="en" sz="1200">
                  <a:solidFill>
                    <a:srgbClr val="840D35"/>
                  </a:solidFill>
                  <a:latin typeface="Roboto"/>
                  <a:ea typeface="Roboto"/>
                  <a:cs typeface="Roboto"/>
                  <a:sym typeface="Roboto"/>
                </a:rPr>
                <a:t>6 months - ∞</a:t>
              </a:r>
              <a:endParaRPr sz="1200">
                <a:solidFill>
                  <a:srgbClr val="840D35"/>
                </a:solidFill>
                <a:latin typeface="Roboto"/>
                <a:ea typeface="Roboto"/>
                <a:cs typeface="Roboto"/>
                <a:sym typeface="Roboto"/>
              </a:endParaRPr>
            </a:p>
          </p:txBody>
        </p:sp>
      </p:grpSp>
      <p:grpSp>
        <p:nvGrpSpPr>
          <p:cNvPr id="172" name="Google Shape;172;p22"/>
          <p:cNvGrpSpPr/>
          <p:nvPr/>
        </p:nvGrpSpPr>
        <p:grpSpPr>
          <a:xfrm>
            <a:off x="5020634" y="2148000"/>
            <a:ext cx="6976433" cy="1540552"/>
            <a:chOff x="3766575" y="885945"/>
            <a:chExt cx="5232325" cy="1155414"/>
          </a:xfrm>
        </p:grpSpPr>
        <p:grpSp>
          <p:nvGrpSpPr>
            <p:cNvPr id="173" name="Google Shape;173;p22"/>
            <p:cNvGrpSpPr/>
            <p:nvPr/>
          </p:nvGrpSpPr>
          <p:grpSpPr>
            <a:xfrm>
              <a:off x="4734025" y="945995"/>
              <a:ext cx="529800" cy="1095364"/>
              <a:chOff x="4318975" y="939178"/>
              <a:chExt cx="529800" cy="810600"/>
            </a:xfrm>
          </p:grpSpPr>
          <p:sp>
            <p:nvSpPr>
              <p:cNvPr id="174" name="Google Shape;174;p22"/>
              <p:cNvSpPr/>
              <p:nvPr/>
            </p:nvSpPr>
            <p:spPr>
              <a:xfrm>
                <a:off x="4517125" y="939178"/>
                <a:ext cx="133500" cy="810600"/>
              </a:xfrm>
              <a:prstGeom prst="rect">
                <a:avLst/>
              </a:prstGeom>
              <a:solidFill>
                <a:srgbClr val="840D35"/>
              </a:solidFill>
              <a:ln>
                <a:noFill/>
              </a:ln>
            </p:spPr>
            <p:txBody>
              <a:bodyPr spcFirstLastPara="1" wrap="square" lIns="121900" tIns="121900" rIns="121900" bIns="121900" anchor="ctr" anchorCtr="0">
                <a:noAutofit/>
              </a:bodyPr>
              <a:lstStyle/>
              <a:p>
                <a:endParaRPr sz="2400"/>
              </a:p>
            </p:txBody>
          </p:sp>
          <p:cxnSp>
            <p:nvCxnSpPr>
              <p:cNvPr id="175" name="Google Shape;175;p22"/>
              <p:cNvCxnSpPr/>
              <p:nvPr/>
            </p:nvCxnSpPr>
            <p:spPr>
              <a:xfrm rot="10800000">
                <a:off x="4318975" y="959680"/>
                <a:ext cx="529800" cy="0"/>
              </a:xfrm>
              <a:prstGeom prst="straightConnector1">
                <a:avLst/>
              </a:prstGeom>
              <a:noFill/>
              <a:ln w="9525" cap="flat" cmpd="sng">
                <a:solidFill>
                  <a:srgbClr val="840D35"/>
                </a:solidFill>
                <a:prstDash val="solid"/>
                <a:round/>
                <a:headEnd type="none" w="sm" len="sm"/>
                <a:tailEnd type="none" w="sm" len="sm"/>
              </a:ln>
            </p:spPr>
          </p:cxnSp>
        </p:grpSp>
        <p:sp>
          <p:nvSpPr>
            <p:cNvPr id="176" name="Google Shape;176;p22"/>
            <p:cNvSpPr txBox="1"/>
            <p:nvPr/>
          </p:nvSpPr>
          <p:spPr>
            <a:xfrm>
              <a:off x="5344600" y="945995"/>
              <a:ext cx="3654300" cy="276000"/>
            </a:xfrm>
            <a:prstGeom prst="rect">
              <a:avLst/>
            </a:prstGeom>
            <a:noFill/>
            <a:ln>
              <a:noFill/>
            </a:ln>
          </p:spPr>
          <p:txBody>
            <a:bodyPr spcFirstLastPara="1" wrap="square" lIns="121900" tIns="121900" rIns="121900" bIns="121900" anchor="t" anchorCtr="0">
              <a:noAutofit/>
            </a:bodyPr>
            <a:lstStyle/>
            <a:p>
              <a:pPr>
                <a:lnSpc>
                  <a:spcPct val="115000"/>
                </a:lnSpc>
              </a:pPr>
              <a:r>
                <a:rPr lang="en" sz="1467" b="1">
                  <a:solidFill>
                    <a:srgbClr val="840D35"/>
                  </a:solidFill>
                  <a:latin typeface="Roboto"/>
                  <a:ea typeface="Roboto"/>
                  <a:cs typeface="Roboto"/>
                  <a:sym typeface="Roboto"/>
                </a:rPr>
                <a:t>Career Phase (3-6 months after program completion)</a:t>
              </a:r>
              <a:endParaRPr sz="1467" b="1">
                <a:solidFill>
                  <a:srgbClr val="840D35"/>
                </a:solidFill>
                <a:latin typeface="Roboto"/>
                <a:ea typeface="Roboto"/>
                <a:cs typeface="Roboto"/>
                <a:sym typeface="Roboto"/>
              </a:endParaRPr>
            </a:p>
          </p:txBody>
        </p:sp>
        <p:sp>
          <p:nvSpPr>
            <p:cNvPr id="177" name="Google Shape;177;p22"/>
            <p:cNvSpPr txBox="1"/>
            <p:nvPr/>
          </p:nvSpPr>
          <p:spPr>
            <a:xfrm>
              <a:off x="5344600" y="1222245"/>
              <a:ext cx="3654300" cy="4107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1067">
                  <a:solidFill>
                    <a:srgbClr val="840D35"/>
                  </a:solidFill>
                  <a:latin typeface="Roboto"/>
                  <a:ea typeface="Roboto"/>
                  <a:cs typeface="Roboto"/>
                  <a:sym typeface="Roboto"/>
                </a:rPr>
                <a:t>In this phase, every learner is assigned a career coach to provide  to personalised guidance and action plan to achieve the desired outcomes. Mock-interviews can be scheduled on request basis in a very short time.</a:t>
              </a:r>
              <a:endParaRPr sz="1067">
                <a:solidFill>
                  <a:srgbClr val="840D35"/>
                </a:solidFill>
                <a:latin typeface="Roboto"/>
                <a:ea typeface="Roboto"/>
                <a:cs typeface="Roboto"/>
                <a:sym typeface="Roboto"/>
              </a:endParaRPr>
            </a:p>
          </p:txBody>
        </p:sp>
        <p:sp>
          <p:nvSpPr>
            <p:cNvPr id="178" name="Google Shape;178;p22"/>
            <p:cNvSpPr txBox="1"/>
            <p:nvPr/>
          </p:nvSpPr>
          <p:spPr>
            <a:xfrm>
              <a:off x="3766575" y="885945"/>
              <a:ext cx="948600" cy="346800"/>
            </a:xfrm>
            <a:prstGeom prst="rect">
              <a:avLst/>
            </a:prstGeom>
            <a:noFill/>
            <a:ln>
              <a:noFill/>
            </a:ln>
          </p:spPr>
          <p:txBody>
            <a:bodyPr spcFirstLastPara="1" wrap="square" lIns="121900" tIns="121900" rIns="121900" bIns="121900" anchor="t" anchorCtr="0">
              <a:noAutofit/>
            </a:bodyPr>
            <a:lstStyle/>
            <a:p>
              <a:pPr algn="r">
                <a:lnSpc>
                  <a:spcPct val="115000"/>
                </a:lnSpc>
              </a:pPr>
              <a:r>
                <a:rPr lang="en" sz="1200">
                  <a:solidFill>
                    <a:srgbClr val="840D35"/>
                  </a:solidFill>
                  <a:latin typeface="Roboto"/>
                  <a:ea typeface="Roboto"/>
                  <a:cs typeface="Roboto"/>
                  <a:sym typeface="Roboto"/>
                </a:rPr>
                <a:t>3-6 months</a:t>
              </a:r>
              <a:endParaRPr sz="1200">
                <a:solidFill>
                  <a:srgbClr val="840D35"/>
                </a:solidFill>
                <a:latin typeface="Roboto"/>
                <a:ea typeface="Roboto"/>
                <a:cs typeface="Roboto"/>
                <a:sym typeface="Roboto"/>
              </a:endParaRPr>
            </a:p>
          </p:txBody>
        </p:sp>
      </p:grpSp>
      <p:grpSp>
        <p:nvGrpSpPr>
          <p:cNvPr id="179" name="Google Shape;179;p22"/>
          <p:cNvGrpSpPr/>
          <p:nvPr/>
        </p:nvGrpSpPr>
        <p:grpSpPr>
          <a:xfrm>
            <a:off x="5049501" y="3398019"/>
            <a:ext cx="6732767" cy="2626788"/>
            <a:chOff x="3788225" y="946003"/>
            <a:chExt cx="5049575" cy="1970091"/>
          </a:xfrm>
        </p:grpSpPr>
        <p:grpSp>
          <p:nvGrpSpPr>
            <p:cNvPr id="180" name="Google Shape;180;p22"/>
            <p:cNvGrpSpPr/>
            <p:nvPr/>
          </p:nvGrpSpPr>
          <p:grpSpPr>
            <a:xfrm>
              <a:off x="4734025" y="1140951"/>
              <a:ext cx="529800" cy="1775144"/>
              <a:chOff x="4318975" y="1083450"/>
              <a:chExt cx="529800" cy="1313656"/>
            </a:xfrm>
          </p:grpSpPr>
          <p:sp>
            <p:nvSpPr>
              <p:cNvPr id="181" name="Google Shape;181;p22"/>
              <p:cNvSpPr/>
              <p:nvPr/>
            </p:nvSpPr>
            <p:spPr>
              <a:xfrm>
                <a:off x="4517125" y="1086106"/>
                <a:ext cx="133500" cy="1311000"/>
              </a:xfrm>
              <a:prstGeom prst="rect">
                <a:avLst/>
              </a:prstGeom>
              <a:solidFill>
                <a:srgbClr val="C2C2C2"/>
              </a:solidFill>
              <a:ln>
                <a:noFill/>
              </a:ln>
            </p:spPr>
            <p:txBody>
              <a:bodyPr spcFirstLastPara="1" wrap="square" lIns="121900" tIns="121900" rIns="121900" bIns="121900" anchor="ctr" anchorCtr="0">
                <a:noAutofit/>
              </a:bodyPr>
              <a:lstStyle/>
              <a:p>
                <a:endParaRPr sz="2400"/>
              </a:p>
            </p:txBody>
          </p:sp>
          <p:cxnSp>
            <p:nvCxnSpPr>
              <p:cNvPr id="182" name="Google Shape;182;p22"/>
              <p:cNvCxnSpPr/>
              <p:nvPr/>
            </p:nvCxnSpPr>
            <p:spPr>
              <a:xfrm rot="10800000">
                <a:off x="4318975" y="1083450"/>
                <a:ext cx="529800" cy="0"/>
              </a:xfrm>
              <a:prstGeom prst="straightConnector1">
                <a:avLst/>
              </a:prstGeom>
              <a:noFill/>
              <a:ln w="9525" cap="flat" cmpd="sng">
                <a:solidFill>
                  <a:srgbClr val="C2C2C2"/>
                </a:solidFill>
                <a:prstDash val="solid"/>
                <a:round/>
                <a:headEnd type="none" w="sm" len="sm"/>
                <a:tailEnd type="none" w="sm" len="sm"/>
              </a:ln>
            </p:spPr>
          </p:cxnSp>
        </p:grpSp>
        <p:sp>
          <p:nvSpPr>
            <p:cNvPr id="183" name="Google Shape;183;p22"/>
            <p:cNvSpPr txBox="1"/>
            <p:nvPr/>
          </p:nvSpPr>
          <p:spPr>
            <a:xfrm>
              <a:off x="5344600" y="946003"/>
              <a:ext cx="2728200" cy="276000"/>
            </a:xfrm>
            <a:prstGeom prst="rect">
              <a:avLst/>
            </a:prstGeom>
            <a:noFill/>
            <a:ln>
              <a:noFill/>
            </a:ln>
          </p:spPr>
          <p:txBody>
            <a:bodyPr spcFirstLastPara="1" wrap="square" lIns="121900" tIns="121900" rIns="121900" bIns="121900" anchor="t" anchorCtr="0">
              <a:noAutofit/>
            </a:bodyPr>
            <a:lstStyle/>
            <a:p>
              <a:pPr>
                <a:lnSpc>
                  <a:spcPct val="115000"/>
                </a:lnSpc>
              </a:pPr>
              <a:r>
                <a:rPr lang="en" sz="1467" b="1">
                  <a:solidFill>
                    <a:srgbClr val="858585"/>
                  </a:solidFill>
                  <a:latin typeface="Roboto"/>
                  <a:ea typeface="Roboto"/>
                  <a:cs typeface="Roboto"/>
                  <a:sym typeface="Roboto"/>
                </a:rPr>
                <a:t>In-program Phase</a:t>
              </a:r>
              <a:endParaRPr sz="1467" b="1">
                <a:solidFill>
                  <a:srgbClr val="858585"/>
                </a:solidFill>
                <a:latin typeface="Roboto"/>
                <a:ea typeface="Roboto"/>
                <a:cs typeface="Roboto"/>
                <a:sym typeface="Roboto"/>
              </a:endParaRPr>
            </a:p>
          </p:txBody>
        </p:sp>
        <p:sp>
          <p:nvSpPr>
            <p:cNvPr id="184" name="Google Shape;184;p22"/>
            <p:cNvSpPr txBox="1"/>
            <p:nvPr/>
          </p:nvSpPr>
          <p:spPr>
            <a:xfrm>
              <a:off x="5344600" y="1222240"/>
              <a:ext cx="3493200" cy="4107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1067">
                  <a:solidFill>
                    <a:srgbClr val="858585"/>
                  </a:solidFill>
                  <a:latin typeface="Roboto"/>
                  <a:ea typeface="Roboto"/>
                  <a:cs typeface="Roboto"/>
                  <a:sym typeface="Roboto"/>
                </a:rPr>
                <a:t>Every week the learner learns a new concept, practices the concept, and clears graded questions  at the time of his/her convenience (through recorded videos and upGrad platform). Exams are conducted twice in the entire program to test the learnings and help learners revise the concepts learnt                                                                                                                    The learner gets access to job portal and can start applying to  the roles of interest. The curriculum is designed in  a manner to help gain both hard skills and soft skills to crack the interviews. </a:t>
              </a:r>
              <a:endParaRPr sz="1067">
                <a:solidFill>
                  <a:srgbClr val="858585"/>
                </a:solidFill>
                <a:latin typeface="Roboto"/>
                <a:ea typeface="Roboto"/>
                <a:cs typeface="Roboto"/>
                <a:sym typeface="Roboto"/>
              </a:endParaRPr>
            </a:p>
          </p:txBody>
        </p:sp>
        <p:sp>
          <p:nvSpPr>
            <p:cNvPr id="185" name="Google Shape;185;p22"/>
            <p:cNvSpPr txBox="1"/>
            <p:nvPr/>
          </p:nvSpPr>
          <p:spPr>
            <a:xfrm>
              <a:off x="3788225" y="973690"/>
              <a:ext cx="948600" cy="346800"/>
            </a:xfrm>
            <a:prstGeom prst="rect">
              <a:avLst/>
            </a:prstGeom>
            <a:noFill/>
            <a:ln>
              <a:noFill/>
            </a:ln>
          </p:spPr>
          <p:txBody>
            <a:bodyPr spcFirstLastPara="1" wrap="square" lIns="121900" tIns="121900" rIns="121900" bIns="121900" anchor="t" anchorCtr="0">
              <a:noAutofit/>
            </a:bodyPr>
            <a:lstStyle/>
            <a:p>
              <a:pPr algn="r">
                <a:lnSpc>
                  <a:spcPct val="115000"/>
                </a:lnSpc>
              </a:pPr>
              <a:r>
                <a:rPr lang="en" sz="1200">
                  <a:solidFill>
                    <a:srgbClr val="858585"/>
                  </a:solidFill>
                  <a:latin typeface="Roboto"/>
                  <a:ea typeface="Roboto"/>
                  <a:cs typeface="Roboto"/>
                  <a:sym typeface="Roboto"/>
                </a:rPr>
                <a:t>9-12 months</a:t>
              </a:r>
              <a:endParaRPr sz="1200">
                <a:solidFill>
                  <a:srgbClr val="858585"/>
                </a:solidFill>
                <a:latin typeface="Roboto"/>
                <a:ea typeface="Roboto"/>
                <a:cs typeface="Roboto"/>
                <a:sym typeface="Roboto"/>
              </a:endParaRPr>
            </a:p>
          </p:txBody>
        </p:sp>
      </p:grpSp>
      <p:grpSp>
        <p:nvGrpSpPr>
          <p:cNvPr id="186" name="Google Shape;186;p22"/>
          <p:cNvGrpSpPr/>
          <p:nvPr/>
        </p:nvGrpSpPr>
        <p:grpSpPr>
          <a:xfrm>
            <a:off x="5303200" y="5534700"/>
            <a:ext cx="6479067" cy="1325265"/>
            <a:chOff x="3978500" y="946003"/>
            <a:chExt cx="4859300" cy="993949"/>
          </a:xfrm>
        </p:grpSpPr>
        <p:grpSp>
          <p:nvGrpSpPr>
            <p:cNvPr id="187" name="Google Shape;187;p22"/>
            <p:cNvGrpSpPr/>
            <p:nvPr/>
          </p:nvGrpSpPr>
          <p:grpSpPr>
            <a:xfrm>
              <a:off x="4734025" y="1293351"/>
              <a:ext cx="529800" cy="646601"/>
              <a:chOff x="4318975" y="1196230"/>
              <a:chExt cx="529800" cy="478503"/>
            </a:xfrm>
          </p:grpSpPr>
          <p:sp>
            <p:nvSpPr>
              <p:cNvPr id="188" name="Google Shape;188;p22"/>
              <p:cNvSpPr/>
              <p:nvPr/>
            </p:nvSpPr>
            <p:spPr>
              <a:xfrm>
                <a:off x="4517125" y="1196234"/>
                <a:ext cx="133500" cy="478500"/>
              </a:xfrm>
              <a:prstGeom prst="rect">
                <a:avLst/>
              </a:prstGeom>
              <a:solidFill>
                <a:srgbClr val="C2C2C2"/>
              </a:solidFill>
              <a:ln>
                <a:noFill/>
              </a:ln>
            </p:spPr>
            <p:txBody>
              <a:bodyPr spcFirstLastPara="1" wrap="square" lIns="121900" tIns="121900" rIns="121900" bIns="121900" anchor="ctr" anchorCtr="0">
                <a:noAutofit/>
              </a:bodyPr>
              <a:lstStyle/>
              <a:p>
                <a:endParaRPr sz="2400"/>
              </a:p>
            </p:txBody>
          </p:sp>
          <p:cxnSp>
            <p:nvCxnSpPr>
              <p:cNvPr id="189" name="Google Shape;189;p22"/>
              <p:cNvCxnSpPr/>
              <p:nvPr/>
            </p:nvCxnSpPr>
            <p:spPr>
              <a:xfrm rot="10800000">
                <a:off x="4318975" y="1196230"/>
                <a:ext cx="529800" cy="0"/>
              </a:xfrm>
              <a:prstGeom prst="straightConnector1">
                <a:avLst/>
              </a:prstGeom>
              <a:noFill/>
              <a:ln w="9525" cap="flat" cmpd="sng">
                <a:solidFill>
                  <a:srgbClr val="C2C2C2"/>
                </a:solidFill>
                <a:prstDash val="solid"/>
                <a:round/>
                <a:headEnd type="none" w="sm" len="sm"/>
                <a:tailEnd type="none" w="sm" len="sm"/>
              </a:ln>
            </p:spPr>
          </p:cxnSp>
        </p:grpSp>
        <p:sp>
          <p:nvSpPr>
            <p:cNvPr id="190" name="Google Shape;190;p22"/>
            <p:cNvSpPr txBox="1"/>
            <p:nvPr/>
          </p:nvSpPr>
          <p:spPr>
            <a:xfrm>
              <a:off x="5344600" y="946003"/>
              <a:ext cx="2728200" cy="276000"/>
            </a:xfrm>
            <a:prstGeom prst="rect">
              <a:avLst/>
            </a:prstGeom>
            <a:noFill/>
            <a:ln>
              <a:noFill/>
            </a:ln>
          </p:spPr>
          <p:txBody>
            <a:bodyPr spcFirstLastPara="1" wrap="square" lIns="121900" tIns="121900" rIns="121900" bIns="121900" anchor="t" anchorCtr="0">
              <a:noAutofit/>
            </a:bodyPr>
            <a:lstStyle/>
            <a:p>
              <a:pPr>
                <a:lnSpc>
                  <a:spcPct val="115000"/>
                </a:lnSpc>
              </a:pPr>
              <a:r>
                <a:rPr lang="en" sz="1467" b="1">
                  <a:solidFill>
                    <a:srgbClr val="858585"/>
                  </a:solidFill>
                  <a:latin typeface="Roboto"/>
                  <a:ea typeface="Roboto"/>
                  <a:cs typeface="Roboto"/>
                  <a:sym typeface="Roboto"/>
                </a:rPr>
                <a:t>Pre-Launch Preparatory Phase</a:t>
              </a:r>
              <a:endParaRPr sz="1467" b="1">
                <a:solidFill>
                  <a:srgbClr val="858585"/>
                </a:solidFill>
                <a:latin typeface="Roboto"/>
                <a:ea typeface="Roboto"/>
                <a:cs typeface="Roboto"/>
                <a:sym typeface="Roboto"/>
              </a:endParaRPr>
            </a:p>
          </p:txBody>
        </p:sp>
        <p:sp>
          <p:nvSpPr>
            <p:cNvPr id="191" name="Google Shape;191;p22"/>
            <p:cNvSpPr txBox="1"/>
            <p:nvPr/>
          </p:nvSpPr>
          <p:spPr>
            <a:xfrm>
              <a:off x="5344600" y="1222255"/>
              <a:ext cx="3493200" cy="4107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1067">
                  <a:solidFill>
                    <a:srgbClr val="858585"/>
                  </a:solidFill>
                  <a:latin typeface="Roboto"/>
                  <a:ea typeface="Roboto"/>
                  <a:cs typeface="Roboto"/>
                  <a:sym typeface="Roboto"/>
                </a:rPr>
                <a:t>Once the learner clears entrance test and enrolls into the program, the learner has access to preparatory content to help revise the important concepts and come into the zone of studying and learning</a:t>
              </a:r>
              <a:endParaRPr sz="1067">
                <a:solidFill>
                  <a:srgbClr val="858585"/>
                </a:solidFill>
                <a:latin typeface="Roboto"/>
                <a:ea typeface="Roboto"/>
                <a:cs typeface="Roboto"/>
                <a:sym typeface="Roboto"/>
              </a:endParaRPr>
            </a:p>
          </p:txBody>
        </p:sp>
        <p:sp>
          <p:nvSpPr>
            <p:cNvPr id="192" name="Google Shape;192;p22"/>
            <p:cNvSpPr txBox="1"/>
            <p:nvPr/>
          </p:nvSpPr>
          <p:spPr>
            <a:xfrm>
              <a:off x="3978500" y="1161118"/>
              <a:ext cx="758400" cy="346800"/>
            </a:xfrm>
            <a:prstGeom prst="rect">
              <a:avLst/>
            </a:prstGeom>
            <a:noFill/>
            <a:ln>
              <a:noFill/>
            </a:ln>
          </p:spPr>
          <p:txBody>
            <a:bodyPr spcFirstLastPara="1" wrap="square" lIns="121900" tIns="121900" rIns="121900" bIns="121900" anchor="t" anchorCtr="0">
              <a:noAutofit/>
            </a:bodyPr>
            <a:lstStyle/>
            <a:p>
              <a:pPr algn="r">
                <a:lnSpc>
                  <a:spcPct val="115000"/>
                </a:lnSpc>
              </a:pPr>
              <a:r>
                <a:rPr lang="en" sz="1200">
                  <a:solidFill>
                    <a:srgbClr val="858585"/>
                  </a:solidFill>
                  <a:latin typeface="Roboto"/>
                  <a:ea typeface="Roboto"/>
                  <a:cs typeface="Roboto"/>
                  <a:sym typeface="Roboto"/>
                </a:rPr>
                <a:t>0-90 days</a:t>
              </a:r>
              <a:endParaRPr sz="1200">
                <a:solidFill>
                  <a:srgbClr val="858585"/>
                </a:solidFill>
                <a:latin typeface="Roboto"/>
                <a:ea typeface="Roboto"/>
                <a:cs typeface="Roboto"/>
                <a:sym typeface="Roboto"/>
              </a:endParaRPr>
            </a:p>
          </p:txBody>
        </p:sp>
      </p:grpSp>
      <p:sp>
        <p:nvSpPr>
          <p:cNvPr id="193" name="Google Shape;193;p22"/>
          <p:cNvSpPr txBox="1"/>
          <p:nvPr/>
        </p:nvSpPr>
        <p:spPr>
          <a:xfrm>
            <a:off x="429733" y="1253433"/>
            <a:ext cx="476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94" name="Google Shape;194;p22"/>
          <p:cNvSpPr txBox="1"/>
          <p:nvPr/>
        </p:nvSpPr>
        <p:spPr>
          <a:xfrm>
            <a:off x="5303200" y="847167"/>
            <a:ext cx="1342800" cy="512857"/>
          </a:xfrm>
          <a:prstGeom prst="rect">
            <a:avLst/>
          </a:prstGeom>
          <a:noFill/>
          <a:ln>
            <a:noFill/>
          </a:ln>
        </p:spPr>
        <p:txBody>
          <a:bodyPr spcFirstLastPara="1" wrap="square" lIns="121900" tIns="121900" rIns="121900" bIns="121900" anchor="t" anchorCtr="0">
            <a:spAutoFit/>
          </a:bodyPr>
          <a:lstStyle/>
          <a:p>
            <a:pPr algn="r"/>
            <a:r>
              <a:rPr lang="en" sz="1733" i="1">
                <a:latin typeface="Roboto"/>
                <a:ea typeface="Roboto"/>
                <a:cs typeface="Roboto"/>
                <a:sym typeface="Roboto"/>
              </a:rPr>
              <a:t>Duration</a:t>
            </a:r>
            <a:endParaRPr sz="1733" i="1">
              <a:latin typeface="Roboto"/>
              <a:ea typeface="Roboto"/>
              <a:cs typeface="Roboto"/>
              <a:sym typeface="Roboto"/>
            </a:endParaRPr>
          </a:p>
        </p:txBody>
      </p:sp>
      <p:sp>
        <p:nvSpPr>
          <p:cNvPr id="195" name="Google Shape;195;p22"/>
          <p:cNvSpPr txBox="1"/>
          <p:nvPr/>
        </p:nvSpPr>
        <p:spPr>
          <a:xfrm>
            <a:off x="6756251" y="847167"/>
            <a:ext cx="2769200" cy="512857"/>
          </a:xfrm>
          <a:prstGeom prst="rect">
            <a:avLst/>
          </a:prstGeom>
          <a:noFill/>
          <a:ln>
            <a:noFill/>
          </a:ln>
        </p:spPr>
        <p:txBody>
          <a:bodyPr spcFirstLastPara="1" wrap="square" lIns="121900" tIns="121900" rIns="121900" bIns="121900" anchor="t" anchorCtr="0">
            <a:spAutoFit/>
          </a:bodyPr>
          <a:lstStyle/>
          <a:p>
            <a:r>
              <a:rPr lang="en" sz="1733" i="1">
                <a:latin typeface="Roboto"/>
                <a:ea typeface="Roboto"/>
                <a:cs typeface="Roboto"/>
                <a:sym typeface="Roboto"/>
              </a:rPr>
              <a:t>Program Phase</a:t>
            </a:r>
            <a:endParaRPr sz="1733" i="1">
              <a:latin typeface="Roboto"/>
              <a:ea typeface="Roboto"/>
              <a:cs typeface="Roboto"/>
              <a:sym typeface="Roboto"/>
            </a:endParaRPr>
          </a:p>
        </p:txBody>
      </p:sp>
      <p:sp>
        <p:nvSpPr>
          <p:cNvPr id="196" name="Google Shape;196;p22"/>
          <p:cNvSpPr/>
          <p:nvPr/>
        </p:nvSpPr>
        <p:spPr>
          <a:xfrm>
            <a:off x="1907133" y="6214533"/>
            <a:ext cx="1808400" cy="5336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Access to learning platform</a:t>
            </a:r>
            <a:endParaRPr sz="1333">
              <a:latin typeface="Roboto"/>
              <a:ea typeface="Roboto"/>
              <a:cs typeface="Roboto"/>
              <a:sym typeface="Roboto"/>
            </a:endParaRPr>
          </a:p>
        </p:txBody>
      </p:sp>
      <p:sp>
        <p:nvSpPr>
          <p:cNvPr id="197" name="Google Shape;197;p22"/>
          <p:cNvSpPr/>
          <p:nvPr/>
        </p:nvSpPr>
        <p:spPr>
          <a:xfrm>
            <a:off x="4306967" y="3994700"/>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Daily Doubt Resolution</a:t>
            </a:r>
            <a:endParaRPr sz="1333">
              <a:latin typeface="Roboto"/>
              <a:ea typeface="Roboto"/>
              <a:cs typeface="Roboto"/>
              <a:sym typeface="Roboto"/>
            </a:endParaRPr>
          </a:p>
        </p:txBody>
      </p:sp>
      <p:sp>
        <p:nvSpPr>
          <p:cNvPr id="198" name="Google Shape;198;p22"/>
          <p:cNvSpPr/>
          <p:nvPr/>
        </p:nvSpPr>
        <p:spPr>
          <a:xfrm>
            <a:off x="468833" y="4629900"/>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Personalised Industry Mentorship</a:t>
            </a:r>
            <a:endParaRPr sz="1333">
              <a:latin typeface="Roboto"/>
              <a:ea typeface="Roboto"/>
              <a:cs typeface="Roboto"/>
              <a:sym typeface="Roboto"/>
            </a:endParaRPr>
          </a:p>
        </p:txBody>
      </p:sp>
      <p:sp>
        <p:nvSpPr>
          <p:cNvPr id="199" name="Google Shape;199;p22"/>
          <p:cNvSpPr/>
          <p:nvPr/>
        </p:nvSpPr>
        <p:spPr>
          <a:xfrm>
            <a:off x="2253651" y="4061251"/>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Live Sessions with top experts</a:t>
            </a:r>
            <a:endParaRPr sz="1333">
              <a:latin typeface="Roboto"/>
              <a:ea typeface="Roboto"/>
              <a:cs typeface="Roboto"/>
              <a:sym typeface="Roboto"/>
            </a:endParaRPr>
          </a:p>
        </p:txBody>
      </p:sp>
      <p:sp>
        <p:nvSpPr>
          <p:cNvPr id="200" name="Google Shape;200;p22"/>
          <p:cNvSpPr/>
          <p:nvPr/>
        </p:nvSpPr>
        <p:spPr>
          <a:xfrm>
            <a:off x="200333" y="4061267"/>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Access to learning platform</a:t>
            </a:r>
            <a:endParaRPr sz="1333">
              <a:latin typeface="Roboto"/>
              <a:ea typeface="Roboto"/>
              <a:cs typeface="Roboto"/>
              <a:sym typeface="Roboto"/>
            </a:endParaRPr>
          </a:p>
        </p:txBody>
      </p:sp>
      <p:sp>
        <p:nvSpPr>
          <p:cNvPr id="201" name="Google Shape;201;p22"/>
          <p:cNvSpPr/>
          <p:nvPr/>
        </p:nvSpPr>
        <p:spPr>
          <a:xfrm>
            <a:off x="2500833" y="4629900"/>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Access to Job portal</a:t>
            </a:r>
            <a:endParaRPr sz="1333">
              <a:latin typeface="Roboto"/>
              <a:ea typeface="Roboto"/>
              <a:cs typeface="Roboto"/>
              <a:sym typeface="Roboto"/>
            </a:endParaRPr>
          </a:p>
        </p:txBody>
      </p:sp>
      <p:sp>
        <p:nvSpPr>
          <p:cNvPr id="202" name="Google Shape;202;p22"/>
          <p:cNvSpPr/>
          <p:nvPr/>
        </p:nvSpPr>
        <p:spPr>
          <a:xfrm>
            <a:off x="3607417" y="5227167"/>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1:1 Mock Interviews (on request)</a:t>
            </a:r>
            <a:endParaRPr sz="1333">
              <a:latin typeface="Roboto"/>
              <a:ea typeface="Roboto"/>
              <a:cs typeface="Roboto"/>
              <a:sym typeface="Roboto"/>
            </a:endParaRPr>
          </a:p>
        </p:txBody>
      </p:sp>
      <p:sp>
        <p:nvSpPr>
          <p:cNvPr id="203" name="Google Shape;203;p22"/>
          <p:cNvSpPr/>
          <p:nvPr/>
        </p:nvSpPr>
        <p:spPr>
          <a:xfrm>
            <a:off x="4537800" y="4632784"/>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Soft Skills module</a:t>
            </a:r>
            <a:endParaRPr sz="1333">
              <a:latin typeface="Roboto"/>
              <a:ea typeface="Roboto"/>
              <a:cs typeface="Roboto"/>
              <a:sym typeface="Roboto"/>
            </a:endParaRPr>
          </a:p>
        </p:txBody>
      </p:sp>
      <p:sp>
        <p:nvSpPr>
          <p:cNvPr id="204" name="Google Shape;204;p22"/>
          <p:cNvSpPr/>
          <p:nvPr/>
        </p:nvSpPr>
        <p:spPr>
          <a:xfrm>
            <a:off x="997233" y="5198533"/>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Interview Prep</a:t>
            </a:r>
            <a:endParaRPr sz="1333">
              <a:latin typeface="Roboto"/>
              <a:ea typeface="Roboto"/>
              <a:cs typeface="Roboto"/>
              <a:sym typeface="Roboto"/>
            </a:endParaRPr>
          </a:p>
        </p:txBody>
      </p:sp>
      <p:sp>
        <p:nvSpPr>
          <p:cNvPr id="205" name="Google Shape;205;p22"/>
          <p:cNvSpPr/>
          <p:nvPr/>
        </p:nvSpPr>
        <p:spPr>
          <a:xfrm>
            <a:off x="4306967" y="2470700"/>
            <a:ext cx="1808400" cy="5336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1:1 Mock Interviews (on request) </a:t>
            </a:r>
            <a:endParaRPr sz="1333">
              <a:latin typeface="Roboto"/>
              <a:ea typeface="Roboto"/>
              <a:cs typeface="Roboto"/>
              <a:sym typeface="Roboto"/>
            </a:endParaRPr>
          </a:p>
        </p:txBody>
      </p:sp>
      <p:sp>
        <p:nvSpPr>
          <p:cNvPr id="206" name="Google Shape;206;p22"/>
          <p:cNvSpPr/>
          <p:nvPr/>
        </p:nvSpPr>
        <p:spPr>
          <a:xfrm>
            <a:off x="2253651" y="2435651"/>
            <a:ext cx="1808400" cy="5336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LinkendIn Profile and Resume Builder </a:t>
            </a:r>
            <a:endParaRPr sz="1333">
              <a:latin typeface="Roboto"/>
              <a:ea typeface="Roboto"/>
              <a:cs typeface="Roboto"/>
              <a:sym typeface="Roboto"/>
            </a:endParaRPr>
          </a:p>
        </p:txBody>
      </p:sp>
      <p:sp>
        <p:nvSpPr>
          <p:cNvPr id="207" name="Google Shape;207;p22"/>
          <p:cNvSpPr/>
          <p:nvPr/>
        </p:nvSpPr>
        <p:spPr>
          <a:xfrm>
            <a:off x="200333" y="2435667"/>
            <a:ext cx="1808400" cy="5336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Personalised career mentor</a:t>
            </a:r>
            <a:endParaRPr sz="1333">
              <a:latin typeface="Roboto"/>
              <a:ea typeface="Roboto"/>
              <a:cs typeface="Roboto"/>
              <a:sym typeface="Roboto"/>
            </a:endParaRPr>
          </a:p>
        </p:txBody>
      </p:sp>
      <p:sp>
        <p:nvSpPr>
          <p:cNvPr id="208" name="Google Shape;208;p22"/>
          <p:cNvSpPr/>
          <p:nvPr/>
        </p:nvSpPr>
        <p:spPr>
          <a:xfrm>
            <a:off x="911533" y="3045267"/>
            <a:ext cx="1808400" cy="5336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Access to job portal</a:t>
            </a:r>
            <a:endParaRPr sz="1333">
              <a:latin typeface="Roboto"/>
              <a:ea typeface="Roboto"/>
              <a:cs typeface="Roboto"/>
              <a:sym typeface="Roboto"/>
            </a:endParaRPr>
          </a:p>
        </p:txBody>
      </p:sp>
      <p:sp>
        <p:nvSpPr>
          <p:cNvPr id="209" name="Google Shape;209;p22"/>
          <p:cNvSpPr/>
          <p:nvPr/>
        </p:nvSpPr>
        <p:spPr>
          <a:xfrm>
            <a:off x="3146733" y="3045267"/>
            <a:ext cx="1808400" cy="5336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High Performance Coaching</a:t>
            </a:r>
            <a:endParaRPr sz="1333">
              <a:latin typeface="Roboto"/>
              <a:ea typeface="Roboto"/>
              <a:cs typeface="Roboto"/>
              <a:sym typeface="Roboto"/>
            </a:endParaRPr>
          </a:p>
        </p:txBody>
      </p:sp>
      <p:sp>
        <p:nvSpPr>
          <p:cNvPr id="210" name="Google Shape;210;p22"/>
          <p:cNvSpPr/>
          <p:nvPr/>
        </p:nvSpPr>
        <p:spPr>
          <a:xfrm>
            <a:off x="1114733" y="1521267"/>
            <a:ext cx="1808400" cy="533600"/>
          </a:xfrm>
          <a:prstGeom prst="flowChartAlternateProcess">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Access to job portal</a:t>
            </a:r>
            <a:endParaRPr sz="1333">
              <a:latin typeface="Roboto"/>
              <a:ea typeface="Roboto"/>
              <a:cs typeface="Roboto"/>
              <a:sym typeface="Roboto"/>
            </a:endParaRPr>
          </a:p>
        </p:txBody>
      </p:sp>
      <p:sp>
        <p:nvSpPr>
          <p:cNvPr id="211" name="Google Shape;211;p22"/>
          <p:cNvSpPr/>
          <p:nvPr/>
        </p:nvSpPr>
        <p:spPr>
          <a:xfrm>
            <a:off x="3349933" y="1521267"/>
            <a:ext cx="1808400" cy="533600"/>
          </a:xfrm>
          <a:prstGeom prst="flowChartAlternateProcess">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High Performance Coaching</a:t>
            </a:r>
            <a:endParaRPr sz="1333">
              <a:latin typeface="Roboto"/>
              <a:ea typeface="Roboto"/>
              <a:cs typeface="Roboto"/>
              <a:sym typeface="Roboto"/>
            </a:endParaRPr>
          </a:p>
        </p:txBody>
      </p:sp>
      <p:sp>
        <p:nvSpPr>
          <p:cNvPr id="212" name="Google Shape;212;p22"/>
          <p:cNvSpPr txBox="1"/>
          <p:nvPr/>
        </p:nvSpPr>
        <p:spPr>
          <a:xfrm>
            <a:off x="1347533" y="882867"/>
            <a:ext cx="3702000" cy="512857"/>
          </a:xfrm>
          <a:prstGeom prst="rect">
            <a:avLst/>
          </a:prstGeom>
          <a:noFill/>
          <a:ln>
            <a:noFill/>
          </a:ln>
        </p:spPr>
        <p:txBody>
          <a:bodyPr spcFirstLastPara="1" wrap="square" lIns="121900" tIns="121900" rIns="121900" bIns="121900" anchor="t" anchorCtr="0">
            <a:spAutoFit/>
          </a:bodyPr>
          <a:lstStyle/>
          <a:p>
            <a:pPr algn="ctr"/>
            <a:r>
              <a:rPr lang="en" sz="1733" i="1">
                <a:latin typeface="Roboto"/>
                <a:ea typeface="Roboto"/>
                <a:cs typeface="Roboto"/>
                <a:sym typeface="Roboto"/>
              </a:rPr>
              <a:t>Features Offered</a:t>
            </a:r>
            <a:endParaRPr sz="1733" i="1">
              <a:latin typeface="Roboto"/>
              <a:ea typeface="Roboto"/>
              <a:cs typeface="Roboto"/>
              <a:sym typeface="Roboto"/>
            </a:endParaRPr>
          </a:p>
        </p:txBody>
      </p:sp>
    </p:spTree>
    <p:extLst>
      <p:ext uri="{BB962C8B-B14F-4D97-AF65-F5344CB8AC3E}">
        <p14:creationId xmlns:p14="http://schemas.microsoft.com/office/powerpoint/2010/main" val="357797051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5348</TotalTime>
  <Words>1046</Words>
  <Application>Microsoft Office PowerPoint</Application>
  <PresentationFormat>Widescreen</PresentationFormat>
  <Paragraphs>229</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Lato</vt:lpstr>
      <vt:lpstr>Open Sans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Mahapatra</dc:creator>
  <cp:lastModifiedBy>Anish Mahapatra</cp:lastModifiedBy>
  <cp:revision>856</cp:revision>
  <dcterms:created xsi:type="dcterms:W3CDTF">2021-05-29T21:16:01Z</dcterms:created>
  <dcterms:modified xsi:type="dcterms:W3CDTF">2023-03-01T13:32:08Z</dcterms:modified>
</cp:coreProperties>
</file>