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64" r:id="rId3"/>
    <p:sldId id="262" r:id="rId4"/>
    <p:sldId id="259" r:id="rId5"/>
    <p:sldId id="261" r:id="rId6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8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sh Malpani" initials="AM" lastIdx="1" clrIdx="0">
    <p:extLst>
      <p:ext uri="{19B8F6BF-5375-455C-9EA6-DF929625EA0E}">
        <p15:presenceInfo xmlns:p15="http://schemas.microsoft.com/office/powerpoint/2012/main" userId="7bf9061fcb78db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375EA5"/>
    <a:srgbClr val="2F5597"/>
    <a:srgbClr val="A5A5A5"/>
    <a:srgbClr val="C7C7C7"/>
    <a:srgbClr val="FF5050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2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82" y="60"/>
      </p:cViewPr>
      <p:guideLst>
        <p:guide orient="horz" pos="348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PEOPLE BELOW NATIONAL POVERTY 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9B5-48F6-9FE2-5F3CF5EA9242}"/>
              </c:ext>
            </c:extLst>
          </c:dPt>
          <c:cat>
            <c:strRef>
              <c:f>Sheet1!$A$2</c:f>
              <c:strCache>
                <c:ptCount val="1"/>
                <c:pt idx="0">
                  <c:v>2018*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B5-48F6-9FE2-5F3CF5EA92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# PEOPLE STILL MULTIDIMENSIONALLY POOR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2018*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9B5-48F6-9FE2-5F3CF5EA92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4"/>
        <c:overlap val="100"/>
        <c:axId val="334465816"/>
        <c:axId val="476323872"/>
      </c:barChart>
      <c:catAx>
        <c:axId val="334465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en-US"/>
          </a:p>
        </c:txPr>
        <c:crossAx val="476323872"/>
        <c:crosses val="autoZero"/>
        <c:auto val="1"/>
        <c:lblAlgn val="ctr"/>
        <c:lblOffset val="100"/>
        <c:noMultiLvlLbl val="0"/>
      </c:catAx>
      <c:valAx>
        <c:axId val="476323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4465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Roboto" pitchFamily="2" charset="0"/>
          <a:ea typeface="Roboto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2/4/2020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1901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2/4/2020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0118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2/4/2020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4958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2/4/2020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9906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2/4/2020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9753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2/4/2020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3097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2/4/2020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1361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2/4/2020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5990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2/4/2020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5359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2/4/2020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3806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FF12-D3F6-49E9-97B5-EF933942797C}" type="datetimeFigureOut">
              <a:rPr lang="es-US" smtClean="0"/>
              <a:t>2/4/2020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2460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FF12-D3F6-49E9-97B5-EF933942797C}" type="datetimeFigureOut">
              <a:rPr lang="es-US" smtClean="0"/>
              <a:t>2/4/2020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C73FC-D809-4260-8EA8-74AC6B38896B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1815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chart" Target="../charts/chart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svg"/><Relationship Id="rId19" Type="http://schemas.openxmlformats.org/officeDocument/2006/relationships/image" Target="../media/image20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EAAEC6F-78FA-4FA4-B275-88E85B6F927E}"/>
              </a:ext>
            </a:extLst>
          </p:cNvPr>
          <p:cNvGrpSpPr/>
          <p:nvPr/>
        </p:nvGrpSpPr>
        <p:grpSpPr>
          <a:xfrm>
            <a:off x="-4982228" y="-152400"/>
            <a:ext cx="32741776" cy="1860727"/>
            <a:chOff x="-56124" y="-52832"/>
            <a:chExt cx="8185444" cy="48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04E123-8B81-49C1-BE09-F60CF34FDB9C}"/>
                </a:ext>
              </a:extLst>
            </p:cNvPr>
            <p:cNvSpPr txBox="1"/>
            <p:nvPr/>
          </p:nvSpPr>
          <p:spPr>
            <a:xfrm>
              <a:off x="-56124" y="-52832"/>
              <a:ext cx="7050414" cy="361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400" b="1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HOW CAN WE IMPACT </a:t>
              </a:r>
              <a:r>
                <a:rPr lang="en-US" sz="8400" b="1" dirty="0">
                  <a:solidFill>
                    <a:srgbClr val="375EA5"/>
                  </a:solidFill>
                  <a:latin typeface="Roboto" pitchFamily="2" charset="0"/>
                  <a:ea typeface="Roboto" pitchFamily="2" charset="0"/>
                </a:rPr>
                <a:t>WELL-BEING?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F2E169-B823-472C-86F3-D28C9F6D582D}"/>
                </a:ext>
              </a:extLst>
            </p:cNvPr>
            <p:cNvSpPr txBox="1"/>
            <p:nvPr/>
          </p:nvSpPr>
          <p:spPr>
            <a:xfrm>
              <a:off x="2248128" y="264291"/>
              <a:ext cx="5881192" cy="168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USING MACHINE LEARNING TO FIND OUT WHERE TO START</a:t>
              </a:r>
            </a:p>
          </p:txBody>
        </p:sp>
      </p:grpSp>
      <p:pic>
        <p:nvPicPr>
          <p:cNvPr id="2050" name="Picture 2" descr="Image result for well being icon">
            <a:extLst>
              <a:ext uri="{FF2B5EF4-FFF2-40B4-BE49-F238E27FC236}">
                <a16:creationId xmlns:a16="http://schemas.microsoft.com/office/drawing/2014/main" id="{59D8BA96-1398-49FB-B1AF-37AEBA83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448" y="977217"/>
            <a:ext cx="1114504" cy="111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A160A78-CA11-4246-9AE2-E7396A1ACEC3}"/>
              </a:ext>
            </a:extLst>
          </p:cNvPr>
          <p:cNvSpPr/>
          <p:nvPr/>
        </p:nvSpPr>
        <p:spPr>
          <a:xfrm>
            <a:off x="398388" y="2022472"/>
            <a:ext cx="923328" cy="923328"/>
          </a:xfrm>
          <a:prstGeom prst="ellipse">
            <a:avLst/>
          </a:prstGeom>
          <a:solidFill>
            <a:srgbClr val="375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A3A4F1-03C6-4710-87D2-3122B4690B63}"/>
              </a:ext>
            </a:extLst>
          </p:cNvPr>
          <p:cNvSpPr txBox="1"/>
          <p:nvPr/>
        </p:nvSpPr>
        <p:spPr>
          <a:xfrm>
            <a:off x="1321716" y="2160970"/>
            <a:ext cx="23524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CHOOSE A </a:t>
            </a:r>
            <a:r>
              <a:rPr lang="en-US" sz="3600" b="1" dirty="0">
                <a:solidFill>
                  <a:srgbClr val="375EA5"/>
                </a:solidFill>
                <a:latin typeface="Roboto" pitchFamily="2" charset="0"/>
                <a:ea typeface="Roboto" pitchFamily="2" charset="0"/>
              </a:rPr>
              <a:t>COUNTRY </a:t>
            </a:r>
            <a:r>
              <a:rPr lang="en-US" sz="3600" b="1" dirty="0">
                <a:solidFill>
                  <a:srgbClr val="7F7F7F"/>
                </a:solidFill>
                <a:latin typeface="Roboto" pitchFamily="2" charset="0"/>
                <a:ea typeface="Roboto" pitchFamily="2" charset="0"/>
              </a:rPr>
              <a:t>YOU WANT TO ANALYZE / IMPACT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671633-58FD-4870-A43A-30E5BAD73920}"/>
              </a:ext>
            </a:extLst>
          </p:cNvPr>
          <p:cNvGrpSpPr/>
          <p:nvPr/>
        </p:nvGrpSpPr>
        <p:grpSpPr>
          <a:xfrm>
            <a:off x="5388047" y="2893323"/>
            <a:ext cx="8159020" cy="1007224"/>
            <a:chOff x="330429" y="872004"/>
            <a:chExt cx="2039755" cy="25180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90B3A11-E35E-4724-8337-F9F606291173}"/>
                </a:ext>
              </a:extLst>
            </p:cNvPr>
            <p:cNvSpPr txBox="1"/>
            <p:nvPr/>
          </p:nvSpPr>
          <p:spPr>
            <a:xfrm>
              <a:off x="446935" y="872004"/>
              <a:ext cx="1923249" cy="17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IF YOU CAN’T FIND IT, SEARCH FOR IT BY HOVERING OVER TO THE TOP LEFT OF THE MAP AND LOOKING FOR </a:t>
              </a:r>
              <a:endParaRPr lang="en-US" sz="2000" dirty="0">
                <a:solidFill>
                  <a:schemeClr val="accent1">
                    <a:lumMod val="7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pic>
          <p:nvPicPr>
            <p:cNvPr id="6" name="Graphic 5" descr="Magnifying glass">
              <a:extLst>
                <a:ext uri="{FF2B5EF4-FFF2-40B4-BE49-F238E27FC236}">
                  <a16:creationId xmlns:a16="http://schemas.microsoft.com/office/drawing/2014/main" id="{513B79FE-9629-4EFB-906D-D3CB62BE2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823183" y="960490"/>
              <a:ext cx="114300" cy="114300"/>
            </a:xfrm>
            <a:prstGeom prst="rect">
              <a:avLst/>
            </a:prstGeom>
          </p:spPr>
        </p:pic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id="{782B6237-174F-4045-A771-E273903E11D2}"/>
                </a:ext>
              </a:extLst>
            </p:cNvPr>
            <p:cNvSpPr/>
            <p:nvPr/>
          </p:nvSpPr>
          <p:spPr>
            <a:xfrm>
              <a:off x="330429" y="900151"/>
              <a:ext cx="119100" cy="22365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44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C1DF21B-10BE-4045-BCB7-0EB42495F15D}"/>
              </a:ext>
            </a:extLst>
          </p:cNvPr>
          <p:cNvSpPr/>
          <p:nvPr/>
        </p:nvSpPr>
        <p:spPr>
          <a:xfrm>
            <a:off x="379122" y="2279296"/>
            <a:ext cx="923328" cy="923328"/>
          </a:xfrm>
          <a:prstGeom prst="ellipse">
            <a:avLst/>
          </a:prstGeom>
          <a:solidFill>
            <a:srgbClr val="375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182880" rIns="36576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B5A53-732E-4601-873B-5EDAFE11328E}"/>
              </a:ext>
            </a:extLst>
          </p:cNvPr>
          <p:cNvSpPr txBox="1"/>
          <p:nvPr/>
        </p:nvSpPr>
        <p:spPr>
          <a:xfrm>
            <a:off x="1302449" y="2225061"/>
            <a:ext cx="1634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HOW COULD WE POTENTIALLY </a:t>
            </a:r>
            <a:r>
              <a:rPr lang="en-US" sz="3600" b="1" dirty="0">
                <a:solidFill>
                  <a:srgbClr val="375EA5"/>
                </a:solidFill>
                <a:latin typeface="Roboto" pitchFamily="2" charset="0"/>
                <a:ea typeface="Roboto" pitchFamily="2" charset="0"/>
              </a:rPr>
              <a:t>IMPROVE WELL-BEING </a:t>
            </a:r>
            <a:r>
              <a:rPr lang="en-US" sz="3600" b="1" dirty="0">
                <a:solidFill>
                  <a:srgbClr val="7F7F7F"/>
                </a:solidFill>
                <a:latin typeface="Roboto" pitchFamily="2" charset="0"/>
                <a:ea typeface="Roboto" pitchFamily="2" charset="0"/>
              </a:rPr>
              <a:t>HERE?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CD8CD-D5D6-44A9-A20E-86620EFEADC2}"/>
              </a:ext>
            </a:extLst>
          </p:cNvPr>
          <p:cNvSpPr txBox="1"/>
          <p:nvPr/>
        </p:nvSpPr>
        <p:spPr>
          <a:xfrm>
            <a:off x="1340550" y="2779061"/>
            <a:ext cx="141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BELOW ARE THE MAIN </a:t>
            </a:r>
            <a:r>
              <a:rPr lang="en-US" dirty="0">
                <a:solidFill>
                  <a:srgbClr val="375EA5"/>
                </a:solidFill>
                <a:latin typeface="Roboto" pitchFamily="2" charset="0"/>
                <a:ea typeface="Roboto" pitchFamily="2" charset="0"/>
              </a:rPr>
              <a:t>CONTROLLABLE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FACTORS ISOLATED FROM 500+ INDICATORS.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93AEB6F-69EB-4089-8BCB-5550873F96D1}"/>
              </a:ext>
            </a:extLst>
          </p:cNvPr>
          <p:cNvSpPr/>
          <p:nvPr/>
        </p:nvSpPr>
        <p:spPr>
          <a:xfrm rot="16200000">
            <a:off x="5202127" y="1094772"/>
            <a:ext cx="369332" cy="4476574"/>
          </a:xfrm>
          <a:prstGeom prst="leftBrace">
            <a:avLst>
              <a:gd name="adj1" fmla="val 1457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1D570-24F2-4CF1-8BA2-87E3A9D49F70}"/>
              </a:ext>
            </a:extLst>
          </p:cNvPr>
          <p:cNvSpPr txBox="1"/>
          <p:nvPr/>
        </p:nvSpPr>
        <p:spPr>
          <a:xfrm>
            <a:off x="3613850" y="3640837"/>
            <a:ext cx="37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75EA5"/>
                </a:solidFill>
                <a:latin typeface="Roboto" pitchFamily="2" charset="0"/>
                <a:ea typeface="Roboto" pitchFamily="2" charset="0"/>
              </a:rPr>
              <a:t>HOW WERE THESE FACTORS ISOLATED?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CF731-295B-4FD0-B8B2-37198137F22A}"/>
              </a:ext>
            </a:extLst>
          </p:cNvPr>
          <p:cNvSpPr txBox="1"/>
          <p:nvPr/>
        </p:nvSpPr>
        <p:spPr>
          <a:xfrm>
            <a:off x="3193535" y="3410003"/>
            <a:ext cx="704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?</a:t>
            </a:r>
            <a:endParaRPr lang="en-US" sz="6600" b="1" dirty="0">
              <a:solidFill>
                <a:srgbClr val="375EA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1A32E5-1FFA-479C-B9B6-1F90BDAB3AE6}"/>
              </a:ext>
            </a:extLst>
          </p:cNvPr>
          <p:cNvSpPr txBox="1"/>
          <p:nvPr/>
        </p:nvSpPr>
        <p:spPr>
          <a:xfrm>
            <a:off x="8186912" y="3425392"/>
            <a:ext cx="8061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Using Machine Learning algorithms on over 500 indicators from 27 data sets from 7 sources across 147 countries over 25 years. These were further filtered by industry knowledge for what was considered ‘controllable’. For more info, please read this blogpost (click on this banner).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5DE165C-6DC2-4D14-B235-D2AFF3F6B314}"/>
              </a:ext>
            </a:extLst>
          </p:cNvPr>
          <p:cNvSpPr/>
          <p:nvPr/>
        </p:nvSpPr>
        <p:spPr>
          <a:xfrm rot="16200000">
            <a:off x="7566676" y="3490426"/>
            <a:ext cx="300520" cy="803472"/>
          </a:xfrm>
          <a:prstGeom prst="downArrow">
            <a:avLst>
              <a:gd name="adj1" fmla="val 23498"/>
              <a:gd name="adj2" fmla="val 50000"/>
            </a:avLst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28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BA532-DCFE-42DD-8362-A63BBEC5A7A6}"/>
              </a:ext>
            </a:extLst>
          </p:cNvPr>
          <p:cNvSpPr txBox="1"/>
          <p:nvPr/>
        </p:nvSpPr>
        <p:spPr>
          <a:xfrm>
            <a:off x="379122" y="4618474"/>
            <a:ext cx="141331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75EA5"/>
                </a:solidFill>
                <a:latin typeface="Roboto" pitchFamily="2" charset="0"/>
                <a:ea typeface="Roboto" pitchFamily="2" charset="0"/>
              </a:rPr>
              <a:t>HOW THIS MODEL WORKS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TOGGLE FACTORS BELOW USING SLIDERS AND SEE HOW WELL-BEING CHANGES.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(THE BASELINE OF THE TOGGLE CHANGES WHEN YOU CLICK ON A COUNTRY ON THE MAP)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43F3A098-C53B-4435-BAEF-92A6CFEC8CD1}"/>
              </a:ext>
            </a:extLst>
          </p:cNvPr>
          <p:cNvSpPr/>
          <p:nvPr/>
        </p:nvSpPr>
        <p:spPr>
          <a:xfrm rot="5400000">
            <a:off x="11941465" y="2899553"/>
            <a:ext cx="552020" cy="4910239"/>
          </a:xfrm>
          <a:prstGeom prst="bentArrow">
            <a:avLst>
              <a:gd name="adj1" fmla="val 14250"/>
              <a:gd name="adj2" fmla="val 18953"/>
              <a:gd name="adj3" fmla="val 25000"/>
              <a:gd name="adj4" fmla="val 4375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6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D6A40557-B8D5-4F9A-8A44-04B49B3BA45C}"/>
              </a:ext>
            </a:extLst>
          </p:cNvPr>
          <p:cNvGraphicFramePr/>
          <p:nvPr/>
        </p:nvGraphicFramePr>
        <p:xfrm>
          <a:off x="-89682" y="4306924"/>
          <a:ext cx="2868516" cy="576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10F1F753-0D61-4B56-9F3A-7CC1667ADA25}"/>
              </a:ext>
            </a:extLst>
          </p:cNvPr>
          <p:cNvSpPr txBox="1"/>
          <p:nvPr/>
        </p:nvSpPr>
        <p:spPr>
          <a:xfrm>
            <a:off x="8273204" y="5179558"/>
            <a:ext cx="4217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MULTI-DIMENSIONAL POVERTY INDEX (MDI)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TAKES INTO CONSIDERATION LIVING STANDARD, HEALTH AND EDUCATION WITH A SUBSET OF 15 WEIGHTED FACTORS.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AAEC6F-78FA-4FA4-B275-88E85B6F927E}"/>
              </a:ext>
            </a:extLst>
          </p:cNvPr>
          <p:cNvGrpSpPr/>
          <p:nvPr/>
        </p:nvGrpSpPr>
        <p:grpSpPr>
          <a:xfrm>
            <a:off x="-4982228" y="-152400"/>
            <a:ext cx="28201656" cy="1771581"/>
            <a:chOff x="-56124" y="-52832"/>
            <a:chExt cx="7050414" cy="4626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04E123-8B81-49C1-BE09-F60CF34FDB9C}"/>
                </a:ext>
              </a:extLst>
            </p:cNvPr>
            <p:cNvSpPr txBox="1"/>
            <p:nvPr/>
          </p:nvSpPr>
          <p:spPr>
            <a:xfrm>
              <a:off x="-56124" y="-52832"/>
              <a:ext cx="7050414" cy="361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40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POVERTY</a:t>
              </a:r>
              <a:r>
                <a:rPr lang="en-US" sz="8400" b="1" dirty="0">
                  <a:solidFill>
                    <a:srgbClr val="A5A5A5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8400" b="1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&amp;</a:t>
              </a:r>
              <a:r>
                <a:rPr lang="en-US" sz="8400" b="1" dirty="0">
                  <a:solidFill>
                    <a:srgbClr val="A5A5A5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840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EMPLOYMENT</a:t>
              </a:r>
              <a:r>
                <a:rPr lang="en-US" sz="8400" b="1" dirty="0">
                  <a:solidFill>
                    <a:srgbClr val="A5A5A5"/>
                  </a:solidFill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8400" b="1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IN INDIA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F2E169-B823-472C-86F3-D28C9F6D582D}"/>
                </a:ext>
              </a:extLst>
            </p:cNvPr>
            <p:cNvSpPr txBox="1"/>
            <p:nvPr/>
          </p:nvSpPr>
          <p:spPr>
            <a:xfrm>
              <a:off x="534836" y="241723"/>
              <a:ext cx="5881192" cy="136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UNDERSTANDING THE PROBLEM OF POVERTY AND EXPLORING ITS LINK WITH EMPLOYMENT</a:t>
              </a:r>
            </a:p>
          </p:txBody>
        </p:sp>
        <p:pic>
          <p:nvPicPr>
            <p:cNvPr id="10" name="Graphic 9" descr="Link">
              <a:extLst>
                <a:ext uri="{FF2B5EF4-FFF2-40B4-BE49-F238E27FC236}">
                  <a16:creationId xmlns:a16="http://schemas.microsoft.com/office/drawing/2014/main" id="{BB996F4B-C2C5-434E-BEF0-18A9427FE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38443" y="263590"/>
              <a:ext cx="144558" cy="144558"/>
            </a:xfrm>
            <a:prstGeom prst="rect">
              <a:avLst/>
            </a:prstGeom>
          </p:spPr>
        </p:pic>
        <p:pic>
          <p:nvPicPr>
            <p:cNvPr id="12" name="Graphic 11" descr="Link">
              <a:extLst>
                <a:ext uri="{FF2B5EF4-FFF2-40B4-BE49-F238E27FC236}">
                  <a16:creationId xmlns:a16="http://schemas.microsoft.com/office/drawing/2014/main" id="{7A1E1B78-ACCF-4F3B-8F28-60E47EDB0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5367865" y="265235"/>
              <a:ext cx="144558" cy="144558"/>
            </a:xfrm>
            <a:prstGeom prst="rect">
              <a:avLst/>
            </a:prstGeom>
          </p:spPr>
        </p:pic>
      </p:grpSp>
      <p:sp>
        <p:nvSpPr>
          <p:cNvPr id="18" name="Left Brace 17">
            <a:extLst>
              <a:ext uri="{FF2B5EF4-FFF2-40B4-BE49-F238E27FC236}">
                <a16:creationId xmlns:a16="http://schemas.microsoft.com/office/drawing/2014/main" id="{282E1EC2-5EED-44F3-BE6B-B6BBCA28B38A}"/>
              </a:ext>
            </a:extLst>
          </p:cNvPr>
          <p:cNvSpPr/>
          <p:nvPr/>
        </p:nvSpPr>
        <p:spPr>
          <a:xfrm flipH="1">
            <a:off x="2292186" y="7095326"/>
            <a:ext cx="182876" cy="1801028"/>
          </a:xfrm>
          <a:prstGeom prst="leftBrace">
            <a:avLst>
              <a:gd name="adj1" fmla="val 8334"/>
              <a:gd name="adj2" fmla="val 50000"/>
            </a:avLst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057552-F376-40B4-B415-C86406D90A93}"/>
              </a:ext>
            </a:extLst>
          </p:cNvPr>
          <p:cNvSpPr txBox="1"/>
          <p:nvPr/>
        </p:nvSpPr>
        <p:spPr>
          <a:xfrm>
            <a:off x="2591852" y="7248614"/>
            <a:ext cx="51466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ESTIMATED</a:t>
            </a:r>
            <a:endParaRPr lang="en-US" sz="1200" b="1" dirty="0">
              <a:solidFill>
                <a:srgbClr val="C00000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US" sz="32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189 MILLION / 14% 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PEOPLE BELOW THE NATIONAL POVERTY LINE (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NPI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RS. 71 (or ~$1) /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DAY</a:t>
            </a:r>
            <a:r>
              <a:rPr lang="en-US" sz="2000" baseline="30000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2</a:t>
            </a:r>
            <a:endParaRPr lang="en-US" sz="2000" baseline="300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115768-8885-4541-81A7-AD78ED703CEF}"/>
              </a:ext>
            </a:extLst>
          </p:cNvPr>
          <p:cNvSpPr txBox="1"/>
          <p:nvPr/>
        </p:nvSpPr>
        <p:spPr>
          <a:xfrm>
            <a:off x="2570580" y="5083124"/>
            <a:ext cx="51466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ESTIMATED</a:t>
            </a:r>
          </a:p>
          <a:p>
            <a:r>
              <a:rPr lang="en-US" sz="32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147 MILLION / 11% 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MULTI-DIMENSIONALLY POOR (MDI) ABOVE THE NATIONAL POVERTY LINE, </a:t>
            </a:r>
            <a:r>
              <a:rPr lang="en-US" sz="20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336 MILLION</a:t>
            </a:r>
            <a:r>
              <a:rPr lang="en-US" sz="20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INCLUDING THOSE BELOW POVERTY LINE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EE7B9F4A-A684-4CD1-85E5-4E92BE70EB6A}"/>
              </a:ext>
            </a:extLst>
          </p:cNvPr>
          <p:cNvSpPr/>
          <p:nvPr/>
        </p:nvSpPr>
        <p:spPr>
          <a:xfrm flipH="1">
            <a:off x="2287690" y="5534750"/>
            <a:ext cx="182876" cy="1449188"/>
          </a:xfrm>
          <a:prstGeom prst="leftBrace">
            <a:avLst>
              <a:gd name="adj1" fmla="val 8334"/>
              <a:gd name="adj2" fmla="val 50000"/>
            </a:avLst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dirty="0"/>
          </a:p>
        </p:txBody>
      </p:sp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841B9D1F-787C-49F2-AE88-85C3A66BB768}"/>
              </a:ext>
            </a:extLst>
          </p:cNvPr>
          <p:cNvSpPr/>
          <p:nvPr/>
        </p:nvSpPr>
        <p:spPr>
          <a:xfrm>
            <a:off x="7442964" y="5797084"/>
            <a:ext cx="739312" cy="758824"/>
          </a:xfrm>
          <a:prstGeom prst="stripedRightArrow">
            <a:avLst>
              <a:gd name="adj1" fmla="val 66035"/>
              <a:gd name="adj2" fmla="val 34767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Graphic 32" descr="Books">
            <a:extLst>
              <a:ext uri="{FF2B5EF4-FFF2-40B4-BE49-F238E27FC236}">
                <a16:creationId xmlns:a16="http://schemas.microsoft.com/office/drawing/2014/main" id="{DD63EA06-3D89-4363-87B7-9012BDFE5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2345800" y="6697268"/>
            <a:ext cx="523072" cy="523072"/>
          </a:xfrm>
          <a:prstGeom prst="rect">
            <a:avLst/>
          </a:prstGeom>
        </p:spPr>
      </p:pic>
      <p:pic>
        <p:nvPicPr>
          <p:cNvPr id="35" name="Graphic 34" descr="Heart">
            <a:extLst>
              <a:ext uri="{FF2B5EF4-FFF2-40B4-BE49-F238E27FC236}">
                <a16:creationId xmlns:a16="http://schemas.microsoft.com/office/drawing/2014/main" id="{78041E46-BA54-40BA-A7A2-D2B3450ABC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2345800" y="6031460"/>
            <a:ext cx="523072" cy="523072"/>
          </a:xfrm>
          <a:prstGeom prst="rect">
            <a:avLst/>
          </a:prstGeom>
        </p:spPr>
      </p:pic>
      <p:pic>
        <p:nvPicPr>
          <p:cNvPr id="37" name="Graphic 36" descr="Coins">
            <a:extLst>
              <a:ext uri="{FF2B5EF4-FFF2-40B4-BE49-F238E27FC236}">
                <a16:creationId xmlns:a16="http://schemas.microsoft.com/office/drawing/2014/main" id="{2C43F16B-D600-4DB9-B982-EEF6F61CE8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12340808" y="5317064"/>
            <a:ext cx="523072" cy="52307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BA4DD16-053E-4C36-9190-799EC9A4E1DC}"/>
              </a:ext>
            </a:extLst>
          </p:cNvPr>
          <p:cNvSpPr txBox="1"/>
          <p:nvPr/>
        </p:nvSpPr>
        <p:spPr>
          <a:xfrm>
            <a:off x="8273206" y="7395536"/>
            <a:ext cx="5119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NATIONAL POVERTY LINE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IS THE MINIMUM LEVEL OF INCOME CONSIDERED ADEQUATE IN A PARTICULAR COUNTRY AS SET BY THE COUNTRY ITSELF. IN INDIA,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NPL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IS RS 1,000/M FOR URBAN, RS 816/M FOR RURAL FOR A NATIONAL AVERAGE OF </a:t>
            </a:r>
            <a:r>
              <a:rPr lang="en-US" sz="20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RS 852/M OR 71/DAY</a:t>
            </a:r>
            <a:endParaRPr lang="en-US" sz="2000" baseline="30000" dirty="0">
              <a:solidFill>
                <a:srgbClr val="C0000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CB9879-F9BB-436A-BF39-B2C41F7A11DA}"/>
              </a:ext>
            </a:extLst>
          </p:cNvPr>
          <p:cNvSpPr txBox="1"/>
          <p:nvPr/>
        </p:nvSpPr>
        <p:spPr>
          <a:xfrm>
            <a:off x="1971620" y="1885772"/>
            <a:ext cx="7890776" cy="177484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336 MILLION / 25% </a:t>
            </a:r>
          </a:p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MULTIDIMENSIONALLY POOR IN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INDIA</a:t>
            </a:r>
            <a:r>
              <a:rPr lang="en-US" sz="3200" b="1" baseline="30000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1</a:t>
            </a:r>
            <a:endParaRPr lang="en-US" sz="3200" b="1" baseline="300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/>
            <a:endParaRPr lang="en-US" sz="3200" b="1" baseline="300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79B36-9CDF-4089-9814-C2C242AF33D8}"/>
              </a:ext>
            </a:extLst>
          </p:cNvPr>
          <p:cNvSpPr txBox="1"/>
          <p:nvPr/>
        </p:nvSpPr>
        <p:spPr>
          <a:xfrm>
            <a:off x="8357282" y="2062514"/>
            <a:ext cx="2517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=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3D42EF-E5B9-40B7-81DD-68E0F8BC8FB5}"/>
              </a:ext>
            </a:extLst>
          </p:cNvPr>
          <p:cNvSpPr txBox="1"/>
          <p:nvPr/>
        </p:nvSpPr>
        <p:spPr>
          <a:xfrm>
            <a:off x="12796686" y="1930910"/>
            <a:ext cx="2517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&gt;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37F9523-B028-4545-BE63-BE336238CFC8}"/>
              </a:ext>
            </a:extLst>
          </p:cNvPr>
          <p:cNvGrpSpPr/>
          <p:nvPr/>
        </p:nvGrpSpPr>
        <p:grpSpPr>
          <a:xfrm>
            <a:off x="14446478" y="2017528"/>
            <a:ext cx="3340820" cy="2075452"/>
            <a:chOff x="3021445" y="3162901"/>
            <a:chExt cx="835205" cy="492864"/>
          </a:xfrm>
        </p:grpSpPr>
        <p:pic>
          <p:nvPicPr>
            <p:cNvPr id="29" name="Picture 2" descr="Image result for US MAP ICON PNG">
              <a:extLst>
                <a:ext uri="{FF2B5EF4-FFF2-40B4-BE49-F238E27FC236}">
                  <a16:creationId xmlns:a16="http://schemas.microsoft.com/office/drawing/2014/main" id="{E64798F9-27F7-4B12-9923-7DF38B3C7D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296" b="18648"/>
            <a:stretch/>
          </p:blipFill>
          <p:spPr bwMode="auto">
            <a:xfrm>
              <a:off x="3062414" y="3162901"/>
              <a:ext cx="794236" cy="492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FA6508-DEB2-4854-B367-D237F29814E4}"/>
                </a:ext>
              </a:extLst>
            </p:cNvPr>
            <p:cNvSpPr txBox="1"/>
            <p:nvPr/>
          </p:nvSpPr>
          <p:spPr>
            <a:xfrm>
              <a:off x="3021445" y="3260978"/>
              <a:ext cx="794236" cy="168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U.S. POPULATION (325 MILLION)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7A345BD-CD72-45E7-8FD5-36F62002E90C}"/>
              </a:ext>
            </a:extLst>
          </p:cNvPr>
          <p:cNvGrpSpPr/>
          <p:nvPr/>
        </p:nvGrpSpPr>
        <p:grpSpPr>
          <a:xfrm>
            <a:off x="9678590" y="1802722"/>
            <a:ext cx="4215100" cy="1698356"/>
            <a:chOff x="2994838" y="2574554"/>
            <a:chExt cx="1053775" cy="403314"/>
          </a:xfrm>
        </p:grpSpPr>
        <p:pic>
          <p:nvPicPr>
            <p:cNvPr id="36" name="Graphic 35" descr="Man">
              <a:extLst>
                <a:ext uri="{FF2B5EF4-FFF2-40B4-BE49-F238E27FC236}">
                  <a16:creationId xmlns:a16="http://schemas.microsoft.com/office/drawing/2014/main" id="{F0F00B0C-E6A8-479E-8997-701BCE528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94838" y="2583750"/>
              <a:ext cx="394118" cy="394118"/>
            </a:xfrm>
            <a:prstGeom prst="rect">
              <a:avLst/>
            </a:prstGeom>
          </p:spPr>
        </p:pic>
        <p:pic>
          <p:nvPicPr>
            <p:cNvPr id="39" name="Graphic 38" descr="Woman">
              <a:extLst>
                <a:ext uri="{FF2B5EF4-FFF2-40B4-BE49-F238E27FC236}">
                  <a16:creationId xmlns:a16="http://schemas.microsoft.com/office/drawing/2014/main" id="{B659EE41-0BBF-42F3-B2F1-8E4286BC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19956" y="2574554"/>
              <a:ext cx="394118" cy="394118"/>
            </a:xfrm>
            <a:prstGeom prst="rect">
              <a:avLst/>
            </a:prstGeom>
          </p:spPr>
        </p:pic>
        <p:pic>
          <p:nvPicPr>
            <p:cNvPr id="41" name="Graphic 40" descr="Man">
              <a:extLst>
                <a:ext uri="{FF2B5EF4-FFF2-40B4-BE49-F238E27FC236}">
                  <a16:creationId xmlns:a16="http://schemas.microsoft.com/office/drawing/2014/main" id="{598016ED-82D8-47A6-9E7D-580D20B4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429377" y="2583750"/>
              <a:ext cx="394118" cy="394118"/>
            </a:xfrm>
            <a:prstGeom prst="rect">
              <a:avLst/>
            </a:prstGeom>
          </p:spPr>
        </p:pic>
        <p:pic>
          <p:nvPicPr>
            <p:cNvPr id="42" name="Graphic 41" descr="Woman">
              <a:extLst>
                <a:ext uri="{FF2B5EF4-FFF2-40B4-BE49-F238E27FC236}">
                  <a16:creationId xmlns:a16="http://schemas.microsoft.com/office/drawing/2014/main" id="{2E38BF6A-72B6-4D35-9FA2-29CC211AC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54495" y="2574554"/>
              <a:ext cx="394118" cy="394118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1408758-45BB-468A-97C5-3DC949C66807}"/>
              </a:ext>
            </a:extLst>
          </p:cNvPr>
          <p:cNvSpPr txBox="1"/>
          <p:nvPr/>
        </p:nvSpPr>
        <p:spPr>
          <a:xfrm>
            <a:off x="9584124" y="3436160"/>
            <a:ext cx="4309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1 IN 4 PEOPLE IN INDIA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B890D4-1A06-461F-8B8B-A132C1F2169B}"/>
              </a:ext>
            </a:extLst>
          </p:cNvPr>
          <p:cNvSpPr txBox="1"/>
          <p:nvPr/>
        </p:nvSpPr>
        <p:spPr>
          <a:xfrm>
            <a:off x="13192854" y="5118256"/>
            <a:ext cx="490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LAST OFFICIALLY REPORTED #S</a:t>
            </a:r>
          </a:p>
        </p:txBody>
      </p:sp>
      <p:pic>
        <p:nvPicPr>
          <p:cNvPr id="8" name="Graphic 7" descr="Ruler">
            <a:extLst>
              <a:ext uri="{FF2B5EF4-FFF2-40B4-BE49-F238E27FC236}">
                <a16:creationId xmlns:a16="http://schemas.microsoft.com/office/drawing/2014/main" id="{02D2FE48-7EB2-4462-BAAC-2D74C501C2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76864" y="2512840"/>
            <a:ext cx="1600440" cy="160044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0948EF6-5454-4A1C-8766-26219C1EF0E6}"/>
              </a:ext>
            </a:extLst>
          </p:cNvPr>
          <p:cNvSpPr txBox="1"/>
          <p:nvPr/>
        </p:nvSpPr>
        <p:spPr>
          <a:xfrm rot="18900000">
            <a:off x="-273356" y="2442805"/>
            <a:ext cx="3235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MAGNITUDE OF THE PROBLEM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066067D3-885B-4323-9F1A-94D334D262D4}"/>
              </a:ext>
            </a:extLst>
          </p:cNvPr>
          <p:cNvSpPr/>
          <p:nvPr/>
        </p:nvSpPr>
        <p:spPr>
          <a:xfrm rot="16200000">
            <a:off x="9029734" y="-2940810"/>
            <a:ext cx="228540" cy="14769756"/>
          </a:xfrm>
          <a:prstGeom prst="leftBrace">
            <a:avLst>
              <a:gd name="adj1" fmla="val 59914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CFA30D-168B-400C-932F-AA5B99103B6D}"/>
              </a:ext>
            </a:extLst>
          </p:cNvPr>
          <p:cNvSpPr txBox="1"/>
          <p:nvPr/>
        </p:nvSpPr>
        <p:spPr>
          <a:xfrm>
            <a:off x="6637644" y="4355776"/>
            <a:ext cx="880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WHAT IS MULTIDIMENSIONAL POVERTY?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9777E7-19C9-4AFD-A9CA-AFC6F7FA954A}"/>
              </a:ext>
            </a:extLst>
          </p:cNvPr>
          <p:cNvSpPr txBox="1"/>
          <p:nvPr/>
        </p:nvSpPr>
        <p:spPr>
          <a:xfrm>
            <a:off x="2935884" y="4347344"/>
            <a:ext cx="880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WHERE DID THAT NUMBER COME FROM?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7F024C-6044-494A-9F44-23D63C4C9F5E}"/>
              </a:ext>
            </a:extLst>
          </p:cNvPr>
          <p:cNvSpPr txBox="1"/>
          <p:nvPr/>
        </p:nvSpPr>
        <p:spPr>
          <a:xfrm>
            <a:off x="2200880" y="10163016"/>
            <a:ext cx="1391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TOGGLE BELOW AMONG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RURAL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,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URBAN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AND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ALL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AS TYPES OF POPULATION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95285610-B921-458C-96F9-C46D29715BD1}"/>
              </a:ext>
            </a:extLst>
          </p:cNvPr>
          <p:cNvSpPr/>
          <p:nvPr/>
        </p:nvSpPr>
        <p:spPr>
          <a:xfrm>
            <a:off x="3201160" y="10198812"/>
            <a:ext cx="476400" cy="64119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D42222A2-248A-4DF2-A0CD-26A707826A1E}"/>
              </a:ext>
            </a:extLst>
          </p:cNvPr>
          <p:cNvSpPr/>
          <p:nvPr/>
        </p:nvSpPr>
        <p:spPr>
          <a:xfrm>
            <a:off x="14610440" y="10198812"/>
            <a:ext cx="476400" cy="64119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57" name="Arrow: Striped Right 56">
            <a:extLst>
              <a:ext uri="{FF2B5EF4-FFF2-40B4-BE49-F238E27FC236}">
                <a16:creationId xmlns:a16="http://schemas.microsoft.com/office/drawing/2014/main" id="{C8A3E300-B466-4E60-8BE8-A34CB56C0077}"/>
              </a:ext>
            </a:extLst>
          </p:cNvPr>
          <p:cNvSpPr/>
          <p:nvPr/>
        </p:nvSpPr>
        <p:spPr>
          <a:xfrm>
            <a:off x="7431848" y="7873780"/>
            <a:ext cx="739312" cy="758824"/>
          </a:xfrm>
          <a:prstGeom prst="stripedRightArrow">
            <a:avLst>
              <a:gd name="adj1" fmla="val 66035"/>
              <a:gd name="adj2" fmla="val 34767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551C3E-14B5-45C2-BB12-44ED7B4378F6}"/>
              </a:ext>
            </a:extLst>
          </p:cNvPr>
          <p:cNvSpPr txBox="1"/>
          <p:nvPr/>
        </p:nvSpPr>
        <p:spPr>
          <a:xfrm>
            <a:off x="-142080" y="10133342"/>
            <a:ext cx="292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SOURCES AT THE END OF THE DASHBOARD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FEAF54-2D21-4927-ADFC-2FEB577000FD}"/>
              </a:ext>
            </a:extLst>
          </p:cNvPr>
          <p:cNvSpPr txBox="1"/>
          <p:nvPr/>
        </p:nvSpPr>
        <p:spPr>
          <a:xfrm>
            <a:off x="-149102" y="9540422"/>
            <a:ext cx="2868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*ESTIMATED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4EB85F-03F4-4E8D-A374-7FEA65A7C637}"/>
              </a:ext>
            </a:extLst>
          </p:cNvPr>
          <p:cNvGraphicFramePr>
            <a:graphicFrameLocks noGrp="1"/>
          </p:cNvGraphicFramePr>
          <p:nvPr/>
        </p:nvGraphicFramePr>
        <p:xfrm>
          <a:off x="13433410" y="5636140"/>
          <a:ext cx="4381500" cy="21457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70013539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14149138"/>
                    </a:ext>
                  </a:extLst>
                </a:gridCol>
              </a:tblGrid>
              <a:tr h="633984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latin typeface="Roboto" pitchFamily="2" charset="0"/>
                          <a:ea typeface="Roboto" pitchFamily="2" charset="0"/>
                        </a:rPr>
                        <a:t>MULTI-DIMENSIONAL POVERTY - MDI (2016)</a:t>
                      </a:r>
                    </a:p>
                  </a:txBody>
                  <a:tcPr marL="73152" marR="73152" marT="73152" marB="7315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err="1">
                          <a:solidFill>
                            <a:srgbClr val="C00000"/>
                          </a:solidFill>
                          <a:latin typeface="Roboto" pitchFamily="2" charset="0"/>
                          <a:ea typeface="Roboto" pitchFamily="2" charset="0"/>
                        </a:rPr>
                        <a:t>364M</a:t>
                      </a:r>
                      <a:r>
                        <a:rPr lang="en-US" sz="1600" noProof="0" dirty="0">
                          <a:solidFill>
                            <a:srgbClr val="C00000"/>
                          </a:solidFill>
                          <a:latin typeface="Roboto" pitchFamily="2" charset="0"/>
                          <a:ea typeface="Roboto" pitchFamily="2" charset="0"/>
                        </a:rPr>
                        <a:t> PEOPLE / 27.5% OF POP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676303"/>
                  </a:ext>
                </a:extLst>
              </a:tr>
              <a:tr h="633984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latin typeface="Roboto" pitchFamily="2" charset="0"/>
                          <a:ea typeface="Roboto" pitchFamily="2" charset="0"/>
                        </a:rPr>
                        <a:t>% BELOW NATIONAL POVERTY LINE (2011-2012)</a:t>
                      </a:r>
                    </a:p>
                  </a:txBody>
                  <a:tcPr marL="73152" marR="73152" marT="73152" marB="7315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err="1">
                          <a:solidFill>
                            <a:srgbClr val="C00000"/>
                          </a:solidFill>
                          <a:latin typeface="Roboto" pitchFamily="2" charset="0"/>
                          <a:ea typeface="Roboto" pitchFamily="2" charset="0"/>
                        </a:rPr>
                        <a:t>277M</a:t>
                      </a:r>
                      <a:r>
                        <a:rPr lang="en-US" sz="1600" noProof="0" dirty="0">
                          <a:solidFill>
                            <a:srgbClr val="C00000"/>
                          </a:solidFill>
                          <a:latin typeface="Roboto" pitchFamily="2" charset="0"/>
                          <a:ea typeface="Roboto" pitchFamily="2" charset="0"/>
                        </a:rPr>
                        <a:t> PEOPLE / 21.9% OF POP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396634"/>
                  </a:ext>
                </a:extLst>
              </a:tr>
              <a:tr h="877824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latin typeface="Roboto" pitchFamily="2" charset="0"/>
                          <a:ea typeface="Roboto" pitchFamily="2" charset="0"/>
                        </a:rPr>
                        <a:t>% BELOW GLOBAL (EXTREME) POVERTY LINE &lt; $1.90/DAY (2011)</a:t>
                      </a:r>
                    </a:p>
                  </a:txBody>
                  <a:tcPr marL="73152" marR="73152" marT="73152" marB="7315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8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err="1">
                          <a:solidFill>
                            <a:srgbClr val="C00000"/>
                          </a:solidFill>
                          <a:latin typeface="Roboto" pitchFamily="2" charset="0"/>
                          <a:ea typeface="Roboto" pitchFamily="2" charset="0"/>
                        </a:rPr>
                        <a:t>268M</a:t>
                      </a:r>
                      <a:r>
                        <a:rPr lang="en-US" sz="1600" noProof="0" dirty="0">
                          <a:solidFill>
                            <a:srgbClr val="C00000"/>
                          </a:solidFill>
                          <a:latin typeface="Roboto" pitchFamily="2" charset="0"/>
                          <a:ea typeface="Roboto" pitchFamily="2" charset="0"/>
                        </a:rPr>
                        <a:t> PEOPLE / 21.2% OF POP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07257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B8712C82-522F-499E-AD08-A6FF5A6BB3A6}"/>
              </a:ext>
            </a:extLst>
          </p:cNvPr>
          <p:cNvSpPr txBox="1"/>
          <p:nvPr/>
        </p:nvSpPr>
        <p:spPr>
          <a:xfrm>
            <a:off x="13192854" y="7894940"/>
            <a:ext cx="490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NOTE ON WORLD POVERTY CLOCK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691DEF-9ED3-477A-9112-95BBBEA70325}"/>
              </a:ext>
            </a:extLst>
          </p:cNvPr>
          <p:cNvSpPr txBox="1"/>
          <p:nvPr/>
        </p:nvSpPr>
        <p:spPr>
          <a:xfrm>
            <a:off x="13422906" y="8423726"/>
            <a:ext cx="4402500" cy="13788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73152" tIns="73152" rIns="73152" bIns="73152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THE WORLD POVERTY CLOCK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ESTIMATES OF INDIA’S  EXTREME POVERTY ARE MORE AGGRESSIVE </a:t>
            </a:r>
            <a:r>
              <a:rPr lang="en-US" sz="16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(65 MILLION IN 2018)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ASSUMING AN ANNUAL THAN WHAT IS ASSUMED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HERE</a:t>
            </a:r>
            <a:r>
              <a:rPr lang="en-US" sz="1600" baseline="30000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3</a:t>
            </a:r>
            <a:endParaRPr lang="en-US" sz="1600" baseline="30000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9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04E123-8B81-49C1-BE09-F60CF34FDB9C}"/>
              </a:ext>
            </a:extLst>
          </p:cNvPr>
          <p:cNvSpPr txBox="1"/>
          <p:nvPr/>
        </p:nvSpPr>
        <p:spPr>
          <a:xfrm>
            <a:off x="-192682" y="-92156"/>
            <a:ext cx="18302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FACTOR 1:</a:t>
            </a:r>
            <a:r>
              <a:rPr lang="en-US" sz="48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 LOW WAGES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FF7BDB-A8F6-4A44-B5AD-603E74F60F42}"/>
              </a:ext>
            </a:extLst>
          </p:cNvPr>
          <p:cNvGrpSpPr/>
          <p:nvPr/>
        </p:nvGrpSpPr>
        <p:grpSpPr>
          <a:xfrm>
            <a:off x="9191510" y="1515800"/>
            <a:ext cx="8617684" cy="4805384"/>
            <a:chOff x="161455" y="374232"/>
            <a:chExt cx="2154421" cy="120134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4E82FD5-7F94-400A-8B5A-A1C3B4DCBC0E}"/>
                </a:ext>
              </a:extLst>
            </p:cNvPr>
            <p:cNvGrpSpPr/>
            <p:nvPr/>
          </p:nvGrpSpPr>
          <p:grpSpPr>
            <a:xfrm>
              <a:off x="161455" y="380445"/>
              <a:ext cx="1071275" cy="633002"/>
              <a:chOff x="4081674" y="3656419"/>
              <a:chExt cx="1345277" cy="710905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614B5B-CBBA-4885-B9B5-C88190B6FAFC}"/>
                  </a:ext>
                </a:extLst>
              </p:cNvPr>
              <p:cNvSpPr txBox="1"/>
              <p:nvPr/>
            </p:nvSpPr>
            <p:spPr>
              <a:xfrm>
                <a:off x="4081674" y="3656419"/>
                <a:ext cx="1345277" cy="544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43% </a:t>
                </a:r>
              </a:p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OF </a:t>
                </a:r>
                <a:r>
                  <a:rPr lang="en-US" sz="2400" u="sng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ALL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 WORKERS </a:t>
                </a:r>
                <a:r>
                  <a:rPr lang="en-US" sz="2400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EARN UP TO RS. 5,000/MONTH (~$70/MONTH)</a:t>
                </a:r>
                <a:endParaRPr lang="en-US" sz="2400" baseline="30000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ED8063D-ADF0-4FA7-A81D-9969471D7C2F}"/>
                  </a:ext>
                </a:extLst>
              </p:cNvPr>
              <p:cNvSpPr txBox="1"/>
              <p:nvPr/>
            </p:nvSpPr>
            <p:spPr>
              <a:xfrm>
                <a:off x="4567876" y="4168573"/>
                <a:ext cx="745361" cy="198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592" indent="-228592">
                  <a:buBlip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</a:buBlip>
                </a:pPr>
                <a:r>
                  <a:rPr lang="en-US" sz="2000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52%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RURAL</a:t>
                </a:r>
              </a:p>
              <a:p>
                <a:pPr marL="228592" indent="-228592">
                  <a:buBlip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</a:buBlip>
                </a:pPr>
                <a:r>
                  <a:rPr lang="en-US" sz="2000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35%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URBAN</a:t>
                </a:r>
              </a:p>
            </p:txBody>
          </p:sp>
        </p:grpSp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id="{7046E040-D04E-40BE-A87E-099E2578F7B7}"/>
                </a:ext>
              </a:extLst>
            </p:cNvPr>
            <p:cNvSpPr/>
            <p:nvPr/>
          </p:nvSpPr>
          <p:spPr>
            <a:xfrm rot="16200000">
              <a:off x="859977" y="265370"/>
              <a:ext cx="69912" cy="491428"/>
            </a:xfrm>
            <a:prstGeom prst="downArrow">
              <a:avLst>
                <a:gd name="adj1" fmla="val 23498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 sz="288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BC520A-6C6E-4237-AF9E-83C0023911D9}"/>
                </a:ext>
              </a:extLst>
            </p:cNvPr>
            <p:cNvSpPr txBox="1"/>
            <p:nvPr/>
          </p:nvSpPr>
          <p:spPr>
            <a:xfrm>
              <a:off x="1132011" y="374232"/>
              <a:ext cx="1183865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59% </a:t>
              </a:r>
            </a:p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OF </a:t>
              </a:r>
              <a:r>
                <a:rPr lang="en-US" sz="2400" u="sng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CASUAL</a:t>
              </a: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 WORKERS </a:t>
              </a:r>
              <a:r>
                <a:rPr lang="en-US" sz="2400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EARN UP TO RS. 5,000/MONTH (~$70/MONTH) </a:t>
              </a: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VS</a:t>
              </a:r>
              <a:r>
                <a:rPr lang="en-US" sz="2400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 19% WAGE / SALARIED PERSONS OR </a:t>
              </a:r>
              <a:r>
                <a:rPr lang="en-US" sz="2400" dirty="0" err="1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3X</a:t>
              </a:r>
              <a:r>
                <a:rPr lang="en-US" sz="2400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 MORE.</a:t>
              </a:r>
              <a:endParaRPr lang="en-US" sz="2400" baseline="300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8FC1F6-1D66-4241-BEF4-1A4E697B7A53}"/>
                </a:ext>
              </a:extLst>
            </p:cNvPr>
            <p:cNvSpPr txBox="1"/>
            <p:nvPr/>
          </p:nvSpPr>
          <p:spPr>
            <a:xfrm>
              <a:off x="1160910" y="1229329"/>
              <a:ext cx="107127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95% </a:t>
              </a:r>
            </a:p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OF </a:t>
              </a:r>
              <a:r>
                <a:rPr lang="en-US" sz="2000" u="sng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CASUAL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 WORKERS HAVE </a:t>
              </a:r>
              <a:r>
                <a:rPr lang="en-US" sz="2000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NO WRITTEN JOB CONTRACTS</a:t>
              </a:r>
              <a:endParaRPr lang="en-US" sz="2000" baseline="300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64" name="Arrow: Down 63">
              <a:extLst>
                <a:ext uri="{FF2B5EF4-FFF2-40B4-BE49-F238E27FC236}">
                  <a16:creationId xmlns:a16="http://schemas.microsoft.com/office/drawing/2014/main" id="{33AAAAA9-3ACB-47CE-8E2C-21877BDA2027}"/>
                </a:ext>
              </a:extLst>
            </p:cNvPr>
            <p:cNvSpPr/>
            <p:nvPr/>
          </p:nvSpPr>
          <p:spPr>
            <a:xfrm>
              <a:off x="1282897" y="1073065"/>
              <a:ext cx="75130" cy="200868"/>
            </a:xfrm>
            <a:prstGeom prst="downArrow">
              <a:avLst>
                <a:gd name="adj1" fmla="val 23498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 sz="28800" dirty="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5F985439-D674-41A9-926F-D2E81272255B}"/>
                </a:ext>
              </a:extLst>
            </p:cNvPr>
            <p:cNvSpPr/>
            <p:nvPr/>
          </p:nvSpPr>
          <p:spPr>
            <a:xfrm>
              <a:off x="398056" y="929710"/>
              <a:ext cx="75130" cy="200868"/>
            </a:xfrm>
            <a:prstGeom prst="downArrow">
              <a:avLst>
                <a:gd name="adj1" fmla="val 23498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 sz="288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B780F51-F2EB-4AAA-95EF-D48DAE846563}"/>
                </a:ext>
              </a:extLst>
            </p:cNvPr>
            <p:cNvSpPr txBox="1"/>
            <p:nvPr/>
          </p:nvSpPr>
          <p:spPr>
            <a:xfrm>
              <a:off x="180310" y="1125378"/>
              <a:ext cx="1071276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81% </a:t>
              </a:r>
            </a:p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OF </a:t>
              </a:r>
              <a:r>
                <a:rPr lang="en-US" sz="2000" u="sng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ALL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 WORKERS WHO EARN RS. 5,000/MONTH HAVE </a:t>
              </a:r>
              <a:r>
                <a:rPr lang="en-US" sz="2000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NO SAVINGS BANK ACCOUNT</a:t>
              </a:r>
              <a:endParaRPr lang="en-US" sz="2000" baseline="300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endParaRPr>
            </a:p>
          </p:txBody>
        </p:sp>
        <p:pic>
          <p:nvPicPr>
            <p:cNvPr id="67" name="Graphic 66" descr="Contract">
              <a:extLst>
                <a:ext uri="{FF2B5EF4-FFF2-40B4-BE49-F238E27FC236}">
                  <a16:creationId xmlns:a16="http://schemas.microsoft.com/office/drawing/2014/main" id="{D401616D-FDC1-4C19-A287-6A13E33B9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5405" y="1279890"/>
              <a:ext cx="145678" cy="145678"/>
            </a:xfrm>
            <a:prstGeom prst="rect">
              <a:avLst/>
            </a:prstGeom>
          </p:spPr>
        </p:pic>
        <p:pic>
          <p:nvPicPr>
            <p:cNvPr id="68" name="Graphic 67" descr="Shredder">
              <a:extLst>
                <a:ext uri="{FF2B5EF4-FFF2-40B4-BE49-F238E27FC236}">
                  <a16:creationId xmlns:a16="http://schemas.microsoft.com/office/drawing/2014/main" id="{D5AE4E1B-A30B-41CE-ADDE-6FE61D5C2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4792" y="1180902"/>
              <a:ext cx="148853" cy="148853"/>
            </a:xfrm>
            <a:prstGeom prst="rect">
              <a:avLst/>
            </a:prstGeom>
          </p:spPr>
        </p:pic>
        <p:sp>
          <p:nvSpPr>
            <p:cNvPr id="69" name="Graphic 140" descr="Close">
              <a:extLst>
                <a:ext uri="{FF2B5EF4-FFF2-40B4-BE49-F238E27FC236}">
                  <a16:creationId xmlns:a16="http://schemas.microsoft.com/office/drawing/2014/main" id="{6BE65FC7-74FE-45E3-A2A6-0CBF2D1EFADC}"/>
                </a:ext>
              </a:extLst>
            </p:cNvPr>
            <p:cNvSpPr/>
            <p:nvPr/>
          </p:nvSpPr>
          <p:spPr>
            <a:xfrm>
              <a:off x="606399" y="1220090"/>
              <a:ext cx="84881" cy="84881"/>
            </a:xfrm>
            <a:custGeom>
              <a:avLst/>
              <a:gdLst>
                <a:gd name="connsiteX0" fmla="*/ 238056 w 237861"/>
                <a:gd name="connsiteY0" fmla="*/ 29340 h 237861"/>
                <a:gd name="connsiteX1" fmla="*/ 209579 w 237861"/>
                <a:gd name="connsiteY1" fmla="*/ 864 h 237861"/>
                <a:gd name="connsiteX2" fmla="*/ 119460 w 237861"/>
                <a:gd name="connsiteY2" fmla="*/ 90983 h 237861"/>
                <a:gd name="connsiteX3" fmla="*/ 29340 w 237861"/>
                <a:gd name="connsiteY3" fmla="*/ 864 h 237861"/>
                <a:gd name="connsiteX4" fmla="*/ 864 w 237861"/>
                <a:gd name="connsiteY4" fmla="*/ 29340 h 237861"/>
                <a:gd name="connsiteX5" fmla="*/ 90983 w 237861"/>
                <a:gd name="connsiteY5" fmla="*/ 119460 h 237861"/>
                <a:gd name="connsiteX6" fmla="*/ 864 w 237861"/>
                <a:gd name="connsiteY6" fmla="*/ 209579 h 237861"/>
                <a:gd name="connsiteX7" fmla="*/ 29340 w 237861"/>
                <a:gd name="connsiteY7" fmla="*/ 238056 h 237861"/>
                <a:gd name="connsiteX8" fmla="*/ 119460 w 237861"/>
                <a:gd name="connsiteY8" fmla="*/ 147936 h 237861"/>
                <a:gd name="connsiteX9" fmla="*/ 209579 w 237861"/>
                <a:gd name="connsiteY9" fmla="*/ 238056 h 237861"/>
                <a:gd name="connsiteX10" fmla="*/ 238056 w 237861"/>
                <a:gd name="connsiteY10" fmla="*/ 209579 h 237861"/>
                <a:gd name="connsiteX11" fmla="*/ 147936 w 237861"/>
                <a:gd name="connsiteY11" fmla="*/ 119460 h 23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7861" h="237861">
                  <a:moveTo>
                    <a:pt x="238056" y="29340"/>
                  </a:moveTo>
                  <a:lnTo>
                    <a:pt x="209579" y="864"/>
                  </a:lnTo>
                  <a:lnTo>
                    <a:pt x="119460" y="90983"/>
                  </a:lnTo>
                  <a:lnTo>
                    <a:pt x="29340" y="864"/>
                  </a:lnTo>
                  <a:lnTo>
                    <a:pt x="864" y="29340"/>
                  </a:lnTo>
                  <a:lnTo>
                    <a:pt x="90983" y="119460"/>
                  </a:lnTo>
                  <a:lnTo>
                    <a:pt x="864" y="209579"/>
                  </a:lnTo>
                  <a:lnTo>
                    <a:pt x="29340" y="238056"/>
                  </a:lnTo>
                  <a:lnTo>
                    <a:pt x="119460" y="147936"/>
                  </a:lnTo>
                  <a:lnTo>
                    <a:pt x="209579" y="238056"/>
                  </a:lnTo>
                  <a:lnTo>
                    <a:pt x="238056" y="209579"/>
                  </a:lnTo>
                  <a:lnTo>
                    <a:pt x="147936" y="119460"/>
                  </a:lnTo>
                  <a:close/>
                </a:path>
              </a:pathLst>
            </a:custGeom>
            <a:solidFill>
              <a:srgbClr val="C00000"/>
            </a:solidFill>
            <a:ln w="32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S" sz="28800"/>
            </a:p>
          </p:txBody>
        </p:sp>
        <p:sp>
          <p:nvSpPr>
            <p:cNvPr id="70" name="Graphic 140" descr="Close">
              <a:extLst>
                <a:ext uri="{FF2B5EF4-FFF2-40B4-BE49-F238E27FC236}">
                  <a16:creationId xmlns:a16="http://schemas.microsoft.com/office/drawing/2014/main" id="{629C31BE-454B-4430-AB21-85C05C79DB5F}"/>
                </a:ext>
              </a:extLst>
            </p:cNvPr>
            <p:cNvSpPr/>
            <p:nvPr/>
          </p:nvSpPr>
          <p:spPr>
            <a:xfrm>
              <a:off x="1584939" y="1317747"/>
              <a:ext cx="52729" cy="52729"/>
            </a:xfrm>
            <a:custGeom>
              <a:avLst/>
              <a:gdLst>
                <a:gd name="connsiteX0" fmla="*/ 238056 w 237861"/>
                <a:gd name="connsiteY0" fmla="*/ 29340 h 237861"/>
                <a:gd name="connsiteX1" fmla="*/ 209579 w 237861"/>
                <a:gd name="connsiteY1" fmla="*/ 864 h 237861"/>
                <a:gd name="connsiteX2" fmla="*/ 119460 w 237861"/>
                <a:gd name="connsiteY2" fmla="*/ 90983 h 237861"/>
                <a:gd name="connsiteX3" fmla="*/ 29340 w 237861"/>
                <a:gd name="connsiteY3" fmla="*/ 864 h 237861"/>
                <a:gd name="connsiteX4" fmla="*/ 864 w 237861"/>
                <a:gd name="connsiteY4" fmla="*/ 29340 h 237861"/>
                <a:gd name="connsiteX5" fmla="*/ 90983 w 237861"/>
                <a:gd name="connsiteY5" fmla="*/ 119460 h 237861"/>
                <a:gd name="connsiteX6" fmla="*/ 864 w 237861"/>
                <a:gd name="connsiteY6" fmla="*/ 209579 h 237861"/>
                <a:gd name="connsiteX7" fmla="*/ 29340 w 237861"/>
                <a:gd name="connsiteY7" fmla="*/ 238056 h 237861"/>
                <a:gd name="connsiteX8" fmla="*/ 119460 w 237861"/>
                <a:gd name="connsiteY8" fmla="*/ 147936 h 237861"/>
                <a:gd name="connsiteX9" fmla="*/ 209579 w 237861"/>
                <a:gd name="connsiteY9" fmla="*/ 238056 h 237861"/>
                <a:gd name="connsiteX10" fmla="*/ 238056 w 237861"/>
                <a:gd name="connsiteY10" fmla="*/ 209579 h 237861"/>
                <a:gd name="connsiteX11" fmla="*/ 147936 w 237861"/>
                <a:gd name="connsiteY11" fmla="*/ 119460 h 23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7861" h="237861">
                  <a:moveTo>
                    <a:pt x="238056" y="29340"/>
                  </a:moveTo>
                  <a:lnTo>
                    <a:pt x="209579" y="864"/>
                  </a:lnTo>
                  <a:lnTo>
                    <a:pt x="119460" y="90983"/>
                  </a:lnTo>
                  <a:lnTo>
                    <a:pt x="29340" y="864"/>
                  </a:lnTo>
                  <a:lnTo>
                    <a:pt x="864" y="29340"/>
                  </a:lnTo>
                  <a:lnTo>
                    <a:pt x="90983" y="119460"/>
                  </a:lnTo>
                  <a:lnTo>
                    <a:pt x="864" y="209579"/>
                  </a:lnTo>
                  <a:lnTo>
                    <a:pt x="29340" y="238056"/>
                  </a:lnTo>
                  <a:lnTo>
                    <a:pt x="119460" y="147936"/>
                  </a:lnTo>
                  <a:lnTo>
                    <a:pt x="209579" y="238056"/>
                  </a:lnTo>
                  <a:lnTo>
                    <a:pt x="238056" y="209579"/>
                  </a:lnTo>
                  <a:lnTo>
                    <a:pt x="147936" y="119460"/>
                  </a:lnTo>
                  <a:close/>
                </a:path>
              </a:pathLst>
            </a:custGeom>
            <a:solidFill>
              <a:srgbClr val="C00000"/>
            </a:solidFill>
            <a:ln w="32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S" sz="28800"/>
            </a:p>
          </p:txBody>
        </p:sp>
      </p:grpSp>
      <p:pic>
        <p:nvPicPr>
          <p:cNvPr id="84" name="Graphic 83" descr="Home">
            <a:extLst>
              <a:ext uri="{FF2B5EF4-FFF2-40B4-BE49-F238E27FC236}">
                <a16:creationId xmlns:a16="http://schemas.microsoft.com/office/drawing/2014/main" id="{F8A80CF5-D1C4-4869-888E-6884D2D41E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4802" y="794894"/>
            <a:ext cx="799100" cy="7991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3CB22E52-937D-4FBB-91DB-280F787B5484}"/>
              </a:ext>
            </a:extLst>
          </p:cNvPr>
          <p:cNvSpPr txBox="1"/>
          <p:nvPr/>
        </p:nvSpPr>
        <p:spPr>
          <a:xfrm>
            <a:off x="5831446" y="-131424"/>
            <a:ext cx="2428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₹ $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756E9B-2563-40D7-9C87-E967AA2C8750}"/>
              </a:ext>
            </a:extLst>
          </p:cNvPr>
          <p:cNvGrpSpPr/>
          <p:nvPr/>
        </p:nvGrpSpPr>
        <p:grpSpPr>
          <a:xfrm>
            <a:off x="3913222" y="1515802"/>
            <a:ext cx="5432868" cy="4398764"/>
            <a:chOff x="3506424" y="1242757"/>
            <a:chExt cx="1358217" cy="1099691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37EE184-7B7D-4756-91A7-67229495214F}"/>
                </a:ext>
              </a:extLst>
            </p:cNvPr>
            <p:cNvGrpSpPr/>
            <p:nvPr/>
          </p:nvGrpSpPr>
          <p:grpSpPr>
            <a:xfrm>
              <a:off x="3506424" y="1242757"/>
              <a:ext cx="1345277" cy="580879"/>
              <a:chOff x="4081674" y="3656419"/>
              <a:chExt cx="1345277" cy="580880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25E2584-E15C-4736-A77B-429A941E2071}"/>
                  </a:ext>
                </a:extLst>
              </p:cNvPr>
              <p:cNvSpPr txBox="1"/>
              <p:nvPr/>
            </p:nvSpPr>
            <p:spPr>
              <a:xfrm>
                <a:off x="4081674" y="3656419"/>
                <a:ext cx="1345277" cy="484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68% </a:t>
                </a:r>
              </a:p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OF ALL HOUSEHOLDS IN INDIA </a:t>
                </a:r>
                <a:r>
                  <a:rPr lang="en-US" sz="2400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EARN UP TO RS. 10,000/MONTH (~$140/MONTH)</a:t>
                </a:r>
                <a:endParaRPr lang="en-US" sz="2400" baseline="30000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84D5171-E02B-4FE7-ABA1-2CC1E2525D4B}"/>
                  </a:ext>
                </a:extLst>
              </p:cNvPr>
              <p:cNvSpPr txBox="1"/>
              <p:nvPr/>
            </p:nvSpPr>
            <p:spPr>
              <a:xfrm>
                <a:off x="4689994" y="4060327"/>
                <a:ext cx="628290" cy="176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592" indent="-228592">
                  <a:buBlip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</a:buBlip>
                </a:pPr>
                <a:r>
                  <a:rPr lang="en-US" sz="2000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77%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RURAL</a:t>
                </a:r>
              </a:p>
              <a:p>
                <a:pPr marL="228592" indent="-228592">
                  <a:buBlip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</a:buBlip>
                </a:pPr>
                <a:r>
                  <a:rPr lang="en-US" sz="2000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45%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URBAN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4E6BF42-C953-41F7-A6BD-CA50AC7A3A2E}"/>
                </a:ext>
              </a:extLst>
            </p:cNvPr>
            <p:cNvGrpSpPr/>
            <p:nvPr/>
          </p:nvGrpSpPr>
          <p:grpSpPr>
            <a:xfrm>
              <a:off x="3519364" y="1761569"/>
              <a:ext cx="1345277" cy="580879"/>
              <a:chOff x="4081674" y="3656419"/>
              <a:chExt cx="1345277" cy="580880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0B68A47-C660-4974-8FEC-57F7F7C222FB}"/>
                  </a:ext>
                </a:extLst>
              </p:cNvPr>
              <p:cNvSpPr txBox="1"/>
              <p:nvPr/>
            </p:nvSpPr>
            <p:spPr>
              <a:xfrm>
                <a:off x="4081674" y="3656419"/>
                <a:ext cx="1345277" cy="392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5% </a:t>
                </a:r>
              </a:p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OF ALL HOUSEHOLDS IN INDIA </a:t>
                </a:r>
                <a:r>
                  <a:rPr lang="en-US" sz="2400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HAVE NO EARNING MEMBER</a:t>
                </a:r>
                <a:endParaRPr lang="en-US" sz="2400" baseline="30000" dirty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154A1D5-61A8-4239-BA8D-AF9A3B8610EF}"/>
                  </a:ext>
                </a:extLst>
              </p:cNvPr>
              <p:cNvSpPr txBox="1"/>
              <p:nvPr/>
            </p:nvSpPr>
            <p:spPr>
              <a:xfrm>
                <a:off x="4689994" y="4060327"/>
                <a:ext cx="628290" cy="176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592" indent="-228592">
                  <a:buBlip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</a:buBlip>
                </a:pPr>
                <a:r>
                  <a:rPr lang="en-US" sz="2000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4.0%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RURAL</a:t>
                </a:r>
              </a:p>
              <a:p>
                <a:pPr marL="228592" indent="-228592">
                  <a:buBlip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</a:buBlip>
                </a:pPr>
                <a:r>
                  <a:rPr lang="en-US" sz="2000" dirty="0">
                    <a:solidFill>
                      <a:srgbClr val="C00000"/>
                    </a:solidFill>
                    <a:latin typeface="Roboto" pitchFamily="2" charset="0"/>
                    <a:ea typeface="Roboto" pitchFamily="2" charset="0"/>
                  </a:rPr>
                  <a:t>7.5%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  <a:latin typeface="Roboto" pitchFamily="2" charset="0"/>
                    <a:ea typeface="Roboto" pitchFamily="2" charset="0"/>
                  </a:rPr>
                  <a:t>URBAN</a:t>
                </a: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A436B627-293D-49C4-BEED-7E102B0D7880}"/>
              </a:ext>
            </a:extLst>
          </p:cNvPr>
          <p:cNvSpPr txBox="1"/>
          <p:nvPr/>
        </p:nvSpPr>
        <p:spPr>
          <a:xfrm>
            <a:off x="3252592" y="878738"/>
            <a:ext cx="5050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AMONG HOUSEHOLDS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B7B39A-E387-407A-9B52-BDB42049F530}"/>
              </a:ext>
            </a:extLst>
          </p:cNvPr>
          <p:cNvSpPr txBox="1"/>
          <p:nvPr/>
        </p:nvSpPr>
        <p:spPr>
          <a:xfrm>
            <a:off x="9688380" y="991338"/>
            <a:ext cx="4285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AMONG WORKERS</a:t>
            </a:r>
          </a:p>
        </p:txBody>
      </p:sp>
      <p:pic>
        <p:nvPicPr>
          <p:cNvPr id="9" name="Graphic 8" descr="Walk">
            <a:extLst>
              <a:ext uri="{FF2B5EF4-FFF2-40B4-BE49-F238E27FC236}">
                <a16:creationId xmlns:a16="http://schemas.microsoft.com/office/drawing/2014/main" id="{CE3E3884-440F-4307-A550-668B803F84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88642" y="843390"/>
            <a:ext cx="799100" cy="799100"/>
          </a:xfrm>
          <a:prstGeom prst="rect">
            <a:avLst/>
          </a:prstGeom>
        </p:spPr>
      </p:pic>
      <p:sp>
        <p:nvSpPr>
          <p:cNvPr id="31" name="Left Bracket 30">
            <a:extLst>
              <a:ext uri="{FF2B5EF4-FFF2-40B4-BE49-F238E27FC236}">
                <a16:creationId xmlns:a16="http://schemas.microsoft.com/office/drawing/2014/main" id="{D944E647-6D42-42F2-88ED-8971B26022B6}"/>
              </a:ext>
            </a:extLst>
          </p:cNvPr>
          <p:cNvSpPr/>
          <p:nvPr/>
        </p:nvSpPr>
        <p:spPr>
          <a:xfrm>
            <a:off x="9320048" y="726252"/>
            <a:ext cx="238872" cy="5763904"/>
          </a:xfrm>
          <a:prstGeom prst="leftBracke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800"/>
          </a:p>
        </p:txBody>
      </p:sp>
      <p:sp>
        <p:nvSpPr>
          <p:cNvPr id="103" name="Left Bracket 102">
            <a:extLst>
              <a:ext uri="{FF2B5EF4-FFF2-40B4-BE49-F238E27FC236}">
                <a16:creationId xmlns:a16="http://schemas.microsoft.com/office/drawing/2014/main" id="{0654468C-3940-4395-BEE3-89EF343711C4}"/>
              </a:ext>
            </a:extLst>
          </p:cNvPr>
          <p:cNvSpPr/>
          <p:nvPr/>
        </p:nvSpPr>
        <p:spPr>
          <a:xfrm flipH="1">
            <a:off x="8667518" y="726252"/>
            <a:ext cx="282868" cy="5763904"/>
          </a:xfrm>
          <a:prstGeom prst="leftBracke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80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A1A26DD-228D-49E1-8306-FFD06FE04DC7}"/>
              </a:ext>
            </a:extLst>
          </p:cNvPr>
          <p:cNvGrpSpPr/>
          <p:nvPr/>
        </p:nvGrpSpPr>
        <p:grpSpPr>
          <a:xfrm>
            <a:off x="467786" y="1856346"/>
            <a:ext cx="4025076" cy="1538556"/>
            <a:chOff x="4307402" y="597272"/>
            <a:chExt cx="1006269" cy="384639"/>
          </a:xfrm>
        </p:grpSpPr>
        <p:pic>
          <p:nvPicPr>
            <p:cNvPr id="111" name="Graphic 110" descr="Home">
              <a:extLst>
                <a:ext uri="{FF2B5EF4-FFF2-40B4-BE49-F238E27FC236}">
                  <a16:creationId xmlns:a16="http://schemas.microsoft.com/office/drawing/2014/main" id="{6B571BF7-6374-46BB-A4D4-B7180969F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77779" y="597272"/>
              <a:ext cx="336795" cy="336795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4718923-A386-4610-B167-FADFF173027E}"/>
                </a:ext>
              </a:extLst>
            </p:cNvPr>
            <p:cNvSpPr txBox="1"/>
            <p:nvPr/>
          </p:nvSpPr>
          <p:spPr>
            <a:xfrm>
              <a:off x="4307402" y="671216"/>
              <a:ext cx="237481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1</a:t>
              </a:r>
              <a:endParaRPr lang="en-US" sz="4800" baseline="300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75660D5-6073-4E39-A326-0F04B0182A65}"/>
                </a:ext>
              </a:extLst>
            </p:cNvPr>
            <p:cNvSpPr txBox="1"/>
            <p:nvPr/>
          </p:nvSpPr>
          <p:spPr>
            <a:xfrm>
              <a:off x="4744592" y="671216"/>
              <a:ext cx="569079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=5</a:t>
              </a:r>
              <a:endParaRPr lang="en-US" sz="4800" baseline="300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B9BC040-45C7-4EFA-9112-FFC3ED4256B5}"/>
                </a:ext>
              </a:extLst>
            </p:cNvPr>
            <p:cNvSpPr txBox="1"/>
            <p:nvPr/>
          </p:nvSpPr>
          <p:spPr>
            <a:xfrm>
              <a:off x="4655195" y="835717"/>
              <a:ext cx="629344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MEMBERS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(ON AVERAGE)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946AAC7-262D-418C-A1E5-98ED2ED1B5EC}"/>
                </a:ext>
              </a:extLst>
            </p:cNvPr>
            <p:cNvSpPr txBox="1"/>
            <p:nvPr/>
          </p:nvSpPr>
          <p:spPr>
            <a:xfrm>
              <a:off x="4329302" y="862749"/>
              <a:ext cx="629344" cy="84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IN INDIA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3EADEF5E-A6EF-454B-BB56-7EAF486D804A}"/>
              </a:ext>
            </a:extLst>
          </p:cNvPr>
          <p:cNvSpPr txBox="1"/>
          <p:nvPr/>
        </p:nvSpPr>
        <p:spPr>
          <a:xfrm>
            <a:off x="3416440" y="6534994"/>
            <a:ext cx="292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SOURCES AT THE END OF THE DASHBOARD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701AB90-C1AC-4498-A2EB-9095D79CBEEE}"/>
              </a:ext>
            </a:extLst>
          </p:cNvPr>
          <p:cNvSpPr txBox="1"/>
          <p:nvPr/>
        </p:nvSpPr>
        <p:spPr>
          <a:xfrm>
            <a:off x="6154648" y="6609488"/>
            <a:ext cx="5978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TOGGLE BELOW FOR MORE DETAIL</a:t>
            </a:r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ECEFB39C-8A70-43CC-B616-9052FFE59599}"/>
              </a:ext>
            </a:extLst>
          </p:cNvPr>
          <p:cNvSpPr/>
          <p:nvPr/>
        </p:nvSpPr>
        <p:spPr>
          <a:xfrm>
            <a:off x="6099152" y="6645284"/>
            <a:ext cx="476400" cy="64119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4D836F98-3F8C-49CF-BDBD-A09CD97BD78F}"/>
              </a:ext>
            </a:extLst>
          </p:cNvPr>
          <p:cNvSpPr/>
          <p:nvPr/>
        </p:nvSpPr>
        <p:spPr>
          <a:xfrm>
            <a:off x="11689100" y="6645284"/>
            <a:ext cx="476400" cy="64119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6877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04E123-8B81-49C1-BE09-F60CF34FDB9C}"/>
              </a:ext>
            </a:extLst>
          </p:cNvPr>
          <p:cNvSpPr txBox="1"/>
          <p:nvPr/>
        </p:nvSpPr>
        <p:spPr>
          <a:xfrm>
            <a:off x="-192682" y="-92154"/>
            <a:ext cx="18302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FACTOR 2:</a:t>
            </a:r>
            <a:r>
              <a:rPr lang="en-US" sz="40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 LOW </a:t>
            </a:r>
            <a:r>
              <a:rPr lang="en-US" sz="4000" b="1" dirty="0" err="1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LABOUR</a:t>
            </a:r>
            <a:r>
              <a:rPr lang="en-US" sz="40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 FORCE PARTICIPATION &amp; UNEMPLOYMENT</a:t>
            </a:r>
            <a:endParaRPr lang="en-US" sz="4000" b="1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B56990-C71C-4FE3-BC45-9857EE9A610C}"/>
              </a:ext>
            </a:extLst>
          </p:cNvPr>
          <p:cNvSpPr txBox="1"/>
          <p:nvPr/>
        </p:nvSpPr>
        <p:spPr>
          <a:xfrm>
            <a:off x="-192682" y="2904628"/>
            <a:ext cx="18302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FACTOR 3:</a:t>
            </a:r>
            <a:r>
              <a:rPr lang="en-US" sz="40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 LACK OF WOMEN EMPOWERMENT</a:t>
            </a:r>
            <a:endParaRPr lang="en-US" sz="4000" b="1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105" name="Graphic 108" descr="Woman">
            <a:extLst>
              <a:ext uri="{FF2B5EF4-FFF2-40B4-BE49-F238E27FC236}">
                <a16:creationId xmlns:a16="http://schemas.microsoft.com/office/drawing/2014/main" id="{303A62E4-142F-46E8-956B-DC2CB23028C2}"/>
              </a:ext>
            </a:extLst>
          </p:cNvPr>
          <p:cNvGrpSpPr/>
          <p:nvPr/>
        </p:nvGrpSpPr>
        <p:grpSpPr>
          <a:xfrm>
            <a:off x="297522" y="3827550"/>
            <a:ext cx="2585324" cy="2585324"/>
            <a:chOff x="708202" y="2443398"/>
            <a:chExt cx="394118" cy="394118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4CFD8B5-D790-452C-BCB5-A41EDCFE0040}"/>
                </a:ext>
              </a:extLst>
            </p:cNvPr>
            <p:cNvSpPr/>
            <p:nvPr/>
          </p:nvSpPr>
          <p:spPr>
            <a:xfrm>
              <a:off x="869749" y="2452635"/>
              <a:ext cx="69792" cy="69792"/>
            </a:xfrm>
            <a:custGeom>
              <a:avLst/>
              <a:gdLst>
                <a:gd name="connsiteX0" fmla="*/ 68765 w 69791"/>
                <a:gd name="connsiteY0" fmla="*/ 35922 h 69791"/>
                <a:gd name="connsiteX1" fmla="*/ 35922 w 69791"/>
                <a:gd name="connsiteY1" fmla="*/ 68765 h 69791"/>
                <a:gd name="connsiteX2" fmla="*/ 3079 w 69791"/>
                <a:gd name="connsiteY2" fmla="*/ 35922 h 69791"/>
                <a:gd name="connsiteX3" fmla="*/ 35922 w 69791"/>
                <a:gd name="connsiteY3" fmla="*/ 3079 h 69791"/>
                <a:gd name="connsiteX4" fmla="*/ 68765 w 69791"/>
                <a:gd name="connsiteY4" fmla="*/ 35922 h 6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91" h="69791">
                  <a:moveTo>
                    <a:pt x="68765" y="35922"/>
                  </a:moveTo>
                  <a:cubicBezTo>
                    <a:pt x="68765" y="54061"/>
                    <a:pt x="54061" y="68765"/>
                    <a:pt x="35922" y="68765"/>
                  </a:cubicBezTo>
                  <a:cubicBezTo>
                    <a:pt x="17783" y="68765"/>
                    <a:pt x="3079" y="54061"/>
                    <a:pt x="3079" y="35922"/>
                  </a:cubicBezTo>
                  <a:cubicBezTo>
                    <a:pt x="3079" y="17783"/>
                    <a:pt x="17783" y="3079"/>
                    <a:pt x="35922" y="3079"/>
                  </a:cubicBezTo>
                  <a:cubicBezTo>
                    <a:pt x="54061" y="3079"/>
                    <a:pt x="68765" y="17783"/>
                    <a:pt x="68765" y="359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S" sz="288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C1E3B14-6BC2-48F1-AECA-804ABD995246}"/>
                </a:ext>
              </a:extLst>
            </p:cNvPr>
            <p:cNvSpPr/>
            <p:nvPr/>
          </p:nvSpPr>
          <p:spPr>
            <a:xfrm>
              <a:off x="811642" y="2526532"/>
              <a:ext cx="184743" cy="299694"/>
            </a:xfrm>
            <a:custGeom>
              <a:avLst/>
              <a:gdLst>
                <a:gd name="connsiteX0" fmla="*/ 183527 w 184742"/>
                <a:gd name="connsiteY0" fmla="*/ 129525 h 299693"/>
                <a:gd name="connsiteX1" fmla="*/ 153968 w 184742"/>
                <a:gd name="connsiteY1" fmla="*/ 27711 h 299693"/>
                <a:gd name="connsiteX2" fmla="*/ 147400 w 184742"/>
                <a:gd name="connsiteY2" fmla="*/ 18680 h 299693"/>
                <a:gd name="connsiteX3" fmla="*/ 112915 w 184742"/>
                <a:gd name="connsiteY3" fmla="*/ 4721 h 299693"/>
                <a:gd name="connsiteX4" fmla="*/ 94030 w 184742"/>
                <a:gd name="connsiteY4" fmla="*/ 3079 h 299693"/>
                <a:gd name="connsiteX5" fmla="*/ 75145 w 184742"/>
                <a:gd name="connsiteY5" fmla="*/ 4721 h 299693"/>
                <a:gd name="connsiteX6" fmla="*/ 40660 w 184742"/>
                <a:gd name="connsiteY6" fmla="*/ 18680 h 299693"/>
                <a:gd name="connsiteX7" fmla="*/ 34091 w 184742"/>
                <a:gd name="connsiteY7" fmla="*/ 27711 h 299693"/>
                <a:gd name="connsiteX8" fmla="*/ 3711 w 184742"/>
                <a:gd name="connsiteY8" fmla="*/ 129525 h 299693"/>
                <a:gd name="connsiteX9" fmla="*/ 15206 w 184742"/>
                <a:gd name="connsiteY9" fmla="*/ 150052 h 299693"/>
                <a:gd name="connsiteX10" fmla="*/ 20133 w 184742"/>
                <a:gd name="connsiteY10" fmla="*/ 150873 h 299693"/>
                <a:gd name="connsiteX11" fmla="*/ 35733 w 184742"/>
                <a:gd name="connsiteY11" fmla="*/ 139378 h 299693"/>
                <a:gd name="connsiteX12" fmla="*/ 61187 w 184742"/>
                <a:gd name="connsiteY12" fmla="*/ 53165 h 299693"/>
                <a:gd name="connsiteX13" fmla="*/ 61187 w 184742"/>
                <a:gd name="connsiteY13" fmla="*/ 81903 h 299693"/>
                <a:gd name="connsiteX14" fmla="*/ 30807 w 184742"/>
                <a:gd name="connsiteY14" fmla="*/ 183716 h 299693"/>
                <a:gd name="connsiteX15" fmla="*/ 52976 w 184742"/>
                <a:gd name="connsiteY15" fmla="*/ 183716 h 299693"/>
                <a:gd name="connsiteX16" fmla="*/ 52976 w 184742"/>
                <a:gd name="connsiteY16" fmla="*/ 298668 h 299693"/>
                <a:gd name="connsiteX17" fmla="*/ 85819 w 184742"/>
                <a:gd name="connsiteY17" fmla="*/ 298668 h 299693"/>
                <a:gd name="connsiteX18" fmla="*/ 85819 w 184742"/>
                <a:gd name="connsiteY18" fmla="*/ 183716 h 299693"/>
                <a:gd name="connsiteX19" fmla="*/ 102240 w 184742"/>
                <a:gd name="connsiteY19" fmla="*/ 183716 h 299693"/>
                <a:gd name="connsiteX20" fmla="*/ 102240 w 184742"/>
                <a:gd name="connsiteY20" fmla="*/ 298668 h 299693"/>
                <a:gd name="connsiteX21" fmla="*/ 135084 w 184742"/>
                <a:gd name="connsiteY21" fmla="*/ 298668 h 299693"/>
                <a:gd name="connsiteX22" fmla="*/ 135084 w 184742"/>
                <a:gd name="connsiteY22" fmla="*/ 183716 h 299693"/>
                <a:gd name="connsiteX23" fmla="*/ 157253 w 184742"/>
                <a:gd name="connsiteY23" fmla="*/ 183716 h 299693"/>
                <a:gd name="connsiteX24" fmla="*/ 126873 w 184742"/>
                <a:gd name="connsiteY24" fmla="*/ 81903 h 299693"/>
                <a:gd name="connsiteX25" fmla="*/ 126873 w 184742"/>
                <a:gd name="connsiteY25" fmla="*/ 53165 h 299693"/>
                <a:gd name="connsiteX26" fmla="*/ 152326 w 184742"/>
                <a:gd name="connsiteY26" fmla="*/ 139378 h 299693"/>
                <a:gd name="connsiteX27" fmla="*/ 167927 w 184742"/>
                <a:gd name="connsiteY27" fmla="*/ 150873 h 299693"/>
                <a:gd name="connsiteX28" fmla="*/ 172853 w 184742"/>
                <a:gd name="connsiteY28" fmla="*/ 150052 h 299693"/>
                <a:gd name="connsiteX29" fmla="*/ 183527 w 184742"/>
                <a:gd name="connsiteY29" fmla="*/ 129525 h 299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4742" h="299693">
                  <a:moveTo>
                    <a:pt x="183527" y="129525"/>
                  </a:moveTo>
                  <a:lnTo>
                    <a:pt x="153968" y="27711"/>
                  </a:lnTo>
                  <a:cubicBezTo>
                    <a:pt x="153147" y="23606"/>
                    <a:pt x="150684" y="20322"/>
                    <a:pt x="147400" y="18680"/>
                  </a:cubicBezTo>
                  <a:cubicBezTo>
                    <a:pt x="137547" y="12111"/>
                    <a:pt x="126052" y="8006"/>
                    <a:pt x="112915" y="4721"/>
                  </a:cubicBezTo>
                  <a:cubicBezTo>
                    <a:pt x="106346" y="3900"/>
                    <a:pt x="100598" y="3079"/>
                    <a:pt x="94030" y="3079"/>
                  </a:cubicBezTo>
                  <a:cubicBezTo>
                    <a:pt x="87461" y="3079"/>
                    <a:pt x="81713" y="3900"/>
                    <a:pt x="75145" y="4721"/>
                  </a:cubicBezTo>
                  <a:cubicBezTo>
                    <a:pt x="62008" y="7184"/>
                    <a:pt x="50512" y="12111"/>
                    <a:pt x="40660" y="18680"/>
                  </a:cubicBezTo>
                  <a:cubicBezTo>
                    <a:pt x="37375" y="21143"/>
                    <a:pt x="34912" y="23606"/>
                    <a:pt x="34091" y="27711"/>
                  </a:cubicBezTo>
                  <a:lnTo>
                    <a:pt x="3711" y="129525"/>
                  </a:lnTo>
                  <a:cubicBezTo>
                    <a:pt x="1248" y="138557"/>
                    <a:pt x="6174" y="147589"/>
                    <a:pt x="15206" y="150052"/>
                  </a:cubicBezTo>
                  <a:cubicBezTo>
                    <a:pt x="16848" y="150873"/>
                    <a:pt x="18490" y="150873"/>
                    <a:pt x="20133" y="150873"/>
                  </a:cubicBezTo>
                  <a:cubicBezTo>
                    <a:pt x="27522" y="150873"/>
                    <a:pt x="34091" y="145947"/>
                    <a:pt x="35733" y="139378"/>
                  </a:cubicBezTo>
                  <a:lnTo>
                    <a:pt x="61187" y="53165"/>
                  </a:lnTo>
                  <a:lnTo>
                    <a:pt x="61187" y="81903"/>
                  </a:lnTo>
                  <a:lnTo>
                    <a:pt x="30807" y="183716"/>
                  </a:lnTo>
                  <a:lnTo>
                    <a:pt x="52976" y="183716"/>
                  </a:lnTo>
                  <a:lnTo>
                    <a:pt x="52976" y="298668"/>
                  </a:lnTo>
                  <a:lnTo>
                    <a:pt x="85819" y="298668"/>
                  </a:lnTo>
                  <a:lnTo>
                    <a:pt x="85819" y="183716"/>
                  </a:lnTo>
                  <a:lnTo>
                    <a:pt x="102240" y="183716"/>
                  </a:lnTo>
                  <a:lnTo>
                    <a:pt x="102240" y="298668"/>
                  </a:lnTo>
                  <a:lnTo>
                    <a:pt x="135084" y="298668"/>
                  </a:lnTo>
                  <a:lnTo>
                    <a:pt x="135084" y="183716"/>
                  </a:lnTo>
                  <a:lnTo>
                    <a:pt x="157253" y="183716"/>
                  </a:lnTo>
                  <a:lnTo>
                    <a:pt x="126873" y="81903"/>
                  </a:lnTo>
                  <a:lnTo>
                    <a:pt x="126873" y="53165"/>
                  </a:lnTo>
                  <a:lnTo>
                    <a:pt x="152326" y="139378"/>
                  </a:lnTo>
                  <a:cubicBezTo>
                    <a:pt x="154790" y="146768"/>
                    <a:pt x="161358" y="150873"/>
                    <a:pt x="167927" y="150873"/>
                  </a:cubicBezTo>
                  <a:cubicBezTo>
                    <a:pt x="169569" y="150873"/>
                    <a:pt x="171211" y="150873"/>
                    <a:pt x="172853" y="150052"/>
                  </a:cubicBezTo>
                  <a:cubicBezTo>
                    <a:pt x="181064" y="147589"/>
                    <a:pt x="185991" y="138557"/>
                    <a:pt x="183527" y="12952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S" sz="2880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6550D0E-7E65-42E8-8499-9E8DEE6E55B4}"/>
              </a:ext>
            </a:extLst>
          </p:cNvPr>
          <p:cNvSpPr txBox="1"/>
          <p:nvPr/>
        </p:nvSpPr>
        <p:spPr>
          <a:xfrm>
            <a:off x="2614042" y="3649658"/>
            <a:ext cx="5460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89%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OF THE </a:t>
            </a:r>
            <a:r>
              <a:rPr lang="en-US" sz="24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WOMEN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WORKING AGE POPULATION (15-64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YRS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) ARE </a:t>
            </a:r>
            <a:r>
              <a:rPr lang="en-US" sz="24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UNEMPLOYABLE / NOT LOOKING FOR EMPLOYMENT</a:t>
            </a:r>
            <a:endParaRPr lang="en-US" sz="2400" baseline="30000" dirty="0">
              <a:solidFill>
                <a:srgbClr val="C0000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8142C7-39B9-4FBA-8594-AC11C82A81FA}"/>
              </a:ext>
            </a:extLst>
          </p:cNvPr>
          <p:cNvSpPr txBox="1"/>
          <p:nvPr/>
        </p:nvSpPr>
        <p:spPr>
          <a:xfrm>
            <a:off x="13206052" y="3649656"/>
            <a:ext cx="49358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13%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OF THE </a:t>
            </a:r>
            <a:r>
              <a:rPr lang="en-US" sz="24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EMPLOYABLE WOMEN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ARE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UNEMPLOYED, </a:t>
            </a:r>
            <a:r>
              <a:rPr lang="en-US" sz="4000" b="1" dirty="0" err="1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3X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THAT OF MEN (4.4% UNEMPLOYED)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EE4E47-8BE9-4681-92AC-A763D2FEBD0B}"/>
              </a:ext>
            </a:extLst>
          </p:cNvPr>
          <p:cNvSpPr txBox="1"/>
          <p:nvPr/>
        </p:nvSpPr>
        <p:spPr>
          <a:xfrm>
            <a:off x="7898490" y="3649656"/>
            <a:ext cx="52755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68%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OF  </a:t>
            </a:r>
            <a:r>
              <a:rPr lang="en-US" sz="24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EMPLOYED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WOMEN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EARN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UPTO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RS. 5,000 / MONTH ($70/MONTH), </a:t>
            </a:r>
            <a:r>
              <a:rPr lang="en-US" sz="4000" b="1" dirty="0" err="1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1.7X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THAT OF ALL MEN (39%)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668AC6-AB75-44EA-8F61-B6D67C410914}"/>
              </a:ext>
            </a:extLst>
          </p:cNvPr>
          <p:cNvGrpSpPr/>
          <p:nvPr/>
        </p:nvGrpSpPr>
        <p:grpSpPr>
          <a:xfrm>
            <a:off x="531280" y="688636"/>
            <a:ext cx="2082760" cy="2082760"/>
            <a:chOff x="55537" y="732679"/>
            <a:chExt cx="914400" cy="914400"/>
          </a:xfrm>
        </p:grpSpPr>
        <p:pic>
          <p:nvPicPr>
            <p:cNvPr id="45" name="Graphic 44" descr="Briefcase">
              <a:extLst>
                <a:ext uri="{FF2B5EF4-FFF2-40B4-BE49-F238E27FC236}">
                  <a16:creationId xmlns:a16="http://schemas.microsoft.com/office/drawing/2014/main" id="{7B98AB8B-CB89-4431-9AA6-EED3F34F3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537" y="732679"/>
              <a:ext cx="914400" cy="914400"/>
            </a:xfrm>
            <a:prstGeom prst="rect">
              <a:avLst/>
            </a:prstGeom>
          </p:spPr>
        </p:pic>
        <p:pic>
          <p:nvPicPr>
            <p:cNvPr id="46" name="Graphic 45" descr="Close">
              <a:extLst>
                <a:ext uri="{FF2B5EF4-FFF2-40B4-BE49-F238E27FC236}">
                  <a16:creationId xmlns:a16="http://schemas.microsoft.com/office/drawing/2014/main" id="{6B173364-6732-4F55-ADBE-C6C5D5399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7046" y="940330"/>
              <a:ext cx="564800" cy="56480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E479291-1AB1-474D-8A59-8ED16C894578}"/>
              </a:ext>
            </a:extLst>
          </p:cNvPr>
          <p:cNvSpPr txBox="1"/>
          <p:nvPr/>
        </p:nvSpPr>
        <p:spPr>
          <a:xfrm>
            <a:off x="2458774" y="622022"/>
            <a:ext cx="7296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57%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OF THE WORKING AGE POPULATION (15-64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YRS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) ARE </a:t>
            </a:r>
            <a:r>
              <a:rPr lang="en-US" sz="2400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UNEMPLOYABLE / NOT LOOKING FOR EMPLOYMENT</a:t>
            </a:r>
            <a:endParaRPr lang="en-US" sz="2400" baseline="30000" dirty="0">
              <a:solidFill>
                <a:srgbClr val="C0000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B82BC2-21DD-4871-A605-272E1C8815A0}"/>
              </a:ext>
            </a:extLst>
          </p:cNvPr>
          <p:cNvSpPr txBox="1"/>
          <p:nvPr/>
        </p:nvSpPr>
        <p:spPr>
          <a:xfrm>
            <a:off x="8958610" y="640022"/>
            <a:ext cx="96534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30%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OF THE </a:t>
            </a:r>
            <a:r>
              <a:rPr lang="en-US" sz="24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EMPLOYABLE YOUTH AGES 20-24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ARE </a:t>
            </a:r>
            <a:r>
              <a:rPr lang="en-US" sz="2400" b="1" dirty="0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UNEMPLOYED,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~</a:t>
            </a:r>
            <a:r>
              <a:rPr lang="en-US" sz="4000" b="1" dirty="0" err="1">
                <a:solidFill>
                  <a:srgbClr val="C00000"/>
                </a:solidFill>
                <a:latin typeface="Roboto" pitchFamily="2" charset="0"/>
                <a:ea typeface="Roboto" pitchFamily="2" charset="0"/>
              </a:rPr>
              <a:t>7X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 THAT OF ALL MEN (4.4% UNEMPLOYED)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CEA764-6023-4391-A267-371B289A54E4}"/>
              </a:ext>
            </a:extLst>
          </p:cNvPr>
          <p:cNvSpPr txBox="1"/>
          <p:nvPr/>
        </p:nvSpPr>
        <p:spPr>
          <a:xfrm>
            <a:off x="3385420" y="6327282"/>
            <a:ext cx="292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SOURCES AT THE END OF THE DASHBOARD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CDE911-6D6D-4028-A9AF-AA43230BCF10}"/>
              </a:ext>
            </a:extLst>
          </p:cNvPr>
          <p:cNvSpPr txBox="1"/>
          <p:nvPr/>
        </p:nvSpPr>
        <p:spPr>
          <a:xfrm>
            <a:off x="6306332" y="6408628"/>
            <a:ext cx="567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TOGGLE BELOW FOR MORE DETAIL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F39D5F4A-64AF-48F5-9BBF-EA0103C73CAA}"/>
              </a:ext>
            </a:extLst>
          </p:cNvPr>
          <p:cNvSpPr/>
          <p:nvPr/>
        </p:nvSpPr>
        <p:spPr>
          <a:xfrm>
            <a:off x="6099152" y="6444424"/>
            <a:ext cx="476400" cy="64119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3BE70694-74F1-4228-812D-7A692AF48B6F}"/>
              </a:ext>
            </a:extLst>
          </p:cNvPr>
          <p:cNvSpPr/>
          <p:nvPr/>
        </p:nvSpPr>
        <p:spPr>
          <a:xfrm>
            <a:off x="11689100" y="6444424"/>
            <a:ext cx="476400" cy="64119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396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</TotalTime>
  <Words>736</Words>
  <Application>Microsoft Office PowerPoint</Application>
  <PresentationFormat>Custom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Malpani</dc:creator>
  <cp:lastModifiedBy>anishmalpani</cp:lastModifiedBy>
  <cp:revision>179</cp:revision>
  <dcterms:created xsi:type="dcterms:W3CDTF">2018-10-10T03:12:02Z</dcterms:created>
  <dcterms:modified xsi:type="dcterms:W3CDTF">2020-02-04T07:59:57Z</dcterms:modified>
</cp:coreProperties>
</file>