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FAA9D-86B3-4D76-BA1B-593E89B611BE}" v="4" dt="2023-04-25T17:55:52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43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1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7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4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7E88-8C9E-44A5-AE18-B8A0E3F36F5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D155-731A-4686-A201-3C4140D7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1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DBAAF49B-6A8A-29FE-6E90-8C9AF198EF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8BDA-68DF-F412-D003-CFCDC3176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sz="4100" b="1" i="0">
                <a:effectLst/>
                <a:latin typeface="-apple-system"/>
              </a:rPr>
              <a:t>Analyzing what affects the number of cab rides in a given 2 year period to decide which company to invest in.</a:t>
            </a:r>
            <a:endParaRPr lang="en-US" sz="4100"/>
          </a:p>
        </p:txBody>
      </p:sp>
    </p:spTree>
    <p:extLst>
      <p:ext uri="{BB962C8B-B14F-4D97-AF65-F5344CB8AC3E}">
        <p14:creationId xmlns:p14="http://schemas.microsoft.com/office/powerpoint/2010/main" val="124169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6CB-3A55-7051-BD74-C0E4B956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Number of people in each income group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29286-8583-2578-8D58-F19346263803}"/>
              </a:ext>
            </a:extLst>
          </p:cNvPr>
          <p:cNvSpPr txBox="1">
            <a:spLocks/>
          </p:cNvSpPr>
          <p:nvPr/>
        </p:nvSpPr>
        <p:spPr>
          <a:xfrm>
            <a:off x="313719" y="1838889"/>
            <a:ext cx="4696431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There are around 35000 people in each income category from $2500-$5000 per month to $22500-$25000 per month after which there is a steep decline.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33D4778B-0483-EF5F-6445-D539F875B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62" y="1935921"/>
            <a:ext cx="6484000" cy="3695700"/>
          </a:xfrm>
        </p:spPr>
      </p:pic>
    </p:spTree>
    <p:extLst>
      <p:ext uri="{BB962C8B-B14F-4D97-AF65-F5344CB8AC3E}">
        <p14:creationId xmlns:p14="http://schemas.microsoft.com/office/powerpoint/2010/main" val="206755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6CB-3A55-7051-BD74-C0E4B956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Number of people in each age group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29286-8583-2578-8D58-F19346263803}"/>
              </a:ext>
            </a:extLst>
          </p:cNvPr>
          <p:cNvSpPr txBox="1">
            <a:spLocks/>
          </p:cNvSpPr>
          <p:nvPr/>
        </p:nvSpPr>
        <p:spPr>
          <a:xfrm>
            <a:off x="0" y="2076450"/>
            <a:ext cx="471487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People under 40(and especially under 30) use taxis a lot more than older people. 24-30 is the most common age of taxi usage.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87851287-316B-60E9-2CA1-C76DABB2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87" y="2095500"/>
            <a:ext cx="7062600" cy="3695700"/>
          </a:xfrm>
        </p:spPr>
      </p:pic>
    </p:spTree>
    <p:extLst>
      <p:ext uri="{BB962C8B-B14F-4D97-AF65-F5344CB8AC3E}">
        <p14:creationId xmlns:p14="http://schemas.microsoft.com/office/powerpoint/2010/main" val="361578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6CB-3A55-7051-BD74-C0E4B956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Revenue and profit margin by 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29286-8583-2578-8D58-F19346263803}"/>
              </a:ext>
            </a:extLst>
          </p:cNvPr>
          <p:cNvSpPr txBox="1">
            <a:spLocks/>
          </p:cNvSpPr>
          <p:nvPr/>
        </p:nvSpPr>
        <p:spPr>
          <a:xfrm>
            <a:off x="1136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Yellow cab charges more and has a higher percent markup than pink cab.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EA5932C-E0C2-1DC3-E874-A0690C456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26" y="2096064"/>
            <a:ext cx="6598572" cy="3695700"/>
          </a:xfrm>
        </p:spPr>
      </p:pic>
    </p:spTree>
    <p:extLst>
      <p:ext uri="{BB962C8B-B14F-4D97-AF65-F5344CB8AC3E}">
        <p14:creationId xmlns:p14="http://schemas.microsoft.com/office/powerpoint/2010/main" val="298546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6CB-3A55-7051-BD74-C0E4B956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Correlation between multiple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29286-8583-2578-8D58-F19346263803}"/>
              </a:ext>
            </a:extLst>
          </p:cNvPr>
          <p:cNvSpPr txBox="1">
            <a:spLocks/>
          </p:cNvSpPr>
          <p:nvPr/>
        </p:nvSpPr>
        <p:spPr>
          <a:xfrm>
            <a:off x="313720" y="1974021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Insights from figure:-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1) The more people in a city, the more taxi users.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2) The further you travel, the more the trip costs and thus the more you pay.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3) If the trip costs more, you pay more. 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7B8215E-2257-D4B9-9072-58CB1A8FD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71" y="1974021"/>
            <a:ext cx="6591632" cy="3695700"/>
          </a:xfrm>
        </p:spPr>
      </p:pic>
    </p:spTree>
    <p:extLst>
      <p:ext uri="{BB962C8B-B14F-4D97-AF65-F5344CB8AC3E}">
        <p14:creationId xmlns:p14="http://schemas.microsoft.com/office/powerpoint/2010/main" val="184259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6CB-3A55-7051-BD74-C0E4B956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Revenue and profit margin by company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E98A1B-9110-13C6-F8DC-448F4E32CDE8}"/>
              </a:ext>
            </a:extLst>
          </p:cNvPr>
          <p:cNvSpPr txBox="1">
            <a:spLocks/>
          </p:cNvSpPr>
          <p:nvPr/>
        </p:nvSpPr>
        <p:spPr>
          <a:xfrm>
            <a:off x="597886" y="2056735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There are slightly more taxi rides on holidays than workdays.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29286-8583-2578-8D58-F19346263803}"/>
              </a:ext>
            </a:extLst>
          </p:cNvPr>
          <p:cNvSpPr txBox="1">
            <a:spLocks/>
          </p:cNvSpPr>
          <p:nvPr/>
        </p:nvSpPr>
        <p:spPr>
          <a:xfrm>
            <a:off x="477416" y="55141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2404E5EF-4224-FFC2-DF32-214FD7B60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16" y="1957273"/>
            <a:ext cx="6411888" cy="3695700"/>
          </a:xfrm>
        </p:spPr>
      </p:pic>
    </p:spTree>
    <p:extLst>
      <p:ext uri="{BB962C8B-B14F-4D97-AF65-F5344CB8AC3E}">
        <p14:creationId xmlns:p14="http://schemas.microsoft.com/office/powerpoint/2010/main" val="135206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06DE5-5E7A-AAD2-EC66-94085308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26586CC-70D2-6EFB-6D9D-27582D9C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6798" y="497632"/>
            <a:ext cx="3398398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2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rge car car park from above">
            <a:extLst>
              <a:ext uri="{FF2B5EF4-FFF2-40B4-BE49-F238E27FC236}">
                <a16:creationId xmlns:a16="http://schemas.microsoft.com/office/drawing/2014/main" id="{E2951B92-7421-D52A-AF56-6AB32A98C1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6149" b="9290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3213C-EE85-DEDD-810A-68DC09C0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FC50-137D-60A9-3885-B0296940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Lato Extended"/>
              </a:rPr>
              <a:t>XYZ is a private firm in US. </a:t>
            </a:r>
          </a:p>
          <a:p>
            <a:r>
              <a:rPr lang="en-US" b="0" i="0" dirty="0">
                <a:effectLst/>
                <a:latin typeface="Lato Extended"/>
              </a:rPr>
              <a:t>Due to remarkable growth in the Cab Industry in last few years and multiple key players in the market, it is planning for an investment in Cab industry</a:t>
            </a:r>
            <a:r>
              <a:rPr lang="en-US" dirty="0">
                <a:latin typeface="Lato Extended"/>
              </a:rPr>
              <a:t>.</a:t>
            </a:r>
          </a:p>
          <a:p>
            <a:r>
              <a:rPr lang="en-US" dirty="0">
                <a:latin typeface="Lato Extended"/>
              </a:rPr>
              <a:t>A</a:t>
            </a:r>
            <a:r>
              <a:rPr lang="en-US" b="0" i="0" dirty="0">
                <a:effectLst/>
                <a:latin typeface="Lato Extended"/>
              </a:rPr>
              <a:t>s per their Go-to-Market(G2M) strategy they want to understand the market.</a:t>
            </a:r>
          </a:p>
          <a:p>
            <a:r>
              <a:rPr lang="en-US" dirty="0">
                <a:latin typeface="Lato Extended"/>
              </a:rPr>
              <a:t>I </a:t>
            </a:r>
            <a:r>
              <a:rPr lang="en-US" b="0" i="0" dirty="0">
                <a:effectLst/>
                <a:latin typeface="Lato Extended"/>
              </a:rPr>
              <a:t>have been provided with multiple data sets that contains information on 2 cab companies. </a:t>
            </a:r>
            <a:endParaRPr lang="en-US" dirty="0">
              <a:latin typeface="Lato Extended"/>
            </a:endParaRPr>
          </a:p>
          <a:p>
            <a:r>
              <a:rPr lang="en-US" b="0" i="0" dirty="0">
                <a:effectLst/>
                <a:latin typeface="Lato Extended"/>
              </a:rPr>
              <a:t>XYZ is interested in using your actionable insights to help them identify the right company to make their investment.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2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open door of a house with the key on the keyhole">
            <a:extLst>
              <a:ext uri="{FF2B5EF4-FFF2-40B4-BE49-F238E27FC236}">
                <a16:creationId xmlns:a16="http://schemas.microsoft.com/office/drawing/2014/main" id="{1CEAF8C5-9206-A28F-5D4A-953CA7BCB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5" b="9100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0EEBD-BFEE-82C3-0B40-E66DF8A1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90784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445B-EFAA-E241-6CC3-C0BDF4C9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427" y="1467056"/>
            <a:ext cx="5848350" cy="1325563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Yellow cab have a lot more rides than pink cab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21BE9A-E4F8-88D1-EEA9-BE8C56DD7415}"/>
              </a:ext>
            </a:extLst>
          </p:cNvPr>
          <p:cNvSpPr txBox="1">
            <a:spLocks/>
          </p:cNvSpPr>
          <p:nvPr/>
        </p:nvSpPr>
        <p:spPr>
          <a:xfrm>
            <a:off x="247650" y="1051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Total transactions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F66FB48-9379-D0F1-1549-56D36C85F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0688" y="2955837"/>
            <a:ext cx="8377927" cy="349258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494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374E-1B81-B469-6985-07F0E157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" y="5360144"/>
            <a:ext cx="12065453" cy="1325563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More people pay with card at both companies. A larger share of yellow cab customers pay with card than pink cab.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B196C-FE09-59A9-A08C-083773146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980" y="1642376"/>
            <a:ext cx="10358040" cy="357324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70043D-0816-B73B-744D-0FF2A7F8D0A9}"/>
              </a:ext>
            </a:extLst>
          </p:cNvPr>
          <p:cNvSpPr txBox="1">
            <a:spLocks/>
          </p:cNvSpPr>
          <p:nvPr/>
        </p:nvSpPr>
        <p:spPr>
          <a:xfrm>
            <a:off x="315686" y="1722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Transactions by payment method</a:t>
            </a:r>
          </a:p>
        </p:txBody>
      </p:sp>
    </p:spTree>
    <p:extLst>
      <p:ext uri="{BB962C8B-B14F-4D97-AF65-F5344CB8AC3E}">
        <p14:creationId xmlns:p14="http://schemas.microsoft.com/office/powerpoint/2010/main" val="306176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7AAE58-B7D3-483F-829E-637C98F7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BF090-61C1-699E-632C-D52E3B6E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1748907"/>
            <a:ext cx="11877675" cy="12997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dirty="0">
                <a:latin typeface="+mn-lt"/>
              </a:rPr>
              <a:t>More men use taxi services than women. The difference is significantly more with yellow cab as compared to pink cab.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1F2AB0-37F3-A8F1-4337-8DD43B9A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137" y="339887"/>
            <a:ext cx="9001462" cy="68099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Transactions by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B8A9F-4E72-09C5-C891-974F0ECC7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0546" y="3276180"/>
            <a:ext cx="8361704" cy="33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6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6CB-3A55-7051-BD74-C0E4B956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2214"/>
            <a:ext cx="617168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Transactions by city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29286-8583-2578-8D58-F19346263803}"/>
              </a:ext>
            </a:extLst>
          </p:cNvPr>
          <p:cNvSpPr txBox="1">
            <a:spLocks/>
          </p:cNvSpPr>
          <p:nvPr/>
        </p:nvSpPr>
        <p:spPr>
          <a:xfrm>
            <a:off x="494695" y="2067489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New York City has the highest population followed by Chicago and LA with Nashville and Boston having the lowest.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3B2CEE7D-383E-9D5C-091C-8A070C60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432214"/>
            <a:ext cx="5554227" cy="6109054"/>
          </a:xfrm>
        </p:spPr>
      </p:pic>
    </p:spTree>
    <p:extLst>
      <p:ext uri="{BB962C8B-B14F-4D97-AF65-F5344CB8AC3E}">
        <p14:creationId xmlns:p14="http://schemas.microsoft.com/office/powerpoint/2010/main" val="415041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6CB-3A55-7051-BD74-C0E4B956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4563080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Users by city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29286-8583-2578-8D58-F19346263803}"/>
              </a:ext>
            </a:extLst>
          </p:cNvPr>
          <p:cNvSpPr txBox="1">
            <a:spLocks/>
          </p:cNvSpPr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1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New York City has the highest number of taxi users still but closely followed by San Francisco.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56A995D1-5072-5C8B-A642-CD2B48E7F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609599"/>
            <a:ext cx="5763387" cy="6090515"/>
          </a:xfrm>
        </p:spPr>
      </p:pic>
    </p:spTree>
    <p:extLst>
      <p:ext uri="{BB962C8B-B14F-4D97-AF65-F5344CB8AC3E}">
        <p14:creationId xmlns:p14="http://schemas.microsoft.com/office/powerpoint/2010/main" val="107472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6CB-3A55-7051-BD74-C0E4B956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Prices charged by 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29286-8583-2578-8D58-F19346263803}"/>
              </a:ext>
            </a:extLst>
          </p:cNvPr>
          <p:cNvSpPr txBox="1">
            <a:spLocks/>
          </p:cNvSpPr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1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Yellow cab generally charges more and has a higher variance in prices also.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BDF4450-3E45-D318-4BB3-C4CE59094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40" y="1935921"/>
            <a:ext cx="6447944" cy="3695700"/>
          </a:xfrm>
        </p:spPr>
      </p:pic>
    </p:spTree>
    <p:extLst>
      <p:ext uri="{BB962C8B-B14F-4D97-AF65-F5344CB8AC3E}">
        <p14:creationId xmlns:p14="http://schemas.microsoft.com/office/powerpoint/2010/main" val="327865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86</TotalTime>
  <Words>405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Bookman Old Style</vt:lpstr>
      <vt:lpstr>Calibri</vt:lpstr>
      <vt:lpstr>Lato Extended</vt:lpstr>
      <vt:lpstr>Rockwell</vt:lpstr>
      <vt:lpstr>Damask</vt:lpstr>
      <vt:lpstr>Analyzing what affects the number of cab rides in a given 2 year period to decide which company to invest in.</vt:lpstr>
      <vt:lpstr>Motivation</vt:lpstr>
      <vt:lpstr>Key insights</vt:lpstr>
      <vt:lpstr>Yellow cab have a lot more rides than pink cab</vt:lpstr>
      <vt:lpstr>More people pay with card at both companies. A larger share of yellow cab customers pay with card than pink cab.</vt:lpstr>
      <vt:lpstr>More men use taxi services than women. The difference is significantly more with yellow cab as compared to pink cab.</vt:lpstr>
      <vt:lpstr>Transactions by city</vt:lpstr>
      <vt:lpstr>Users by city</vt:lpstr>
      <vt:lpstr>Prices charged by company</vt:lpstr>
      <vt:lpstr>Number of people in each income group</vt:lpstr>
      <vt:lpstr>Number of people in each age group</vt:lpstr>
      <vt:lpstr>Revenue and profit margin by company</vt:lpstr>
      <vt:lpstr>Correlation between multiple variables</vt:lpstr>
      <vt:lpstr>Revenue and profit margin by company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what affects the number of cab rides in a given 2 year period to decide which company to invest in.</dc:title>
  <dc:creator>Anish Mitra</dc:creator>
  <cp:lastModifiedBy>Anish Mitra</cp:lastModifiedBy>
  <cp:revision>3</cp:revision>
  <dcterms:created xsi:type="dcterms:W3CDTF">2023-04-25T16:45:50Z</dcterms:created>
  <dcterms:modified xsi:type="dcterms:W3CDTF">2023-04-26T00:58:06Z</dcterms:modified>
</cp:coreProperties>
</file>