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1" r:id="rId5"/>
    <p:sldId id="263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3955" autoAdjust="0"/>
  </p:normalViewPr>
  <p:slideViewPr>
    <p:cSldViewPr snapToGrid="0">
      <p:cViewPr varScale="1">
        <p:scale>
          <a:sx n="112" d="100"/>
          <a:sy n="112" d="100"/>
        </p:scale>
        <p:origin x="-3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B5C81-E349-45FF-8EC9-02C66877C35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9A12-7280-4B0E-A338-F245C91C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RCC develops in the renal tubules which make up the kidney’s filtration system</a:t>
            </a:r>
          </a:p>
          <a:p>
            <a:r>
              <a:rPr lang="en-US" dirty="0"/>
              <a:t>2. I’m going to be focusing on Renal Cell Carcinoma, even though there are other types kidney tumors</a:t>
            </a:r>
          </a:p>
          <a:p>
            <a:r>
              <a:rPr lang="en-US" dirty="0"/>
              <a:t>Because of its high rate of occurrence and, therefore, statistically higher mortality rate</a:t>
            </a:r>
          </a:p>
          <a:p>
            <a:r>
              <a:rPr lang="en-US" dirty="0"/>
              <a:t>3. 2 types and breakdown of % occurrence rates are provided</a:t>
            </a:r>
          </a:p>
          <a:p>
            <a:r>
              <a:rPr lang="en-US" dirty="0"/>
              <a:t>4. I’ll be focusing on 4 subtypes of clear cell and 2 subtypes of papillary RCC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A9A12-7280-4B0E-A338-F245C91C8E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- 3 </a:t>
            </a:r>
            <a:r>
              <a:rPr lang="en-US" dirty="0" err="1"/>
              <a:t>datapoints</a:t>
            </a:r>
            <a:r>
              <a:rPr lang="en-US" dirty="0"/>
              <a:t> required for accurate treatment</a:t>
            </a:r>
          </a:p>
          <a:p>
            <a:r>
              <a:rPr lang="en-US" dirty="0"/>
              <a:t>- Where the tumor is located; the type of the cancer; how aggressive it is or the subtype</a:t>
            </a:r>
          </a:p>
          <a:p>
            <a:r>
              <a:rPr lang="en-US" dirty="0"/>
              <a:t>- This paper intends to develop a classifier algorithm that categorizes kidney tumors by extracting features and training a labeling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A9A12-7280-4B0E-A338-F245C91C8E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7612-DBD2-F346-A906-52CBFF124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all the properties, the GLCM is used and iterated over</a:t>
            </a:r>
          </a:p>
          <a:p>
            <a:r>
              <a:rPr lang="en-US" dirty="0"/>
              <a:t>N is the number of gray levels in the image</a:t>
            </a:r>
          </a:p>
          <a:p>
            <a:r>
              <a:rPr lang="en-US" dirty="0"/>
              <a:t>1 more feature called as inertia is being used in my project apart from these 7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A9A12-7280-4B0E-A338-F245C91C8E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1 proved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A9A12-7280-4B0E-A338-F245C91C8E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"/><Relationship Id="rId13" Type="http://schemas.openxmlformats.org/officeDocument/2006/relationships/image" Target="../media/image13.tif"/><Relationship Id="rId18" Type="http://schemas.openxmlformats.org/officeDocument/2006/relationships/image" Target="../media/image18.tiff"/><Relationship Id="rId26" Type="http://schemas.openxmlformats.org/officeDocument/2006/relationships/image" Target="../media/image26.tiff"/><Relationship Id="rId3" Type="http://schemas.openxmlformats.org/officeDocument/2006/relationships/image" Target="../media/image3.tif"/><Relationship Id="rId21" Type="http://schemas.openxmlformats.org/officeDocument/2006/relationships/image" Target="../media/image21.tiff"/><Relationship Id="rId7" Type="http://schemas.openxmlformats.org/officeDocument/2006/relationships/image" Target="../media/image7.tif"/><Relationship Id="rId12" Type="http://schemas.openxmlformats.org/officeDocument/2006/relationships/image" Target="../media/image12.tif"/><Relationship Id="rId17" Type="http://schemas.openxmlformats.org/officeDocument/2006/relationships/image" Target="../media/image17.tiff"/><Relationship Id="rId25" Type="http://schemas.openxmlformats.org/officeDocument/2006/relationships/image" Target="../media/image25.tif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tiff"/><Relationship Id="rId20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if"/><Relationship Id="rId11" Type="http://schemas.openxmlformats.org/officeDocument/2006/relationships/image" Target="../media/image11.tif"/><Relationship Id="rId24" Type="http://schemas.openxmlformats.org/officeDocument/2006/relationships/image" Target="../media/image24.tiff"/><Relationship Id="rId5" Type="http://schemas.openxmlformats.org/officeDocument/2006/relationships/image" Target="../media/image5.tif"/><Relationship Id="rId15" Type="http://schemas.openxmlformats.org/officeDocument/2006/relationships/image" Target="../media/image15.png"/><Relationship Id="rId23" Type="http://schemas.openxmlformats.org/officeDocument/2006/relationships/image" Target="../media/image23.tiff"/><Relationship Id="rId10" Type="http://schemas.openxmlformats.org/officeDocument/2006/relationships/image" Target="../media/image10.tif"/><Relationship Id="rId19" Type="http://schemas.openxmlformats.org/officeDocument/2006/relationships/image" Target="../media/image19.tiff"/><Relationship Id="rId4" Type="http://schemas.openxmlformats.org/officeDocument/2006/relationships/image" Target="../media/image4.tif"/><Relationship Id="rId9" Type="http://schemas.openxmlformats.org/officeDocument/2006/relationships/image" Target="../media/image9.tif"/><Relationship Id="rId14" Type="http://schemas.openxmlformats.org/officeDocument/2006/relationships/image" Target="../media/image14.tif"/><Relationship Id="rId22" Type="http://schemas.openxmlformats.org/officeDocument/2006/relationships/image" Target="../media/image22.tiff"/><Relationship Id="rId27" Type="http://schemas.openxmlformats.org/officeDocument/2006/relationships/image" Target="../media/image2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515FE-8532-4946-B359-364A78D79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renal cell carcinomas through </a:t>
            </a:r>
            <a:r>
              <a:rPr lang="en-US" dirty="0" err="1"/>
              <a:t>ct</a:t>
            </a:r>
            <a:r>
              <a:rPr lang="en-US" dirty="0"/>
              <a:t> texture feature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91FA70-E28E-476C-B23E-206D62371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anishsanjay</a:t>
            </a:r>
            <a:r>
              <a:rPr lang="en-US" dirty="0"/>
              <a:t> nayak</a:t>
            </a:r>
          </a:p>
        </p:txBody>
      </p:sp>
    </p:spTree>
    <p:extLst>
      <p:ext uri="{BB962C8B-B14F-4D97-AF65-F5344CB8AC3E}">
        <p14:creationId xmlns:p14="http://schemas.microsoft.com/office/powerpoint/2010/main" val="8360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03271-5861-47F0-B08F-9E4433C2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485ED4-8AB2-4FD7-87AA-60F8B41F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Renal Cell Carcinoma (RCC) – Cancer of the adult kidney’s filtration system</a:t>
            </a:r>
          </a:p>
          <a:p>
            <a:r>
              <a:rPr lang="en-US" sz="2600" dirty="0"/>
              <a:t>Makes up to about 85% of all cancer diagnoses related to the kidney</a:t>
            </a:r>
          </a:p>
          <a:p>
            <a:r>
              <a:rPr lang="en-US" sz="2600" dirty="0"/>
              <a:t>Types of RCC</a:t>
            </a:r>
          </a:p>
          <a:p>
            <a:pPr lvl="1"/>
            <a:r>
              <a:rPr lang="en-US" sz="2200" dirty="0"/>
              <a:t>Clear cell</a:t>
            </a:r>
          </a:p>
          <a:p>
            <a:pPr lvl="2"/>
            <a:r>
              <a:rPr lang="en-US" dirty="0"/>
              <a:t>Accounts to 70% of RCC diagnoses</a:t>
            </a:r>
          </a:p>
          <a:p>
            <a:pPr lvl="2"/>
            <a:r>
              <a:rPr lang="en-US" dirty="0"/>
              <a:t>Can be classified into slow-growing (Grade1) to fast-growing (Grade 4)</a:t>
            </a:r>
          </a:p>
          <a:p>
            <a:pPr lvl="1"/>
            <a:r>
              <a:rPr lang="en-US" sz="2200" dirty="0"/>
              <a:t>Papillary</a:t>
            </a:r>
            <a:endParaRPr lang="en-US" dirty="0"/>
          </a:p>
          <a:p>
            <a:pPr lvl="2"/>
            <a:r>
              <a:rPr lang="en-US" dirty="0"/>
              <a:t>Accounts to 10%-15% of RCC patients</a:t>
            </a:r>
          </a:p>
          <a:p>
            <a:pPr lvl="2"/>
            <a:r>
              <a:rPr lang="en-US" dirty="0"/>
              <a:t>Classified into 2 subtypes – type1 &amp; type2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C281D-4B94-4D47-88E4-B04BABDD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04521F-084B-4FF6-9C71-C4A5F87C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 the heterogeneity of the tumor to determine whether it is possible to predict which ones are suitable candidates for treatment by radiation therapy.</a:t>
            </a:r>
          </a:p>
          <a:p>
            <a:r>
              <a:rPr lang="en-US" dirty="0"/>
              <a:t>Develop a classifier algorithm that accurately categorizes kidney CT scans into the various subtypes by</a:t>
            </a:r>
          </a:p>
          <a:p>
            <a:pPr lvl="1"/>
            <a:r>
              <a:rPr lang="en-US" dirty="0"/>
              <a:t>Extracting specific key features from the tumor region of interest (ROI)</a:t>
            </a:r>
          </a:p>
          <a:p>
            <a:pPr lvl="1"/>
            <a:r>
              <a:rPr lang="en-US" dirty="0"/>
              <a:t>Identifying and training a learning algorithm that labels the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387772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3171" y="37361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CC2 4 064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6" y="1870738"/>
            <a:ext cx="1560576" cy="156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56" y="2023138"/>
            <a:ext cx="1560576" cy="1560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56" y="2175538"/>
            <a:ext cx="1560576" cy="1560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682" y="37361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CC3 5 555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5" y="1870738"/>
            <a:ext cx="1560576" cy="1560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5" y="2023138"/>
            <a:ext cx="1560576" cy="1560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25" y="2175538"/>
            <a:ext cx="1560576" cy="1560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8" y="1870738"/>
            <a:ext cx="1560576" cy="1560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18" y="2023138"/>
            <a:ext cx="1560576" cy="1560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18" y="2175538"/>
            <a:ext cx="1560576" cy="15605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8994" y="37361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CC1 8 013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94" y="1870738"/>
            <a:ext cx="1560576" cy="15605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94" y="2023138"/>
            <a:ext cx="1560576" cy="15605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94" y="2175538"/>
            <a:ext cx="1560576" cy="15605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28965" y="3736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CC4 28 945</a:t>
            </a:r>
          </a:p>
        </p:txBody>
      </p:sp>
      <p:sp>
        <p:nvSpPr>
          <p:cNvPr id="21" name="Oval 20"/>
          <p:cNvSpPr/>
          <p:nvPr/>
        </p:nvSpPr>
        <p:spPr>
          <a:xfrm>
            <a:off x="1153256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26502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7714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91478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52690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13902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36205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7417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58629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58300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19512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80724" y="4537706"/>
            <a:ext cx="371476" cy="371476"/>
          </a:xfrm>
          <a:prstGeom prst="ellipse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-Turn Arrow 32"/>
          <p:cNvSpPr/>
          <p:nvPr/>
        </p:nvSpPr>
        <p:spPr>
          <a:xfrm rot="16200000" flipH="1">
            <a:off x="-65991" y="3720875"/>
            <a:ext cx="1528888" cy="39981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 rot="16200000" flipH="1">
            <a:off x="211494" y="5246551"/>
            <a:ext cx="1034822" cy="4049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8491" y="5766744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2913" y="5781781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52BBA92-2CCB-4A42-9CCE-D28BEBD2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CA387CE1-7739-4F1D-98F9-E8AFB365DAA9}"/>
              </a:ext>
            </a:extLst>
          </p:cNvPr>
          <p:cNvSpPr/>
          <p:nvPr/>
        </p:nvSpPr>
        <p:spPr>
          <a:xfrm>
            <a:off x="3424928" y="5869484"/>
            <a:ext cx="1311624" cy="199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nishnayak\Documents\MATLAB\Assets\Tumor slides\resized\CC1_8_013_S1_tum.t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94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ishnayak\Documents\MATLAB\Assets\Tumor slides\resized\CC1_8_013_S2_tum.t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40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ishnayak\Documents\MATLAB\Assets\Tumor slides\resized\CC1_8_013_S3_tum.t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52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ishnayak\Documents\MATLAB\Assets\Tumor slides\resized\CC2_4_064_S1_tum.t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16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ishnayak\Documents\MATLAB\Assets\Tumor slides\resized\CC2_4_064_S2_tum.t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28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ishnayak\Documents\MATLAB\Assets\Tumor slides\resized\CC2_4_064_S3_tum.t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40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nishnayak\Documents\MATLAB\Assets\Tumor slides\resized\CC3_5_555_S1_tum.tif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43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ishnayak\Documents\MATLAB\Assets\Tumor slides\resized\CC3_5_555_S2_tum.tif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5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nishnayak\Documents\MATLAB\Assets\Tumor slides\resized\CC3_5_555_S3_tum.tif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05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nishnayak\Documents\MATLAB\Assets\Tumor slides\resized\CC4_28_945_S1_tum.t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500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nishnayak\Documents\MATLAB\Assets\Tumor slides\resized\CC4_28_945_S2_tum.t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50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nishnayak\Documents\MATLAB\Assets\Tumor slides\resized\CC4_28_945_S3_tum.tif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862" y="44948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2D7C1-233B-417D-9E11-DC742C0E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2EAD5-0E09-4217-B8BB-E04C7E0D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feature vector that is extracted includes the following:</a:t>
            </a:r>
          </a:p>
          <a:p>
            <a:pPr lvl="1"/>
            <a:r>
              <a:rPr lang="en-US" dirty="0"/>
              <a:t>Gray Level Correlation Matrix (GLCM) – 20 features</a:t>
            </a:r>
          </a:p>
          <a:p>
            <a:pPr lvl="1"/>
            <a:r>
              <a:rPr lang="en-US" dirty="0"/>
              <a:t>Gray Level Run Length Matrix (GLRLM) – 11 features</a:t>
            </a:r>
          </a:p>
          <a:p>
            <a:pPr lvl="1"/>
            <a:r>
              <a:rPr lang="en-US" dirty="0"/>
              <a:t>Hu’s Moments – 7 features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 grade responses used are clubbed into</a:t>
            </a:r>
          </a:p>
          <a:p>
            <a:pPr lvl="1"/>
            <a:r>
              <a:rPr lang="en-US" dirty="0"/>
              <a:t>Low-grade (grades 1&amp;2)</a:t>
            </a:r>
          </a:p>
          <a:p>
            <a:pPr lvl="1"/>
            <a:r>
              <a:rPr lang="en-US" dirty="0"/>
              <a:t>High-grade (grades 3&amp;4)</a:t>
            </a:r>
          </a:p>
        </p:txBody>
      </p:sp>
    </p:spTree>
    <p:extLst>
      <p:ext uri="{BB962C8B-B14F-4D97-AF65-F5344CB8AC3E}">
        <p14:creationId xmlns:p14="http://schemas.microsoft.com/office/powerpoint/2010/main" val="11216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3DFE6-2B0F-43E9-BD52-4BB9C6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DF193F-49E3-4558-9109-32DD403DD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Total number of observations: 77</a:t>
            </a:r>
          </a:p>
          <a:p>
            <a:r>
              <a:rPr lang="en-US" dirty="0"/>
              <a:t>10-fold cross validation used</a:t>
            </a:r>
          </a:p>
          <a:p>
            <a:r>
              <a:rPr lang="en-US" dirty="0"/>
              <a:t>Best classifier algorithm: K-nearest neighbor (KNN) with k=1</a:t>
            </a:r>
          </a:p>
          <a:p>
            <a:r>
              <a:rPr lang="en-US" dirty="0"/>
              <a:t>Average accuracy over 5 trials: 91.42%</a:t>
            </a:r>
          </a:p>
          <a:p>
            <a:r>
              <a:rPr lang="en-US" dirty="0"/>
              <a:t>Area Under the Curve (AUC): 0.91</a:t>
            </a:r>
          </a:p>
        </p:txBody>
      </p:sp>
      <p:pic>
        <p:nvPicPr>
          <p:cNvPr id="7" name="Picture 2" descr="C:\Users\anishnayak\Documents\Picture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84654"/>
            <a:ext cx="4878387" cy="28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2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C42DA-66EC-4DBA-BEF9-1D9488E3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684E1-33C0-4BF0-9126-1470EAE7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 of feature vectors selected leads to a consistent &gt;90% accuracy for the KNN classifier</a:t>
            </a:r>
          </a:p>
          <a:p>
            <a:r>
              <a:rPr lang="en-US" dirty="0"/>
              <a:t>Redundant features depend on the texture in question</a:t>
            </a:r>
          </a:p>
          <a:p>
            <a:r>
              <a:rPr lang="en-US" dirty="0"/>
              <a:t>To be used on CT scans</a:t>
            </a:r>
          </a:p>
          <a:p>
            <a:pPr lvl="1"/>
            <a:r>
              <a:rPr lang="en-US" dirty="0"/>
              <a:t>Resolution of ROI should be high enough to be able to capture the features effectively</a:t>
            </a:r>
          </a:p>
        </p:txBody>
      </p:sp>
    </p:spTree>
    <p:extLst>
      <p:ext uri="{BB962C8B-B14F-4D97-AF65-F5344CB8AC3E}">
        <p14:creationId xmlns:p14="http://schemas.microsoft.com/office/powerpoint/2010/main" val="303695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455</TotalTime>
  <Words>483</Words>
  <Application>Microsoft Office PowerPoint</Application>
  <PresentationFormat>Custom</PresentationFormat>
  <Paragraphs>62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Classification of renal cell carcinomas through ct texture feature analysis</vt:lpstr>
      <vt:lpstr>introduction</vt:lpstr>
      <vt:lpstr>motivation</vt:lpstr>
      <vt:lpstr>methodology</vt:lpstr>
      <vt:lpstr>Classifier inputs</vt:lpstr>
      <vt:lpstr>Classifier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ece6850</dc:title>
  <dc:creator>Nayak, Anishsanjay</dc:creator>
  <cp:lastModifiedBy>Anishsanjay Nayak</cp:lastModifiedBy>
  <cp:revision>61</cp:revision>
  <dcterms:created xsi:type="dcterms:W3CDTF">2017-12-06T04:59:59Z</dcterms:created>
  <dcterms:modified xsi:type="dcterms:W3CDTF">2018-02-26T15:39:31Z</dcterms:modified>
</cp:coreProperties>
</file>