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OneDrive\Desktop\22f1001091%20BDM%20Capstone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OneDrive\Desktop\22f1001091%20BDM%20Capston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IN" b="0">
                <a:solidFill>
                  <a:srgbClr val="757575"/>
                </a:solidFill>
                <a:latin typeface="+mn-lt"/>
              </a:rPr>
              <a:t>Pareto Chart of Total Profit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989081364829397"/>
          <c:y val="0.23917340521114105"/>
          <c:w val="0.83919265091863515"/>
          <c:h val="0.4874229400570210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'Profit  Loss'!$B$47</c:f>
              <c:strCache>
                <c:ptCount val="1"/>
                <c:pt idx="0">
                  <c:v>% OF TOTAL PROFIT</c:v>
                </c:pt>
              </c:strCache>
            </c:strRef>
          </c:tx>
          <c:spPr>
            <a:solidFill>
              <a:srgbClr val="4285F4"/>
            </a:solidFill>
            <a:ln cmpd="sng">
              <a:solidFill>
                <a:srgbClr val="000000"/>
              </a:solidFill>
            </a:ln>
          </c:spPr>
          <c:invertIfNegative val="1"/>
          <c:dLbls>
            <c:dLbl>
              <c:idx val="0"/>
              <c:layout>
                <c:manualLayout>
                  <c:x val="2.2222222222222222E-3"/>
                  <c:y val="1.07816711590297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BB-412C-B980-CD7B97BC2477}"/>
                </c:ext>
              </c:extLst>
            </c:dLbl>
            <c:dLbl>
              <c:idx val="1"/>
              <c:layout>
                <c:manualLayout>
                  <c:x val="4.4444444444444444E-3"/>
                  <c:y val="-6.588722928139726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BB-412C-B980-CD7B97BC2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'Profit  Loss'!$A$48:$A$57</c:f>
              <c:strCache>
                <c:ptCount val="10"/>
                <c:pt idx="0">
                  <c:v>RICE</c:v>
                </c:pt>
                <c:pt idx="1">
                  <c:v>DRY FRUITS</c:v>
                </c:pt>
                <c:pt idx="2">
                  <c:v>GHEE</c:v>
                </c:pt>
                <c:pt idx="3">
                  <c:v>TOOR DAL</c:v>
                </c:pt>
                <c:pt idx="4">
                  <c:v>COOKING OIL</c:v>
                </c:pt>
                <c:pt idx="5">
                  <c:v>MOONG DAL</c:v>
                </c:pt>
                <c:pt idx="6">
                  <c:v>URAD DAL</c:v>
                </c:pt>
                <c:pt idx="7">
                  <c:v>ATTA</c:v>
                </c:pt>
                <c:pt idx="8">
                  <c:v>MILK &amp; DAIRY</c:v>
                </c:pt>
                <c:pt idx="9">
                  <c:v>SUGAR</c:v>
                </c:pt>
              </c:strCache>
            </c:strRef>
          </c:cat>
          <c:val>
            <c:numRef>
              <c:f>'Profit  Loss'!$B$48:$B$57</c:f>
              <c:numCache>
                <c:formatCode>0.00%</c:formatCode>
                <c:ptCount val="10"/>
                <c:pt idx="0">
                  <c:v>0.2204795272793395</c:v>
                </c:pt>
                <c:pt idx="1">
                  <c:v>0.25250005933723918</c:v>
                </c:pt>
                <c:pt idx="2">
                  <c:v>0.12337241875653077</c:v>
                </c:pt>
                <c:pt idx="3">
                  <c:v>9.1330309520694375E-2</c:v>
                </c:pt>
                <c:pt idx="4">
                  <c:v>6.9735085217102727E-2</c:v>
                </c:pt>
                <c:pt idx="5">
                  <c:v>6.2676798001717937E-2</c:v>
                </c:pt>
                <c:pt idx="6">
                  <c:v>6.1117552661554747E-2</c:v>
                </c:pt>
                <c:pt idx="7">
                  <c:v>4.135756541955158E-2</c:v>
                </c:pt>
                <c:pt idx="8">
                  <c:v>5.8886080150585163E-2</c:v>
                </c:pt>
                <c:pt idx="9">
                  <c:v>1.8544603655683976E-2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B8BB-412C-B980-CD7B97BC2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558975"/>
        <c:axId val="1063190530"/>
      </c:barChart>
      <c:lineChart>
        <c:grouping val="standard"/>
        <c:varyColors val="0"/>
        <c:ser>
          <c:idx val="1"/>
          <c:order val="1"/>
          <c:tx>
            <c:strRef>
              <c:f>'Profit  Loss'!$C$47</c:f>
              <c:strCache>
                <c:ptCount val="1"/>
                <c:pt idx="0">
                  <c:v>Cumulative Profit %</c:v>
                </c:pt>
              </c:strCache>
            </c:strRef>
          </c:tx>
          <c:spPr>
            <a:ln cmpd="sng">
              <a:solidFill>
                <a:srgbClr val="EA4335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BB-412C-B980-CD7B97BC2477}"/>
                </c:ext>
              </c:extLst>
            </c:dLbl>
            <c:dLbl>
              <c:idx val="2"/>
              <c:layout>
                <c:manualLayout>
                  <c:x val="0"/>
                  <c:y val="1.07816711590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8BB-412C-B980-CD7B97BC2477}"/>
                </c:ext>
              </c:extLst>
            </c:dLbl>
            <c:dLbl>
              <c:idx val="3"/>
              <c:layout>
                <c:manualLayout>
                  <c:x val="-8.1480540211327956E-17"/>
                  <c:y val="1.4375561545372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8BB-412C-B980-CD7B97BC2477}"/>
                </c:ext>
              </c:extLst>
            </c:dLbl>
            <c:dLbl>
              <c:idx val="4"/>
              <c:layout>
                <c:manualLayout>
                  <c:x val="0"/>
                  <c:y val="1.43755615453728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8BB-412C-B980-CD7B97BC2477}"/>
                </c:ext>
              </c:extLst>
            </c:dLbl>
            <c:dLbl>
              <c:idx val="5"/>
              <c:layout>
                <c:manualLayout>
                  <c:x val="-8.1480540211327956E-17"/>
                  <c:y val="1.07816711590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BB-412C-B980-CD7B97BC2477}"/>
                </c:ext>
              </c:extLst>
            </c:dLbl>
            <c:dLbl>
              <c:idx val="6"/>
              <c:layout>
                <c:manualLayout>
                  <c:x val="-8.1480540211327956E-17"/>
                  <c:y val="1.07816711590295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8BB-412C-B980-CD7B97BC2477}"/>
                </c:ext>
              </c:extLst>
            </c:dLbl>
            <c:dLbl>
              <c:idx val="7"/>
              <c:layout>
                <c:manualLayout>
                  <c:x val="-1.6296108042265591E-16"/>
                  <c:y val="1.07816711590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8BB-412C-B980-CD7B97BC2477}"/>
                </c:ext>
              </c:extLst>
            </c:dLbl>
            <c:dLbl>
              <c:idx val="8"/>
              <c:layout>
                <c:manualLayout>
                  <c:x val="-1.6296108042265591E-16"/>
                  <c:y val="1.79694519317160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8BB-412C-B980-CD7B97BC2477}"/>
                </c:ext>
              </c:extLst>
            </c:dLbl>
            <c:dLbl>
              <c:idx val="9"/>
              <c:layout>
                <c:manualLayout>
                  <c:x val="-1.6296108042265591E-16"/>
                  <c:y val="-2.15633423180593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8BB-412C-B980-CD7B97BC2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'Profit  Loss'!$A$48:$A$57</c:f>
              <c:strCache>
                <c:ptCount val="10"/>
                <c:pt idx="0">
                  <c:v>RICE</c:v>
                </c:pt>
                <c:pt idx="1">
                  <c:v>DRY FRUITS</c:v>
                </c:pt>
                <c:pt idx="2">
                  <c:v>GHEE</c:v>
                </c:pt>
                <c:pt idx="3">
                  <c:v>TOOR DAL</c:v>
                </c:pt>
                <c:pt idx="4">
                  <c:v>COOKING OIL</c:v>
                </c:pt>
                <c:pt idx="5">
                  <c:v>MOONG DAL</c:v>
                </c:pt>
                <c:pt idx="6">
                  <c:v>URAD DAL</c:v>
                </c:pt>
                <c:pt idx="7">
                  <c:v>ATTA</c:v>
                </c:pt>
                <c:pt idx="8">
                  <c:v>MILK &amp; DAIRY</c:v>
                </c:pt>
                <c:pt idx="9">
                  <c:v>SUGAR</c:v>
                </c:pt>
              </c:strCache>
            </c:strRef>
          </c:cat>
          <c:val>
            <c:numRef>
              <c:f>'Profit  Loss'!$C$48:$C$57</c:f>
              <c:numCache>
                <c:formatCode>0.00%</c:formatCode>
                <c:ptCount val="10"/>
                <c:pt idx="0">
                  <c:v>0.2204795272793395</c:v>
                </c:pt>
                <c:pt idx="1">
                  <c:v>0.47297958661657868</c:v>
                </c:pt>
                <c:pt idx="2">
                  <c:v>0.59635200537310951</c:v>
                </c:pt>
                <c:pt idx="3">
                  <c:v>0.68768231489380383</c:v>
                </c:pt>
                <c:pt idx="4">
                  <c:v>0.75741740011090652</c:v>
                </c:pt>
                <c:pt idx="5">
                  <c:v>0.82009419811262441</c:v>
                </c:pt>
                <c:pt idx="6">
                  <c:v>0.88121175077417913</c:v>
                </c:pt>
                <c:pt idx="7">
                  <c:v>0.92256931619373073</c:v>
                </c:pt>
                <c:pt idx="8">
                  <c:v>0.98145539634431589</c:v>
                </c:pt>
                <c:pt idx="9">
                  <c:v>0.99999999999999989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8BB-412C-B980-CD7B97BC2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558975"/>
        <c:axId val="1063190530"/>
      </c:lineChart>
      <c:catAx>
        <c:axId val="21055897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PRODUCT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063190530"/>
        <c:crosses val="autoZero"/>
        <c:auto val="1"/>
        <c:lblAlgn val="ctr"/>
        <c:lblOffset val="100"/>
        <c:noMultiLvlLbl val="1"/>
      </c:catAx>
      <c:valAx>
        <c:axId val="1063190530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IN"/>
              </a:p>
            </c:rich>
          </c:tx>
          <c:overlay val="0"/>
        </c:title>
        <c:numFmt formatCode="0.00%" sourceLinked="1"/>
        <c:majorTickMark val="cross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210558975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PROFIT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92225697062591"/>
          <c:y val="0.19245442680320698"/>
          <c:w val="0.76067491563554557"/>
          <c:h val="0.58655853304440486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'Profit  Loss'!$D$7</c:f>
              <c:strCache>
                <c:ptCount val="1"/>
                <c:pt idx="0">
                  <c:v>% OF TOTAL PROFIT</c:v>
                </c:pt>
              </c:strCache>
            </c:strRef>
          </c:tx>
          <c:spPr>
            <a:solidFill>
              <a:srgbClr val="4285F4"/>
            </a:soli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0-26A7-4B26-9A5F-CF2E262DED63}"/>
              </c:ext>
            </c:extLst>
          </c:dPt>
          <c:dPt>
            <c:idx val="4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1-26A7-4B26-9A5F-CF2E262DED63}"/>
              </c:ext>
            </c:extLst>
          </c:dPt>
          <c:dPt>
            <c:idx val="5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2-26A7-4B26-9A5F-CF2E262DED63}"/>
              </c:ext>
            </c:extLst>
          </c:dPt>
          <c:dPt>
            <c:idx val="6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3-26A7-4B26-9A5F-CF2E262DED63}"/>
              </c:ext>
            </c:extLst>
          </c:dPt>
          <c:dPt>
            <c:idx val="7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4-26A7-4B26-9A5F-CF2E262DED63}"/>
              </c:ext>
            </c:extLst>
          </c:dPt>
          <c:dPt>
            <c:idx val="9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5-26A7-4B26-9A5F-CF2E262DED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'Profit  Loss'!$A$8:$A$17</c:f>
              <c:strCache>
                <c:ptCount val="10"/>
                <c:pt idx="0">
                  <c:v>RICE</c:v>
                </c:pt>
                <c:pt idx="1">
                  <c:v>ATTA</c:v>
                </c:pt>
                <c:pt idx="2">
                  <c:v>TOOR DAL</c:v>
                </c:pt>
                <c:pt idx="3">
                  <c:v>MOONG DAL</c:v>
                </c:pt>
                <c:pt idx="4">
                  <c:v>URAD DAL</c:v>
                </c:pt>
                <c:pt idx="5">
                  <c:v>SUGAR</c:v>
                </c:pt>
                <c:pt idx="6">
                  <c:v>COOKING OIL</c:v>
                </c:pt>
                <c:pt idx="7">
                  <c:v>GHEE</c:v>
                </c:pt>
                <c:pt idx="8">
                  <c:v>MILK &amp; DAIRY</c:v>
                </c:pt>
                <c:pt idx="9">
                  <c:v>DRY FRUITS</c:v>
                </c:pt>
              </c:strCache>
            </c:strRef>
          </c:cat>
          <c:val>
            <c:numRef>
              <c:f>'Profit  Loss'!$D$8:$D$17</c:f>
              <c:numCache>
                <c:formatCode>0.00%</c:formatCode>
                <c:ptCount val="10"/>
                <c:pt idx="0">
                  <c:v>0.2204795272793395</c:v>
                </c:pt>
                <c:pt idx="1">
                  <c:v>4.135756541955158E-2</c:v>
                </c:pt>
                <c:pt idx="2">
                  <c:v>9.1330309520694375E-2</c:v>
                </c:pt>
                <c:pt idx="3">
                  <c:v>6.2676798001717937E-2</c:v>
                </c:pt>
                <c:pt idx="4">
                  <c:v>6.1117552661554747E-2</c:v>
                </c:pt>
                <c:pt idx="5">
                  <c:v>1.8544603655683976E-2</c:v>
                </c:pt>
                <c:pt idx="6">
                  <c:v>6.9735085217102727E-2</c:v>
                </c:pt>
                <c:pt idx="7">
                  <c:v>0.12337241875653077</c:v>
                </c:pt>
                <c:pt idx="8">
                  <c:v>5.8886080150585163E-2</c:v>
                </c:pt>
                <c:pt idx="9">
                  <c:v>0.25250005933723918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6-26A7-4B26-9A5F-CF2E262DED63}"/>
            </c:ext>
          </c:extLst>
        </c:ser>
        <c:ser>
          <c:idx val="1"/>
          <c:order val="1"/>
          <c:tx>
            <c:strRef>
              <c:f>'Profit  Loss'!$E$7</c:f>
              <c:strCache>
                <c:ptCount val="1"/>
                <c:pt idx="0">
                  <c:v>% OF TOTAL REVENUE</c:v>
                </c:pt>
              </c:strCache>
            </c:strRef>
          </c:tx>
          <c:spPr>
            <a:solidFill>
              <a:srgbClr val="EA4335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'Profit  Loss'!$A$8:$A$17</c:f>
              <c:strCache>
                <c:ptCount val="10"/>
                <c:pt idx="0">
                  <c:v>RICE</c:v>
                </c:pt>
                <c:pt idx="1">
                  <c:v>ATTA</c:v>
                </c:pt>
                <c:pt idx="2">
                  <c:v>TOOR DAL</c:v>
                </c:pt>
                <c:pt idx="3">
                  <c:v>MOONG DAL</c:v>
                </c:pt>
                <c:pt idx="4">
                  <c:v>URAD DAL</c:v>
                </c:pt>
                <c:pt idx="5">
                  <c:v>SUGAR</c:v>
                </c:pt>
                <c:pt idx="6">
                  <c:v>COOKING OIL</c:v>
                </c:pt>
                <c:pt idx="7">
                  <c:v>GHEE</c:v>
                </c:pt>
                <c:pt idx="8">
                  <c:v>MILK &amp; DAIRY</c:v>
                </c:pt>
                <c:pt idx="9">
                  <c:v>DRY FRUITS</c:v>
                </c:pt>
              </c:strCache>
            </c:strRef>
          </c:cat>
          <c:val>
            <c:numRef>
              <c:f>'Profit  Loss'!$E$8:$E$17</c:f>
              <c:numCache>
                <c:formatCode>0%</c:formatCode>
                <c:ptCount val="10"/>
                <c:pt idx="0">
                  <c:v>0.19515824481973973</c:v>
                </c:pt>
                <c:pt idx="1">
                  <c:v>5.2409905073058184E-2</c:v>
                </c:pt>
                <c:pt idx="2">
                  <c:v>0.10420957390254293</c:v>
                </c:pt>
                <c:pt idx="3">
                  <c:v>5.4282860928333621E-2</c:v>
                </c:pt>
                <c:pt idx="4">
                  <c:v>7.1707452744830882E-2</c:v>
                </c:pt>
                <c:pt idx="5">
                  <c:v>3.7606982041451471E-2</c:v>
                </c:pt>
                <c:pt idx="6">
                  <c:v>9.3765145887535803E-2</c:v>
                </c:pt>
                <c:pt idx="7">
                  <c:v>0.12966346644698162</c:v>
                </c:pt>
                <c:pt idx="8">
                  <c:v>0.13683726290268258</c:v>
                </c:pt>
                <c:pt idx="9">
                  <c:v>0.12435910525284317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26A7-4B26-9A5F-CF2E262DED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90934608"/>
        <c:axId val="1673811376"/>
      </c:barChart>
      <c:catAx>
        <c:axId val="139093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811376"/>
        <c:crosses val="autoZero"/>
        <c:auto val="1"/>
        <c:lblAlgn val="ctr"/>
        <c:lblOffset val="100"/>
        <c:noMultiLvlLbl val="1"/>
      </c:catAx>
      <c:valAx>
        <c:axId val="167381137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13909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F1FFA-24B1-421D-B59E-8D902367F580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3061-019C-43CA-8C81-5FD570D90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0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5F7-C84B-4C2A-9424-765A981376CA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8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9EC9-EE06-4FC7-931E-B19BA27C2A3D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5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40F-FDCE-4364-B917-CA3DC7119A59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00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4A0-F22C-4D1A-A2CC-5E830849B1A5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04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B43-9A6F-48FC-8630-61C2749F5A5D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18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8EB-FD85-40DC-A305-15AB129AD7B9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47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FCA3-F5D9-4BF2-84BD-1EBC5342DC0D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25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C375-786C-4A4C-B37C-60DB91E51A14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3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10FD-7C6A-45B6-96B1-16E763AF7A13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5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D452-FB2D-4078-B7D8-35A47C9F3F17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9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3A97-FF0B-4AF5-A251-48940AD36C8D}" type="datetime1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A0A7-DB07-4197-A349-D0716D8A87C1}" type="datetime1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0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ABC9-0815-4EE3-AF05-9107A05DF40C}" type="datetime1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9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37D-927A-4E40-9C01-EC87B8197CF4}" type="datetime1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16D-385E-4D7B-92FC-64819849D4BF}" type="datetime1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1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4A-2F6E-4FB9-91A3-4031A0658426}" type="datetime1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0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E834-AC01-4CB6-9606-B78CCA11546E}" type="datetime1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FF9832-D8F8-4AA9-A1FB-3AAD3240E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29B6-C4CF-A8A5-74BE-35A609D78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Business Data Management</a:t>
            </a:r>
            <a:br>
              <a:rPr lang="en-US" sz="4000" dirty="0"/>
            </a:br>
            <a:r>
              <a:rPr lang="en-US" sz="4400" dirty="0"/>
              <a:t>Capstone Project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E465C-F53B-A6E3-5EE2-399019A73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2000" b="0" kern="0" dirty="0"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Mangal" panose="02040503050203030202" pitchFamily="18" charset="0"/>
              </a:rPr>
              <a:t> </a:t>
            </a:r>
            <a:r>
              <a:rPr lang="en-US" sz="2000" b="1" kern="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Mangal" panose="02040503050203030202" pitchFamily="18" charset="0"/>
              </a:rPr>
              <a:t>Optimising the Sales of a Medium-Scale Grocery Shop</a:t>
            </a:r>
          </a:p>
          <a:p>
            <a:pPr algn="ctr"/>
            <a:r>
              <a:rPr lang="en-US" b="1" kern="0" dirty="0">
                <a:latin typeface="Calibri" panose="020F0502020204030204" pitchFamily="34" charset="0"/>
                <a:ea typeface="Malgun Gothic" panose="020B0503020000020004" pitchFamily="34" charset="-127"/>
                <a:cs typeface="Mangal" panose="02040503050203030202" pitchFamily="18" charset="0"/>
              </a:rPr>
              <a:t>Name: Anish Kumar Pal</a:t>
            </a:r>
          </a:p>
          <a:p>
            <a:pPr algn="ctr"/>
            <a:r>
              <a:rPr lang="en-US" b="1" kern="0" dirty="0">
                <a:latin typeface="Calibri" panose="020F0502020204030204" pitchFamily="34" charset="0"/>
                <a:ea typeface="Malgun Gothic" panose="020B0503020000020004" pitchFamily="34" charset="-127"/>
                <a:cs typeface="Mangal" panose="02040503050203030202" pitchFamily="18" charset="0"/>
              </a:rPr>
              <a:t>Roll No.: 22f1001091</a:t>
            </a:r>
          </a:p>
          <a:p>
            <a:pPr algn="ctr"/>
            <a:r>
              <a:rPr lang="en-US" b="1" kern="0" dirty="0">
                <a:latin typeface="Calibri" panose="020F0502020204030204" pitchFamily="34" charset="0"/>
                <a:ea typeface="Malgun Gothic" panose="020B0503020000020004" pitchFamily="34" charset="-127"/>
                <a:cs typeface="Mangal" panose="02040503050203030202" pitchFamily="18" charset="0"/>
              </a:rPr>
              <a:t>Email: 22f1001091@ds.study.iitm.ac.in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1E422-C193-6B48-34AB-62E880A9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8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65F4-4E3B-4E23-4D85-4F994212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DD7B-6E26-E231-32C2-DE5EFE39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Maximize Profitable Sales: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Focus on high-profit items like Dry Fruits and Ghee.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Boost Milk Sales: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Actively work towards increasing Milk sales for revenue growth.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Optimize Inventory Restocking: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Replenish inventory earlier or during peak sales periods for improved customer satisfaction.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 Financial Health: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Increase the current ratio through strategic inventory management and pricing.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Strategic Pricing: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Implement effective pricing strategies to maximize revenue.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Merchandising: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Enhance store displays for increased customer engagement and sales impact.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0270E-2E41-013B-1F90-B72279A6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84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8C9-0DB8-394E-A139-3B371636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703B-78E3-3D77-D695-42B3B13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Summary: Introduction to Business</a:t>
            </a:r>
          </a:p>
          <a:p>
            <a:r>
              <a:rPr lang="en-US" dirty="0"/>
              <a:t>Data Collection and Cleaning</a:t>
            </a:r>
          </a:p>
          <a:p>
            <a:r>
              <a:rPr lang="en-US" dirty="0"/>
              <a:t>Data Analysis: Analysis Done in respect to the challenges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D6C92-D4B1-03E6-AB66-92941013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69E8-8E98-A382-3EF7-0F7C0551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9191-0900-BEC4-743C-70027A9D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253"/>
            <a:ext cx="8596668" cy="5005136"/>
          </a:xfrm>
        </p:spPr>
        <p:txBody>
          <a:bodyPr/>
          <a:lstStyle/>
          <a:p>
            <a:pPr algn="just"/>
            <a:r>
              <a:rPr lang="en-US" dirty="0"/>
              <a:t>The establishment under consideration is a moderate-sized general-purpose departmental store, </a:t>
            </a:r>
            <a:r>
              <a:rPr lang="en-US" sz="1800" dirty="0"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New Joy Maa Kali Bhandar Shop</a:t>
            </a:r>
            <a:r>
              <a:rPr lang="en-US" dirty="0"/>
              <a:t> established by Mr. Bipro Roy in the initial months of 2011.</a:t>
            </a:r>
          </a:p>
          <a:p>
            <a:pPr algn="just"/>
            <a:r>
              <a:rPr lang="en-US" dirty="0"/>
              <a:t>The store primarily deals in a diverse range of products, including cereals, grains, pulses, oils, milk, and dairy items.</a:t>
            </a:r>
          </a:p>
          <a:p>
            <a:pPr algn="just"/>
            <a:r>
              <a:rPr lang="en-US" dirty="0"/>
              <a:t>Regrettably, the business has been grappling with difficulties related to its financial performance, sales figures, and the effective management of inventory.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F45BC-765B-6A70-315C-CEA242CD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FDBE0-A95B-00AC-368D-0B7EC5B98A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63" y="4164129"/>
            <a:ext cx="3686810" cy="2461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37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400B-AE86-C7C6-85A9-F878578C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06E0-0F3E-B724-CEC6-A8AFF6A1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process of gathering data, I visited the store on a daily basis for a period of 31 days. During each visit, I meticulously recorded the sales figures, purchase quantities, prices, and inventory levels for a set of 10 specific items.</a:t>
            </a:r>
          </a:p>
          <a:p>
            <a:r>
              <a:rPr lang="en-US" dirty="0"/>
              <a:t>The dataset gathered for analysis constituted primary data and remained in its raw form.</a:t>
            </a:r>
          </a:p>
          <a:p>
            <a:r>
              <a:rPr lang="en-US" dirty="0"/>
              <a:t> Consequently, to refine and organize the information, Google Sheets/Excel was employed for data cleaning and to facilitate future analysis.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B5E1C-B1E4-65C0-49ED-6AA5AFAE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05B8-7930-2810-83C0-6EAF0AD4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Sales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376F-5C53-FC38-DDF0-443DDDC4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Daily Revenue: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 27,323</a:t>
            </a:r>
            <a:endParaRPr lang="en-US" dirty="0"/>
          </a:p>
          <a:p>
            <a:r>
              <a:rPr lang="en-US" dirty="0"/>
              <a:t>Deviation: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17118.80</a:t>
            </a:r>
            <a:endParaRPr lang="en-US" dirty="0"/>
          </a:p>
          <a:p>
            <a:r>
              <a:rPr lang="en-US" dirty="0"/>
              <a:t>Minimum Revenue: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 8,227</a:t>
            </a:r>
            <a:endParaRPr lang="en-US" dirty="0"/>
          </a:p>
          <a:p>
            <a:r>
              <a:rPr lang="en-US" dirty="0"/>
              <a:t>Maximum Revenue: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 68,743</a:t>
            </a:r>
            <a:endParaRPr lang="en-US" dirty="0"/>
          </a:p>
          <a:p>
            <a:r>
              <a:rPr lang="en-US" dirty="0"/>
              <a:t>Highest Revenue Generating Days: 22/11/2023 to 28/11/2023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01F81-D50F-429E-D9CE-2847D173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CA46F-FAC2-59A8-3BFB-CEDEFF06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27" y="4100975"/>
            <a:ext cx="5567082" cy="261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8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5321-590B-0A06-CB94-66ED066B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Purchase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E55B-E87F-1A75-2328-0A816CA6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536140"/>
          </a:xfrm>
        </p:spPr>
        <p:txBody>
          <a:bodyPr/>
          <a:lstStyle/>
          <a:p>
            <a:r>
              <a:rPr lang="en-US" dirty="0"/>
              <a:t>There appears to be a slight uptick in the purchase prices of most SKUs around the middle of the month, with the exception of the following observations: The purchase price of cooking oil tends to exhibit a decline.</a:t>
            </a:r>
          </a:p>
          <a:p>
            <a:r>
              <a:rPr lang="en-US" dirty="0"/>
              <a:t>In contrast, there is a notable surge in the purchase price of Urad Dal during this period.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8CBB-6969-1DF4-7F57-51FEC223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7096F-7E8B-3E5A-3800-0F50B2A2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54" y="3388825"/>
            <a:ext cx="4393707" cy="322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45332-21B8-9D00-A2E8-3F5DFDD29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62" y="3429000"/>
            <a:ext cx="4726723" cy="26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1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3474-D8E0-B1E5-6A5D-6BE6BBDE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Profit/Loss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342F-221C-C456-BA68-1BCD3315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Enhancing the sales volume of Dry Fruits (1.1%) and Ghee (2.1%) is imperative for the store to augment its net profit.</a:t>
            </a:r>
          </a:p>
          <a:p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285CC-606B-D129-15DB-62C4B393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5" name="Chart 4" title="Chart">
            <a:extLst>
              <a:ext uri="{FF2B5EF4-FFF2-40B4-BE49-F238E27FC236}">
                <a16:creationId xmlns:a16="http://schemas.microsoft.com/office/drawing/2014/main" id="{00000000-0008-0000-0300-00001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460551"/>
              </p:ext>
            </p:extLst>
          </p:nvPr>
        </p:nvGraphicFramePr>
        <p:xfrm>
          <a:off x="4975668" y="3184526"/>
          <a:ext cx="5715000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 title="Chart">
            <a:extLst>
              <a:ext uri="{FF2B5EF4-FFF2-40B4-BE49-F238E27FC236}">
                <a16:creationId xmlns:a16="http://schemas.microsoft.com/office/drawing/2014/main" id="{00000000-0008-0000-0300-00001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655802"/>
              </p:ext>
            </p:extLst>
          </p:nvPr>
        </p:nvGraphicFramePr>
        <p:xfrm>
          <a:off x="-372389" y="3184526"/>
          <a:ext cx="6067425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659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A69-132E-7B0F-CBAC-EA02C997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Inventory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F9B3-A3C5-4DEB-0191-E5144F51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average stock aligns with sales patterns, notable fluctuations or variances are evident in the inventory levels for each SKU.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D7EBD-DCCF-66EF-D13A-88445440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989D1-77AA-7684-446F-0CA5E338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7" y="2961087"/>
            <a:ext cx="4508571" cy="3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3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14F4-A86D-DEA8-4851-66FD7D3E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94D373-083C-FAC0-F6F4-3161F5105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152" y="1864753"/>
            <a:ext cx="4505031" cy="38814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0C181-FA01-ACFD-7FEB-827E80AB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9832-D8F8-4AA9-A1FB-3AAD3240EF3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37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506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Business Data Management Capstone Project</vt:lpstr>
      <vt:lpstr>Contents</vt:lpstr>
      <vt:lpstr>Executive Summary</vt:lpstr>
      <vt:lpstr>Data Collection and Cleaning</vt:lpstr>
      <vt:lpstr>Data Analysis: Sales</vt:lpstr>
      <vt:lpstr>Data Analysis: Purchase</vt:lpstr>
      <vt:lpstr>Data Analysis: Profit/Loss</vt:lpstr>
      <vt:lpstr>Data Analysis: Inventory</vt:lpstr>
      <vt:lpstr>Findings</vt:lpstr>
      <vt:lpstr>Final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Management Capstone Project</dc:title>
  <dc:creator>ANISH PAL</dc:creator>
  <cp:lastModifiedBy>ANISH PAL</cp:lastModifiedBy>
  <cp:revision>6</cp:revision>
  <dcterms:created xsi:type="dcterms:W3CDTF">2023-12-18T05:17:05Z</dcterms:created>
  <dcterms:modified xsi:type="dcterms:W3CDTF">2023-12-18T08:49:50Z</dcterms:modified>
</cp:coreProperties>
</file>