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aleway"/>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regular.fntdata"/><Relationship Id="rId70" Type="http://schemas.openxmlformats.org/officeDocument/2006/relationships/font" Target="fonts/Raleway-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bold.fntdata"/><Relationship Id="rId23" Type="http://schemas.openxmlformats.org/officeDocument/2006/relationships/slide" Target="slides/slide18.xml"/><Relationship Id="rId67" Type="http://schemas.openxmlformats.org/officeDocument/2006/relationships/font" Target="fonts/Raleway-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a522e725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a522e7258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a522e7258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a522e7258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a522e7258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a522e7258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a522e7258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a522e7258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a522e7258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a522e7258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a522e7258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a522e7258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7ba0464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a7ba0464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a7ba04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a7ba04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a7ba046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a7ba046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a7ba046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a7ba046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522e725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a522e725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a7ba0464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a7ba0464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a7ba0464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a7ba046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a7ba0464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a7ba0464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a7ba0464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a7ba0464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a7ba0464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a7ba0464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a7ba0464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a7ba0464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a7ba0464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a7ba0464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a7ba0464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a7ba0464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a7ba0464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a7ba0464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ac15d59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ac15d59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a522e7258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a522e7258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c15d59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c15d59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ac15d59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ac15d59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adae9aa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adae9aa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dae9aa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adae9aa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adae9aa8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adae9aa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adae9aa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adae9aa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adae9aa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adae9aa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adae9aa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adae9aa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adae9aa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adae9aa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adae9aa8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adae9aa8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a522e7258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a522e7258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aefd48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aefd48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aefd48d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aefd48d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aefd48d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aefd48d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b0d92c4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b0d92c4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b0d92c4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b0d92c4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b0d92c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b0d92c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b0d92c4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b0d92c4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b0d92c4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b0d92c4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b0d92c4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b0d92c4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b0d92c46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eb0d92c46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a522e725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a522e725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b0d92c46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b0d92c46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b0d92c4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b0d92c4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b0d92c46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b0d92c46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b0d92c46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b0d92c46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b0d92c46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b0d92c46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b0d92c46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b0d92c46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b0d92c46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b0d92c46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b0d92c46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b0d92c46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b0d92c46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b0d92c46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b3a53d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b3a53d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a522e725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a522e725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b3a53d0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b3a53d0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b3a53d0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b3a53d0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a522e7258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a522e725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a522e725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a522e725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a522e7258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a522e7258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6300" y="12773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ProxyMan</a:t>
            </a:r>
            <a:endParaRPr/>
          </a:p>
        </p:txBody>
      </p:sp>
      <p:sp>
        <p:nvSpPr>
          <p:cNvPr id="87" name="Google Shape;87;p13"/>
          <p:cNvSpPr txBox="1"/>
          <p:nvPr>
            <p:ph idx="1" type="subTitle"/>
          </p:nvPr>
        </p:nvSpPr>
        <p:spPr>
          <a:xfrm>
            <a:off x="2928600" y="3068050"/>
            <a:ext cx="6065100" cy="184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Proxyman is a modern, cross-platform HTTP/HTTPS proxy tool that is designed to help developers debug, analyze, and manipulate web traffic. It provides a user-friendly interface to capture and inspect network traffic between your computer and the internet, making it easier to diagnose issues, test APIs, and monitor data exchange in real-time.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Uses:</a:t>
            </a:r>
            <a:endParaRPr/>
          </a:p>
        </p:txBody>
      </p:sp>
      <p:sp>
        <p:nvSpPr>
          <p:cNvPr id="141" name="Google Shape;141;p22"/>
          <p:cNvSpPr txBox="1"/>
          <p:nvPr>
            <p:ph idx="1" type="body"/>
          </p:nvPr>
        </p:nvSpPr>
        <p:spPr>
          <a:xfrm>
            <a:off x="727650" y="2154075"/>
            <a:ext cx="7688700" cy="28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latin typeface="Arial"/>
                <a:ea typeface="Arial"/>
                <a:cs typeface="Arial"/>
                <a:sym typeface="Arial"/>
              </a:rPr>
              <a:t>2.Regression Testing</a:t>
            </a:r>
            <a:r>
              <a:rPr lang="en-GB" sz="1600">
                <a:latin typeface="Arial"/>
                <a:ea typeface="Arial"/>
                <a:cs typeface="Arial"/>
                <a:sym typeface="Arial"/>
              </a:rPr>
              <a:t>-After changes are made to a website or application, MeasureMate can help ensure that these changes have not negatively affected the layout and design. Testers can compare measurements before and after changes to identify any issues.</a:t>
            </a:r>
            <a:endParaRPr sz="1600">
              <a:latin typeface="Arial"/>
              <a:ea typeface="Arial"/>
              <a:cs typeface="Arial"/>
              <a:sym typeface="Arial"/>
            </a:endParaRPr>
          </a:p>
          <a:p>
            <a:pPr indent="0" lvl="0" marL="0" rtl="0" algn="l">
              <a:spcBef>
                <a:spcPts val="1200"/>
              </a:spcBef>
              <a:spcAft>
                <a:spcPts val="1200"/>
              </a:spcAft>
              <a:buNone/>
            </a:pPr>
            <a:r>
              <a:rPr b="1" lang="en-GB" sz="1800">
                <a:latin typeface="Arial"/>
                <a:ea typeface="Arial"/>
                <a:cs typeface="Arial"/>
                <a:sym typeface="Arial"/>
              </a:rPr>
              <a:t>3.Responsive Design Testing</a:t>
            </a:r>
            <a:r>
              <a:rPr lang="en-GB" sz="1600">
                <a:latin typeface="Arial"/>
                <a:ea typeface="Arial"/>
                <a:cs typeface="Arial"/>
                <a:sym typeface="Arial"/>
              </a:rPr>
              <a:t>-Testers can use MeasureMate to check how elements adjust and scale across different screen sizes and resolutions. This is crucial for ensuring a consistent user experience on mobile devices, tablets, and desktops.</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ctrTitle"/>
          </p:nvPr>
        </p:nvSpPr>
        <p:spPr>
          <a:xfrm>
            <a:off x="729450" y="1322450"/>
            <a:ext cx="7688100" cy="8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Lighthouse</a:t>
            </a:r>
            <a:endParaRPr/>
          </a:p>
        </p:txBody>
      </p:sp>
      <p:sp>
        <p:nvSpPr>
          <p:cNvPr id="147" name="Google Shape;147;p23"/>
          <p:cNvSpPr txBox="1"/>
          <p:nvPr>
            <p:ph idx="1" type="subTitle"/>
          </p:nvPr>
        </p:nvSpPr>
        <p:spPr>
          <a:xfrm>
            <a:off x="727950" y="2571750"/>
            <a:ext cx="7688100" cy="24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latin typeface="Arial"/>
                <a:ea typeface="Arial"/>
                <a:cs typeface="Arial"/>
                <a:sym typeface="Arial"/>
              </a:rPr>
              <a:t>Lighthouse is an open-source, automated tool developed by Google that is used to improve the quality of web pages. It provides comprehensive auditing, offering insights and actionable recommendations across multiple performance and best practice metrics. Lighthouse can be run in Chrome DevTools, from the command line, or as a Node module.</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Lighthouse</a:t>
            </a:r>
            <a:endParaRPr/>
          </a:p>
        </p:txBody>
      </p:sp>
      <p:sp>
        <p:nvSpPr>
          <p:cNvPr id="153" name="Google Shape;153;p24"/>
          <p:cNvSpPr txBox="1"/>
          <p:nvPr>
            <p:ph idx="1" type="body"/>
          </p:nvPr>
        </p:nvSpPr>
        <p:spPr>
          <a:xfrm>
            <a:off x="729450" y="2018725"/>
            <a:ext cx="7688700" cy="295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latin typeface="Arial"/>
                <a:ea typeface="Arial"/>
                <a:cs typeface="Arial"/>
                <a:sym typeface="Arial"/>
              </a:rPr>
              <a:t>1.</a:t>
            </a:r>
            <a:r>
              <a:rPr b="1" lang="en-GB" sz="1800">
                <a:latin typeface="Arial"/>
                <a:ea typeface="Arial"/>
                <a:cs typeface="Arial"/>
                <a:sym typeface="Arial"/>
              </a:rPr>
              <a:t>Performance</a:t>
            </a:r>
            <a:r>
              <a:rPr lang="en-GB" sz="1600">
                <a:latin typeface="Arial"/>
                <a:ea typeface="Arial"/>
                <a:cs typeface="Arial"/>
                <a:sym typeface="Arial"/>
              </a:rPr>
              <a:t> -Measures page load times and responsiveness.</a:t>
            </a:r>
            <a:endParaRPr sz="1600">
              <a:latin typeface="Arial"/>
              <a:ea typeface="Arial"/>
              <a:cs typeface="Arial"/>
              <a:sym typeface="Arial"/>
            </a:endParaRPr>
          </a:p>
          <a:p>
            <a:pPr indent="0" lvl="0" marL="0" rtl="0" algn="l">
              <a:spcBef>
                <a:spcPts val="1200"/>
              </a:spcBef>
              <a:spcAft>
                <a:spcPts val="0"/>
              </a:spcAft>
              <a:buNone/>
            </a:pPr>
            <a:r>
              <a:rPr b="1" lang="en-GB" sz="1800">
                <a:latin typeface="Arial"/>
                <a:ea typeface="Arial"/>
                <a:cs typeface="Arial"/>
                <a:sym typeface="Arial"/>
              </a:rPr>
              <a:t>2.Accessibility- </a:t>
            </a:r>
            <a:r>
              <a:rPr lang="en-GB" sz="1600">
                <a:latin typeface="Arial"/>
                <a:ea typeface="Arial"/>
                <a:cs typeface="Arial"/>
                <a:sym typeface="Arial"/>
              </a:rPr>
              <a:t>Audits a </a:t>
            </a:r>
            <a:r>
              <a:rPr lang="en-GB" sz="1600">
                <a:latin typeface="Arial"/>
                <a:ea typeface="Arial"/>
                <a:cs typeface="Arial"/>
                <a:sym typeface="Arial"/>
              </a:rPr>
              <a:t>web Page</a:t>
            </a:r>
            <a:r>
              <a:rPr lang="en-GB" sz="1600">
                <a:latin typeface="Arial"/>
                <a:ea typeface="Arial"/>
                <a:cs typeface="Arial"/>
                <a:sym typeface="Arial"/>
              </a:rPr>
              <a:t> for accessibility issue.</a:t>
            </a:r>
            <a:endParaRPr sz="1600">
              <a:latin typeface="Arial"/>
              <a:ea typeface="Arial"/>
              <a:cs typeface="Arial"/>
              <a:sym typeface="Arial"/>
            </a:endParaRPr>
          </a:p>
          <a:p>
            <a:pPr indent="-322580" lvl="0" marL="457200" rtl="0" algn="l">
              <a:spcBef>
                <a:spcPts val="1200"/>
              </a:spcBef>
              <a:spcAft>
                <a:spcPts val="0"/>
              </a:spcAft>
              <a:buSzPct val="100000"/>
              <a:buFont typeface="Arial"/>
              <a:buChar char="●"/>
            </a:pPr>
            <a:r>
              <a:rPr lang="en-GB" sz="1600">
                <a:latin typeface="Arial"/>
                <a:ea typeface="Arial"/>
                <a:cs typeface="Arial"/>
                <a:sym typeface="Arial"/>
              </a:rPr>
              <a:t>Ensures compliance with standards like the Web Content Accessibility Guidelines (WCAG).</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GB" sz="1600">
                <a:latin typeface="Arial"/>
                <a:ea typeface="Arial"/>
                <a:cs typeface="Arial"/>
                <a:sym typeface="Arial"/>
              </a:rPr>
              <a:t>Provides suggestions to make the web page accessible to all users, including those with disabilities.</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3.SEO - Ensures that the page is discoverable by search engines.</a:t>
            </a:r>
            <a:endParaRPr sz="1600">
              <a:latin typeface="Arial"/>
              <a:ea typeface="Arial"/>
              <a:cs typeface="Arial"/>
              <a:sym typeface="Arial"/>
            </a:endParaRPr>
          </a:p>
          <a:p>
            <a:pPr indent="-322580" lvl="0" marL="457200" rtl="0" algn="l">
              <a:spcBef>
                <a:spcPts val="1200"/>
              </a:spcBef>
              <a:spcAft>
                <a:spcPts val="0"/>
              </a:spcAft>
              <a:buSzPct val="100000"/>
              <a:buFont typeface="Arial"/>
              <a:buChar char="●"/>
            </a:pPr>
            <a:r>
              <a:rPr lang="en-GB" sz="1600">
                <a:latin typeface="Arial"/>
                <a:ea typeface="Arial"/>
                <a:cs typeface="Arial"/>
                <a:sym typeface="Arial"/>
              </a:rPr>
              <a:t>Analyzes the page for search engine optimization.</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729450" y="1322450"/>
            <a:ext cx="76881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Security Testing</a:t>
            </a:r>
            <a:endParaRPr/>
          </a:p>
        </p:txBody>
      </p:sp>
      <p:sp>
        <p:nvSpPr>
          <p:cNvPr id="159" name="Google Shape;159;p25"/>
          <p:cNvSpPr txBox="1"/>
          <p:nvPr>
            <p:ph idx="1" type="subTitle"/>
          </p:nvPr>
        </p:nvSpPr>
        <p:spPr>
          <a:xfrm>
            <a:off x="729625" y="2571750"/>
            <a:ext cx="7688100" cy="24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latin typeface="Arial"/>
                <a:ea typeface="Arial"/>
                <a:cs typeface="Arial"/>
                <a:sym typeface="Arial"/>
              </a:rPr>
              <a:t>Security testing is a crucial process in software development that aims to identify and mitigate vulnerabilities and risks in applications, networks, and systems. It ensures that the software is protected against threats, attacks, and breaches, safeguarding sensitive data and maintaining the integrity of the application.</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 of Security Testing</a:t>
            </a:r>
            <a:endParaRPr/>
          </a:p>
        </p:txBody>
      </p:sp>
      <p:sp>
        <p:nvSpPr>
          <p:cNvPr id="165" name="Google Shape;165;p26"/>
          <p:cNvSpPr txBox="1"/>
          <p:nvPr>
            <p:ph idx="1" type="body"/>
          </p:nvPr>
        </p:nvSpPr>
        <p:spPr>
          <a:xfrm>
            <a:off x="729450" y="2078875"/>
            <a:ext cx="7688700" cy="280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latin typeface="Arial"/>
                <a:ea typeface="Arial"/>
                <a:cs typeface="Arial"/>
                <a:sym typeface="Arial"/>
              </a:rPr>
              <a:t>1.Identify Vulnerabilities -</a:t>
            </a:r>
            <a:r>
              <a:rPr lang="en-GB" sz="1600">
                <a:latin typeface="Arial"/>
                <a:ea typeface="Arial"/>
                <a:cs typeface="Arial"/>
                <a:sym typeface="Arial"/>
              </a:rPr>
              <a:t> Detect weaknesses in the system that could be exploited by attackers.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2.Ensure Compliance</a:t>
            </a:r>
            <a:r>
              <a:rPr lang="en-GB" sz="1600">
                <a:latin typeface="Arial"/>
                <a:ea typeface="Arial"/>
                <a:cs typeface="Arial"/>
                <a:sym typeface="Arial"/>
              </a:rPr>
              <a:t> -Ensure the application meets industry standards and        regulatory </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3.Protect Data </a:t>
            </a:r>
            <a:r>
              <a:rPr lang="en-GB" sz="1600">
                <a:latin typeface="Arial"/>
                <a:ea typeface="Arial"/>
                <a:cs typeface="Arial"/>
                <a:sym typeface="Arial"/>
              </a:rPr>
              <a:t>-Safeguard sensitive data from unauthorized access and breaches.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4.Mitigate Risks </a:t>
            </a:r>
            <a:r>
              <a:rPr lang="en-GB" sz="1600">
                <a:latin typeface="Arial"/>
                <a:ea typeface="Arial"/>
                <a:cs typeface="Arial"/>
                <a:sym typeface="Arial"/>
              </a:rPr>
              <a:t>-Address and fix identified vulnerabilities to reduce the risk of security breaches.</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Security Testing</a:t>
            </a:r>
            <a:endParaRPr/>
          </a:p>
        </p:txBody>
      </p:sp>
      <p:sp>
        <p:nvSpPr>
          <p:cNvPr id="171" name="Google Shape;171;p2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1.Vulnerability Scanning</a:t>
            </a:r>
            <a:r>
              <a:rPr lang="en-GB" sz="1600">
                <a:latin typeface="Arial"/>
                <a:ea typeface="Arial"/>
                <a:cs typeface="Arial"/>
                <a:sym typeface="Arial"/>
              </a:rPr>
              <a:t> - Automated tools scan the application for known vulnerabilities.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2.Penetration Testing</a:t>
            </a:r>
            <a:r>
              <a:rPr lang="en-GB" sz="1600">
                <a:latin typeface="Arial"/>
                <a:ea typeface="Arial"/>
                <a:cs typeface="Arial"/>
                <a:sym typeface="Arial"/>
              </a:rPr>
              <a:t> - Ethical hackers simulate real-world attacks to identify security weaknesses.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3.Static Application Security Testing (SAST)</a:t>
            </a:r>
            <a:r>
              <a:rPr lang="en-GB" sz="1600">
                <a:latin typeface="Arial"/>
                <a:ea typeface="Arial"/>
                <a:cs typeface="Arial"/>
                <a:sym typeface="Arial"/>
              </a:rPr>
              <a:t> -Analyzes source code for vulnerabilities without executing the program.</a:t>
            </a:r>
            <a:endParaRPr sz="1600">
              <a:latin typeface="Arial"/>
              <a:ea typeface="Arial"/>
              <a:cs typeface="Arial"/>
              <a:sym typeface="Arial"/>
            </a:endParaRPr>
          </a:p>
          <a:p>
            <a:pPr indent="0" lvl="0" marL="0" rtl="0" algn="l">
              <a:spcBef>
                <a:spcPts val="1200"/>
              </a:spcBef>
              <a:spcAft>
                <a:spcPts val="1200"/>
              </a:spcAft>
              <a:buNone/>
            </a:pPr>
            <a:r>
              <a:rPr lang="en-GB" sz="1600">
                <a:latin typeface="Arial"/>
                <a:ea typeface="Arial"/>
                <a:cs typeface="Arial"/>
                <a:sym typeface="Arial"/>
              </a:rPr>
              <a:t>4.Runtime Application Self-Protection (RASP) - Monitors and protects applications in real-time during execution.</a:t>
            </a:r>
            <a:endParaRPr sz="1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t>
            </a:r>
            <a:r>
              <a:rPr lang="en-GB"/>
              <a:t>ocking network requests</a:t>
            </a:r>
            <a:endParaRPr/>
          </a:p>
          <a:p>
            <a:pPr indent="0" lvl="0" marL="0" rtl="0" algn="l">
              <a:spcBef>
                <a:spcPts val="0"/>
              </a:spcBef>
              <a:spcAft>
                <a:spcPts val="0"/>
              </a:spcAft>
              <a:buNone/>
            </a:pPr>
            <a:r>
              <a:rPr lang="en-GB"/>
              <a:t>Or isolated UI test</a:t>
            </a:r>
            <a:endParaRPr/>
          </a:p>
        </p:txBody>
      </p:sp>
      <p:sp>
        <p:nvSpPr>
          <p:cNvPr id="177" name="Google Shape;177;p28"/>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latin typeface="Arial"/>
                <a:ea typeface="Arial"/>
                <a:cs typeface="Arial"/>
                <a:sym typeface="Arial"/>
              </a:rPr>
              <a:t>Isolating UI tests from network requests is essential to ensure your tests are stable, fast, and not dependent on the availability or state of external services. This practice is known as mocking network requests</a:t>
            </a:r>
            <a:endParaRPr sz="1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729450" y="1322450"/>
            <a:ext cx="7688100" cy="8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UI Design</a:t>
            </a:r>
            <a:endParaRPr/>
          </a:p>
        </p:txBody>
      </p:sp>
      <p:sp>
        <p:nvSpPr>
          <p:cNvPr id="183" name="Google Shape;183;p29"/>
          <p:cNvSpPr txBox="1"/>
          <p:nvPr>
            <p:ph idx="1" type="subTitle"/>
          </p:nvPr>
        </p:nvSpPr>
        <p:spPr>
          <a:xfrm>
            <a:off x="729625" y="2270950"/>
            <a:ext cx="7688100" cy="28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UI (User Interface) design is the process of designing the visual layout and interactive elements of a software application or a website. The goal of UI design is to create interfaces that are not only aesthetically pleasing but also highly functional and easy to use.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In other word we can say that, UI design is the process of creating interfaces in software or computerized devices with a focus on looks and style. Designers aim to create interfaces that users find easy to use and pleasurable.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Aspects of UI Design</a:t>
            </a:r>
            <a:endParaRPr/>
          </a:p>
        </p:txBody>
      </p:sp>
      <p:sp>
        <p:nvSpPr>
          <p:cNvPr id="189" name="Google Shape;189;p30"/>
          <p:cNvSpPr txBox="1"/>
          <p:nvPr>
            <p:ph idx="1" type="body"/>
          </p:nvPr>
        </p:nvSpPr>
        <p:spPr>
          <a:xfrm>
            <a:off x="729450" y="2078875"/>
            <a:ext cx="7688700" cy="291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700"/>
              <a:t>Visual Design:-</a:t>
            </a:r>
            <a:endParaRPr b="1" sz="1700"/>
          </a:p>
          <a:p>
            <a:pPr indent="-336550" lvl="0" marL="457200" rtl="0" algn="l">
              <a:spcBef>
                <a:spcPts val="1200"/>
              </a:spcBef>
              <a:spcAft>
                <a:spcPts val="0"/>
              </a:spcAft>
              <a:buSzPts val="1700"/>
              <a:buChar char="●"/>
            </a:pPr>
            <a:r>
              <a:rPr b="1" lang="en-GB" sz="1700"/>
              <a:t>Color -</a:t>
            </a:r>
            <a:r>
              <a:rPr lang="en-GB" sz="1700"/>
              <a:t>Choosing a color palette that is visually appealing and aligns with the brand’s identity.</a:t>
            </a:r>
            <a:endParaRPr sz="1700"/>
          </a:p>
          <a:p>
            <a:pPr indent="-336550" lvl="0" marL="457200" rtl="0" algn="l">
              <a:spcBef>
                <a:spcPts val="0"/>
              </a:spcBef>
              <a:spcAft>
                <a:spcPts val="0"/>
              </a:spcAft>
              <a:buSzPts val="1700"/>
              <a:buChar char="●"/>
            </a:pPr>
            <a:r>
              <a:rPr b="1" lang="en-GB" sz="1700"/>
              <a:t>Layout -</a:t>
            </a:r>
            <a:r>
              <a:rPr lang="en-GB" sz="1700"/>
              <a:t>Structuring elements on the screen to create a balanced and organized look.</a:t>
            </a:r>
            <a:endParaRPr sz="1700"/>
          </a:p>
          <a:p>
            <a:pPr indent="-336550" lvl="0" marL="457200" rtl="0" algn="l">
              <a:spcBef>
                <a:spcPts val="0"/>
              </a:spcBef>
              <a:spcAft>
                <a:spcPts val="0"/>
              </a:spcAft>
              <a:buSzPts val="1700"/>
              <a:buChar char="●"/>
            </a:pPr>
            <a:r>
              <a:rPr b="1" lang="en-GB" sz="1700"/>
              <a:t>Typography </a:t>
            </a:r>
            <a:r>
              <a:rPr lang="en-GB" sz="1700"/>
              <a:t>-Selection of fonts and their sizes, weights, and styles to ensure readability and consistency.</a:t>
            </a:r>
            <a:endParaRPr sz="1700"/>
          </a:p>
          <a:p>
            <a:pPr indent="-336550" lvl="0" marL="457200" rtl="0" algn="l">
              <a:spcBef>
                <a:spcPts val="0"/>
              </a:spcBef>
              <a:spcAft>
                <a:spcPts val="0"/>
              </a:spcAft>
              <a:buSzPts val="1700"/>
              <a:buChar char="●"/>
            </a:pPr>
            <a:r>
              <a:rPr b="1" lang="en-GB" sz="1700"/>
              <a:t>Imagery -</a:t>
            </a:r>
            <a:r>
              <a:rPr lang="en-GB" sz="1700"/>
              <a:t> Use of images, icons, and graphics to enhance visual appeal and convey information.</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Interaction Design</a:t>
            </a:r>
            <a:endParaRPr/>
          </a:p>
        </p:txBody>
      </p:sp>
      <p:sp>
        <p:nvSpPr>
          <p:cNvPr id="195" name="Google Shape;195;p31"/>
          <p:cNvSpPr txBox="1"/>
          <p:nvPr>
            <p:ph idx="1" type="body"/>
          </p:nvPr>
        </p:nvSpPr>
        <p:spPr>
          <a:xfrm>
            <a:off x="729450" y="2078875"/>
            <a:ext cx="7688700" cy="2553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b="1" lang="en-GB" sz="1700">
                <a:latin typeface="Arial"/>
                <a:ea typeface="Arial"/>
                <a:cs typeface="Arial"/>
                <a:sym typeface="Arial"/>
              </a:rPr>
              <a:t>Buttons </a:t>
            </a:r>
            <a:r>
              <a:rPr lang="en-GB" sz="1700">
                <a:latin typeface="Arial"/>
                <a:ea typeface="Arial"/>
                <a:cs typeface="Arial"/>
                <a:sym typeface="Arial"/>
              </a:rPr>
              <a:t>-Designing buttons that are easy to find and interact with.</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GB" sz="1700">
                <a:latin typeface="Arial"/>
                <a:ea typeface="Arial"/>
                <a:cs typeface="Arial"/>
                <a:sym typeface="Arial"/>
              </a:rPr>
              <a:t>Forms</a:t>
            </a:r>
            <a:r>
              <a:rPr lang="en-GB" sz="1700">
                <a:latin typeface="Arial"/>
                <a:ea typeface="Arial"/>
                <a:cs typeface="Arial"/>
                <a:sym typeface="Arial"/>
              </a:rPr>
              <a:t> -Creating input fields, dropdowns, checkboxes, and other form elements that are intuitive to use.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GB" sz="1700">
                <a:latin typeface="Arial"/>
                <a:ea typeface="Arial"/>
                <a:cs typeface="Arial"/>
                <a:sym typeface="Arial"/>
              </a:rPr>
              <a:t>Navigation </a:t>
            </a:r>
            <a:r>
              <a:rPr lang="en-GB" sz="1700">
                <a:latin typeface="Arial"/>
                <a:ea typeface="Arial"/>
                <a:cs typeface="Arial"/>
                <a:sym typeface="Arial"/>
              </a:rPr>
              <a:t>- Designing menus, tabs, and other navigational elements that help users move through the interface seamlessly.</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GB" sz="1700">
                <a:latin typeface="Arial"/>
                <a:ea typeface="Arial"/>
                <a:cs typeface="Arial"/>
                <a:sym typeface="Arial"/>
              </a:rPr>
              <a:t>Layout</a:t>
            </a:r>
            <a:r>
              <a:rPr lang="en-GB" sz="1700">
                <a:latin typeface="Arial"/>
                <a:ea typeface="Arial"/>
                <a:cs typeface="Arial"/>
                <a:sym typeface="Arial"/>
              </a:rPr>
              <a:t> -Use grids and alignment to create a clean, organized layout.</a:t>
            </a: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Proxyman:</a:t>
            </a:r>
            <a:endParaRPr/>
          </a:p>
        </p:txBody>
      </p:sp>
      <p:sp>
        <p:nvSpPr>
          <p:cNvPr id="93" name="Google Shape;93;p1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900"/>
              <a:t>1.Traffic Interception-</a:t>
            </a:r>
            <a:r>
              <a:rPr lang="en-GB" sz="1700"/>
              <a:t>Proxyman intercepts HTTP and HTTPS traffic, allowing you to view requests and responses, including headers, body, and metadata.</a:t>
            </a:r>
            <a:endParaRPr sz="1700"/>
          </a:p>
          <a:p>
            <a:pPr indent="0" lvl="0" marL="0" rtl="0" algn="l">
              <a:spcBef>
                <a:spcPts val="1200"/>
              </a:spcBef>
              <a:spcAft>
                <a:spcPts val="0"/>
              </a:spcAft>
              <a:buNone/>
            </a:pPr>
            <a:r>
              <a:rPr b="1" lang="en-GB" sz="1900"/>
              <a:t>2.Request/Response Analysis -</a:t>
            </a:r>
            <a:r>
              <a:rPr lang="en-GB" sz="1700"/>
              <a:t>You can inspect detailed information about each request and response, such as headers, cookies, query parameters, and payloads.</a:t>
            </a:r>
            <a:endParaRPr sz="1700"/>
          </a:p>
          <a:p>
            <a:pPr indent="0" lvl="0" marL="0" rtl="0" algn="l">
              <a:spcBef>
                <a:spcPts val="1200"/>
              </a:spcBef>
              <a:spcAft>
                <a:spcPts val="0"/>
              </a:spcAft>
              <a:buNone/>
            </a:pPr>
            <a:r>
              <a:rPr b="1" lang="en-GB" sz="1900"/>
              <a:t>3.Mock Server- </a:t>
            </a:r>
            <a:r>
              <a:rPr lang="en-GB" sz="1700"/>
              <a:t>Proxyman allows you to create mock servers to simulate backend services. You can define custom responses for specific endpoints to test your application under different conditions.</a:t>
            </a:r>
            <a:endParaRPr sz="1700"/>
          </a:p>
          <a:p>
            <a:pPr indent="0" lvl="0" marL="0" rtl="0" algn="l">
              <a:spcBef>
                <a:spcPts val="1200"/>
              </a:spcBef>
              <a:spcAft>
                <a:spcPts val="0"/>
              </a:spcAft>
              <a:buNone/>
            </a:pPr>
            <a:r>
              <a:rPr b="1" lang="en-GB" sz="2024"/>
              <a:t>4.Cross-Platform Support-</a:t>
            </a:r>
            <a:r>
              <a:rPr lang="en-GB" sz="1916"/>
              <a:t>Proxyman is available for macOS, Windows, and Linux, providing a consistent experience across different operating systems.</a:t>
            </a:r>
            <a:endParaRPr sz="1916"/>
          </a:p>
          <a:p>
            <a:pPr indent="0" lvl="0" marL="0" rtl="0" algn="l">
              <a:spcBef>
                <a:spcPts val="12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for UI Design</a:t>
            </a:r>
            <a:endParaRPr/>
          </a:p>
        </p:txBody>
      </p:sp>
      <p:sp>
        <p:nvSpPr>
          <p:cNvPr id="201" name="Google Shape;20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b="1" lang="en-GB" sz="1800">
                <a:latin typeface="Arial"/>
                <a:ea typeface="Arial"/>
                <a:cs typeface="Arial"/>
                <a:sym typeface="Arial"/>
              </a:rPr>
              <a:t>Sketch</a:t>
            </a:r>
            <a:r>
              <a:rPr lang="en-GB" sz="1800">
                <a:latin typeface="Arial"/>
                <a:ea typeface="Arial"/>
                <a:cs typeface="Arial"/>
                <a:sym typeface="Arial"/>
              </a:rPr>
              <a:t> -A popular tool for designing interfaces and user experiences.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GB" sz="1800">
                <a:latin typeface="Arial"/>
                <a:ea typeface="Arial"/>
                <a:cs typeface="Arial"/>
                <a:sym typeface="Arial"/>
              </a:rPr>
              <a:t>Figma</a:t>
            </a:r>
            <a:r>
              <a:rPr lang="en-GB" sz="1800">
                <a:latin typeface="Arial"/>
                <a:ea typeface="Arial"/>
                <a:cs typeface="Arial"/>
                <a:sym typeface="Arial"/>
              </a:rPr>
              <a:t> -A web-based UI design tool that allows for real-time collaboration.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GB" sz="1800">
                <a:latin typeface="Arial"/>
                <a:ea typeface="Arial"/>
                <a:cs typeface="Arial"/>
                <a:sym typeface="Arial"/>
              </a:rPr>
              <a:t>Adobe XD</a:t>
            </a:r>
            <a:r>
              <a:rPr lang="en-GB" sz="1800">
                <a:latin typeface="Arial"/>
                <a:ea typeface="Arial"/>
                <a:cs typeface="Arial"/>
                <a:sym typeface="Arial"/>
              </a:rPr>
              <a:t> -A vector-based tool for designing and prototyping user experiences.</a:t>
            </a:r>
            <a:endParaRPr sz="1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ctrTitle"/>
          </p:nvPr>
        </p:nvSpPr>
        <p:spPr>
          <a:xfrm>
            <a:off x="729450" y="1322450"/>
            <a:ext cx="7688100" cy="9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Figma</a:t>
            </a:r>
            <a:endParaRPr/>
          </a:p>
        </p:txBody>
      </p:sp>
      <p:sp>
        <p:nvSpPr>
          <p:cNvPr id="207" name="Google Shape;207;p33"/>
          <p:cNvSpPr txBox="1"/>
          <p:nvPr>
            <p:ph idx="1" type="subTitle"/>
          </p:nvPr>
        </p:nvSpPr>
        <p:spPr>
          <a:xfrm>
            <a:off x="729625" y="2361200"/>
            <a:ext cx="7688100" cy="2105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sz="1900">
                <a:latin typeface="Arial"/>
                <a:ea typeface="Arial"/>
                <a:cs typeface="Arial"/>
                <a:sym typeface="Arial"/>
              </a:rPr>
              <a:t>Figma is a web-based design tool used for user interface (UI) and user experience (UX) design. It allows designers to create, prototype, and collaborate on designs in real-time.</a:t>
            </a:r>
            <a:endParaRPr sz="19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Figma-1</a:t>
            </a:r>
            <a:endParaRPr/>
          </a:p>
        </p:txBody>
      </p:sp>
      <p:sp>
        <p:nvSpPr>
          <p:cNvPr id="213" name="Google Shape;213;p34"/>
          <p:cNvSpPr txBox="1"/>
          <p:nvPr>
            <p:ph idx="1" type="body"/>
          </p:nvPr>
        </p:nvSpPr>
        <p:spPr>
          <a:xfrm>
            <a:off x="729450" y="2078875"/>
            <a:ext cx="7688700" cy="315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700">
                <a:latin typeface="Arial"/>
                <a:ea typeface="Arial"/>
                <a:cs typeface="Arial"/>
                <a:sym typeface="Arial"/>
              </a:rPr>
              <a:t>1.Design:-</a:t>
            </a:r>
            <a:endParaRPr b="1" sz="1700">
              <a:latin typeface="Arial"/>
              <a:ea typeface="Arial"/>
              <a:cs typeface="Arial"/>
              <a:sym typeface="Arial"/>
            </a:endParaRPr>
          </a:p>
          <a:p>
            <a:pPr indent="-328453" lvl="0" marL="457200" rtl="0" algn="l">
              <a:spcBef>
                <a:spcPts val="1200"/>
              </a:spcBef>
              <a:spcAft>
                <a:spcPts val="0"/>
              </a:spcAft>
              <a:buSzPct val="100000"/>
              <a:buFont typeface="Arial"/>
              <a:buChar char="●"/>
            </a:pPr>
            <a:r>
              <a:rPr b="1" lang="en-GB" sz="1700">
                <a:latin typeface="Arial"/>
                <a:ea typeface="Arial"/>
                <a:cs typeface="Arial"/>
                <a:sym typeface="Arial"/>
              </a:rPr>
              <a:t>Vector Graphics -</a:t>
            </a:r>
            <a:r>
              <a:rPr lang="en-GB" sz="1700">
                <a:latin typeface="Arial"/>
                <a:ea typeface="Arial"/>
                <a:cs typeface="Arial"/>
                <a:sym typeface="Arial"/>
              </a:rPr>
              <a:t>Figma supports vector graphics, making it easy to create scalable designs</a:t>
            </a:r>
            <a:endParaRPr sz="1700">
              <a:latin typeface="Arial"/>
              <a:ea typeface="Arial"/>
              <a:cs typeface="Arial"/>
              <a:sym typeface="Arial"/>
            </a:endParaRPr>
          </a:p>
          <a:p>
            <a:pPr indent="-328453" lvl="0" marL="457200" rtl="0" algn="l">
              <a:spcBef>
                <a:spcPts val="0"/>
              </a:spcBef>
              <a:spcAft>
                <a:spcPts val="0"/>
              </a:spcAft>
              <a:buSzPct val="100000"/>
              <a:buFont typeface="Arial"/>
              <a:buChar char="●"/>
            </a:pPr>
            <a:r>
              <a:rPr b="1" lang="en-GB" sz="1700">
                <a:latin typeface="Arial"/>
                <a:ea typeface="Arial"/>
                <a:cs typeface="Arial"/>
                <a:sym typeface="Arial"/>
              </a:rPr>
              <a:t>Components</a:t>
            </a:r>
            <a:r>
              <a:rPr lang="en-GB" sz="1700">
                <a:latin typeface="Arial"/>
                <a:ea typeface="Arial"/>
                <a:cs typeface="Arial"/>
                <a:sym typeface="Arial"/>
              </a:rPr>
              <a:t> -Create reusable design elements that can be updated globally.</a:t>
            </a:r>
            <a:endParaRPr sz="1700">
              <a:latin typeface="Arial"/>
              <a:ea typeface="Arial"/>
              <a:cs typeface="Arial"/>
              <a:sym typeface="Arial"/>
            </a:endParaRPr>
          </a:p>
          <a:p>
            <a:pPr indent="0" lvl="0" marL="0" rtl="0" algn="l">
              <a:spcBef>
                <a:spcPts val="1200"/>
              </a:spcBef>
              <a:spcAft>
                <a:spcPts val="0"/>
              </a:spcAft>
              <a:buNone/>
            </a:pPr>
            <a:r>
              <a:rPr b="1" lang="en-GB" sz="1700">
                <a:latin typeface="Arial"/>
                <a:ea typeface="Arial"/>
                <a:cs typeface="Arial"/>
                <a:sym typeface="Arial"/>
              </a:rPr>
              <a:t>2.Prototyping :-</a:t>
            </a:r>
            <a:endParaRPr b="1" sz="1700">
              <a:latin typeface="Arial"/>
              <a:ea typeface="Arial"/>
              <a:cs typeface="Arial"/>
              <a:sym typeface="Arial"/>
            </a:endParaRPr>
          </a:p>
          <a:p>
            <a:pPr indent="-328453" lvl="0" marL="457200" rtl="0" algn="l">
              <a:spcBef>
                <a:spcPts val="1200"/>
              </a:spcBef>
              <a:spcAft>
                <a:spcPts val="0"/>
              </a:spcAft>
              <a:buSzPct val="100000"/>
              <a:buFont typeface="Arial"/>
              <a:buChar char="●"/>
            </a:pPr>
            <a:r>
              <a:rPr b="1" lang="en-GB" sz="1700">
                <a:latin typeface="Arial"/>
                <a:ea typeface="Arial"/>
                <a:cs typeface="Arial"/>
                <a:sym typeface="Arial"/>
              </a:rPr>
              <a:t>Interactive Prototypes</a:t>
            </a:r>
            <a:r>
              <a:rPr lang="en-GB" sz="1700">
                <a:latin typeface="Arial"/>
                <a:ea typeface="Arial"/>
                <a:cs typeface="Arial"/>
                <a:sym typeface="Arial"/>
              </a:rPr>
              <a:t> -Create interactive prototypes to simulate the user experience.</a:t>
            </a:r>
            <a:endParaRPr sz="1700">
              <a:latin typeface="Arial"/>
              <a:ea typeface="Arial"/>
              <a:cs typeface="Arial"/>
              <a:sym typeface="Arial"/>
            </a:endParaRPr>
          </a:p>
          <a:p>
            <a:pPr indent="-328453" lvl="0" marL="457200" rtl="0" algn="l">
              <a:spcBef>
                <a:spcPts val="0"/>
              </a:spcBef>
              <a:spcAft>
                <a:spcPts val="0"/>
              </a:spcAft>
              <a:buSzPct val="100000"/>
              <a:buFont typeface="Arial"/>
              <a:buChar char="●"/>
            </a:pPr>
            <a:r>
              <a:rPr lang="en-GB" sz="1700">
                <a:latin typeface="Arial"/>
                <a:ea typeface="Arial"/>
                <a:cs typeface="Arial"/>
                <a:sym typeface="Arial"/>
              </a:rPr>
              <a:t>Animations -Add animations between different screens or elements to visualize the flow and behavior of the application.</a:t>
            </a:r>
            <a:endParaRPr sz="1700">
              <a:latin typeface="Arial"/>
              <a:ea typeface="Arial"/>
              <a:cs typeface="Arial"/>
              <a:sym typeface="Arial"/>
            </a:endParaRPr>
          </a:p>
          <a:p>
            <a:pPr indent="0" lvl="0" marL="0" rtl="0" algn="l">
              <a:spcBef>
                <a:spcPts val="1200"/>
              </a:spcBef>
              <a:spcAft>
                <a:spcPts val="1200"/>
              </a:spcAft>
              <a:buNone/>
            </a:pPr>
            <a:r>
              <a:t/>
            </a:r>
            <a:endParaRPr sz="17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Figma-2</a:t>
            </a:r>
            <a:endParaRPr/>
          </a:p>
        </p:txBody>
      </p:sp>
      <p:sp>
        <p:nvSpPr>
          <p:cNvPr id="219" name="Google Shape;219;p35"/>
          <p:cNvSpPr txBox="1"/>
          <p:nvPr>
            <p:ph idx="1" type="body"/>
          </p:nvPr>
        </p:nvSpPr>
        <p:spPr>
          <a:xfrm>
            <a:off x="727650" y="2108950"/>
            <a:ext cx="7688700" cy="303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latin typeface="Arial"/>
                <a:ea typeface="Arial"/>
                <a:cs typeface="Arial"/>
                <a:sym typeface="Arial"/>
              </a:rPr>
              <a:t>3.Collaboration -:</a:t>
            </a:r>
            <a:endParaRPr b="1" sz="18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Real-time Collaboration-</a:t>
            </a:r>
            <a:r>
              <a:rPr lang="en-GB" sz="1600">
                <a:latin typeface="Arial"/>
                <a:ea typeface="Arial"/>
                <a:cs typeface="Arial"/>
                <a:sym typeface="Arial"/>
              </a:rPr>
              <a:t>Multiple designers can work on the same file simultaneously, seeing each other's changes in real-time.</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4.Plugins-:</a:t>
            </a:r>
            <a:endParaRPr b="1"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Extensibility -</a:t>
            </a:r>
            <a:r>
              <a:rPr lang="en-GB" sz="1600">
                <a:latin typeface="Arial"/>
                <a:ea typeface="Arial"/>
                <a:cs typeface="Arial"/>
                <a:sym typeface="Arial"/>
              </a:rPr>
              <a:t>Figma supports plugins to extend its functionality, from design utilities to automation tools.</a:t>
            </a:r>
            <a:endParaRPr sz="1600">
              <a:latin typeface="Arial"/>
              <a:ea typeface="Arial"/>
              <a:cs typeface="Arial"/>
              <a:sym typeface="Arial"/>
            </a:endParaRPr>
          </a:p>
          <a:p>
            <a:pPr indent="0" lvl="0" marL="0" rtl="0" algn="l">
              <a:spcBef>
                <a:spcPts val="1200"/>
              </a:spcBef>
              <a:spcAft>
                <a:spcPts val="1200"/>
              </a:spcAft>
              <a:buNone/>
            </a:pPr>
            <a:r>
              <a:rPr b="1" lang="en-GB" sz="1700">
                <a:latin typeface="Arial"/>
                <a:ea typeface="Arial"/>
                <a:cs typeface="Arial"/>
                <a:sym typeface="Arial"/>
              </a:rPr>
              <a:t>5.Cloud-Based </a:t>
            </a:r>
            <a:r>
              <a:rPr lang="en-GB" sz="1600">
                <a:latin typeface="Arial"/>
                <a:ea typeface="Arial"/>
                <a:cs typeface="Arial"/>
                <a:sym typeface="Arial"/>
              </a:rPr>
              <a:t>-Access your design files from anywhere with an internet connection.</a:t>
            </a:r>
            <a:endParaRPr sz="16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 of Figma</a:t>
            </a:r>
            <a:endParaRPr/>
          </a:p>
        </p:txBody>
      </p:sp>
      <p:sp>
        <p:nvSpPr>
          <p:cNvPr id="225" name="Google Shape;225;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b="1" lang="en-GB" sz="1700">
                <a:latin typeface="Arial"/>
                <a:ea typeface="Arial"/>
                <a:cs typeface="Arial"/>
                <a:sym typeface="Arial"/>
              </a:rPr>
              <a:t>Collaboration and Communication</a:t>
            </a:r>
            <a:r>
              <a:rPr lang="en-GB" sz="1700">
                <a:latin typeface="Arial"/>
                <a:ea typeface="Arial"/>
                <a:cs typeface="Arial"/>
                <a:sym typeface="Arial"/>
              </a:rPr>
              <a:t>,it easy for design teams to work together.</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GB" sz="1700">
                <a:latin typeface="Arial"/>
                <a:ea typeface="Arial"/>
                <a:cs typeface="Arial"/>
                <a:sym typeface="Arial"/>
              </a:rPr>
              <a:t>Consistency and Efficiency,</a:t>
            </a:r>
            <a:r>
              <a:rPr lang="en-GB" sz="1700">
                <a:latin typeface="Arial"/>
                <a:ea typeface="Arial"/>
                <a:cs typeface="Arial"/>
                <a:sym typeface="Arial"/>
              </a:rPr>
              <a:t>The use of components and styles helps maintain consistency across the design.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GB" sz="1700">
                <a:latin typeface="Arial"/>
                <a:ea typeface="Arial"/>
                <a:cs typeface="Arial"/>
                <a:sym typeface="Arial"/>
              </a:rPr>
              <a:t>Ease of Use</a:t>
            </a:r>
            <a:r>
              <a:rPr lang="en-GB" sz="1700">
                <a:latin typeface="Arial"/>
                <a:ea typeface="Arial"/>
                <a:cs typeface="Arial"/>
                <a:sym typeface="Arial"/>
              </a:rPr>
              <a:t>,Figma's intuitive interface and robust feature set make it accessible for both beginners and experienced designers.</a:t>
            </a:r>
            <a:endParaRPr sz="17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ctrTitle"/>
          </p:nvPr>
        </p:nvSpPr>
        <p:spPr>
          <a:xfrm>
            <a:off x="729450" y="1322450"/>
            <a:ext cx="7688100" cy="10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Tailwind CSS</a:t>
            </a:r>
            <a:endParaRPr/>
          </a:p>
        </p:txBody>
      </p:sp>
      <p:sp>
        <p:nvSpPr>
          <p:cNvPr id="231" name="Google Shape;231;p37"/>
          <p:cNvSpPr txBox="1"/>
          <p:nvPr>
            <p:ph idx="1" type="subTitle"/>
          </p:nvPr>
        </p:nvSpPr>
        <p:spPr>
          <a:xfrm>
            <a:off x="729625" y="3172900"/>
            <a:ext cx="7688100" cy="17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latin typeface="Arial"/>
                <a:ea typeface="Arial"/>
                <a:cs typeface="Arial"/>
                <a:sym typeface="Arial"/>
              </a:rPr>
              <a:t>Tailwind CSS is a utility-first CSS framework that provides a set of predefined classes to build custom user interfaces directly in your HTML. It allows for rapid development and design consistency without writing custom CSS.</a:t>
            </a:r>
            <a:endParaRPr sz="19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27650" y="130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Tailwind CSS-1</a:t>
            </a:r>
            <a:endParaRPr/>
          </a:p>
        </p:txBody>
      </p:sp>
      <p:sp>
        <p:nvSpPr>
          <p:cNvPr id="237" name="Google Shape;237;p38"/>
          <p:cNvSpPr txBox="1"/>
          <p:nvPr>
            <p:ph idx="1" type="body"/>
          </p:nvPr>
        </p:nvSpPr>
        <p:spPr>
          <a:xfrm>
            <a:off x="729450" y="2078875"/>
            <a:ext cx="7688700" cy="295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700">
                <a:latin typeface="Arial"/>
                <a:ea typeface="Arial"/>
                <a:cs typeface="Arial"/>
                <a:sym typeface="Arial"/>
              </a:rPr>
              <a:t>1.Utility-First Approach-:</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GB" sz="1700">
                <a:latin typeface="Arial"/>
                <a:ea typeface="Arial"/>
                <a:cs typeface="Arial"/>
                <a:sym typeface="Arial"/>
              </a:rPr>
              <a:t>Tailwind CSS emphasizes utility classes (e.g., p-4 for padding, text-center for text alignment) rather than component-based or semantic classes.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This approach allows for quick prototyping and reduces the need for custom CSS.</a:t>
            </a:r>
            <a:endParaRPr sz="1700">
              <a:latin typeface="Arial"/>
              <a:ea typeface="Arial"/>
              <a:cs typeface="Arial"/>
              <a:sym typeface="Arial"/>
            </a:endParaRPr>
          </a:p>
          <a:p>
            <a:pPr indent="0" lvl="0" marL="0" rtl="0" algn="l">
              <a:spcBef>
                <a:spcPts val="1200"/>
              </a:spcBef>
              <a:spcAft>
                <a:spcPts val="0"/>
              </a:spcAft>
              <a:buNone/>
            </a:pPr>
            <a:r>
              <a:rPr lang="en-GB" sz="1700">
                <a:latin typeface="Arial"/>
                <a:ea typeface="Arial"/>
                <a:cs typeface="Arial"/>
                <a:sym typeface="Arial"/>
              </a:rPr>
              <a:t>2.Customization-:</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GB" sz="1700">
                <a:latin typeface="Arial"/>
                <a:ea typeface="Arial"/>
                <a:cs typeface="Arial"/>
                <a:sym typeface="Arial"/>
              </a:rPr>
              <a:t>Tailwind is highly customizable. You can configure its settings to match your design requirements by modifying the tailwind.config.js file.</a:t>
            </a:r>
            <a:endParaRPr sz="17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Tailwind CSS-2</a:t>
            </a:r>
            <a:endParaRPr/>
          </a:p>
          <a:p>
            <a:pPr indent="0" lvl="0" marL="0" rtl="0" algn="l">
              <a:spcBef>
                <a:spcPts val="0"/>
              </a:spcBef>
              <a:spcAft>
                <a:spcPts val="0"/>
              </a:spcAft>
              <a:buNone/>
            </a:pPr>
            <a:r>
              <a:t/>
            </a:r>
            <a:endParaRPr/>
          </a:p>
        </p:txBody>
      </p:sp>
      <p:sp>
        <p:nvSpPr>
          <p:cNvPr id="243" name="Google Shape;243;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latin typeface="Arial"/>
                <a:ea typeface="Arial"/>
                <a:cs typeface="Arial"/>
                <a:sym typeface="Arial"/>
              </a:rPr>
              <a:t>3.Responsive Design -:</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Tailwind includes responsive design utilities, making it easy to create designs that look good on all devices.</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4.Community and Ecosystem-:</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Tailwind has a strong community and a growing ecosystem of plugins and resources.</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 of Tailwind CSS</a:t>
            </a:r>
            <a:endParaRPr/>
          </a:p>
        </p:txBody>
      </p:sp>
      <p:sp>
        <p:nvSpPr>
          <p:cNvPr id="249" name="Google Shape;24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GB" sz="1700">
                <a:latin typeface="Arial"/>
                <a:ea typeface="Arial"/>
                <a:cs typeface="Arial"/>
                <a:sym typeface="Arial"/>
              </a:rPr>
              <a:t>Speed:-Rapidly build interfaces without writing custom CSS.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Consistency-: Use a predefined set of classes to ensure design consistency across your application.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Flexibility -: Easily customize the default configuration to match your design needs.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Maintainability -:Avoid complex and nested CSS rules, making styles easier to manage.</a:t>
            </a:r>
            <a:endParaRPr sz="17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ctrTitle"/>
          </p:nvPr>
        </p:nvSpPr>
        <p:spPr>
          <a:xfrm>
            <a:off x="729450" y="1322450"/>
            <a:ext cx="7688100" cy="8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TestRail </a:t>
            </a:r>
            <a:endParaRPr/>
          </a:p>
        </p:txBody>
      </p:sp>
      <p:sp>
        <p:nvSpPr>
          <p:cNvPr id="255" name="Google Shape;255;p41"/>
          <p:cNvSpPr txBox="1"/>
          <p:nvPr>
            <p:ph idx="1" type="subTitle"/>
          </p:nvPr>
        </p:nvSpPr>
        <p:spPr>
          <a:xfrm>
            <a:off x="729625" y="2210750"/>
            <a:ext cx="7688100" cy="20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TestRail is a web-based test management tool that used to track and maintain records of all STLC phases, from Test Plan to Report creation.It helps teams manage and track their software testing efforts.</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 It provides a comprehensive platform for test case management, test execution, and reporting.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 for Proxyman: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t>1.API Development and Testing.</a:t>
            </a:r>
            <a:endParaRPr b="1" sz="1700"/>
          </a:p>
          <a:p>
            <a:pPr indent="0" lvl="0" marL="0" rtl="0" algn="l">
              <a:spcBef>
                <a:spcPts val="1200"/>
              </a:spcBef>
              <a:spcAft>
                <a:spcPts val="0"/>
              </a:spcAft>
              <a:buNone/>
            </a:pPr>
            <a:r>
              <a:rPr b="1" lang="en-GB" sz="1700"/>
              <a:t>2.Performance Monitoring</a:t>
            </a:r>
            <a:endParaRPr b="1" sz="1700"/>
          </a:p>
          <a:p>
            <a:pPr indent="0" lvl="0" marL="0" rtl="0" algn="l">
              <a:spcBef>
                <a:spcPts val="1200"/>
              </a:spcBef>
              <a:spcAft>
                <a:spcPts val="1200"/>
              </a:spcAft>
              <a:buNone/>
            </a:pPr>
            <a:r>
              <a:rPr b="1" lang="en-GB" sz="1700"/>
              <a:t>3.Security Testing</a:t>
            </a:r>
            <a:endParaRPr b="1"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TestRail-1</a:t>
            </a:r>
            <a:endParaRPr/>
          </a:p>
        </p:txBody>
      </p:sp>
      <p:sp>
        <p:nvSpPr>
          <p:cNvPr id="261" name="Google Shape;261;p42"/>
          <p:cNvSpPr txBox="1"/>
          <p:nvPr>
            <p:ph idx="1" type="body"/>
          </p:nvPr>
        </p:nvSpPr>
        <p:spPr>
          <a:xfrm>
            <a:off x="729450" y="1789700"/>
            <a:ext cx="7688700" cy="31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1.Test Case Management:-</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Organize test cases into suites and sections.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Create, edit, and manage test cases with detailed steps and expected results.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Support for different test case types and templates.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2.Test Runs and Execution:-</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Create test runs from test suites.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Assign test cases to testers.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Record test results with statuses, comments, and attachments.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Track the progress of test runs and individual test cases.</a:t>
            </a:r>
            <a:endParaRPr sz="16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TestRail-2</a:t>
            </a:r>
            <a:endParaRPr/>
          </a:p>
          <a:p>
            <a:pPr indent="0" lvl="0" marL="0" rtl="0" algn="l">
              <a:spcBef>
                <a:spcPts val="0"/>
              </a:spcBef>
              <a:spcAft>
                <a:spcPts val="0"/>
              </a:spcAft>
              <a:buNone/>
            </a:pPr>
            <a:r>
              <a:t/>
            </a:r>
            <a:endParaRPr/>
          </a:p>
        </p:txBody>
      </p:sp>
      <p:sp>
        <p:nvSpPr>
          <p:cNvPr id="267" name="Google Shape;267;p43"/>
          <p:cNvSpPr txBox="1"/>
          <p:nvPr>
            <p:ph idx="1" type="body"/>
          </p:nvPr>
        </p:nvSpPr>
        <p:spPr>
          <a:xfrm>
            <a:off x="729450" y="1853850"/>
            <a:ext cx="7688700" cy="31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Arial"/>
                <a:ea typeface="Arial"/>
                <a:cs typeface="Arial"/>
                <a:sym typeface="Arial"/>
              </a:rPr>
              <a:t>3.Integration:-</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Integrate with issue tracking tools like JIRA, Bugzilla, Redmine, and more.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Integrate with CI/CD tools and automation frameworks.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Use the TestRail API for custom integrations.</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4.Reporting and Metrics:-</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Generate detailed reports on test progress, results, and coverage.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Visualize data with charts and graphs.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Export reports to different formats.</a:t>
            </a:r>
            <a:endParaRPr sz="16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ctrTitle"/>
          </p:nvPr>
        </p:nvSpPr>
        <p:spPr>
          <a:xfrm>
            <a:off x="729450" y="1322450"/>
            <a:ext cx="7688100" cy="9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Vercel</a:t>
            </a:r>
            <a:endParaRPr/>
          </a:p>
        </p:txBody>
      </p:sp>
      <p:sp>
        <p:nvSpPr>
          <p:cNvPr id="273" name="Google Shape;273;p44"/>
          <p:cNvSpPr txBox="1"/>
          <p:nvPr>
            <p:ph idx="1" type="subTitle"/>
          </p:nvPr>
        </p:nvSpPr>
        <p:spPr>
          <a:xfrm>
            <a:off x="639375" y="2225750"/>
            <a:ext cx="7688100" cy="20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Arial"/>
                <a:ea typeface="Arial"/>
                <a:cs typeface="Arial"/>
                <a:sym typeface="Arial"/>
              </a:rPr>
              <a:t>Vercel is a cloud platform that enables developers to deploy and host websites and applications quickly and efficiently. It is particularly well-known for its seamless integration with front-end frameworks and static site generators, making it a popular choice for modern web development.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Vercel-1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45"/>
          <p:cNvSpPr txBox="1"/>
          <p:nvPr>
            <p:ph idx="1" type="body"/>
          </p:nvPr>
        </p:nvSpPr>
        <p:spPr>
          <a:xfrm>
            <a:off x="729450" y="2078875"/>
            <a:ext cx="7688700" cy="28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Ease of Deployment</a:t>
            </a:r>
            <a:r>
              <a:rPr lang="en-GB" sz="1600">
                <a:latin typeface="Arial"/>
                <a:ea typeface="Arial"/>
                <a:cs typeface="Arial"/>
                <a:sym typeface="Arial"/>
              </a:rPr>
              <a:t> -Vercel provides a simple and intuitive interface for deploying applications, often requiring just a few clicks or command-line instructions.</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Performance Optimization </a:t>
            </a:r>
            <a:r>
              <a:rPr lang="en-GB" sz="1600">
                <a:latin typeface="Arial"/>
                <a:ea typeface="Arial"/>
                <a:cs typeface="Arial"/>
                <a:sym typeface="Arial"/>
              </a:rPr>
              <a:t>- It optimizes the performance of websites and applications through serverless functions, automatic scaling, and CDN (Content Delivery Network) integration.</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Serverless Functions </a:t>
            </a:r>
            <a:r>
              <a:rPr lang="en-GB" sz="1600">
                <a:latin typeface="Arial"/>
                <a:ea typeface="Arial"/>
                <a:cs typeface="Arial"/>
                <a:sym typeface="Arial"/>
              </a:rPr>
              <a:t>-Vercel supports serverless functions, which allow developers to run server-side code without managing servers</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Vercel-2</a:t>
            </a:r>
            <a:endParaRPr/>
          </a:p>
        </p:txBody>
      </p:sp>
      <p:sp>
        <p:nvSpPr>
          <p:cNvPr id="285" name="Google Shape;285;p46"/>
          <p:cNvSpPr txBox="1"/>
          <p:nvPr>
            <p:ph idx="1" type="body"/>
          </p:nvPr>
        </p:nvSpPr>
        <p:spPr>
          <a:xfrm>
            <a:off x="729450" y="2078875"/>
            <a:ext cx="7688700" cy="280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latin typeface="Arial"/>
                <a:ea typeface="Arial"/>
                <a:cs typeface="Arial"/>
                <a:sym typeface="Arial"/>
              </a:rPr>
              <a:t>Integration with Git</a:t>
            </a:r>
            <a:r>
              <a:rPr lang="en-GB" sz="1600">
                <a:latin typeface="Arial"/>
                <a:ea typeface="Arial"/>
                <a:cs typeface="Arial"/>
                <a:sym typeface="Arial"/>
              </a:rPr>
              <a:t> - It integrates well with Git repositories (GitHub, GitLab, Bitbucket), enabling continuous deployment workflows. Every push to the repository can trigger a new deployment.</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Custom Domains and SSL</a:t>
            </a:r>
            <a:r>
              <a:rPr lang="en-GB" sz="1600">
                <a:latin typeface="Arial"/>
                <a:ea typeface="Arial"/>
                <a:cs typeface="Arial"/>
                <a:sym typeface="Arial"/>
              </a:rPr>
              <a:t>- Vercel allows for easy setup of custom domains and provides SSL certificates automatically</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Preview URLs</a:t>
            </a:r>
            <a:r>
              <a:rPr lang="en-GB" sz="1600">
                <a:latin typeface="Arial"/>
                <a:ea typeface="Arial"/>
                <a:cs typeface="Arial"/>
                <a:sym typeface="Arial"/>
              </a:rPr>
              <a:t> - For every deployment, Vercel generates a unique preview URL, making it easy to share and test changes before they go live.</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Use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1" name="Google Shape;291;p47"/>
          <p:cNvSpPr txBox="1"/>
          <p:nvPr>
            <p:ph idx="1" type="body"/>
          </p:nvPr>
        </p:nvSpPr>
        <p:spPr>
          <a:xfrm>
            <a:off x="729450" y="2078875"/>
            <a:ext cx="7688700" cy="29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Static Site Hosting</a:t>
            </a:r>
            <a:r>
              <a:rPr lang="en-GB" sz="1600">
                <a:latin typeface="Arial"/>
                <a:ea typeface="Arial"/>
                <a:cs typeface="Arial"/>
                <a:sym typeface="Arial"/>
              </a:rPr>
              <a:t>- Ideal for hosting static websites generated by tools like Gatsby, Hugo, or Jekyll.</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Front-end Applications-</a:t>
            </a:r>
            <a:r>
              <a:rPr lang="en-GB" sz="1600">
                <a:latin typeface="Arial"/>
                <a:ea typeface="Arial"/>
                <a:cs typeface="Arial"/>
                <a:sym typeface="Arial"/>
              </a:rPr>
              <a:t> Perfect for deploying front-end applications built with frameworks like React, Vue, or Svelte.</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Serverless Backends</a:t>
            </a:r>
            <a:r>
              <a:rPr lang="en-GB" sz="1600">
                <a:latin typeface="Arial"/>
                <a:ea typeface="Arial"/>
                <a:cs typeface="Arial"/>
                <a:sym typeface="Arial"/>
              </a:rPr>
              <a:t> - Allows developers to add serverless functions to handle backend logic without managing a separate server</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ctrTitle"/>
          </p:nvPr>
        </p:nvSpPr>
        <p:spPr>
          <a:xfrm>
            <a:off x="729450" y="1322450"/>
            <a:ext cx="7688100" cy="813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GB"/>
              <a:t>Storybook</a:t>
            </a:r>
            <a:endParaRPr/>
          </a:p>
        </p:txBody>
      </p:sp>
      <p:sp>
        <p:nvSpPr>
          <p:cNvPr id="297" name="Google Shape;297;p48"/>
          <p:cNvSpPr txBox="1"/>
          <p:nvPr>
            <p:ph idx="1" type="subTitle"/>
          </p:nvPr>
        </p:nvSpPr>
        <p:spPr>
          <a:xfrm>
            <a:off x="729625" y="2571750"/>
            <a:ext cx="7688100" cy="2436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GB" sz="1800">
                <a:latin typeface="Arial"/>
                <a:ea typeface="Arial"/>
                <a:cs typeface="Arial"/>
                <a:sym typeface="Arial"/>
              </a:rPr>
              <a:t>Storybook is an open-source tool for developing UI components in isolation for React, Vue, Angular, and other frameworks. It allows developers to build, test, and document UI components outside of the main application, making it easier to focus on individual components.</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storybook -1</a:t>
            </a:r>
            <a:endParaRPr/>
          </a:p>
        </p:txBody>
      </p:sp>
      <p:sp>
        <p:nvSpPr>
          <p:cNvPr id="303" name="Google Shape;303;p49"/>
          <p:cNvSpPr txBox="1"/>
          <p:nvPr>
            <p:ph idx="1" type="body"/>
          </p:nvPr>
        </p:nvSpPr>
        <p:spPr>
          <a:xfrm>
            <a:off x="729450" y="2078875"/>
            <a:ext cx="76887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1.Component Isolation:-</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GB" sz="1600">
                <a:latin typeface="Arial"/>
                <a:ea typeface="Arial"/>
                <a:cs typeface="Arial"/>
                <a:sym typeface="Arial"/>
              </a:rPr>
              <a:t>Develop in Isolation-</a:t>
            </a:r>
            <a:r>
              <a:rPr lang="en-GB" sz="1600">
                <a:latin typeface="Arial"/>
                <a:ea typeface="Arial"/>
                <a:cs typeface="Arial"/>
                <a:sym typeface="Arial"/>
              </a:rPr>
              <a:t> Build and test UI components in isolation from the rest of the application. This helps in focusing on individual component development without the need for a running application.</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2.Interactive Component Library:-</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GB" sz="1600">
                <a:latin typeface="Arial"/>
                <a:ea typeface="Arial"/>
                <a:cs typeface="Arial"/>
                <a:sym typeface="Arial"/>
              </a:rPr>
              <a:t>Component Explorer -</a:t>
            </a:r>
            <a:r>
              <a:rPr lang="en-GB" sz="1600">
                <a:latin typeface="Arial"/>
                <a:ea typeface="Arial"/>
                <a:cs typeface="Arial"/>
                <a:sym typeface="Arial"/>
              </a:rPr>
              <a:t>A web-based interface to browse and view components. Developers can see all states and variations of a component.</a:t>
            </a:r>
            <a:endParaRPr sz="16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storybook -2</a:t>
            </a:r>
            <a:endParaRPr/>
          </a:p>
        </p:txBody>
      </p:sp>
      <p:sp>
        <p:nvSpPr>
          <p:cNvPr id="309" name="Google Shape;309;p50"/>
          <p:cNvSpPr txBox="1"/>
          <p:nvPr>
            <p:ph idx="1" type="body"/>
          </p:nvPr>
        </p:nvSpPr>
        <p:spPr>
          <a:xfrm>
            <a:off x="727650" y="2048800"/>
            <a:ext cx="7688700" cy="30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latin typeface="Arial"/>
                <a:ea typeface="Arial"/>
                <a:cs typeface="Arial"/>
                <a:sym typeface="Arial"/>
              </a:rPr>
              <a:t>3.Live Reloading:-</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GB" sz="1600">
                <a:latin typeface="Arial"/>
                <a:ea typeface="Arial"/>
                <a:cs typeface="Arial"/>
                <a:sym typeface="Arial"/>
              </a:rPr>
              <a:t>Hot Module Replacement -</a:t>
            </a:r>
            <a:r>
              <a:rPr lang="en-GB" sz="1600">
                <a:latin typeface="Arial"/>
                <a:ea typeface="Arial"/>
                <a:cs typeface="Arial"/>
                <a:sym typeface="Arial"/>
              </a:rPr>
              <a:t>Changes to components are reflected in real-time, allowing for quick iterations and feedback.</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4.Documentation:-</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GB" sz="1600">
                <a:latin typeface="Arial"/>
                <a:ea typeface="Arial"/>
                <a:cs typeface="Arial"/>
                <a:sym typeface="Arial"/>
              </a:rPr>
              <a:t>Story Files-</a:t>
            </a:r>
            <a:r>
              <a:rPr lang="en-GB" sz="1600">
                <a:latin typeface="Arial"/>
                <a:ea typeface="Arial"/>
                <a:cs typeface="Arial"/>
                <a:sym typeface="Arial"/>
              </a:rPr>
              <a:t> Write stories in markdown or MDX (Markdown for JSX) to document components alongside the code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Docs Addon -</a:t>
            </a:r>
            <a:r>
              <a:rPr lang="en-GB" sz="1600">
                <a:latin typeface="Arial"/>
                <a:ea typeface="Arial"/>
                <a:cs typeface="Arial"/>
                <a:sym typeface="Arial"/>
              </a:rPr>
              <a:t> Automatically generates documentation based on your stories and component metadata.</a:t>
            </a:r>
            <a:endParaRPr sz="16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Using Storybook</a:t>
            </a:r>
            <a:endParaRPr/>
          </a:p>
        </p:txBody>
      </p:sp>
      <p:sp>
        <p:nvSpPr>
          <p:cNvPr id="315" name="Google Shape;315;p5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Enhanced Component Development-</a:t>
            </a:r>
            <a:r>
              <a:rPr lang="en-GB" sz="1600">
                <a:latin typeface="Arial"/>
                <a:ea typeface="Arial"/>
                <a:cs typeface="Arial"/>
                <a:sym typeface="Arial"/>
              </a:rPr>
              <a:t>Focus on individual components without worrying about the entire application.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Improved Collaboration</a:t>
            </a:r>
            <a:r>
              <a:rPr lang="en-GB" sz="1600">
                <a:latin typeface="Arial"/>
                <a:ea typeface="Arial"/>
                <a:cs typeface="Arial"/>
                <a:sym typeface="Arial"/>
              </a:rPr>
              <a:t>- Designers, developers, and QA can collaborate more effectively with a shared visual component library.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Better Documentation</a:t>
            </a:r>
            <a:r>
              <a:rPr lang="en-GB" sz="1600">
                <a:latin typeface="Arial"/>
                <a:ea typeface="Arial"/>
                <a:cs typeface="Arial"/>
                <a:sym typeface="Arial"/>
              </a:rPr>
              <a:t>- Automatically generate and maintain up-to-date documentation for your components.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Early Bug Detection</a:t>
            </a:r>
            <a:r>
              <a:rPr lang="en-GB" sz="1600">
                <a:latin typeface="Arial"/>
                <a:ea typeface="Arial"/>
                <a:cs typeface="Arial"/>
                <a:sym typeface="Arial"/>
              </a:rPr>
              <a:t>-  Isolating components makes it easier to spot and fix bugs early in the development process.</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5200" y="225600"/>
            <a:ext cx="7688100" cy="12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Section - 508</a:t>
            </a:r>
            <a:endParaRPr/>
          </a:p>
        </p:txBody>
      </p:sp>
      <p:sp>
        <p:nvSpPr>
          <p:cNvPr id="105" name="Google Shape;105;p16"/>
          <p:cNvSpPr txBox="1"/>
          <p:nvPr>
            <p:ph idx="1" type="subTitle"/>
          </p:nvPr>
        </p:nvSpPr>
        <p:spPr>
          <a:xfrm>
            <a:off x="1455900" y="1819750"/>
            <a:ext cx="7688100" cy="2962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3012">
                <a:latin typeface="Arial"/>
                <a:ea typeface="Arial"/>
                <a:cs typeface="Arial"/>
                <a:sym typeface="Arial"/>
              </a:rPr>
              <a:t>Section 508 refers to a federal law in the United States that mandates federal agencies to make their electronic and information technology (EIT) accessible to people with disabilities. It requires that when federal agencies develop, procure, maintain, or use electronic and information technology, they must ensure that it is accessible to individuals with disabilities, including employees and members of the public who have disabilities.</a:t>
            </a:r>
            <a:endParaRPr sz="3012">
              <a:latin typeface="Arial"/>
              <a:ea typeface="Arial"/>
              <a:cs typeface="Arial"/>
              <a:sym typeface="Arial"/>
            </a:endParaRPr>
          </a:p>
          <a:p>
            <a:pPr indent="0" lvl="0" marL="0" rtl="0" algn="l">
              <a:spcBef>
                <a:spcPts val="0"/>
              </a:spcBef>
              <a:spcAft>
                <a:spcPts val="0"/>
              </a:spcAft>
              <a:buNone/>
            </a:pPr>
            <a:r>
              <a:t/>
            </a:r>
            <a:endParaRPr sz="3012">
              <a:latin typeface="Arial"/>
              <a:ea typeface="Arial"/>
              <a:cs typeface="Arial"/>
              <a:sym typeface="Arial"/>
            </a:endParaRPr>
          </a:p>
          <a:p>
            <a:pPr indent="0" lvl="0" marL="0" rtl="0" algn="l">
              <a:spcBef>
                <a:spcPts val="0"/>
              </a:spcBef>
              <a:spcAft>
                <a:spcPts val="0"/>
              </a:spcAft>
              <a:buNone/>
            </a:pPr>
            <a:r>
              <a:rPr lang="en-GB" sz="3012">
                <a:latin typeface="Arial"/>
                <a:ea typeface="Arial"/>
                <a:cs typeface="Arial"/>
                <a:sym typeface="Arial"/>
              </a:rPr>
              <a:t>To eliminate barriers in information technology, to make available new opportunities for people with disabilities, and to encourage the development of technologies that will help achieve these goals.</a:t>
            </a:r>
            <a:endParaRPr sz="3012">
              <a:latin typeface="Arial"/>
              <a:ea typeface="Arial"/>
              <a:cs typeface="Arial"/>
              <a:sym typeface="Arial"/>
            </a:endParaRPr>
          </a:p>
          <a:p>
            <a:pPr indent="0" lvl="0" marL="0" rtl="0" algn="l">
              <a:spcBef>
                <a:spcPts val="0"/>
              </a:spcBef>
              <a:spcAft>
                <a:spcPts val="0"/>
              </a:spcAft>
              <a:buNone/>
            </a:pPr>
            <a:r>
              <a:t/>
            </a:r>
            <a:endParaRPr sz="3012">
              <a:latin typeface="Arial"/>
              <a:ea typeface="Arial"/>
              <a:cs typeface="Arial"/>
              <a:sym typeface="Arial"/>
            </a:endParaRPr>
          </a:p>
          <a:p>
            <a:pPr indent="0" lvl="0" marL="0" rtl="0" algn="l">
              <a:spcBef>
                <a:spcPts val="0"/>
              </a:spcBef>
              <a:spcAft>
                <a:spcPts val="0"/>
              </a:spcAft>
              <a:buNone/>
            </a:pPr>
            <a:r>
              <a:rPr lang="en-GB" sz="3012">
                <a:latin typeface="Arial"/>
                <a:ea typeface="Arial"/>
                <a:cs typeface="Arial"/>
                <a:sym typeface="Arial"/>
              </a:rPr>
              <a:t>Compliance with Section 508 involves ensuring that websites, software, and other digital content are designed and developed in a way that accommodates accessibility features such as screen readers, alternative text for images, keyboard navigation, and other assistive technologies.</a:t>
            </a:r>
            <a:endParaRPr sz="3012">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ctrTitle"/>
          </p:nvPr>
        </p:nvSpPr>
        <p:spPr>
          <a:xfrm>
            <a:off x="729450" y="1322450"/>
            <a:ext cx="7688100" cy="9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React hook form</a:t>
            </a:r>
            <a:endParaRPr/>
          </a:p>
        </p:txBody>
      </p:sp>
      <p:sp>
        <p:nvSpPr>
          <p:cNvPr id="321" name="Google Shape;321;p52"/>
          <p:cNvSpPr txBox="1"/>
          <p:nvPr>
            <p:ph idx="1" type="subTitle"/>
          </p:nvPr>
        </p:nvSpPr>
        <p:spPr>
          <a:xfrm>
            <a:off x="729625" y="3172900"/>
            <a:ext cx="7688100" cy="17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React Hook Form is a popular library in the React ecosystem for managing form state and validation. It's designed to be lightweight and performant by leveraging React hooks. </a:t>
            </a:r>
            <a:endParaRPr>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a:t>
            </a:r>
            <a:endParaRPr/>
          </a:p>
        </p:txBody>
      </p:sp>
      <p:sp>
        <p:nvSpPr>
          <p:cNvPr id="327" name="Google Shape;327;p53"/>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latin typeface="Arial"/>
                <a:ea typeface="Arial"/>
                <a:cs typeface="Arial"/>
                <a:sym typeface="Arial"/>
              </a:rPr>
              <a:t>1.Hooks-Based </a:t>
            </a:r>
            <a:r>
              <a:rPr lang="en-GB" sz="1600">
                <a:latin typeface="Arial"/>
                <a:ea typeface="Arial"/>
                <a:cs typeface="Arial"/>
                <a:sym typeface="Arial"/>
              </a:rPr>
              <a:t>-Uses React hooks (useForm, useFieldArray, etc.) to manage form state and validation.</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2.Performance</a:t>
            </a:r>
            <a:r>
              <a:rPr lang="en-GB" sz="1600">
                <a:latin typeface="Arial"/>
                <a:ea typeface="Arial"/>
                <a:cs typeface="Arial"/>
                <a:sym typeface="Arial"/>
              </a:rPr>
              <a:t> -Minimizes re-renders by only updating components that rely on </a:t>
            </a:r>
            <a:r>
              <a:rPr b="1" lang="en-GB" sz="1600">
                <a:latin typeface="Arial"/>
                <a:ea typeface="Arial"/>
                <a:cs typeface="Arial"/>
                <a:sym typeface="Arial"/>
              </a:rPr>
              <a:t>updated state.</a:t>
            </a:r>
            <a:endParaRPr b="1"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3.Validation </a:t>
            </a:r>
            <a:r>
              <a:rPr lang="en-GB" sz="1600">
                <a:latin typeface="Arial"/>
                <a:ea typeface="Arial"/>
                <a:cs typeface="Arial"/>
                <a:sym typeface="Arial"/>
              </a:rPr>
              <a:t>-Provides built-in and custom validation strategies, including asynchronous validation.</a:t>
            </a:r>
            <a:endParaRPr sz="1600">
              <a:latin typeface="Arial"/>
              <a:ea typeface="Arial"/>
              <a:cs typeface="Arial"/>
              <a:sym typeface="Arial"/>
            </a:endParaRPr>
          </a:p>
          <a:p>
            <a:pPr indent="0" lvl="0" marL="0" rtl="0" algn="l">
              <a:spcBef>
                <a:spcPts val="1200"/>
              </a:spcBef>
              <a:spcAft>
                <a:spcPts val="0"/>
              </a:spcAft>
              <a:buNone/>
            </a:pPr>
            <a:r>
              <a:rPr b="1" lang="en-GB" sz="1600">
                <a:latin typeface="Arial"/>
                <a:ea typeface="Arial"/>
                <a:cs typeface="Arial"/>
                <a:sym typeface="Arial"/>
              </a:rPr>
              <a:t>4.Integration</a:t>
            </a:r>
            <a:r>
              <a:rPr lang="en-GB" sz="1600">
                <a:latin typeface="Arial"/>
                <a:ea typeface="Arial"/>
                <a:cs typeface="Arial"/>
                <a:sym typeface="Arial"/>
              </a:rPr>
              <a:t> -Easily integrates with UI libraries like Material-UI, Ant Design, etc.</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a:t>
            </a:r>
            <a:endParaRPr/>
          </a:p>
        </p:txBody>
      </p:sp>
      <p:sp>
        <p:nvSpPr>
          <p:cNvPr id="333" name="Google Shape;333;p54"/>
          <p:cNvSpPr txBox="1"/>
          <p:nvPr>
            <p:ph idx="1" type="body"/>
          </p:nvPr>
        </p:nvSpPr>
        <p:spPr>
          <a:xfrm>
            <a:off x="729450" y="2078875"/>
            <a:ext cx="7688700" cy="2899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Simplicity - </a:t>
            </a:r>
            <a:r>
              <a:rPr lang="en-GB" sz="1600">
                <a:latin typeface="Arial"/>
                <a:ea typeface="Arial"/>
                <a:cs typeface="Arial"/>
                <a:sym typeface="Arial"/>
              </a:rPr>
              <a:t>Minimal API surface with straightforward usage.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Performance -</a:t>
            </a:r>
            <a:r>
              <a:rPr lang="en-GB" sz="1600">
                <a:latin typeface="Arial"/>
                <a:ea typeface="Arial"/>
                <a:cs typeface="Arial"/>
                <a:sym typeface="Arial"/>
              </a:rPr>
              <a:t> Optimized for better performance with React's rendering mechanism</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Flexibility </a:t>
            </a:r>
            <a:r>
              <a:rPr lang="en-GB" sz="1600">
                <a:latin typeface="Arial"/>
                <a:ea typeface="Arial"/>
                <a:cs typeface="Arial"/>
                <a:sym typeface="Arial"/>
              </a:rPr>
              <a:t>- Supports custom validation, integration with third-party libraries, and more.</a:t>
            </a:r>
            <a:endParaRPr sz="16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ctrTitle"/>
          </p:nvPr>
        </p:nvSpPr>
        <p:spPr>
          <a:xfrm>
            <a:off x="729450" y="1322450"/>
            <a:ext cx="7688100" cy="69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TypeScript</a:t>
            </a:r>
            <a:endParaRPr/>
          </a:p>
        </p:txBody>
      </p:sp>
      <p:sp>
        <p:nvSpPr>
          <p:cNvPr id="339" name="Google Shape;339;p55"/>
          <p:cNvSpPr txBox="1"/>
          <p:nvPr>
            <p:ph idx="1" type="subTitle"/>
          </p:nvPr>
        </p:nvSpPr>
        <p:spPr>
          <a:xfrm>
            <a:off x="729625" y="2782300"/>
            <a:ext cx="7688100" cy="17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TypeScript is a statically typed superset of JavaScript that compiles to plain JavaScript. It adds optional static types, interfaces, and other features to JavaScript, enabling developers to catch errors early during development, improve code quality, and enhance developer productivity</a:t>
            </a:r>
            <a:endParaRPr sz="18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TypeScript</a:t>
            </a:r>
            <a:endParaRPr/>
          </a:p>
        </p:txBody>
      </p:sp>
      <p:sp>
        <p:nvSpPr>
          <p:cNvPr id="345" name="Google Shape;345;p56"/>
          <p:cNvSpPr txBox="1"/>
          <p:nvPr>
            <p:ph idx="1" type="body"/>
          </p:nvPr>
        </p:nvSpPr>
        <p:spPr>
          <a:xfrm>
            <a:off x="729450" y="2078875"/>
            <a:ext cx="7688700" cy="2914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Static Typing</a:t>
            </a:r>
            <a:r>
              <a:rPr lang="en-GB" sz="1600">
                <a:latin typeface="Arial"/>
                <a:ea typeface="Arial"/>
                <a:cs typeface="Arial"/>
                <a:sym typeface="Arial"/>
              </a:rPr>
              <a:t> - t</a:t>
            </a:r>
            <a:r>
              <a:rPr lang="en-GB" sz="1600">
                <a:latin typeface="Arial"/>
                <a:ea typeface="Arial"/>
                <a:cs typeface="Arial"/>
                <a:sym typeface="Arial"/>
              </a:rPr>
              <a:t>ypeScript </a:t>
            </a:r>
            <a:r>
              <a:rPr lang="en-GB" sz="1600">
                <a:latin typeface="Arial"/>
                <a:ea typeface="Arial"/>
                <a:cs typeface="Arial"/>
                <a:sym typeface="Arial"/>
              </a:rPr>
              <a:t>introduces static types to JavaScript, allowing you to define types for variables, function parameters, return values, and more.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Type Inference </a:t>
            </a:r>
            <a:r>
              <a:rPr lang="en-GB" sz="1600">
                <a:latin typeface="Arial"/>
                <a:ea typeface="Arial"/>
                <a:cs typeface="Arial"/>
                <a:sym typeface="Arial"/>
              </a:rPr>
              <a:t>- TypeScript can automatically infer types based on the context, reducing the need for explicit type annotations.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Interfaces</a:t>
            </a:r>
            <a:r>
              <a:rPr lang="en-GB" sz="1600">
                <a:latin typeface="Arial"/>
                <a:ea typeface="Arial"/>
                <a:cs typeface="Arial"/>
                <a:sym typeface="Arial"/>
              </a:rPr>
              <a:t> - TypeScript allows you to define interfaces to describe the shape of objects and ensure they meet specific contracts.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Generics </a:t>
            </a:r>
            <a:r>
              <a:rPr lang="en-GB" sz="1600">
                <a:latin typeface="Arial"/>
                <a:ea typeface="Arial"/>
                <a:cs typeface="Arial"/>
                <a:sym typeface="Arial"/>
              </a:rPr>
              <a:t>-  TypeScript supports generics, allowing you to create reusable components and functions that work with a variety of types.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Modules</a:t>
            </a:r>
            <a:r>
              <a:rPr lang="en-GB" sz="1600">
                <a:latin typeface="Arial"/>
                <a:ea typeface="Arial"/>
                <a:cs typeface="Arial"/>
                <a:sym typeface="Arial"/>
              </a:rPr>
              <a:t>- typeScript supports ES6 module syntax, enabling you to organize your code into reusable modules</a:t>
            </a:r>
            <a:endParaRPr sz="16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ctrTitle"/>
          </p:nvPr>
        </p:nvSpPr>
        <p:spPr>
          <a:xfrm>
            <a:off x="729450" y="1322450"/>
            <a:ext cx="7688100" cy="8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Zod</a:t>
            </a:r>
            <a:endParaRPr/>
          </a:p>
        </p:txBody>
      </p:sp>
      <p:sp>
        <p:nvSpPr>
          <p:cNvPr id="351" name="Google Shape;351;p57"/>
          <p:cNvSpPr txBox="1"/>
          <p:nvPr>
            <p:ph idx="1" type="subTitle"/>
          </p:nvPr>
        </p:nvSpPr>
        <p:spPr>
          <a:xfrm>
            <a:off x="729625" y="2571750"/>
            <a:ext cx="7688100" cy="25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Arial"/>
                <a:ea typeface="Arial"/>
                <a:cs typeface="Arial"/>
                <a:sym typeface="Arial"/>
              </a:rPr>
              <a:t>Zod is a TypeScript-first schema declaration and validation library that allows you to define data schemas and validate data against these schemas. It provides a simple and expressive way to create schemas for various data types, making it a powerful tool for ensuring data integrity in TypeScript projects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Zod is designed to be as developer-friendly as possible. The goal is to eliminate duplicative type declarations.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Zod is a powerful library for TypeScript that helps ensure data integrity through schema validation.</a:t>
            </a:r>
            <a:endParaRPr sz="17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357" name="Google Shape;357;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latin typeface="Arial"/>
                <a:ea typeface="Arial"/>
                <a:cs typeface="Arial"/>
                <a:sym typeface="Arial"/>
              </a:rPr>
              <a:t>Zod offers a wide range of features for data validation:-</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GB" sz="1600">
                <a:latin typeface="Arial"/>
                <a:ea typeface="Arial"/>
                <a:cs typeface="Arial"/>
                <a:sym typeface="Arial"/>
              </a:rPr>
              <a:t>Primitive Types -</a:t>
            </a:r>
            <a:r>
              <a:rPr lang="en-GB" sz="1600">
                <a:latin typeface="Arial"/>
                <a:ea typeface="Arial"/>
                <a:cs typeface="Arial"/>
                <a:sym typeface="Arial"/>
              </a:rPr>
              <a:t> Validate basic types like strings, numbers, booleans, etc.</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Object Schemas </a:t>
            </a:r>
            <a:r>
              <a:rPr lang="en-GB" sz="1600">
                <a:latin typeface="Arial"/>
                <a:ea typeface="Arial"/>
                <a:cs typeface="Arial"/>
                <a:sym typeface="Arial"/>
              </a:rPr>
              <a:t>-  Define schemas for objects with specific shapes.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Array Schemas</a:t>
            </a:r>
            <a:r>
              <a:rPr lang="en-GB" sz="1600">
                <a:latin typeface="Arial"/>
                <a:ea typeface="Arial"/>
                <a:cs typeface="Arial"/>
                <a:sym typeface="Arial"/>
              </a:rPr>
              <a:t> - Validate arrays with specific item types.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Union Types </a:t>
            </a:r>
            <a:r>
              <a:rPr lang="en-GB" sz="1600">
                <a:latin typeface="Arial"/>
                <a:ea typeface="Arial"/>
                <a:cs typeface="Arial"/>
                <a:sym typeface="Arial"/>
              </a:rPr>
              <a:t>-  Validate data against multiple schemas.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Custom Validation</a:t>
            </a:r>
            <a:r>
              <a:rPr lang="en-GB" sz="1600">
                <a:latin typeface="Arial"/>
                <a:ea typeface="Arial"/>
                <a:cs typeface="Arial"/>
                <a:sym typeface="Arial"/>
              </a:rPr>
              <a:t> - Add custom validation logic.</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ctrTitle"/>
          </p:nvPr>
        </p:nvSpPr>
        <p:spPr>
          <a:xfrm>
            <a:off x="729450" y="1322450"/>
            <a:ext cx="7688100" cy="64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a:t>
            </a:r>
            <a:endParaRPr/>
          </a:p>
        </p:txBody>
      </p:sp>
      <p:sp>
        <p:nvSpPr>
          <p:cNvPr id="363" name="Google Shape;363;p59"/>
          <p:cNvSpPr txBox="1"/>
          <p:nvPr>
            <p:ph idx="1" type="subTitle"/>
          </p:nvPr>
        </p:nvSpPr>
        <p:spPr>
          <a:xfrm>
            <a:off x="729625" y="2270950"/>
            <a:ext cx="7688100" cy="25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N</a:t>
            </a:r>
            <a:r>
              <a:rPr lang="en-GB" sz="1800">
                <a:latin typeface="Arial"/>
                <a:ea typeface="Arial"/>
                <a:cs typeface="Arial"/>
                <a:sym typeface="Arial"/>
              </a:rPr>
              <a:t>ext.js is a popular React framework that provides server-side rendering (SSR), static site generation (SSG), and other powerful features out of the box. It is designed to make it easy to build highly performant, SEO-friendly web applications with React.</a:t>
            </a:r>
            <a:endParaRPr sz="18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Next.js</a:t>
            </a:r>
            <a:endParaRPr/>
          </a:p>
        </p:txBody>
      </p:sp>
      <p:sp>
        <p:nvSpPr>
          <p:cNvPr id="369" name="Google Shape;369;p60"/>
          <p:cNvSpPr txBox="1"/>
          <p:nvPr>
            <p:ph idx="1" type="body"/>
          </p:nvPr>
        </p:nvSpPr>
        <p:spPr>
          <a:xfrm>
            <a:off x="729450" y="2078875"/>
            <a:ext cx="7688700" cy="2974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Server-Side Rendering (SSR)</a:t>
            </a:r>
            <a:r>
              <a:rPr lang="en-GB" sz="1600">
                <a:latin typeface="Arial"/>
                <a:ea typeface="Arial"/>
                <a:cs typeface="Arial"/>
                <a:sym typeface="Arial"/>
              </a:rPr>
              <a:t> -  Automatically render pages on the server before sending them to the client, improving initial load times and SEO.</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Static Site Generation (SSG)</a:t>
            </a:r>
            <a:r>
              <a:rPr lang="en-GB" sz="1600">
                <a:latin typeface="Arial"/>
                <a:ea typeface="Arial"/>
                <a:cs typeface="Arial"/>
                <a:sym typeface="Arial"/>
              </a:rPr>
              <a:t> - Pre-render pages at build time, which can be served as static files for fast performance.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API Routes</a:t>
            </a:r>
            <a:r>
              <a:rPr lang="en-GB" sz="1600">
                <a:latin typeface="Arial"/>
                <a:ea typeface="Arial"/>
                <a:cs typeface="Arial"/>
                <a:sym typeface="Arial"/>
              </a:rPr>
              <a:t> - Create serverless functions as API endpoints within your Next.js application.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Dynamic Routing </a:t>
            </a:r>
            <a:r>
              <a:rPr lang="en-GB" sz="1600">
                <a:latin typeface="Arial"/>
                <a:ea typeface="Arial"/>
                <a:cs typeface="Arial"/>
                <a:sym typeface="Arial"/>
              </a:rPr>
              <a:t>- Define dynamic routes with file-based routing, making it easy to create pages dynamically.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TypeScript Support</a:t>
            </a:r>
            <a:r>
              <a:rPr lang="en-GB" sz="1600">
                <a:latin typeface="Arial"/>
                <a:ea typeface="Arial"/>
                <a:cs typeface="Arial"/>
                <a:sym typeface="Arial"/>
              </a:rPr>
              <a:t> - Out-of-the-box support for TypeScript. </a:t>
            </a:r>
            <a:endParaRPr sz="16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ctrTitle"/>
          </p:nvPr>
        </p:nvSpPr>
        <p:spPr>
          <a:xfrm>
            <a:off x="729450" y="1322450"/>
            <a:ext cx="7688100" cy="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Radix UI</a:t>
            </a:r>
            <a:endParaRPr/>
          </a:p>
        </p:txBody>
      </p:sp>
      <p:sp>
        <p:nvSpPr>
          <p:cNvPr id="375" name="Google Shape;375;p61"/>
          <p:cNvSpPr txBox="1"/>
          <p:nvPr>
            <p:ph idx="1" type="subTitle"/>
          </p:nvPr>
        </p:nvSpPr>
        <p:spPr>
          <a:xfrm>
            <a:off x="729625" y="2677025"/>
            <a:ext cx="7688100" cy="23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Radix UI is a library of low-level, unstyled, accessible UI components for building modern web applications with React. Radix UI components are designed to be highly customizable and composable, providing the building blocks for creating complex, accessible UI patterns without being tied to a specific design system or style</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443875" y="1307425"/>
            <a:ext cx="76881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 Mocking:</a:t>
            </a:r>
            <a:endParaRPr/>
          </a:p>
        </p:txBody>
      </p:sp>
      <p:sp>
        <p:nvSpPr>
          <p:cNvPr id="111" name="Google Shape;111;p17"/>
          <p:cNvSpPr txBox="1"/>
          <p:nvPr>
            <p:ph idx="1" type="subTitle"/>
          </p:nvPr>
        </p:nvSpPr>
        <p:spPr>
          <a:xfrm>
            <a:off x="789775" y="3218450"/>
            <a:ext cx="7688100" cy="1925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GB" sz="1800"/>
              <a:t>API mocking involves creating a simulated version of an API that mimics the behavior and responses of a real API. This allows developers to test and develop applications without relying on the actual API, which may not be available or may be expensive to use during development.</a:t>
            </a:r>
            <a:endParaRPr sz="1800"/>
          </a:p>
          <a:p>
            <a:pPr indent="0" lvl="0" marL="0" rtl="0" algn="l">
              <a:spcBef>
                <a:spcPts val="12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Radix UI</a:t>
            </a:r>
            <a:endParaRPr/>
          </a:p>
        </p:txBody>
      </p:sp>
      <p:sp>
        <p:nvSpPr>
          <p:cNvPr id="381" name="Google Shape;381;p62"/>
          <p:cNvSpPr txBox="1"/>
          <p:nvPr>
            <p:ph idx="1" type="body"/>
          </p:nvPr>
        </p:nvSpPr>
        <p:spPr>
          <a:xfrm>
            <a:off x="729450" y="2078875"/>
            <a:ext cx="7688700" cy="2929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Accessibility</a:t>
            </a:r>
            <a:r>
              <a:rPr lang="en-GB" sz="1600">
                <a:latin typeface="Arial"/>
                <a:ea typeface="Arial"/>
                <a:cs typeface="Arial"/>
                <a:sym typeface="Arial"/>
              </a:rPr>
              <a:t> - Radix UI components are built with accessibility in mind, ensuring that your UI is usable by everyone, including those who rely on assistive technologies.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Unstyled</a:t>
            </a:r>
            <a:r>
              <a:rPr lang="en-GB" sz="1600">
                <a:latin typeface="Arial"/>
                <a:ea typeface="Arial"/>
                <a:cs typeface="Arial"/>
                <a:sym typeface="Arial"/>
              </a:rPr>
              <a:t> - Components come without any predefined styles, giving you full control over the appearance of your UI.</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Composable</a:t>
            </a:r>
            <a:r>
              <a:rPr lang="en-GB" sz="1600">
                <a:latin typeface="Arial"/>
                <a:ea typeface="Arial"/>
                <a:cs typeface="Arial"/>
                <a:sym typeface="Arial"/>
              </a:rPr>
              <a:t> - Designed to be modular and composable, allowing you to build complex UI patterns from simple building blocks.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TypeScript Support</a:t>
            </a:r>
            <a:r>
              <a:rPr lang="en-GB" sz="1600">
                <a:latin typeface="Arial"/>
                <a:ea typeface="Arial"/>
                <a:cs typeface="Arial"/>
                <a:sym typeface="Arial"/>
              </a:rPr>
              <a:t> - Built with TypeScript, providing excellent type definitions and developer experience.</a:t>
            </a:r>
            <a:endParaRPr sz="16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ctrTitle"/>
          </p:nvPr>
        </p:nvSpPr>
        <p:spPr>
          <a:xfrm>
            <a:off x="729450" y="1322450"/>
            <a:ext cx="7688100" cy="72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Contentful</a:t>
            </a:r>
            <a:endParaRPr/>
          </a:p>
        </p:txBody>
      </p:sp>
      <p:sp>
        <p:nvSpPr>
          <p:cNvPr id="387" name="Google Shape;387;p63"/>
          <p:cNvSpPr txBox="1"/>
          <p:nvPr>
            <p:ph idx="1" type="subTitle"/>
          </p:nvPr>
        </p:nvSpPr>
        <p:spPr>
          <a:xfrm>
            <a:off x="729625" y="2255925"/>
            <a:ext cx="7688100" cy="26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Contentful is a scalable and adaptable content management system (CMS) that allows you to create, manage, and distribute information across multiple platforms and devices. It is widely used in the development of mobile applications, websites, and other digital experiences</a:t>
            </a:r>
            <a:endParaRPr sz="18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Contentful</a:t>
            </a:r>
            <a:endParaRPr/>
          </a:p>
        </p:txBody>
      </p:sp>
      <p:sp>
        <p:nvSpPr>
          <p:cNvPr id="393" name="Google Shape;393;p64"/>
          <p:cNvSpPr txBox="1"/>
          <p:nvPr>
            <p:ph idx="1" type="body"/>
          </p:nvPr>
        </p:nvSpPr>
        <p:spPr>
          <a:xfrm>
            <a:off x="729450" y="2078875"/>
            <a:ext cx="7688700" cy="2914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Content Modeling </a:t>
            </a:r>
            <a:r>
              <a:rPr lang="en-GB" sz="1600">
                <a:latin typeface="Arial"/>
                <a:ea typeface="Arial"/>
                <a:cs typeface="Arial"/>
                <a:sym typeface="Arial"/>
              </a:rPr>
              <a:t>- Define and manage different types of content using content models, which consist of content types and fields.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API-First Approach </a:t>
            </a:r>
            <a:r>
              <a:rPr lang="en-GB" sz="1600">
                <a:latin typeface="Arial"/>
                <a:ea typeface="Arial"/>
                <a:cs typeface="Arial"/>
                <a:sym typeface="Arial"/>
              </a:rPr>
              <a:t>- Access and manipulate content via RESTful APIs and GraphQL, allowing for flexible integration with any application.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Content Delivery </a:t>
            </a:r>
            <a:r>
              <a:rPr lang="en-GB" sz="1600">
                <a:latin typeface="Arial"/>
                <a:ea typeface="Arial"/>
                <a:cs typeface="Arial"/>
                <a:sym typeface="Arial"/>
              </a:rPr>
              <a:t>- Deliver content to various platforms and devices using Contentful  Content Delivery API (CDA).</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Content Management</a:t>
            </a:r>
            <a:r>
              <a:rPr lang="en-GB" sz="1600">
                <a:latin typeface="Arial"/>
                <a:ea typeface="Arial"/>
                <a:cs typeface="Arial"/>
                <a:sym typeface="Arial"/>
              </a:rPr>
              <a:t> - Use Contentful web app to create, edit, and manage content efficiently.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Localization</a:t>
            </a:r>
            <a:r>
              <a:rPr lang="en-GB" sz="1600">
                <a:latin typeface="Arial"/>
                <a:ea typeface="Arial"/>
                <a:cs typeface="Arial"/>
                <a:sym typeface="Arial"/>
              </a:rPr>
              <a:t> - Support for multiple locales and languages, enabling content management for global audiences</a:t>
            </a:r>
            <a:endParaRPr sz="16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ctrTitle"/>
          </p:nvPr>
        </p:nvSpPr>
        <p:spPr>
          <a:xfrm>
            <a:off x="729450" y="1322450"/>
            <a:ext cx="7688100" cy="66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GraphQL</a:t>
            </a:r>
            <a:endParaRPr/>
          </a:p>
        </p:txBody>
      </p:sp>
      <p:sp>
        <p:nvSpPr>
          <p:cNvPr id="399" name="Google Shape;399;p65"/>
          <p:cNvSpPr txBox="1"/>
          <p:nvPr>
            <p:ph idx="1" type="subTitle"/>
          </p:nvPr>
        </p:nvSpPr>
        <p:spPr>
          <a:xfrm>
            <a:off x="729625" y="2165675"/>
            <a:ext cx="7688100" cy="28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GraphQL is data query and manipulation language for your API and a server-side runtime for executing queries when you define a type system for your data. Unlike the REST APIs, a GraphQL server provides only a single endpoint and responds with the precise data that a client asked for</a:t>
            </a:r>
            <a:endParaRPr sz="18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GraphQL</a:t>
            </a:r>
            <a:endParaRPr/>
          </a:p>
        </p:txBody>
      </p:sp>
      <p:sp>
        <p:nvSpPr>
          <p:cNvPr id="405" name="Google Shape;405;p6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Declarative Data Fetching</a:t>
            </a:r>
            <a:r>
              <a:rPr lang="en-GB" sz="1600">
                <a:latin typeface="Arial"/>
                <a:ea typeface="Arial"/>
                <a:cs typeface="Arial"/>
                <a:sym typeface="Arial"/>
              </a:rPr>
              <a:t> - Clients can specify exactly what data they need.</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Single Endpoint</a:t>
            </a:r>
            <a:r>
              <a:rPr lang="en-GB" sz="1600">
                <a:latin typeface="Arial"/>
                <a:ea typeface="Arial"/>
                <a:cs typeface="Arial"/>
                <a:sym typeface="Arial"/>
              </a:rPr>
              <a:t> - All requests are sent to a single endpoint, reducing the complexity of API routing.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Strongly Typed Schema </a:t>
            </a:r>
            <a:r>
              <a:rPr lang="en-GB" sz="1600">
                <a:latin typeface="Arial"/>
                <a:ea typeface="Arial"/>
                <a:cs typeface="Arial"/>
                <a:sym typeface="Arial"/>
              </a:rPr>
              <a:t>-  The schema defines types and relationships in the data, providing clear documentation and validation.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Real-time Data</a:t>
            </a:r>
            <a:r>
              <a:rPr lang="en-GB" sz="1600">
                <a:latin typeface="Arial"/>
                <a:ea typeface="Arial"/>
                <a:cs typeface="Arial"/>
                <a:sym typeface="Arial"/>
              </a:rPr>
              <a:t> - With subscriptions, clients can receive real-time updates when data changes.</a:t>
            </a:r>
            <a:endParaRPr sz="16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ctrTitle"/>
          </p:nvPr>
        </p:nvSpPr>
        <p:spPr>
          <a:xfrm>
            <a:off x="729450" y="1322450"/>
            <a:ext cx="7688100" cy="111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Zustand</a:t>
            </a:r>
            <a:endParaRPr/>
          </a:p>
        </p:txBody>
      </p:sp>
      <p:sp>
        <p:nvSpPr>
          <p:cNvPr id="411" name="Google Shape;411;p67"/>
          <p:cNvSpPr txBox="1"/>
          <p:nvPr>
            <p:ph idx="1" type="subTitle"/>
          </p:nvPr>
        </p:nvSpPr>
        <p:spPr>
          <a:xfrm>
            <a:off x="729625" y="2692075"/>
            <a:ext cx="7688100" cy="20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Zustand is a small, fast, and scalable state management solution for React applications. It provides a simple and intuitive API to manage global state in a React app, avoiding some of the boilerplate and complexity associated with other state management libraries like Redux</a:t>
            </a:r>
            <a:endParaRPr sz="18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Zustand</a:t>
            </a:r>
            <a:endParaRPr/>
          </a:p>
        </p:txBody>
      </p:sp>
      <p:sp>
        <p:nvSpPr>
          <p:cNvPr id="417" name="Google Shape;417;p6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GB" sz="1600">
                <a:latin typeface="Arial"/>
                <a:ea typeface="Arial"/>
                <a:cs typeface="Arial"/>
                <a:sym typeface="Arial"/>
              </a:rPr>
              <a:t>Simplicity - Minimal API surface and easy to set up.</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Performance - Optimized for fast updates with minimal re-renders.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Scalability - Can handle large state objects and complex state logic.</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No Boilerplate -  Less configuration and setup compared to other state management solutions.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TypeScript Support - Provides excellent TypeScript support for type safety and better developer experience.</a:t>
            </a:r>
            <a:endParaRPr sz="16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ctrTitle"/>
          </p:nvPr>
        </p:nvSpPr>
        <p:spPr>
          <a:xfrm>
            <a:off x="729450" y="1322450"/>
            <a:ext cx="7688100" cy="9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Cypress</a:t>
            </a:r>
            <a:endParaRPr/>
          </a:p>
        </p:txBody>
      </p:sp>
      <p:sp>
        <p:nvSpPr>
          <p:cNvPr id="423" name="Google Shape;423;p69"/>
          <p:cNvSpPr txBox="1"/>
          <p:nvPr>
            <p:ph idx="1" type="subTitle"/>
          </p:nvPr>
        </p:nvSpPr>
        <p:spPr>
          <a:xfrm>
            <a:off x="729625" y="2301050"/>
            <a:ext cx="7688100" cy="20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Cypress is a JavaScript end-to-end testing framework designed for web test automation. It enables developers to write tests that run in a browser, simulating user interactions to ensure the application behaves as expected. Cypress is known for its simplicity, fast performance, and ability to provide comprehensive test results</a:t>
            </a:r>
            <a:endParaRPr sz="1800">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Cypress</a:t>
            </a:r>
            <a:endParaRPr/>
          </a:p>
        </p:txBody>
      </p:sp>
      <p:sp>
        <p:nvSpPr>
          <p:cNvPr id="429" name="Google Shape;429;p7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GB" sz="1600">
                <a:latin typeface="Arial"/>
                <a:ea typeface="Arial"/>
                <a:cs typeface="Arial"/>
                <a:sym typeface="Arial"/>
              </a:rPr>
              <a:t>Time Travel</a:t>
            </a:r>
            <a:r>
              <a:rPr lang="en-GB" sz="1600">
                <a:latin typeface="Arial"/>
                <a:ea typeface="Arial"/>
                <a:cs typeface="Arial"/>
                <a:sym typeface="Arial"/>
              </a:rPr>
              <a:t> - Cypress takes snapshots as your tests run, allowing you to hover over commands in the Command Log to see what happened at each step.</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Debuggability</a:t>
            </a:r>
            <a:r>
              <a:rPr lang="en-GB" sz="1600">
                <a:latin typeface="Arial"/>
                <a:ea typeface="Arial"/>
                <a:cs typeface="Arial"/>
                <a:sym typeface="Arial"/>
              </a:rPr>
              <a:t> - Developer tools are fully accessible during tests, making it easier to debug.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Automatic Waiting</a:t>
            </a:r>
            <a:r>
              <a:rPr lang="en-GB" sz="1600">
                <a:latin typeface="Arial"/>
                <a:ea typeface="Arial"/>
                <a:cs typeface="Arial"/>
                <a:sym typeface="Arial"/>
              </a:rPr>
              <a:t> - Cypress automatically waits for commands and assertions before moving on, removing the need for explicit waits.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Real-Time Reloads </a:t>
            </a:r>
            <a:r>
              <a:rPr lang="en-GB" sz="1600">
                <a:latin typeface="Arial"/>
                <a:ea typeface="Arial"/>
                <a:cs typeface="Arial"/>
                <a:sym typeface="Arial"/>
              </a:rPr>
              <a:t>- Tests are automatically reloaded as changes are made.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GB" sz="1600">
                <a:latin typeface="Arial"/>
                <a:ea typeface="Arial"/>
                <a:cs typeface="Arial"/>
                <a:sym typeface="Arial"/>
              </a:rPr>
              <a:t>Screenshots and Videos</a:t>
            </a:r>
            <a:r>
              <a:rPr lang="en-GB" sz="1600">
                <a:latin typeface="Arial"/>
                <a:ea typeface="Arial"/>
                <a:cs typeface="Arial"/>
                <a:sym typeface="Arial"/>
              </a:rPr>
              <a:t> - Cypress captures screenshots and videos of your tests, helping to identify what went wrong.</a:t>
            </a:r>
            <a:endParaRPr sz="16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ctrTitle"/>
          </p:nvPr>
        </p:nvSpPr>
        <p:spPr>
          <a:xfrm>
            <a:off x="729450" y="1322450"/>
            <a:ext cx="7688100" cy="84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 Management System</a:t>
            </a:r>
            <a:endParaRPr/>
          </a:p>
        </p:txBody>
      </p:sp>
      <p:sp>
        <p:nvSpPr>
          <p:cNvPr id="435" name="Google Shape;435;p71"/>
          <p:cNvSpPr txBox="1"/>
          <p:nvPr>
            <p:ph idx="1" type="subTitle"/>
          </p:nvPr>
        </p:nvSpPr>
        <p:spPr>
          <a:xfrm>
            <a:off x="729625" y="2361200"/>
            <a:ext cx="7688100" cy="22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A Content Management System (CMS) is software that enables users to create, manage, and modify content on a website without needing specialized technical knowledge. CMSs provide a user-friendly interface, making it easier for non-developers to manage website content efficiently. They are widely used for blogs, e-commerce sites, corporate websites, and more.</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API Mocking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1.Independent Development</a:t>
            </a:r>
            <a:endParaRPr b="1" sz="1900"/>
          </a:p>
          <a:p>
            <a:pPr indent="0" lvl="0" marL="0" rtl="0" algn="l">
              <a:spcBef>
                <a:spcPts val="1200"/>
              </a:spcBef>
              <a:spcAft>
                <a:spcPts val="0"/>
              </a:spcAft>
              <a:buNone/>
            </a:pPr>
            <a:r>
              <a:rPr b="1" lang="en-GB" sz="1900"/>
              <a:t>2.Testing</a:t>
            </a:r>
            <a:endParaRPr b="1" sz="1900"/>
          </a:p>
          <a:p>
            <a:pPr indent="0" lvl="0" marL="0" rtl="0" algn="l">
              <a:spcBef>
                <a:spcPts val="1200"/>
              </a:spcBef>
              <a:spcAft>
                <a:spcPts val="0"/>
              </a:spcAft>
              <a:buNone/>
            </a:pPr>
            <a:r>
              <a:rPr b="1" lang="en-GB" sz="1900"/>
              <a:t>3.Cost-Effective</a:t>
            </a:r>
            <a:endParaRPr b="1" sz="1900"/>
          </a:p>
          <a:p>
            <a:pPr indent="0" lvl="0" marL="0" rtl="0" algn="l">
              <a:spcBef>
                <a:spcPts val="1200"/>
              </a:spcBef>
              <a:spcAft>
                <a:spcPts val="0"/>
              </a:spcAft>
              <a:buNone/>
            </a:pPr>
            <a:r>
              <a:rPr b="1" lang="en-GB" sz="1900"/>
              <a:t>4.Faster Development</a:t>
            </a:r>
            <a:endParaRPr b="1" sz="1900"/>
          </a:p>
          <a:p>
            <a:pPr indent="0" lvl="0" marL="0" rtl="0" algn="l">
              <a:spcBef>
                <a:spcPts val="1200"/>
              </a:spcBef>
              <a:spcAft>
                <a:spcPts val="1200"/>
              </a:spcAft>
              <a:buNone/>
            </a:pPr>
            <a:r>
              <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a CMS</a:t>
            </a:r>
            <a:endParaRPr/>
          </a:p>
        </p:txBody>
      </p:sp>
      <p:sp>
        <p:nvSpPr>
          <p:cNvPr id="441" name="Google Shape;441;p72"/>
          <p:cNvSpPr txBox="1"/>
          <p:nvPr>
            <p:ph idx="1" type="body"/>
          </p:nvPr>
        </p:nvSpPr>
        <p:spPr>
          <a:xfrm>
            <a:off x="729450" y="1853850"/>
            <a:ext cx="7688700" cy="3289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GB" sz="1600">
                <a:latin typeface="Arial"/>
                <a:ea typeface="Arial"/>
                <a:cs typeface="Arial"/>
                <a:sym typeface="Arial"/>
              </a:rPr>
              <a:t>User-Friendly Interface -  Simplifies content creation and management with a graphical user interface.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Content Editor - WYSIWYG (What You See Is What You Get) editor for formatting text, adding images, and embedding media.</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Template Management -  Pre-designed templates for consistent layout and design across the site.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Media Management -  Tools for uploading, organizing, and managing images, videos, and other media.</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User Management - Role-based access control to manage permissions for different users.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SEO Tools - Features to optimize content for search engines.</a:t>
            </a:r>
            <a:endParaRPr sz="1600">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Popular CMS Platforms</a:t>
            </a:r>
            <a:endParaRPr/>
          </a:p>
        </p:txBody>
      </p:sp>
      <p:sp>
        <p:nvSpPr>
          <p:cNvPr id="447" name="Google Shape;447;p73"/>
          <p:cNvSpPr txBox="1"/>
          <p:nvPr>
            <p:ph idx="1" type="body"/>
          </p:nvPr>
        </p:nvSpPr>
        <p:spPr>
          <a:xfrm>
            <a:off x="729450" y="2078875"/>
            <a:ext cx="7688700" cy="29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latin typeface="Arial"/>
                <a:ea typeface="Arial"/>
                <a:cs typeface="Arial"/>
                <a:sym typeface="Arial"/>
              </a:rPr>
              <a:t>1.WordPress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Overview - The most popular CMS, known for its flexibility and large community.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Use Cases - Blogs, e-commerce sites, portfolios, business websites.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Strengths - Extensive plugin ecosystem, easy to use, customizable themes.</a:t>
            </a:r>
            <a:endParaRPr sz="1600">
              <a:latin typeface="Arial"/>
              <a:ea typeface="Arial"/>
              <a:cs typeface="Arial"/>
              <a:sym typeface="Arial"/>
            </a:endParaRPr>
          </a:p>
          <a:p>
            <a:pPr indent="0" lvl="0" marL="0" rtl="0" algn="l">
              <a:spcBef>
                <a:spcPts val="1200"/>
              </a:spcBef>
              <a:spcAft>
                <a:spcPts val="0"/>
              </a:spcAft>
              <a:buNone/>
            </a:pPr>
            <a:r>
              <a:rPr lang="en-GB" sz="1600">
                <a:latin typeface="Arial"/>
                <a:ea typeface="Arial"/>
                <a:cs typeface="Arial"/>
                <a:sym typeface="Arial"/>
              </a:rPr>
              <a:t>2.Joomla:-</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GB" sz="1600">
                <a:latin typeface="Arial"/>
                <a:ea typeface="Arial"/>
                <a:cs typeface="Arial"/>
                <a:sym typeface="Arial"/>
              </a:rPr>
              <a:t>Overview - A flexible CMS with advanced user and content management features.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Use Cases - Corporate websites, online communities, e-commerce sites.</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Mock:</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t>A mock object is a simulated object that mimics the behavior of a real object in controlled ways. It is typically created to test the interactions between components in a system.</a:t>
            </a:r>
            <a:endParaRPr sz="1600"/>
          </a:p>
          <a:p>
            <a:pPr indent="0" lvl="0" marL="0" rtl="0" algn="l">
              <a:spcBef>
                <a:spcPts val="1200"/>
              </a:spcBef>
              <a:spcAft>
                <a:spcPts val="0"/>
              </a:spcAft>
              <a:buNone/>
            </a:pPr>
            <a:r>
              <a:rPr b="1" lang="en-GB" sz="1900"/>
              <a:t>Key Characteristics -</a:t>
            </a:r>
            <a:endParaRPr b="1" sz="1900"/>
          </a:p>
          <a:p>
            <a:pPr indent="0" lvl="0" marL="0" rtl="0" algn="l">
              <a:spcBef>
                <a:spcPts val="1200"/>
              </a:spcBef>
              <a:spcAft>
                <a:spcPts val="1200"/>
              </a:spcAft>
              <a:buNone/>
            </a:pPr>
            <a:r>
              <a:rPr b="1" lang="en-GB" sz="1800"/>
              <a:t>Behavior Focused</a:t>
            </a:r>
            <a:r>
              <a:rPr lang="en-GB" sz="1600"/>
              <a:t>-Mock objects are used to verify the behavior of the system under test (SUT). They simulate the responses and interactions that the real object would have.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Stub:</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 stub object provides canned/</a:t>
            </a:r>
            <a:r>
              <a:rPr lang="en-GB" sz="1600"/>
              <a:t>predefined</a:t>
            </a:r>
            <a:r>
              <a:rPr lang="en-GB" sz="1600"/>
              <a:t> responses to calls made during the test, usually returning simple or predefined data. Stubs are simpler than mocks and are primarily used to provide specific outputs to specific inputs.</a:t>
            </a:r>
            <a:endParaRPr sz="1600"/>
          </a:p>
          <a:p>
            <a:pPr indent="0" lvl="0" marL="0" rtl="0" algn="l">
              <a:spcBef>
                <a:spcPts val="1200"/>
              </a:spcBef>
              <a:spcAft>
                <a:spcPts val="0"/>
              </a:spcAft>
              <a:buNone/>
            </a:pPr>
            <a:r>
              <a:rPr b="1" lang="en-GB" sz="1800"/>
              <a:t>Key Characteristics:</a:t>
            </a:r>
            <a:endParaRPr b="1" sz="1800"/>
          </a:p>
          <a:p>
            <a:pPr indent="0" lvl="0" marL="0" rtl="0" algn="l">
              <a:spcBef>
                <a:spcPts val="1200"/>
              </a:spcBef>
              <a:spcAft>
                <a:spcPts val="1200"/>
              </a:spcAft>
              <a:buNone/>
            </a:pPr>
            <a:r>
              <a:rPr b="1" lang="en-GB" sz="1800"/>
              <a:t>Data Focused </a:t>
            </a:r>
            <a:r>
              <a:rPr lang="en-GB" sz="1600"/>
              <a:t>-Stubs focus on returning predefined data in response to method calls. They do not verify interactions or state changes.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729450" y="1322450"/>
            <a:ext cx="7688100" cy="8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MeasureMate</a:t>
            </a:r>
            <a:endParaRPr/>
          </a:p>
        </p:txBody>
      </p:sp>
      <p:sp>
        <p:nvSpPr>
          <p:cNvPr id="135" name="Google Shape;135;p21"/>
          <p:cNvSpPr txBox="1"/>
          <p:nvPr>
            <p:ph idx="1" type="subTitle"/>
          </p:nvPr>
        </p:nvSpPr>
        <p:spPr>
          <a:xfrm>
            <a:off x="804825" y="2301150"/>
            <a:ext cx="7688100" cy="269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900">
                <a:latin typeface="Arial"/>
                <a:ea typeface="Arial"/>
                <a:cs typeface="Arial"/>
                <a:sym typeface="Arial"/>
              </a:rPr>
              <a:t>MeasureMate is a tool used in testing to measure the performance and effectiveness of various elements within a web application or website. In the context of software testing.</a:t>
            </a:r>
            <a:endParaRPr b="1" sz="19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GB" sz="1900">
                <a:latin typeface="Arial"/>
                <a:ea typeface="Arial"/>
                <a:cs typeface="Arial"/>
                <a:sym typeface="Arial"/>
              </a:rPr>
              <a:t> </a:t>
            </a:r>
            <a:r>
              <a:rPr b="1" lang="en-GB" sz="1900" u="sng">
                <a:latin typeface="Arial"/>
                <a:ea typeface="Arial"/>
                <a:cs typeface="Arial"/>
                <a:sym typeface="Arial"/>
              </a:rPr>
              <a:t>Uses -:</a:t>
            </a:r>
            <a:endParaRPr b="1" sz="1900" u="sng">
              <a:latin typeface="Arial"/>
              <a:ea typeface="Arial"/>
              <a:cs typeface="Arial"/>
              <a:sym typeface="Arial"/>
            </a:endParaRPr>
          </a:p>
          <a:p>
            <a:pPr indent="0" lvl="0" marL="0" rtl="0" algn="l">
              <a:spcBef>
                <a:spcPts val="0"/>
              </a:spcBef>
              <a:spcAft>
                <a:spcPts val="0"/>
              </a:spcAft>
              <a:buNone/>
            </a:pPr>
            <a:r>
              <a:t/>
            </a:r>
            <a:endParaRPr b="1" sz="1900" u="sng">
              <a:latin typeface="Arial"/>
              <a:ea typeface="Arial"/>
              <a:cs typeface="Arial"/>
              <a:sym typeface="Arial"/>
            </a:endParaRPr>
          </a:p>
          <a:p>
            <a:pPr indent="0" lvl="0" marL="0" rtl="0" algn="l">
              <a:spcBef>
                <a:spcPts val="0"/>
              </a:spcBef>
              <a:spcAft>
                <a:spcPts val="0"/>
              </a:spcAft>
              <a:buNone/>
            </a:pPr>
            <a:r>
              <a:rPr lang="en-GB" sz="1700">
                <a:latin typeface="Arial"/>
                <a:ea typeface="Arial"/>
                <a:cs typeface="Arial"/>
                <a:sym typeface="Arial"/>
              </a:rPr>
              <a:t>1.</a:t>
            </a:r>
            <a:r>
              <a:rPr b="1" lang="en-GB" sz="1700">
                <a:latin typeface="Arial"/>
                <a:ea typeface="Arial"/>
                <a:cs typeface="Arial"/>
                <a:sym typeface="Arial"/>
              </a:rPr>
              <a:t>UI/UX Testing</a:t>
            </a:r>
            <a:r>
              <a:rPr lang="en-GB" sz="1700">
                <a:latin typeface="Arial"/>
                <a:ea typeface="Arial"/>
                <a:cs typeface="Arial"/>
                <a:sym typeface="Arial"/>
              </a:rPr>
              <a:t> - MeasureMate helps testers verify that the user interface elements are positioned correctly and meet design specifications. It ensures that buttons, text fields, and other elements are appropriately sized and spaced.</a:t>
            </a:r>
            <a:endParaRPr sz="1700">
              <a:latin typeface="Arial"/>
              <a:ea typeface="Arial"/>
              <a:cs typeface="Arial"/>
              <a:sym typeface="Arial"/>
            </a:endParaRPr>
          </a:p>
          <a:p>
            <a:pPr indent="0" lvl="0" marL="0" rtl="0" algn="l">
              <a:spcBef>
                <a:spcPts val="0"/>
              </a:spcBef>
              <a:spcAft>
                <a:spcPts val="0"/>
              </a:spcAft>
              <a:buNone/>
            </a:pPr>
            <a:r>
              <a:t/>
            </a:r>
            <a:endParaRPr b="1" sz="19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