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0" r:id="rId2"/>
  </p:sldMasterIdLst>
  <p:notesMasterIdLst>
    <p:notesMasterId r:id="rId16"/>
  </p:notesMasterIdLst>
  <p:sldIdLst>
    <p:sldId id="256" r:id="rId3"/>
    <p:sldId id="257" r:id="rId4"/>
    <p:sldId id="258" r:id="rId5"/>
    <p:sldId id="259" r:id="rId6"/>
    <p:sldId id="261" r:id="rId7"/>
    <p:sldId id="260" r:id="rId8"/>
    <p:sldId id="267" r:id="rId9"/>
    <p:sldId id="266" r:id="rId10"/>
    <p:sldId id="269" r:id="rId11"/>
    <p:sldId id="268" r:id="rId12"/>
    <p:sldId id="265" r:id="rId13"/>
    <p:sldId id="263" r:id="rId14"/>
    <p:sldId id="262"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8073A7-A68D-460F-939B-BE7706885CE8}">
          <p14:sldIdLst>
            <p14:sldId id="256"/>
            <p14:sldId id="257"/>
            <p14:sldId id="258"/>
            <p14:sldId id="259"/>
            <p14:sldId id="261"/>
            <p14:sldId id="260"/>
            <p14:sldId id="267"/>
            <p14:sldId id="266"/>
            <p14:sldId id="269"/>
            <p14:sldId id="268"/>
            <p14:sldId id="265"/>
          </p14:sldIdLst>
        </p14:section>
        <p14:section name="Untitled Section" id="{AC4E2C59-CC68-434A-A230-53D21B4A22BC}">
          <p14:sldIdLst>
            <p14:sldId id="263"/>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60922" autoAdjust="0"/>
  </p:normalViewPr>
  <p:slideViewPr>
    <p:cSldViewPr showGuides="1">
      <p:cViewPr varScale="1">
        <p:scale>
          <a:sx n="61" d="100"/>
          <a:sy n="61" d="100"/>
        </p:scale>
        <p:origin x="67" y="5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oleObject" Target="https://tigernet365-my.sharepoint.com/personal/a_patel6772_student_tsu_edu/Documents/Texas%20Southern%20University/Summer%202016/Presentation%20Information/Excel%20Survey%20%20Grap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Contours Found &amp; Answer v/s Noise Value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Answer Found</c:v>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Sheet1!$A$1:$A$15</c:f>
              <c:numCache>
                <c:formatCode>General</c:formatCode>
                <c:ptCount val="15"/>
                <c:pt idx="0">
                  <c:v>3</c:v>
                </c:pt>
                <c:pt idx="1">
                  <c:v>13</c:v>
                </c:pt>
                <c:pt idx="2">
                  <c:v>23</c:v>
                </c:pt>
                <c:pt idx="3">
                  <c:v>25</c:v>
                </c:pt>
                <c:pt idx="4">
                  <c:v>27</c:v>
                </c:pt>
                <c:pt idx="5">
                  <c:v>29</c:v>
                </c:pt>
                <c:pt idx="6">
                  <c:v>31</c:v>
                </c:pt>
                <c:pt idx="7">
                  <c:v>33</c:v>
                </c:pt>
                <c:pt idx="8">
                  <c:v>35</c:v>
                </c:pt>
                <c:pt idx="9">
                  <c:v>39</c:v>
                </c:pt>
                <c:pt idx="10">
                  <c:v>43</c:v>
                </c:pt>
                <c:pt idx="11">
                  <c:v>45</c:v>
                </c:pt>
                <c:pt idx="12">
                  <c:v>47</c:v>
                </c:pt>
                <c:pt idx="13">
                  <c:v>49</c:v>
                </c:pt>
                <c:pt idx="14">
                  <c:v>51</c:v>
                </c:pt>
              </c:numCache>
            </c:numRef>
          </c:xVal>
          <c:yVal>
            <c:numRef>
              <c:f>Sheet1!$B$1:$B$15</c:f>
              <c:numCache>
                <c:formatCode>General</c:formatCode>
                <c:ptCount val="15"/>
                <c:pt idx="0">
                  <c:v>7</c:v>
                </c:pt>
                <c:pt idx="1">
                  <c:v>7</c:v>
                </c:pt>
                <c:pt idx="2">
                  <c:v>7</c:v>
                </c:pt>
                <c:pt idx="3">
                  <c:v>7</c:v>
                </c:pt>
                <c:pt idx="4">
                  <c:v>6</c:v>
                </c:pt>
                <c:pt idx="5">
                  <c:v>6</c:v>
                </c:pt>
                <c:pt idx="6">
                  <c:v>6</c:v>
                </c:pt>
                <c:pt idx="7">
                  <c:v>6</c:v>
                </c:pt>
                <c:pt idx="8">
                  <c:v>6</c:v>
                </c:pt>
                <c:pt idx="9">
                  <c:v>6</c:v>
                </c:pt>
                <c:pt idx="10">
                  <c:v>5</c:v>
                </c:pt>
                <c:pt idx="11">
                  <c:v>3</c:v>
                </c:pt>
                <c:pt idx="12">
                  <c:v>0</c:v>
                </c:pt>
                <c:pt idx="13">
                  <c:v>0</c:v>
                </c:pt>
                <c:pt idx="14">
                  <c:v>0</c:v>
                </c:pt>
              </c:numCache>
            </c:numRef>
          </c:yVal>
          <c:smooth val="1"/>
          <c:extLst>
            <c:ext xmlns:c16="http://schemas.microsoft.com/office/drawing/2014/chart" uri="{C3380CC4-5D6E-409C-BE32-E72D297353CC}">
              <c16:uniqueId val="{00000000-EB93-4A43-A0C1-449EE6BD411C}"/>
            </c:ext>
          </c:extLst>
        </c:ser>
        <c:ser>
          <c:idx val="1"/>
          <c:order val="1"/>
          <c:tx>
            <c:v>Contour</c:v>
          </c:tx>
          <c:spPr>
            <a:ln w="19050"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Sheet1!$A$1:$A$15</c:f>
              <c:numCache>
                <c:formatCode>General</c:formatCode>
                <c:ptCount val="15"/>
                <c:pt idx="0">
                  <c:v>3</c:v>
                </c:pt>
                <c:pt idx="1">
                  <c:v>13</c:v>
                </c:pt>
                <c:pt idx="2">
                  <c:v>23</c:v>
                </c:pt>
                <c:pt idx="3">
                  <c:v>25</c:v>
                </c:pt>
                <c:pt idx="4">
                  <c:v>27</c:v>
                </c:pt>
                <c:pt idx="5">
                  <c:v>29</c:v>
                </c:pt>
                <c:pt idx="6">
                  <c:v>31</c:v>
                </c:pt>
                <c:pt idx="7">
                  <c:v>33</c:v>
                </c:pt>
                <c:pt idx="8">
                  <c:v>35</c:v>
                </c:pt>
                <c:pt idx="9">
                  <c:v>39</c:v>
                </c:pt>
                <c:pt idx="10">
                  <c:v>43</c:v>
                </c:pt>
                <c:pt idx="11">
                  <c:v>45</c:v>
                </c:pt>
                <c:pt idx="12">
                  <c:v>47</c:v>
                </c:pt>
                <c:pt idx="13">
                  <c:v>49</c:v>
                </c:pt>
                <c:pt idx="14">
                  <c:v>51</c:v>
                </c:pt>
              </c:numCache>
            </c:numRef>
          </c:xVal>
          <c:yVal>
            <c:numRef>
              <c:f>Sheet1!$C$1:$C$15</c:f>
              <c:numCache>
                <c:formatCode>General</c:formatCode>
                <c:ptCount val="15"/>
                <c:pt idx="0">
                  <c:v>28</c:v>
                </c:pt>
                <c:pt idx="1">
                  <c:v>28</c:v>
                </c:pt>
                <c:pt idx="2">
                  <c:v>28</c:v>
                </c:pt>
                <c:pt idx="3">
                  <c:v>28</c:v>
                </c:pt>
                <c:pt idx="4">
                  <c:v>28</c:v>
                </c:pt>
                <c:pt idx="5">
                  <c:v>28</c:v>
                </c:pt>
                <c:pt idx="6">
                  <c:v>28</c:v>
                </c:pt>
                <c:pt idx="7">
                  <c:v>28</c:v>
                </c:pt>
                <c:pt idx="8">
                  <c:v>28</c:v>
                </c:pt>
                <c:pt idx="9">
                  <c:v>28</c:v>
                </c:pt>
                <c:pt idx="10">
                  <c:v>27</c:v>
                </c:pt>
                <c:pt idx="11">
                  <c:v>23</c:v>
                </c:pt>
                <c:pt idx="12">
                  <c:v>14</c:v>
                </c:pt>
                <c:pt idx="13">
                  <c:v>7</c:v>
                </c:pt>
                <c:pt idx="14">
                  <c:v>0</c:v>
                </c:pt>
              </c:numCache>
            </c:numRef>
          </c:yVal>
          <c:smooth val="1"/>
          <c:extLst>
            <c:ext xmlns:c16="http://schemas.microsoft.com/office/drawing/2014/chart" uri="{C3380CC4-5D6E-409C-BE32-E72D297353CC}">
              <c16:uniqueId val="{00000001-EB93-4A43-A0C1-449EE6BD411C}"/>
            </c:ext>
          </c:extLst>
        </c:ser>
        <c:dLbls>
          <c:dLblPos val="t"/>
          <c:showLegendKey val="0"/>
          <c:showVal val="1"/>
          <c:showCatName val="0"/>
          <c:showSerName val="0"/>
          <c:showPercent val="0"/>
          <c:showBubbleSize val="0"/>
        </c:dLbls>
        <c:axId val="393391784"/>
        <c:axId val="393389816"/>
      </c:scatterChart>
      <c:valAx>
        <c:axId val="3933917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Noise Value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389816"/>
        <c:crosses val="autoZero"/>
        <c:crossBetween val="midCat"/>
      </c:valAx>
      <c:valAx>
        <c:axId val="39338981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Contours Found &amp; Answer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3917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4D326AC-5DEA-4A27-AD66-E26A3C588370}" type="datetimeFigureOut">
              <a:rPr lang="en-US" smtClean="0"/>
              <a:t>7/28/2016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562226D-14A6-4BE0-A78E-DAEDDD128328}" type="slidenum">
              <a:rPr lang="en-US" smtClean="0"/>
              <a:t>‹#›</a:t>
            </a:fld>
            <a:endParaRPr lang="en-US" dirty="0"/>
          </a:p>
        </p:txBody>
      </p:sp>
    </p:spTree>
    <p:extLst>
      <p:ext uri="{BB962C8B-B14F-4D97-AF65-F5344CB8AC3E}">
        <p14:creationId xmlns:p14="http://schemas.microsoft.com/office/powerpoint/2010/main" val="3726265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BCD5785-8A43-4CC4-A705-D4AA7E8DB57F}"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2959712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CD5785-8A43-4CC4-A705-D4AA7E8DB57F}"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33386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CD5785-8A43-4CC4-A705-D4AA7E8DB57F}"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364003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CD5785-8A43-4CC4-A705-D4AA7E8DB57F}"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226361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D5785-8A43-4CC4-A705-D4AA7E8DB57F}"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3943688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CD5785-8A43-4CC4-A705-D4AA7E8DB57F}" type="datetimeFigureOut">
              <a:rPr lang="en-US" smtClean="0"/>
              <a:pPr/>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399752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CD5785-8A43-4CC4-A705-D4AA7E8DB57F}" type="datetimeFigureOut">
              <a:rPr lang="en-US" smtClean="0"/>
              <a:pPr/>
              <a:t>7/28/2016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75963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CD5785-8A43-4CC4-A705-D4AA7E8DB57F}" type="datetimeFigureOut">
              <a:rPr lang="en-US" smtClean="0"/>
              <a:pPr/>
              <a:t>7/28/2016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895401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D5785-8A43-4CC4-A705-D4AA7E8DB57F}" type="datetimeFigureOut">
              <a:rPr lang="en-US" smtClean="0"/>
              <a:pPr/>
              <a:t>7/28/2016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2852635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D5785-8A43-4CC4-A705-D4AA7E8DB57F}" type="datetimeFigureOut">
              <a:rPr lang="en-US" smtClean="0"/>
              <a:pPr/>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316320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D5785-8A43-4CC4-A705-D4AA7E8DB57F}" type="datetimeFigureOut">
              <a:rPr lang="en-US" smtClean="0"/>
              <a:pPr/>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161714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D5785-8A43-4CC4-A705-D4AA7E8DB57F}" type="datetimeFigureOut">
              <a:rPr lang="en-US" smtClean="0"/>
              <a:pPr/>
              <a:t>7/28/2016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241922158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 of Computer Vision</a:t>
            </a:r>
          </a:p>
        </p:txBody>
      </p:sp>
      <p:sp>
        <p:nvSpPr>
          <p:cNvPr id="3" name="Subtitle 2"/>
          <p:cNvSpPr>
            <a:spLocks noGrp="1"/>
          </p:cNvSpPr>
          <p:nvPr>
            <p:ph type="subTitle" idx="1"/>
          </p:nvPr>
        </p:nvSpPr>
        <p:spPr>
          <a:xfrm>
            <a:off x="686937" y="3886200"/>
            <a:ext cx="7772400" cy="2286000"/>
          </a:xfrm>
        </p:spPr>
        <p:txBody>
          <a:bodyPr>
            <a:normAutofit lnSpcReduction="10000"/>
          </a:bodyPr>
          <a:lstStyle/>
          <a:p>
            <a:r>
              <a:rPr lang="en-US" sz="2500" dirty="0"/>
              <a:t>Anish Patel </a:t>
            </a:r>
          </a:p>
          <a:p>
            <a:r>
              <a:rPr lang="en-US" sz="2500" dirty="0"/>
              <a:t>Undergraduate, Sophomore Student, Computer Science</a:t>
            </a:r>
          </a:p>
          <a:p>
            <a:endParaRPr lang="en-US" sz="2500" dirty="0"/>
          </a:p>
          <a:p>
            <a:r>
              <a:rPr lang="en-US" sz="2500" dirty="0"/>
              <a:t>Dr. Daniel Vrinceanu </a:t>
            </a:r>
          </a:p>
          <a:p>
            <a:r>
              <a:rPr lang="en-US" sz="2500" dirty="0"/>
              <a:t>Associate Professor, Department of Physics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600"/>
            <a:ext cx="1524000" cy="1514354"/>
          </a:xfrm>
          <a:prstGeom prst="rect">
            <a:avLst/>
          </a:prstGeom>
        </p:spPr>
      </p:pic>
      <p:pic>
        <p:nvPicPr>
          <p:cNvPr id="6" name="Picture 5" descr="coset-logo-v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381001"/>
            <a:ext cx="2087475" cy="1219200"/>
          </a:xfrm>
          <a:prstGeom prst="rect">
            <a:avLst/>
          </a:prstGeom>
        </p:spPr>
      </p:pic>
    </p:spTree>
    <p:extLst>
      <p:ext uri="{BB962C8B-B14F-4D97-AF65-F5344CB8AC3E}">
        <p14:creationId xmlns:p14="http://schemas.microsoft.com/office/powerpoint/2010/main" val="4054466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Accuracy of Application by Increasing Noise Value on Image</a:t>
            </a:r>
          </a:p>
        </p:txBody>
      </p:sp>
      <p:graphicFrame>
        <p:nvGraphicFramePr>
          <p:cNvPr id="5" name="Chart 4"/>
          <p:cNvGraphicFramePr/>
          <p:nvPr>
            <p:extLst>
              <p:ext uri="{D42A27DB-BD31-4B8C-83A1-F6EECF244321}">
                <p14:modId xmlns:p14="http://schemas.microsoft.com/office/powerpoint/2010/main" val="2449702310"/>
              </p:ext>
            </p:extLst>
          </p:nvPr>
        </p:nvGraphicFramePr>
        <p:xfrm>
          <a:off x="914400" y="1752600"/>
          <a:ext cx="7315200" cy="4419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7787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304800"/>
            <a:ext cx="7772400" cy="1470025"/>
          </a:xfrm>
        </p:spPr>
        <p:txBody>
          <a:bodyPr/>
          <a:lstStyle/>
          <a:p>
            <a:r>
              <a:rPr lang="en-US" dirty="0"/>
              <a:t>Survey Process Image with Data</a:t>
            </a:r>
          </a:p>
        </p:txBody>
      </p:sp>
      <p:sp>
        <p:nvSpPr>
          <p:cNvPr id="5" name="Subtitle 4"/>
          <p:cNvSpPr>
            <a:spLocks noGrp="1"/>
          </p:cNvSpPr>
          <p:nvPr>
            <p:ph type="subTitle" idx="1"/>
          </p:nvPr>
        </p:nvSpPr>
        <p:spPr/>
        <p:txBody>
          <a:bodyPr/>
          <a:lstStyle/>
          <a:p>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533400" y="850900"/>
            <a:ext cx="4912995" cy="3492500"/>
          </a:xfrm>
          <a:prstGeom prst="rect">
            <a:avLst/>
          </a:prstGeom>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5562600" y="838200"/>
            <a:ext cx="3048000" cy="350520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766888081"/>
              </p:ext>
            </p:extLst>
          </p:nvPr>
        </p:nvGraphicFramePr>
        <p:xfrm>
          <a:off x="1219200" y="4495800"/>
          <a:ext cx="6454775" cy="2216150"/>
        </p:xfrm>
        <a:graphic>
          <a:graphicData uri="http://schemas.openxmlformats.org/drawingml/2006/table">
            <a:tbl>
              <a:tblPr firstRow="1" firstCol="1" bandRow="1">
                <a:tableStyleId>{5C22544A-7EE6-4342-B048-85BDC9FD1C3A}</a:tableStyleId>
              </a:tblPr>
              <a:tblGrid>
                <a:gridCol w="808990">
                  <a:extLst>
                    <a:ext uri="{9D8B030D-6E8A-4147-A177-3AD203B41FA5}">
                      <a16:colId xmlns:a16="http://schemas.microsoft.com/office/drawing/2014/main" val="2899046012"/>
                    </a:ext>
                  </a:extLst>
                </a:gridCol>
                <a:gridCol w="807720">
                  <a:extLst>
                    <a:ext uri="{9D8B030D-6E8A-4147-A177-3AD203B41FA5}">
                      <a16:colId xmlns:a16="http://schemas.microsoft.com/office/drawing/2014/main" val="1311025539"/>
                    </a:ext>
                  </a:extLst>
                </a:gridCol>
                <a:gridCol w="733425">
                  <a:extLst>
                    <a:ext uri="{9D8B030D-6E8A-4147-A177-3AD203B41FA5}">
                      <a16:colId xmlns:a16="http://schemas.microsoft.com/office/drawing/2014/main" val="2853583358"/>
                    </a:ext>
                  </a:extLst>
                </a:gridCol>
                <a:gridCol w="733425">
                  <a:extLst>
                    <a:ext uri="{9D8B030D-6E8A-4147-A177-3AD203B41FA5}">
                      <a16:colId xmlns:a16="http://schemas.microsoft.com/office/drawing/2014/main" val="3932120674"/>
                    </a:ext>
                  </a:extLst>
                </a:gridCol>
                <a:gridCol w="733425">
                  <a:extLst>
                    <a:ext uri="{9D8B030D-6E8A-4147-A177-3AD203B41FA5}">
                      <a16:colId xmlns:a16="http://schemas.microsoft.com/office/drawing/2014/main" val="1221498888"/>
                    </a:ext>
                  </a:extLst>
                </a:gridCol>
                <a:gridCol w="733425">
                  <a:extLst>
                    <a:ext uri="{9D8B030D-6E8A-4147-A177-3AD203B41FA5}">
                      <a16:colId xmlns:a16="http://schemas.microsoft.com/office/drawing/2014/main" val="1877182782"/>
                    </a:ext>
                  </a:extLst>
                </a:gridCol>
                <a:gridCol w="733425">
                  <a:extLst>
                    <a:ext uri="{9D8B030D-6E8A-4147-A177-3AD203B41FA5}">
                      <a16:colId xmlns:a16="http://schemas.microsoft.com/office/drawing/2014/main" val="3873130967"/>
                    </a:ext>
                  </a:extLst>
                </a:gridCol>
                <a:gridCol w="1170940">
                  <a:extLst>
                    <a:ext uri="{9D8B030D-6E8A-4147-A177-3AD203B41FA5}">
                      <a16:colId xmlns:a16="http://schemas.microsoft.com/office/drawing/2014/main" val="876331971"/>
                    </a:ext>
                  </a:extLst>
                </a:gridCol>
              </a:tblGrid>
              <a:tr h="0">
                <a:tc rowSpan="3">
                  <a:txBody>
                    <a:bodyPr/>
                    <a:lstStyle/>
                    <a:p>
                      <a:pPr marL="0" marR="0" algn="l">
                        <a:lnSpc>
                          <a:spcPct val="107000"/>
                        </a:lnSpc>
                        <a:spcBef>
                          <a:spcPts val="0"/>
                        </a:spcBef>
                        <a:spcAft>
                          <a:spcPts val="0"/>
                        </a:spcAft>
                      </a:pPr>
                      <a:r>
                        <a:rPr lang="en-US" sz="1200" dirty="0">
                          <a:effectLst/>
                        </a:rPr>
                        <a:t>No of Questions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lgn="l">
                        <a:lnSpc>
                          <a:spcPct val="107000"/>
                        </a:lnSpc>
                        <a:spcBef>
                          <a:spcPts val="0"/>
                        </a:spcBef>
                        <a:spcAft>
                          <a:spcPts val="0"/>
                        </a:spcAft>
                      </a:pPr>
                      <a:r>
                        <a:rPr lang="en-US" sz="1200" dirty="0">
                          <a:effectLst/>
                        </a:rPr>
                        <a:t>Total Pixel Inside Rectangle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marL="0" marR="0" algn="l">
                        <a:lnSpc>
                          <a:spcPct val="107000"/>
                        </a:lnSpc>
                        <a:spcBef>
                          <a:spcPts val="0"/>
                        </a:spcBef>
                        <a:spcAft>
                          <a:spcPts val="0"/>
                        </a:spcAft>
                      </a:pPr>
                      <a:r>
                        <a:rPr lang="en-US" sz="1200" dirty="0">
                          <a:effectLst/>
                        </a:rPr>
                        <a:t>Pixel Inside sub-five Squares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marL="0" marR="0" algn="l">
                        <a:lnSpc>
                          <a:spcPct val="107000"/>
                        </a:lnSpc>
                        <a:spcBef>
                          <a:spcPts val="0"/>
                        </a:spcBef>
                        <a:spcAft>
                          <a:spcPts val="0"/>
                        </a:spcAft>
                      </a:pPr>
                      <a:r>
                        <a:rPr lang="en-US" sz="1200" dirty="0">
                          <a:effectLst/>
                        </a:rPr>
                        <a:t>Average Number of Pixel in Square + 70 </a:t>
                      </a:r>
                      <a:endParaRPr lang="en-US" sz="1100" dirty="0">
                        <a:effectLst/>
                      </a:endParaRPr>
                    </a:p>
                    <a:p>
                      <a:pPr marL="0" marR="0" algn="l">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1564217"/>
                  </a:ext>
                </a:extLst>
              </a:tr>
              <a:tr h="259080">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1200" dirty="0">
                          <a:effectLst/>
                        </a:rPr>
                        <a:t>Square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Square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Square 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Square 4</a:t>
                      </a:r>
                      <a:endParaRPr lang="en-US" sz="1100" dirty="0">
                        <a:effectLst/>
                      </a:endParaRPr>
                    </a:p>
                    <a:p>
                      <a:pPr marL="0" marR="0" algn="l">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Square 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2007146768"/>
                  </a:ext>
                </a:extLst>
              </a:tr>
              <a:tr h="259080">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1200" dirty="0">
                          <a:effectLst/>
                        </a:rPr>
                        <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591445257"/>
                  </a:ext>
                </a:extLst>
              </a:tr>
              <a:tr h="0">
                <a:tc>
                  <a:txBody>
                    <a:bodyPr/>
                    <a:lstStyle/>
                    <a:p>
                      <a:pPr marL="0" marR="0" algn="l">
                        <a:lnSpc>
                          <a:spcPct val="107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3580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595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602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606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859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l">
                        <a:lnSpc>
                          <a:spcPct val="107000"/>
                        </a:lnSpc>
                        <a:spcBef>
                          <a:spcPts val="0"/>
                        </a:spcBef>
                        <a:spcAft>
                          <a:spcPts val="0"/>
                        </a:spcAft>
                      </a:pPr>
                      <a:r>
                        <a:rPr lang="en-US" sz="1200" dirty="0">
                          <a:effectLst/>
                        </a:rPr>
                        <a:t>628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728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6268429"/>
                  </a:ext>
                </a:extLst>
              </a:tr>
              <a:tr h="0">
                <a:tc>
                  <a:txBody>
                    <a:bodyPr/>
                    <a:lstStyle/>
                    <a:p>
                      <a:pPr marL="0" marR="0" algn="l">
                        <a:lnSpc>
                          <a:spcPct val="107000"/>
                        </a:lnSpc>
                        <a:spcBef>
                          <a:spcPts val="0"/>
                        </a:spcBef>
                        <a:spcAft>
                          <a:spcPts val="0"/>
                        </a:spcAft>
                      </a:pPr>
                      <a:r>
                        <a:rPr lang="en-US" sz="12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3382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602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594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565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790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l">
                        <a:lnSpc>
                          <a:spcPct val="107000"/>
                        </a:lnSpc>
                        <a:spcBef>
                          <a:spcPts val="0"/>
                        </a:spcBef>
                        <a:spcAft>
                          <a:spcPts val="0"/>
                        </a:spcAft>
                      </a:pPr>
                      <a:r>
                        <a:rPr lang="en-US" sz="1200" dirty="0">
                          <a:effectLst/>
                        </a:rPr>
                        <a:t>567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693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5739495"/>
                  </a:ext>
                </a:extLst>
              </a:tr>
              <a:tr h="0">
                <a:tc>
                  <a:txBody>
                    <a:bodyPr/>
                    <a:lstStyle/>
                    <a:p>
                      <a:pPr marL="0" marR="0" algn="l">
                        <a:lnSpc>
                          <a:spcPct val="107000"/>
                        </a:lnSpc>
                        <a:spcBef>
                          <a:spcPts val="0"/>
                        </a:spcBef>
                        <a:spcAft>
                          <a:spcPts val="0"/>
                        </a:spcAft>
                      </a:pPr>
                      <a:r>
                        <a:rPr lang="en-US" sz="12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3424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582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591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599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758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l">
                        <a:lnSpc>
                          <a:spcPct val="107000"/>
                        </a:lnSpc>
                        <a:spcBef>
                          <a:spcPts val="0"/>
                        </a:spcBef>
                        <a:spcAft>
                          <a:spcPts val="0"/>
                        </a:spcAft>
                      </a:pPr>
                      <a:r>
                        <a:rPr lang="en-US" sz="1200" dirty="0">
                          <a:effectLst/>
                        </a:rPr>
                        <a:t>567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689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6700962"/>
                  </a:ext>
                </a:extLst>
              </a:tr>
              <a:tr h="0">
                <a:tc>
                  <a:txBody>
                    <a:bodyPr/>
                    <a:lstStyle/>
                    <a:p>
                      <a:pPr marL="0" marR="0" algn="l">
                        <a:lnSpc>
                          <a:spcPct val="107000"/>
                        </a:lnSpc>
                        <a:spcBef>
                          <a:spcPts val="0"/>
                        </a:spcBef>
                        <a:spcAft>
                          <a:spcPts val="0"/>
                        </a:spcAft>
                      </a:pPr>
                      <a:r>
                        <a:rPr lang="en-US" sz="12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3496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572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570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574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568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872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l">
                        <a:lnSpc>
                          <a:spcPct val="107000"/>
                        </a:lnSpc>
                        <a:spcBef>
                          <a:spcPts val="0"/>
                        </a:spcBef>
                        <a:spcAft>
                          <a:spcPts val="0"/>
                        </a:spcAft>
                      </a:pPr>
                      <a:r>
                        <a:rPr lang="en-US" sz="1200" dirty="0">
                          <a:effectLst/>
                        </a:rPr>
                        <a:t>701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30754"/>
                  </a:ext>
                </a:extLst>
              </a:tr>
              <a:tr h="0">
                <a:tc>
                  <a:txBody>
                    <a:bodyPr/>
                    <a:lstStyle/>
                    <a:p>
                      <a:pPr marL="0" marR="0" algn="l">
                        <a:lnSpc>
                          <a:spcPct val="107000"/>
                        </a:lnSpc>
                        <a:spcBef>
                          <a:spcPts val="0"/>
                        </a:spcBef>
                        <a:spcAft>
                          <a:spcPts val="0"/>
                        </a:spcAft>
                      </a:pPr>
                      <a:r>
                        <a:rPr lang="en-US" sz="12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3795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632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627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651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875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l">
                        <a:lnSpc>
                          <a:spcPct val="107000"/>
                        </a:lnSpc>
                        <a:spcBef>
                          <a:spcPts val="0"/>
                        </a:spcBef>
                        <a:spcAft>
                          <a:spcPts val="0"/>
                        </a:spcAft>
                      </a:pPr>
                      <a:r>
                        <a:rPr lang="en-US" sz="1200" dirty="0">
                          <a:effectLst/>
                        </a:rPr>
                        <a:t>646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756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7675428"/>
                  </a:ext>
                </a:extLst>
              </a:tr>
              <a:tr h="0">
                <a:tc>
                  <a:txBody>
                    <a:bodyPr/>
                    <a:lstStyle/>
                    <a:p>
                      <a:pPr marL="0" marR="0" algn="l">
                        <a:lnSpc>
                          <a:spcPct val="107000"/>
                        </a:lnSpc>
                        <a:spcBef>
                          <a:spcPts val="0"/>
                        </a:spcBef>
                        <a:spcAft>
                          <a:spcPts val="0"/>
                        </a:spcAft>
                      </a:pPr>
                      <a:r>
                        <a:rPr lang="en-US" sz="12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3420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580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574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592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577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755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l">
                        <a:lnSpc>
                          <a:spcPct val="107000"/>
                        </a:lnSpc>
                        <a:spcBef>
                          <a:spcPts val="0"/>
                        </a:spcBef>
                        <a:spcAft>
                          <a:spcPts val="0"/>
                        </a:spcAft>
                      </a:pPr>
                      <a:r>
                        <a:rPr lang="en-US" sz="1200" dirty="0">
                          <a:effectLst/>
                        </a:rPr>
                        <a:t>685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2668606"/>
                  </a:ext>
                </a:extLst>
              </a:tr>
              <a:tr h="0">
                <a:tc>
                  <a:txBody>
                    <a:bodyPr/>
                    <a:lstStyle/>
                    <a:p>
                      <a:pPr marL="0" marR="0" algn="l">
                        <a:lnSpc>
                          <a:spcPct val="107000"/>
                        </a:lnSpc>
                        <a:spcBef>
                          <a:spcPts val="0"/>
                        </a:spcBef>
                        <a:spcAft>
                          <a:spcPts val="0"/>
                        </a:spcAft>
                      </a:pPr>
                      <a:r>
                        <a:rPr lang="en-US" sz="1200" dirty="0">
                          <a:effectLst/>
                        </a:rPr>
                        <a:t>7.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3808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636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631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648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645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855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l">
                        <a:lnSpc>
                          <a:spcPct val="107000"/>
                        </a:lnSpc>
                        <a:spcBef>
                          <a:spcPts val="0"/>
                        </a:spcBef>
                        <a:spcAft>
                          <a:spcPts val="0"/>
                        </a:spcAft>
                      </a:pPr>
                      <a:r>
                        <a:rPr lang="en-US" sz="1200" dirty="0">
                          <a:effectLst/>
                        </a:rPr>
                        <a:t>753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4699279"/>
                  </a:ext>
                </a:extLst>
              </a:tr>
            </a:tbl>
          </a:graphicData>
        </a:graphic>
      </p:graphicFrame>
    </p:spTree>
    <p:extLst>
      <p:ext uri="{BB962C8B-B14F-4D97-AF65-F5344CB8AC3E}">
        <p14:creationId xmlns:p14="http://schemas.microsoft.com/office/powerpoint/2010/main" val="2528557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a:t>Conclusion</a:t>
            </a:r>
          </a:p>
        </p:txBody>
      </p:sp>
      <p:sp>
        <p:nvSpPr>
          <p:cNvPr id="3" name="Subtitle 2"/>
          <p:cNvSpPr>
            <a:spLocks noGrp="1"/>
          </p:cNvSpPr>
          <p:nvPr>
            <p:ph type="subTitle" idx="1"/>
          </p:nvPr>
        </p:nvSpPr>
        <p:spPr>
          <a:xfrm>
            <a:off x="152400" y="1219200"/>
            <a:ext cx="6019800" cy="4800600"/>
          </a:xfrm>
        </p:spPr>
        <p:txBody>
          <a:bodyPr>
            <a:normAutofit fontScale="92500" lnSpcReduction="10000"/>
          </a:bodyPr>
          <a:lstStyle/>
          <a:p>
            <a:pPr marL="457200" indent="-457200" algn="just">
              <a:buFont typeface="Arial" panose="020B0604020202020204" pitchFamily="34" charset="0"/>
              <a:buChar char="•"/>
            </a:pPr>
            <a:r>
              <a:rPr lang="en-US" dirty="0">
                <a:solidFill>
                  <a:schemeClr val="tx1"/>
                </a:solidFill>
              </a:rPr>
              <a:t>There are many more possible science experiments which can be program like collision of atom, find total number of protein inside microscopic cell. </a:t>
            </a:r>
          </a:p>
          <a:p>
            <a:pPr marL="457200" indent="-457200" algn="just">
              <a:buFont typeface="Arial" panose="020B0604020202020204" pitchFamily="34" charset="0"/>
              <a:buChar char="•"/>
            </a:pPr>
            <a:r>
              <a:rPr lang="en-US" dirty="0">
                <a:solidFill>
                  <a:schemeClr val="tx1"/>
                </a:solidFill>
              </a:rPr>
              <a:t>In addition, grading handwritten letters and words by using camera, which will reduce lots of work in the field of education, automatic filled application processing rather than entering data manually.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381000"/>
            <a:ext cx="2743200" cy="36004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3962400"/>
            <a:ext cx="2960318" cy="2281810"/>
          </a:xfrm>
          <a:prstGeom prst="rect">
            <a:avLst/>
          </a:prstGeom>
        </p:spPr>
      </p:pic>
    </p:spTree>
    <p:extLst>
      <p:ext uri="{BB962C8B-B14F-4D97-AF65-F5344CB8AC3E}">
        <p14:creationId xmlns:p14="http://schemas.microsoft.com/office/powerpoint/2010/main" val="3191398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 !</a:t>
            </a:r>
            <a:br>
              <a:rPr lang="en-US" dirty="0"/>
            </a:br>
            <a:r>
              <a:rPr lang="en-US" dirty="0"/>
              <a:t>Do you have any questions?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600"/>
            <a:ext cx="1524000" cy="151435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7315200" cy="2743200"/>
          </a:xfrm>
          <a:prstGeom prst="rect">
            <a:avLst/>
          </a:prstGeom>
        </p:spPr>
      </p:pic>
    </p:spTree>
    <p:extLst>
      <p:ext uri="{BB962C8B-B14F-4D97-AF65-F5344CB8AC3E}">
        <p14:creationId xmlns:p14="http://schemas.microsoft.com/office/powerpoint/2010/main" val="2924161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320675"/>
            <a:ext cx="7772400" cy="1470025"/>
          </a:xfrm>
        </p:spPr>
        <p:txBody>
          <a:bodyPr/>
          <a:lstStyle/>
          <a:p>
            <a:r>
              <a:rPr lang="en-US" dirty="0"/>
              <a:t>What is Computer Vision?</a:t>
            </a:r>
          </a:p>
        </p:txBody>
      </p:sp>
      <p:sp>
        <p:nvSpPr>
          <p:cNvPr id="3" name="Subtitle 2"/>
          <p:cNvSpPr>
            <a:spLocks noGrp="1"/>
          </p:cNvSpPr>
          <p:nvPr>
            <p:ph type="subTitle" idx="1"/>
          </p:nvPr>
        </p:nvSpPr>
        <p:spPr>
          <a:xfrm>
            <a:off x="1295400" y="1905000"/>
            <a:ext cx="6858000" cy="4953000"/>
          </a:xfrm>
        </p:spPr>
        <p:txBody>
          <a:bodyPr>
            <a:normAutofit/>
          </a:bodyPr>
          <a:lstStyle/>
          <a:p>
            <a:pPr marL="514350" indent="-514350" algn="l">
              <a:buFont typeface="+mj-lt"/>
              <a:buAutoNum type="arabicPeriod"/>
            </a:pPr>
            <a:r>
              <a:rPr lang="en-US" sz="2700" dirty="0">
                <a:solidFill>
                  <a:schemeClr val="tx1">
                    <a:lumMod val="85000"/>
                    <a:lumOff val="15000"/>
                  </a:schemeClr>
                </a:solidFill>
              </a:rPr>
              <a:t>It is a method for acquiring, processing, analyzing, and understanding images from real world.</a:t>
            </a:r>
          </a:p>
          <a:p>
            <a:pPr marL="514350" indent="-514350" algn="l">
              <a:buFont typeface="+mj-lt"/>
              <a:buAutoNum type="arabicPeriod"/>
            </a:pPr>
            <a:r>
              <a:rPr lang="en-US" sz="2700" dirty="0">
                <a:solidFill>
                  <a:schemeClr val="tx1">
                    <a:lumMod val="85000"/>
                    <a:lumOff val="15000"/>
                  </a:schemeClr>
                </a:solidFill>
              </a:rPr>
              <a:t>It concerned with the theory behind artificial system that extract information from images.</a:t>
            </a:r>
          </a:p>
          <a:p>
            <a:pPr marL="514350" indent="-514350" algn="l">
              <a:buFont typeface="+mj-lt"/>
              <a:buAutoNum type="arabicPeriod"/>
            </a:pPr>
            <a:r>
              <a:rPr lang="en-US" sz="2700" dirty="0">
                <a:solidFill>
                  <a:schemeClr val="tx1">
                    <a:lumMod val="85000"/>
                    <a:lumOff val="15000"/>
                  </a:schemeClr>
                </a:solidFill>
              </a:rPr>
              <a:t>Sub-domain of Computer vision include scene recognition, event detection, video tracking, object recognition, motion estimation and image restoration.</a:t>
            </a:r>
            <a:endParaRPr lang="en-US" sz="2700" dirty="0"/>
          </a:p>
          <a:p>
            <a:pPr marL="514350" indent="-514350" algn="l">
              <a:buFont typeface="+mj-lt"/>
              <a:buAutoNum type="arabicPeriod"/>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95463" cy="1690688"/>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5200" y="5486400"/>
            <a:ext cx="1625600" cy="1219200"/>
          </a:xfrm>
          <a:prstGeom prst="rect">
            <a:avLst/>
          </a:prstGeom>
        </p:spPr>
      </p:pic>
    </p:spTree>
    <p:extLst>
      <p:ext uri="{BB962C8B-B14F-4D97-AF65-F5344CB8AC3E}">
        <p14:creationId xmlns:p14="http://schemas.microsoft.com/office/powerpoint/2010/main" val="280126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2743200"/>
          </a:xfrm>
        </p:spPr>
        <p:txBody>
          <a:bodyPr>
            <a:normAutofit/>
          </a:bodyPr>
          <a:lstStyle/>
          <a:p>
            <a:r>
              <a:rPr lang="en-US" dirty="0"/>
              <a:t>Programming Language and Library </a:t>
            </a:r>
            <a:br>
              <a:rPr lang="en-US" dirty="0"/>
            </a:br>
            <a:endParaRPr lang="en-US" dirty="0"/>
          </a:p>
        </p:txBody>
      </p:sp>
      <p:sp>
        <p:nvSpPr>
          <p:cNvPr id="3" name="Subtitle 2"/>
          <p:cNvSpPr>
            <a:spLocks noGrp="1"/>
          </p:cNvSpPr>
          <p:nvPr>
            <p:ph type="subTitle" idx="1"/>
          </p:nvPr>
        </p:nvSpPr>
        <p:spPr>
          <a:xfrm>
            <a:off x="609600" y="2057400"/>
            <a:ext cx="6858000" cy="4038600"/>
          </a:xfrm>
        </p:spPr>
        <p:txBody>
          <a:bodyPr>
            <a:normAutofit/>
          </a:bodyPr>
          <a:lstStyle/>
          <a:p>
            <a:pPr marL="457200" indent="-457200" algn="l">
              <a:buFont typeface="Arial" panose="020B0604020202020204" pitchFamily="34" charset="0"/>
              <a:buChar char="•"/>
            </a:pPr>
            <a:r>
              <a:rPr lang="en-US" sz="2800" dirty="0">
                <a:solidFill>
                  <a:schemeClr val="tx1">
                    <a:lumMod val="85000"/>
                    <a:lumOff val="15000"/>
                  </a:schemeClr>
                </a:solidFill>
              </a:rPr>
              <a:t>High Level programming languages, like C++ and C#.</a:t>
            </a:r>
          </a:p>
          <a:p>
            <a:pPr marL="457200" indent="-457200" algn="l">
              <a:buFont typeface="Arial" panose="020B0604020202020204" pitchFamily="34" charset="0"/>
              <a:buChar char="•"/>
            </a:pPr>
            <a:r>
              <a:rPr lang="en-US" sz="2800" dirty="0">
                <a:solidFill>
                  <a:schemeClr val="tx1">
                    <a:lumMod val="85000"/>
                    <a:lumOff val="15000"/>
                  </a:schemeClr>
                </a:solidFill>
              </a:rPr>
              <a:t>OpenCV (C++, C, Python) and EmguCV (C# and VB) is a Computer Vision library with rich inbuilt functions that can process the images.</a:t>
            </a:r>
          </a:p>
          <a:p>
            <a:pPr marL="457200" indent="-457200" algn="l">
              <a:buFont typeface="Arial" panose="020B0604020202020204" pitchFamily="34" charset="0"/>
              <a:buChar char="•"/>
            </a:pPr>
            <a:endParaRPr lang="en-US" sz="2800" dirty="0">
              <a:solidFill>
                <a:schemeClr val="tx1">
                  <a:lumMod val="85000"/>
                  <a:lumOff val="15000"/>
                </a:schemeClr>
              </a:solidFill>
            </a:endParaRPr>
          </a:p>
          <a:p>
            <a:pPr marL="514350" indent="-514350">
              <a:buAutoNum type="arabicPeriod"/>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396" y="4876800"/>
            <a:ext cx="1909603" cy="16865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5105400"/>
            <a:ext cx="3200400" cy="1438275"/>
          </a:xfrm>
          <a:prstGeom prst="rect">
            <a:avLst/>
          </a:prstGeom>
        </p:spPr>
      </p:pic>
    </p:spTree>
    <p:extLst>
      <p:ext uri="{BB962C8B-B14F-4D97-AF65-F5344CB8AC3E}">
        <p14:creationId xmlns:p14="http://schemas.microsoft.com/office/powerpoint/2010/main" val="1664220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304800"/>
            <a:ext cx="2743200" cy="2362200"/>
          </a:xfrm>
          <a:prstGeom prst="rect">
            <a:avLst/>
          </a:prstGeom>
        </p:spPr>
      </p:pic>
      <p:sp>
        <p:nvSpPr>
          <p:cNvPr id="13" name="Title 1"/>
          <p:cNvSpPr>
            <a:spLocks noGrp="1"/>
          </p:cNvSpPr>
          <p:nvPr>
            <p:ph type="ctrTitle"/>
          </p:nvPr>
        </p:nvSpPr>
        <p:spPr>
          <a:xfrm>
            <a:off x="-152400" y="76200"/>
            <a:ext cx="7772400" cy="2743200"/>
          </a:xfrm>
        </p:spPr>
        <p:txBody>
          <a:bodyPr>
            <a:normAutofit/>
          </a:bodyPr>
          <a:lstStyle/>
          <a:p>
            <a:r>
              <a:rPr lang="en-US" dirty="0"/>
              <a:t>Simple Pendulum Experiment Using Camera</a:t>
            </a:r>
            <a:br>
              <a:rPr lang="en-US" dirty="0"/>
            </a:br>
            <a:endParaRPr lang="en-US" dirty="0"/>
          </a:p>
        </p:txBody>
      </p:sp>
      <p:sp>
        <p:nvSpPr>
          <p:cNvPr id="14" name="Subtitle 2"/>
          <p:cNvSpPr>
            <a:spLocks noGrp="1"/>
          </p:cNvSpPr>
          <p:nvPr>
            <p:ph type="subTitle" idx="1"/>
          </p:nvPr>
        </p:nvSpPr>
        <p:spPr>
          <a:xfrm>
            <a:off x="152400" y="1828800"/>
            <a:ext cx="6858000" cy="4038600"/>
          </a:xfrm>
        </p:spPr>
        <p:txBody>
          <a:bodyPr>
            <a:normAutofit/>
          </a:bodyPr>
          <a:lstStyle/>
          <a:p>
            <a:pPr marL="457200" indent="-457200" algn="l">
              <a:buFont typeface="Arial" panose="020B0604020202020204" pitchFamily="34" charset="0"/>
              <a:buChar char="•"/>
            </a:pPr>
            <a:r>
              <a:rPr lang="en-US" sz="2800" dirty="0">
                <a:solidFill>
                  <a:schemeClr val="tx1">
                    <a:lumMod val="85000"/>
                    <a:lumOff val="15000"/>
                  </a:schemeClr>
                </a:solidFill>
              </a:rPr>
              <a:t>Transform original color image into HSV format. </a:t>
            </a:r>
          </a:p>
          <a:p>
            <a:pPr marL="457200" indent="-457200" algn="l">
              <a:buFont typeface="Arial" panose="020B0604020202020204" pitchFamily="34" charset="0"/>
              <a:buChar char="•"/>
            </a:pPr>
            <a:r>
              <a:rPr lang="en-US" sz="2800" dirty="0">
                <a:solidFill>
                  <a:schemeClr val="tx1">
                    <a:lumMod val="85000"/>
                    <a:lumOff val="15000"/>
                  </a:schemeClr>
                </a:solidFill>
              </a:rPr>
              <a:t>Morphological Transformation is a simple operation based on the image shape. It normally performed on binary images and needs two input (for OpenCV), one HSV image, and second structuring element which decide the nature of operation. </a:t>
            </a:r>
          </a:p>
          <a:p>
            <a:pPr marL="457200" indent="-457200" algn="l">
              <a:buFont typeface="Arial" panose="020B0604020202020204" pitchFamily="34" charset="0"/>
              <a:buChar char="•"/>
            </a:pPr>
            <a:endParaRPr lang="en-US" sz="2800" dirty="0">
              <a:solidFill>
                <a:schemeClr val="tx1">
                  <a:lumMod val="85000"/>
                  <a:lumOff val="15000"/>
                </a:schemeClr>
              </a:solidFill>
            </a:endParaRPr>
          </a:p>
          <a:p>
            <a:pPr marL="514350" indent="-514350">
              <a:buAutoNum type="arabicPeriod"/>
            </a:pPr>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3581400"/>
            <a:ext cx="2057400" cy="2498631"/>
          </a:xfrm>
          <a:prstGeom prst="rect">
            <a:avLst/>
          </a:prstGeom>
        </p:spPr>
      </p:pic>
    </p:spTree>
    <p:extLst>
      <p:ext uri="{BB962C8B-B14F-4D97-AF65-F5344CB8AC3E}">
        <p14:creationId xmlns:p14="http://schemas.microsoft.com/office/powerpoint/2010/main" val="911128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457200" y="0"/>
            <a:ext cx="8229600" cy="1143000"/>
          </a:xfrm>
        </p:spPr>
        <p:txBody>
          <a:bodyPr>
            <a:noAutofit/>
          </a:bodyPr>
          <a:lstStyle/>
          <a:p>
            <a:r>
              <a:rPr lang="en-US" sz="3500" dirty="0"/>
              <a:t>Algorithm/Programming Flowchart for Simple Pendulum</a:t>
            </a: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511"/>
          <a:stretch/>
        </p:blipFill>
        <p:spPr>
          <a:xfrm>
            <a:off x="1557369" y="1096432"/>
            <a:ext cx="6029262" cy="5761567"/>
          </a:xfrm>
          <a:prstGeom prst="rect">
            <a:avLst/>
          </a:prstGeom>
        </p:spPr>
      </p:pic>
    </p:spTree>
    <p:extLst>
      <p:ext uri="{BB962C8B-B14F-4D97-AF65-F5344CB8AC3E}">
        <p14:creationId xmlns:p14="http://schemas.microsoft.com/office/powerpoint/2010/main" val="2163188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a:xfrm>
            <a:off x="685800" y="75156"/>
            <a:ext cx="7772400" cy="1470025"/>
          </a:xfrm>
        </p:spPr>
        <p:txBody>
          <a:bodyPr/>
          <a:lstStyle/>
          <a:p>
            <a:r>
              <a:rPr lang="en-US" dirty="0"/>
              <a:t>Program Generated Pendulum Diagram with Data</a:t>
            </a:r>
          </a:p>
        </p:txBody>
      </p:sp>
      <mc:AlternateContent xmlns:mc="http://schemas.openxmlformats.org/markup-compatibility/2006" xmlns:a14="http://schemas.microsoft.com/office/drawing/2010/main">
        <mc:Choice Requires="a14">
          <p:sp>
            <p:nvSpPr>
              <p:cNvPr id="16" name="Subtitle 15"/>
              <p:cNvSpPr>
                <a:spLocks noGrp="1"/>
              </p:cNvSpPr>
              <p:nvPr>
                <p:ph type="subTitle" idx="1"/>
              </p:nvPr>
            </p:nvSpPr>
            <p:spPr>
              <a:xfrm>
                <a:off x="4724400" y="1676400"/>
                <a:ext cx="4038600" cy="2435268"/>
              </a:xfrm>
            </p:spPr>
            <p:txBody>
              <a:bodyPr>
                <a:noAutofit/>
              </a:bodyPr>
              <a:lstStyle/>
              <a:p>
                <a:r>
                  <a:rPr lang="en-US" sz="1600" b="1" u="sng" dirty="0">
                    <a:latin typeface="Times New Roman" panose="02020603050405020304" pitchFamily="18" charset="0"/>
                    <a:cs typeface="Times New Roman" panose="02020603050405020304" pitchFamily="18" charset="0"/>
                  </a:rPr>
                  <a:t>Data</a:t>
                </a:r>
              </a:p>
              <a:p>
                <a:pPr marL="171450" indent="-17145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Total Angle </a:t>
                </a:r>
                <a14:m>
                  <m:oMath xmlns:m="http://schemas.openxmlformats.org/officeDocument/2006/math">
                    <m:r>
                      <a:rPr lang="en-US" sz="1500">
                        <a:latin typeface="Cambria Math" panose="02040503050406030204" pitchFamily="18" charset="0"/>
                        <a:cs typeface="Times New Roman" panose="02020603050405020304" pitchFamily="18" charset="0"/>
                      </a:rPr>
                      <m:t>(</m:t>
                    </m:r>
                    <m:sSub>
                      <m:sSubPr>
                        <m:ctrlPr>
                          <a:rPr lang="en-US" sz="1500" i="1">
                            <a:latin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cs typeface="Times New Roman" panose="02020603050405020304" pitchFamily="18" charset="0"/>
                            <a:sym typeface="Symbol" panose="05050102010706020507" pitchFamily="18" charset="2"/>
                          </a:rPr>
                          <m:t></m:t>
                        </m:r>
                      </m:e>
                      <m:sub>
                        <m:r>
                          <a:rPr lang="en-US" sz="1500" i="1">
                            <a:latin typeface="Cambria Math" panose="02040503050406030204" pitchFamily="18" charset="0"/>
                            <a:cs typeface="Times New Roman" panose="02020603050405020304" pitchFamily="18" charset="0"/>
                          </a:rPr>
                          <m:t>1</m:t>
                        </m:r>
                      </m:sub>
                    </m:sSub>
                    <m:r>
                      <a:rPr lang="en-US" sz="1500" i="1">
                        <a:latin typeface="Cambria Math" panose="02040503050406030204" pitchFamily="18" charset="0"/>
                        <a:cs typeface="Times New Roman" panose="02020603050405020304" pitchFamily="18" charset="0"/>
                      </a:rPr>
                      <m:t>+</m:t>
                    </m:r>
                    <m:sSub>
                      <m:sSubPr>
                        <m:ctrlPr>
                          <a:rPr lang="en-US" sz="1500" i="1">
                            <a:latin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cs typeface="Times New Roman" panose="02020603050405020304" pitchFamily="18" charset="0"/>
                            <a:sym typeface="Symbol" panose="05050102010706020507" pitchFamily="18" charset="2"/>
                          </a:rPr>
                          <m:t></m:t>
                        </m:r>
                      </m:e>
                      <m:sub>
                        <m:r>
                          <a:rPr lang="en-US" sz="1500" i="1">
                            <a:latin typeface="Cambria Math" panose="02040503050406030204" pitchFamily="18" charset="0"/>
                            <a:cs typeface="Times New Roman" panose="02020603050405020304" pitchFamily="18" charset="0"/>
                          </a:rPr>
                          <m:t>2</m:t>
                        </m:r>
                      </m:sub>
                    </m:sSub>
                    <m:r>
                      <a:rPr lang="en-US" sz="1500" i="1">
                        <a:latin typeface="Cambria Math" panose="02040503050406030204" pitchFamily="18" charset="0"/>
                        <a:cs typeface="Times New Roman" panose="02020603050405020304" pitchFamily="18" charset="0"/>
                      </a:rPr>
                      <m:t>)</m:t>
                    </m:r>
                  </m:oMath>
                </a14:m>
                <a:r>
                  <a:rPr lang="en-US" sz="1500" dirty="0">
                    <a:latin typeface="Times New Roman" panose="02020603050405020304" pitchFamily="18" charset="0"/>
                    <a:cs typeface="Times New Roman" panose="02020603050405020304" pitchFamily="18" charset="0"/>
                  </a:rPr>
                  <a:t> =  32.6863</a:t>
                </a:r>
                <a:r>
                  <a:rPr lang="en-US" sz="1500" dirty="0">
                    <a:latin typeface="Tw Cen MT" panose="020B0602020104020603" pitchFamily="34" charset="0"/>
                    <a:cs typeface="Times New Roman" panose="02020603050405020304" pitchFamily="18" charset="0"/>
                  </a:rPr>
                  <a:t>º</a:t>
                </a:r>
                <a:endParaRPr lang="en-US" sz="1500" dirty="0">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Angle </a:t>
                </a:r>
                <a14:m>
                  <m:oMath xmlns:m="http://schemas.openxmlformats.org/officeDocument/2006/math">
                    <m:r>
                      <a:rPr lang="en-US" sz="1500">
                        <a:latin typeface="Cambria Math" panose="02040503050406030204" pitchFamily="18" charset="0"/>
                        <a:cs typeface="Times New Roman" panose="02020603050405020304" pitchFamily="18" charset="0"/>
                      </a:rPr>
                      <m:t>(</m:t>
                    </m:r>
                    <m:sSub>
                      <m:sSubPr>
                        <m:ctrlPr>
                          <a:rPr lang="en-US" sz="1500" i="1">
                            <a:latin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cs typeface="Times New Roman" panose="02020603050405020304" pitchFamily="18" charset="0"/>
                            <a:sym typeface="Symbol" panose="05050102010706020507" pitchFamily="18" charset="2"/>
                          </a:rPr>
                          <m:t></m:t>
                        </m:r>
                      </m:e>
                      <m:sub>
                        <m:r>
                          <a:rPr lang="en-US" sz="1500" i="1">
                            <a:latin typeface="Cambria Math" panose="02040503050406030204" pitchFamily="18" charset="0"/>
                            <a:cs typeface="Times New Roman" panose="02020603050405020304" pitchFamily="18" charset="0"/>
                          </a:rPr>
                          <m:t>1</m:t>
                        </m:r>
                      </m:sub>
                    </m:sSub>
                    <m:r>
                      <a:rPr lang="en-US" sz="1500" b="0" i="1" smtClean="0">
                        <a:latin typeface="Cambria Math" panose="02040503050406030204" pitchFamily="18" charset="0"/>
                        <a:cs typeface="Times New Roman" panose="02020603050405020304" pitchFamily="18" charset="0"/>
                      </a:rPr>
                      <m:t>/</m:t>
                    </m:r>
                    <m:sSub>
                      <m:sSubPr>
                        <m:ctrlPr>
                          <a:rPr lang="en-US" sz="1500" i="1">
                            <a:latin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cs typeface="Times New Roman" panose="02020603050405020304" pitchFamily="18" charset="0"/>
                            <a:sym typeface="Symbol" panose="05050102010706020507" pitchFamily="18" charset="2"/>
                          </a:rPr>
                          <m:t></m:t>
                        </m:r>
                      </m:e>
                      <m:sub>
                        <m:r>
                          <a:rPr lang="en-US" sz="1500" i="1">
                            <a:latin typeface="Cambria Math" panose="02040503050406030204" pitchFamily="18" charset="0"/>
                            <a:cs typeface="Times New Roman" panose="02020603050405020304" pitchFamily="18" charset="0"/>
                          </a:rPr>
                          <m:t>2</m:t>
                        </m:r>
                      </m:sub>
                    </m:sSub>
                    <m:r>
                      <a:rPr lang="en-US" sz="1500" i="1">
                        <a:latin typeface="Cambria Math" panose="02040503050406030204" pitchFamily="18" charset="0"/>
                        <a:cs typeface="Times New Roman" panose="02020603050405020304" pitchFamily="18" charset="0"/>
                      </a:rPr>
                      <m:t>)</m:t>
                    </m:r>
                  </m:oMath>
                </a14:m>
                <a:r>
                  <a:rPr lang="en-US" sz="1500" dirty="0">
                    <a:latin typeface="Times New Roman" panose="02020603050405020304" pitchFamily="18" charset="0"/>
                    <a:cs typeface="Times New Roman" panose="02020603050405020304" pitchFamily="18" charset="0"/>
                  </a:rPr>
                  <a:t>= 20.0744</a:t>
                </a:r>
                <a:r>
                  <a:rPr lang="en-US" sz="1500" dirty="0">
                    <a:latin typeface="Tw Cen MT" panose="020B0602020104020603" pitchFamily="34" charset="0"/>
                    <a:cs typeface="Times New Roman" panose="02020603050405020304" pitchFamily="18" charset="0"/>
                  </a:rPr>
                  <a:t>º</a:t>
                </a:r>
                <a:endParaRPr lang="en-US" sz="1500" dirty="0">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Speed 2.3516 m/s</a:t>
                </a:r>
              </a:p>
              <a:p>
                <a:pPr marL="171450" indent="-17145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Tension = 4.54493 N</a:t>
                </a:r>
              </a:p>
              <a:p>
                <a:pPr marL="171450" indent="-17145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Kinetic Energy = 2.77339 J</a:t>
                </a:r>
              </a:p>
              <a:p>
                <a:pPr marL="171450" indent="-17145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Potential Energy = -2.08122 J</a:t>
                </a:r>
              </a:p>
              <a:p>
                <a:pPr marL="171450" indent="-17145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Total Energy = 0.692174 J</a:t>
                </a:r>
              </a:p>
            </p:txBody>
          </p:sp>
        </mc:Choice>
        <mc:Fallback xmlns="">
          <p:sp>
            <p:nvSpPr>
              <p:cNvPr id="16" name="Subtitle 15"/>
              <p:cNvSpPr>
                <a:spLocks noGrp="1" noRot="1" noChangeAspect="1" noMove="1" noResize="1" noEditPoints="1" noAdjustHandles="1" noChangeArrowheads="1" noChangeShapeType="1" noTextEdit="1"/>
              </p:cNvSpPr>
              <p:nvPr>
                <p:ph type="subTitle" idx="1"/>
              </p:nvPr>
            </p:nvSpPr>
            <p:spPr>
              <a:xfrm>
                <a:off x="4724400" y="1676400"/>
                <a:ext cx="4038600" cy="2435268"/>
              </a:xfrm>
              <a:blipFill>
                <a:blip r:embed="rId2"/>
                <a:stretch>
                  <a:fillRect l="-452" t="-752"/>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600200"/>
            <a:ext cx="4267200" cy="270328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4163247"/>
            <a:ext cx="4230666" cy="2680139"/>
          </a:xfrm>
          <a:prstGeom prst="rect">
            <a:avLst/>
          </a:prstGeom>
        </p:spPr>
      </p:pic>
      <mc:AlternateContent xmlns:mc="http://schemas.openxmlformats.org/markup-compatibility/2006" xmlns:a14="http://schemas.microsoft.com/office/drawing/2010/main">
        <mc:Choice Requires="a14">
          <p:sp>
            <p:nvSpPr>
              <p:cNvPr id="18" name="Subtitle 15"/>
              <p:cNvSpPr txBox="1">
                <a:spLocks/>
              </p:cNvSpPr>
              <p:nvPr/>
            </p:nvSpPr>
            <p:spPr>
              <a:xfrm>
                <a:off x="152400" y="4422732"/>
                <a:ext cx="4038600" cy="243526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b="1" u="sng" dirty="0">
                    <a:latin typeface="Times New Roman" panose="02020603050405020304" pitchFamily="18" charset="0"/>
                    <a:cs typeface="Times New Roman" panose="02020603050405020304" pitchFamily="18" charset="0"/>
                  </a:rPr>
                  <a:t>Data</a:t>
                </a:r>
              </a:p>
              <a:p>
                <a:pPr marL="171450" indent="-171450" algn="l">
                  <a:buFont typeface="Arial" pitchFamily="34" charset="0"/>
                  <a:buChar char="•"/>
                </a:pPr>
                <a:r>
                  <a:rPr lang="en-US" sz="1500" dirty="0">
                    <a:latin typeface="Times New Roman" panose="02020603050405020304" pitchFamily="18" charset="0"/>
                    <a:cs typeface="Times New Roman" panose="02020603050405020304" pitchFamily="18" charset="0"/>
                  </a:rPr>
                  <a:t>Total Angle </a:t>
                </a:r>
                <a14:m>
                  <m:oMath xmlns:m="http://schemas.openxmlformats.org/officeDocument/2006/math">
                    <m:r>
                      <a:rPr lang="en-US" sz="1500" b="0" i="0" smtClean="0">
                        <a:latin typeface="Cambria Math" panose="02040503050406030204" pitchFamily="18" charset="0"/>
                        <a:cs typeface="Times New Roman" panose="02020603050405020304" pitchFamily="18" charset="0"/>
                      </a:rPr>
                      <m:t>(</m:t>
                    </m:r>
                    <m:sSub>
                      <m:sSubPr>
                        <m:ctrlPr>
                          <a:rPr lang="en-US" sz="1500" i="1" smtClean="0">
                            <a:latin typeface="Cambria Math" panose="02040503050406030204" pitchFamily="18" charset="0"/>
                            <a:cs typeface="Times New Roman" panose="02020603050405020304" pitchFamily="18" charset="0"/>
                          </a:rPr>
                        </m:ctrlPr>
                      </m:sSubPr>
                      <m:e>
                        <m:r>
                          <a:rPr lang="en-US" sz="1500" i="1" smtClean="0">
                            <a:latin typeface="Cambria Math" panose="02040503050406030204" pitchFamily="18" charset="0"/>
                            <a:cs typeface="Times New Roman" panose="02020603050405020304" pitchFamily="18" charset="0"/>
                            <a:sym typeface="Symbol" panose="05050102010706020507" pitchFamily="18" charset="2"/>
                          </a:rPr>
                          <m:t></m:t>
                        </m:r>
                      </m:e>
                      <m:sub>
                        <m:r>
                          <a:rPr lang="en-US" sz="1500" b="0" i="1" smtClean="0">
                            <a:latin typeface="Cambria Math" panose="02040503050406030204" pitchFamily="18" charset="0"/>
                            <a:cs typeface="Times New Roman" panose="02020603050405020304" pitchFamily="18" charset="0"/>
                          </a:rPr>
                          <m:t>1</m:t>
                        </m:r>
                      </m:sub>
                    </m:sSub>
                    <m:r>
                      <a:rPr lang="en-US" sz="1500" b="0" i="1" smtClean="0">
                        <a:latin typeface="Cambria Math" panose="02040503050406030204" pitchFamily="18" charset="0"/>
                        <a:cs typeface="Times New Roman" panose="02020603050405020304" pitchFamily="18" charset="0"/>
                      </a:rPr>
                      <m:t>+</m:t>
                    </m:r>
                    <m:sSub>
                      <m:sSubPr>
                        <m:ctrlPr>
                          <a:rPr lang="en-US" sz="1500" i="1">
                            <a:latin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cs typeface="Times New Roman" panose="02020603050405020304" pitchFamily="18" charset="0"/>
                            <a:sym typeface="Symbol" panose="05050102010706020507" pitchFamily="18" charset="2"/>
                          </a:rPr>
                          <m:t></m:t>
                        </m:r>
                      </m:e>
                      <m:sub>
                        <m:r>
                          <a:rPr lang="en-US" sz="1500" b="0" i="1" smtClean="0">
                            <a:latin typeface="Cambria Math" panose="02040503050406030204" pitchFamily="18" charset="0"/>
                            <a:cs typeface="Times New Roman" panose="02020603050405020304" pitchFamily="18" charset="0"/>
                          </a:rPr>
                          <m:t>2</m:t>
                        </m:r>
                      </m:sub>
                    </m:sSub>
                    <m:r>
                      <a:rPr lang="en-US" sz="1500" b="0" i="1" smtClean="0">
                        <a:latin typeface="Cambria Math" panose="02040503050406030204" pitchFamily="18" charset="0"/>
                        <a:cs typeface="Times New Roman" panose="02020603050405020304" pitchFamily="18" charset="0"/>
                      </a:rPr>
                      <m:t>)</m:t>
                    </m:r>
                  </m:oMath>
                </a14:m>
                <a:r>
                  <a:rPr lang="en-US" sz="1500" dirty="0">
                    <a:latin typeface="Times New Roman" panose="02020603050405020304" pitchFamily="18" charset="0"/>
                    <a:cs typeface="Times New Roman" panose="02020603050405020304" pitchFamily="18" charset="0"/>
                  </a:rPr>
                  <a:t>=  0.87835</a:t>
                </a:r>
                <a:r>
                  <a:rPr lang="en-US" sz="1500" dirty="0">
                    <a:latin typeface="Tw Cen MT" panose="020B0602020104020603" pitchFamily="34" charset="0"/>
                    <a:cs typeface="Times New Roman" panose="02020603050405020304" pitchFamily="18" charset="0"/>
                  </a:rPr>
                  <a:t>º</a:t>
                </a:r>
                <a:endParaRPr lang="en-US" sz="1500" dirty="0">
                  <a:latin typeface="Times New Roman" panose="02020603050405020304" pitchFamily="18" charset="0"/>
                  <a:cs typeface="Times New Roman" panose="02020603050405020304" pitchFamily="18" charset="0"/>
                </a:endParaRPr>
              </a:p>
              <a:p>
                <a:pPr marL="171450" indent="-171450" algn="l">
                  <a:buFont typeface="Arial" pitchFamily="34" charset="0"/>
                  <a:buChar char="•"/>
                </a:pPr>
                <a:r>
                  <a:rPr lang="en-US" sz="1500" dirty="0">
                    <a:latin typeface="Times New Roman" panose="02020603050405020304" pitchFamily="18" charset="0"/>
                    <a:cs typeface="Times New Roman" panose="02020603050405020304" pitchFamily="18" charset="0"/>
                  </a:rPr>
                  <a:t>Angle</a:t>
                </a:r>
                <a:r>
                  <a:rPr lang="en-US" sz="1500" dirty="0">
                    <a:cs typeface="Times New Roman" panose="02020603050405020304" pitchFamily="18" charset="0"/>
                  </a:rPr>
                  <a:t> </a:t>
                </a:r>
                <a14:m>
                  <m:oMath xmlns:m="http://schemas.openxmlformats.org/officeDocument/2006/math">
                    <m:r>
                      <a:rPr lang="en-US" sz="1500">
                        <a:latin typeface="Cambria Math" panose="02040503050406030204" pitchFamily="18" charset="0"/>
                        <a:cs typeface="Times New Roman" panose="02020603050405020304" pitchFamily="18" charset="0"/>
                      </a:rPr>
                      <m:t>(</m:t>
                    </m:r>
                    <m:sSub>
                      <m:sSubPr>
                        <m:ctrlPr>
                          <a:rPr lang="en-US" sz="1500" i="1">
                            <a:latin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cs typeface="Times New Roman" panose="02020603050405020304" pitchFamily="18" charset="0"/>
                            <a:sym typeface="Symbol" panose="05050102010706020507" pitchFamily="18" charset="2"/>
                          </a:rPr>
                          <m:t></m:t>
                        </m:r>
                      </m:e>
                      <m:sub>
                        <m:r>
                          <a:rPr lang="en-US" sz="1500" i="1">
                            <a:latin typeface="Cambria Math" panose="02040503050406030204" pitchFamily="18" charset="0"/>
                            <a:cs typeface="Times New Roman" panose="02020603050405020304" pitchFamily="18" charset="0"/>
                          </a:rPr>
                          <m:t>1</m:t>
                        </m:r>
                      </m:sub>
                    </m:sSub>
                    <m:r>
                      <a:rPr lang="en-US" sz="1500" b="0" i="1" smtClean="0">
                        <a:latin typeface="Cambria Math" panose="02040503050406030204" pitchFamily="18" charset="0"/>
                        <a:cs typeface="Times New Roman" panose="02020603050405020304" pitchFamily="18" charset="0"/>
                      </a:rPr>
                      <m:t>/</m:t>
                    </m:r>
                    <m:sSub>
                      <m:sSubPr>
                        <m:ctrlPr>
                          <a:rPr lang="en-US" sz="1500" i="1" smtClean="0">
                            <a:latin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cs typeface="Times New Roman" panose="02020603050405020304" pitchFamily="18" charset="0"/>
                            <a:sym typeface="Symbol" panose="05050102010706020507" pitchFamily="18" charset="2"/>
                          </a:rPr>
                          <m:t></m:t>
                        </m:r>
                      </m:e>
                      <m:sub>
                        <m:r>
                          <a:rPr lang="en-US" sz="1500" i="1">
                            <a:latin typeface="Cambria Math" panose="02040503050406030204" pitchFamily="18" charset="0"/>
                            <a:cs typeface="Times New Roman" panose="02020603050405020304" pitchFamily="18" charset="0"/>
                          </a:rPr>
                          <m:t>2</m:t>
                        </m:r>
                      </m:sub>
                    </m:sSub>
                    <m:r>
                      <a:rPr lang="en-US" sz="1500" i="1">
                        <a:latin typeface="Cambria Math" panose="02040503050406030204" pitchFamily="18" charset="0"/>
                        <a:cs typeface="Times New Roman" panose="02020603050405020304" pitchFamily="18" charset="0"/>
                      </a:rPr>
                      <m:t>)</m:t>
                    </m:r>
                  </m:oMath>
                </a14:m>
                <a:r>
                  <a:rPr lang="en-US" sz="1500" dirty="0">
                    <a:latin typeface="Times New Roman" panose="02020603050405020304" pitchFamily="18" charset="0"/>
                    <a:cs typeface="Times New Roman" panose="02020603050405020304" pitchFamily="18" charset="0"/>
                  </a:rPr>
                  <a:t> = 0.306567</a:t>
                </a:r>
                <a:r>
                  <a:rPr lang="en-US" sz="1500" dirty="0">
                    <a:latin typeface="Tw Cen MT" panose="020B0602020104020603" pitchFamily="34" charset="0"/>
                    <a:cs typeface="Times New Roman" panose="02020603050405020304" pitchFamily="18" charset="0"/>
                  </a:rPr>
                  <a:t>º</a:t>
                </a:r>
                <a:endParaRPr lang="en-US" sz="1500" dirty="0">
                  <a:latin typeface="Times New Roman" panose="02020603050405020304" pitchFamily="18" charset="0"/>
                  <a:cs typeface="Times New Roman" panose="02020603050405020304" pitchFamily="18" charset="0"/>
                </a:endParaRPr>
              </a:p>
              <a:p>
                <a:pPr marL="171450" indent="-171450" algn="l">
                  <a:buFont typeface="Arial" pitchFamily="34" charset="0"/>
                  <a:buChar char="•"/>
                </a:pPr>
                <a:r>
                  <a:rPr lang="en-US" sz="1500" dirty="0">
                    <a:latin typeface="Times New Roman" panose="02020603050405020304" pitchFamily="18" charset="0"/>
                    <a:cs typeface="Times New Roman" panose="02020603050405020304" pitchFamily="18" charset="0"/>
                  </a:rPr>
                  <a:t>Speed = 0.171607 m/s</a:t>
                </a:r>
              </a:p>
              <a:p>
                <a:pPr marL="171450" indent="-171450" algn="l">
                  <a:buFont typeface="Arial" pitchFamily="34" charset="0"/>
                  <a:buChar char="•"/>
                </a:pPr>
                <a:r>
                  <a:rPr lang="en-US" sz="1500" dirty="0">
                    <a:latin typeface="Times New Roman" panose="02020603050405020304" pitchFamily="18" charset="0"/>
                    <a:cs typeface="Times New Roman" panose="02020603050405020304" pitchFamily="18" charset="0"/>
                  </a:rPr>
                  <a:t>Tension = 15.0475 N</a:t>
                </a:r>
              </a:p>
              <a:p>
                <a:pPr marL="171450" indent="-171450" algn="l">
                  <a:buFont typeface="Arial" pitchFamily="34" charset="0"/>
                  <a:buChar char="•"/>
                </a:pPr>
                <a:r>
                  <a:rPr lang="en-US" sz="1500" dirty="0">
                    <a:latin typeface="Times New Roman" panose="02020603050405020304" pitchFamily="18" charset="0"/>
                    <a:cs typeface="Times New Roman" panose="02020603050405020304" pitchFamily="18" charset="0"/>
                  </a:rPr>
                  <a:t>Kinetic Energy = 0.0147245 J</a:t>
                </a:r>
              </a:p>
              <a:p>
                <a:pPr marL="171450" indent="-171450" algn="l">
                  <a:buFont typeface="Arial" pitchFamily="34" charset="0"/>
                  <a:buChar char="•"/>
                </a:pPr>
                <a:r>
                  <a:rPr lang="en-US" sz="1500" dirty="0">
                    <a:latin typeface="Times New Roman" panose="02020603050405020304" pitchFamily="18" charset="0"/>
                    <a:cs typeface="Times New Roman" panose="02020603050405020304" pitchFamily="18" charset="0"/>
                  </a:rPr>
                  <a:t>Potential Energy = -5.5413 J</a:t>
                </a:r>
              </a:p>
              <a:p>
                <a:pPr marL="171450" indent="-171450" algn="l">
                  <a:buFont typeface="Arial" pitchFamily="34" charset="0"/>
                  <a:buChar char="•"/>
                </a:pPr>
                <a:r>
                  <a:rPr lang="en-US" sz="1500" dirty="0">
                    <a:latin typeface="Times New Roman" panose="02020603050405020304" pitchFamily="18" charset="0"/>
                    <a:cs typeface="Times New Roman" panose="02020603050405020304" pitchFamily="18" charset="0"/>
                  </a:rPr>
                  <a:t>Total Energy = -5.52658 J</a:t>
                </a:r>
              </a:p>
            </p:txBody>
          </p:sp>
        </mc:Choice>
        <mc:Fallback xmlns="">
          <p:sp>
            <p:nvSpPr>
              <p:cNvPr id="18" name="Subtitle 15"/>
              <p:cNvSpPr txBox="1">
                <a:spLocks noRot="1" noChangeAspect="1" noMove="1" noResize="1" noEditPoints="1" noAdjustHandles="1" noChangeArrowheads="1" noChangeShapeType="1" noTextEdit="1"/>
              </p:cNvSpPr>
              <p:nvPr/>
            </p:nvSpPr>
            <p:spPr>
              <a:xfrm>
                <a:off x="152400" y="4422732"/>
                <a:ext cx="4038600" cy="2435268"/>
              </a:xfrm>
              <a:prstGeom prst="rect">
                <a:avLst/>
              </a:prstGeom>
              <a:blipFill>
                <a:blip r:embed="rId5"/>
                <a:stretch>
                  <a:fillRect l="-452" t="-752"/>
                </a:stretch>
              </a:blipFill>
            </p:spPr>
            <p:txBody>
              <a:bodyPr/>
              <a:lstStyle/>
              <a:p>
                <a:r>
                  <a:rPr lang="en-US">
                    <a:noFill/>
                  </a:rPr>
                  <a:t> </a:t>
                </a:r>
              </a:p>
            </p:txBody>
          </p:sp>
        </mc:Fallback>
      </mc:AlternateContent>
    </p:spTree>
    <p:extLst>
      <p:ext uri="{BB962C8B-B14F-4D97-AF65-F5344CB8AC3E}">
        <p14:creationId xmlns:p14="http://schemas.microsoft.com/office/powerpoint/2010/main" val="27104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Automatic Survey Grading</a:t>
            </a:r>
          </a:p>
        </p:txBody>
      </p:sp>
      <p:sp>
        <p:nvSpPr>
          <p:cNvPr id="4" name="Title 2"/>
          <p:cNvSpPr txBox="1">
            <a:spLocks/>
          </p:cNvSpPr>
          <p:nvPr/>
        </p:nvSpPr>
        <p:spPr>
          <a:xfrm>
            <a:off x="457200" y="1447800"/>
            <a:ext cx="5867400" cy="52578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just">
              <a:buFont typeface="Arial" panose="020B0604020202020204" pitchFamily="34" charset="0"/>
              <a:buChar char="•"/>
            </a:pPr>
            <a:r>
              <a:rPr lang="en-US" sz="2800" dirty="0"/>
              <a:t>Another application uses Optical Mark Recognition (OCR) technology which will provide institute / university to grade their survey automatically using software</a:t>
            </a:r>
          </a:p>
          <a:p>
            <a:pPr marL="571500" indent="-571500" algn="just">
              <a:buFont typeface="Arial" panose="020B0604020202020204" pitchFamily="34" charset="0"/>
              <a:buChar char="•"/>
            </a:pPr>
            <a:r>
              <a:rPr lang="en-US" sz="2800" dirty="0"/>
              <a:t>The main ides of this application is to detect all crosses inside page, so we don’t worry about the text, QR code, and so forth. </a:t>
            </a:r>
          </a:p>
          <a:p>
            <a:pPr marL="571500" indent="-571500" algn="just">
              <a:buFont typeface="Arial" panose="020B0604020202020204" pitchFamily="34" charset="0"/>
              <a:buChar char="•"/>
            </a:pPr>
            <a:r>
              <a:rPr lang="en-US" sz="2800" dirty="0"/>
              <a:t>According to the pixel value of each square we can assume that the square which has highest number of non-zero pixel is the answer</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6403109" y="1752600"/>
            <a:ext cx="2722418" cy="4648200"/>
          </a:xfrm>
          <a:prstGeom prst="rect">
            <a:avLst/>
          </a:prstGeom>
        </p:spPr>
      </p:pic>
    </p:spTree>
    <p:extLst>
      <p:ext uri="{BB962C8B-B14F-4D97-AF65-F5344CB8AC3E}">
        <p14:creationId xmlns:p14="http://schemas.microsoft.com/office/powerpoint/2010/main" val="1390156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Algorithm/Programming Flowchart for Survey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237" y="1447800"/>
            <a:ext cx="6759526" cy="5349532"/>
          </a:xfrm>
          <a:prstGeom prst="rect">
            <a:avLst/>
          </a:prstGeom>
        </p:spPr>
      </p:pic>
    </p:spTree>
    <p:extLst>
      <p:ext uri="{BB962C8B-B14F-4D97-AF65-F5344CB8AC3E}">
        <p14:creationId xmlns:p14="http://schemas.microsoft.com/office/powerpoint/2010/main" val="7350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800" dirty="0"/>
              <a:t>Algorithm/Programming Sub-Flowchart for Survey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600200"/>
            <a:ext cx="4572000" cy="515171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0200"/>
            <a:ext cx="4572000" cy="5243944"/>
          </a:xfrm>
          <a:prstGeom prst="rect">
            <a:avLst/>
          </a:prstGeom>
        </p:spPr>
      </p:pic>
    </p:spTree>
    <p:extLst>
      <p:ext uri="{BB962C8B-B14F-4D97-AF65-F5344CB8AC3E}">
        <p14:creationId xmlns:p14="http://schemas.microsoft.com/office/powerpoint/2010/main" val="1406241725"/>
      </p:ext>
    </p:extLst>
  </p:cSld>
  <p:clrMapOvr>
    <a:masterClrMapping/>
  </p:clrMapOvr>
</p:sld>
</file>

<file path=ppt/theme/theme1.xml><?xml version="1.0" encoding="utf-8"?>
<a:theme xmlns:a="http://schemas.openxmlformats.org/drawingml/2006/main" name="Stacked_3-D_text_at_dramatic_ang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7D4FAEE-73BE-4E4E-B3AE-16444781F3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Stacked 3-D text at dramatic angle</Template>
  <TotalTime>0</TotalTime>
  <Words>480</Words>
  <Application>Microsoft Office PowerPoint</Application>
  <PresentationFormat>On-screen Show (4:3)</PresentationFormat>
  <Paragraphs>121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Symbol</vt:lpstr>
      <vt:lpstr>Times New Roman</vt:lpstr>
      <vt:lpstr>Tw Cen MT</vt:lpstr>
      <vt:lpstr>Stacked_3-D_text_at_dramatic_angle</vt:lpstr>
      <vt:lpstr>Application of Computer Vision</vt:lpstr>
      <vt:lpstr>What is Computer Vision?</vt:lpstr>
      <vt:lpstr>Programming Language and Library  </vt:lpstr>
      <vt:lpstr>Simple Pendulum Experiment Using Camera </vt:lpstr>
      <vt:lpstr>Algorithm/Programming Flowchart for Simple Pendulum</vt:lpstr>
      <vt:lpstr>Program Generated Pendulum Diagram with Data</vt:lpstr>
      <vt:lpstr>Automatic Survey Grading</vt:lpstr>
      <vt:lpstr>Algorithm/Programming Flowchart for Survey</vt:lpstr>
      <vt:lpstr>Algorithm/Programming Sub-Flowchart for Survey</vt:lpstr>
      <vt:lpstr>Accuracy of Application by Increasing Noise Value on Image</vt:lpstr>
      <vt:lpstr>Survey Process Image with Data</vt:lpstr>
      <vt:lpstr>Conclusion</vt:lpstr>
      <vt:lpstr>Thank you ! Do you have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2015-09-22T00:01:54Z</dcterms:created>
  <dcterms:modified xsi:type="dcterms:W3CDTF">2016-07-28T05:17:28Z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TC024243149991</vt:lpwstr>
  </property>
</Properties>
</file>