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7010400" cy="92964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3" pos="18432" userDrawn="1">
          <p15:clr>
            <a:srgbClr val="A4A3A4"/>
          </p15:clr>
        </p15:guide>
        <p15:guide id="4" pos="9168" userDrawn="1">
          <p15:clr>
            <a:srgbClr val="A4A3A4"/>
          </p15:clr>
        </p15:guide>
        <p15:guide id="5" orient="horz" pos="6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p:scale>
          <a:sx n="40" d="100"/>
          <a:sy n="40" d="100"/>
        </p:scale>
        <p:origin x="24" y="-4704"/>
      </p:cViewPr>
      <p:guideLst>
        <p:guide pos="18432"/>
        <p:guide pos="9168"/>
        <p:guide orient="horz" pos="6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tigernet365-my.sharepoint.com/personal/a_patel6772_student_tsu_edu/Documents/Texas%20Southern%20University/Summer%202016/Pendulum%20Data/07262016/5/ang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tigernet365-my.sharepoint.com/personal/a_patel6772_student_tsu_edu/Documents/Texas%20Southern%20University/Summer%202016/Presentation%20Information/Excel%20Survey%20%20Graph.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Angle</a:t>
            </a:r>
            <a:r>
              <a:rPr lang="en-US" baseline="0"/>
              <a:t> v/s Frame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yVal>
            <c:numRef>
              <c:f>Sheet1!$B$1:$B$393</c:f>
              <c:numCache>
                <c:formatCode>General</c:formatCode>
                <c:ptCount val="393"/>
                <c:pt idx="0">
                  <c:v>0.109322</c:v>
                </c:pt>
                <c:pt idx="1">
                  <c:v>2.5030700000000001</c:v>
                </c:pt>
                <c:pt idx="2">
                  <c:v>4.7558499999999997</c:v>
                </c:pt>
                <c:pt idx="3">
                  <c:v>6.5289299999999999</c:v>
                </c:pt>
                <c:pt idx="4">
                  <c:v>7.4844200000000001</c:v>
                </c:pt>
                <c:pt idx="5">
                  <c:v>7.5739400000000003</c:v>
                </c:pt>
                <c:pt idx="6">
                  <c:v>7.3719999999999999</c:v>
                </c:pt>
                <c:pt idx="7">
                  <c:v>6.2137700000000002</c:v>
                </c:pt>
                <c:pt idx="8">
                  <c:v>4.2662100000000001</c:v>
                </c:pt>
                <c:pt idx="9">
                  <c:v>1.65811</c:v>
                </c:pt>
                <c:pt idx="10">
                  <c:v>-0.51397800000000005</c:v>
                </c:pt>
                <c:pt idx="11">
                  <c:v>-3.0130699999999999</c:v>
                </c:pt>
                <c:pt idx="12">
                  <c:v>-5.3209999999999997</c:v>
                </c:pt>
                <c:pt idx="13">
                  <c:v>-7.0405499999999996</c:v>
                </c:pt>
                <c:pt idx="14">
                  <c:v>-8.1197400000000002</c:v>
                </c:pt>
                <c:pt idx="15">
                  <c:v>-8.2443500000000007</c:v>
                </c:pt>
                <c:pt idx="16">
                  <c:v>-7.4757899999999999</c:v>
                </c:pt>
                <c:pt idx="17">
                  <c:v>-5.9630200000000002</c:v>
                </c:pt>
                <c:pt idx="18">
                  <c:v>-3.8814000000000002</c:v>
                </c:pt>
                <c:pt idx="19">
                  <c:v>-1.3099099999999999</c:v>
                </c:pt>
                <c:pt idx="20">
                  <c:v>1.06145</c:v>
                </c:pt>
                <c:pt idx="21">
                  <c:v>3.5739399999999999</c:v>
                </c:pt>
                <c:pt idx="22">
                  <c:v>5.5292500000000002</c:v>
                </c:pt>
                <c:pt idx="23">
                  <c:v>7.0346900000000003</c:v>
                </c:pt>
                <c:pt idx="24">
                  <c:v>7.4504099999999998</c:v>
                </c:pt>
                <c:pt idx="25">
                  <c:v>7.5647700000000002</c:v>
                </c:pt>
                <c:pt idx="26">
                  <c:v>6.8759300000000003</c:v>
                </c:pt>
                <c:pt idx="27">
                  <c:v>5.4758199999999997</c:v>
                </c:pt>
                <c:pt idx="28">
                  <c:v>3.2271100000000001</c:v>
                </c:pt>
                <c:pt idx="29">
                  <c:v>0.72046100000000002</c:v>
                </c:pt>
                <c:pt idx="30">
                  <c:v>-1.6106400000000001</c:v>
                </c:pt>
                <c:pt idx="31">
                  <c:v>-2.8248899999999999</c:v>
                </c:pt>
                <c:pt idx="32">
                  <c:v>-5.1394799999999998</c:v>
                </c:pt>
                <c:pt idx="33">
                  <c:v>-6.8850800000000003</c:v>
                </c:pt>
                <c:pt idx="34">
                  <c:v>-7.9948100000000002</c:v>
                </c:pt>
                <c:pt idx="35">
                  <c:v>-8.2082499999999996</c:v>
                </c:pt>
                <c:pt idx="36">
                  <c:v>-7.5739400000000003</c:v>
                </c:pt>
                <c:pt idx="37">
                  <c:v>-6.1251800000000003</c:v>
                </c:pt>
                <c:pt idx="38">
                  <c:v>-5.2495700000000003</c:v>
                </c:pt>
                <c:pt idx="39">
                  <c:v>-3.0618500000000002</c:v>
                </c:pt>
                <c:pt idx="40">
                  <c:v>-0.47489399999999998</c:v>
                </c:pt>
                <c:pt idx="41">
                  <c:v>1.62697</c:v>
                </c:pt>
                <c:pt idx="42">
                  <c:v>4.0666000000000002</c:v>
                </c:pt>
                <c:pt idx="43">
                  <c:v>5.7922000000000002</c:v>
                </c:pt>
                <c:pt idx="44">
                  <c:v>6.9157299999999999</c:v>
                </c:pt>
                <c:pt idx="45">
                  <c:v>7.2246699999999997</c:v>
                </c:pt>
                <c:pt idx="46">
                  <c:v>7.0813800000000002</c:v>
                </c:pt>
                <c:pt idx="47">
                  <c:v>6.1535099999999998</c:v>
                </c:pt>
                <c:pt idx="48">
                  <c:v>4.4134700000000002</c:v>
                </c:pt>
                <c:pt idx="49">
                  <c:v>2.19224</c:v>
                </c:pt>
                <c:pt idx="50">
                  <c:v>-0.11415599999999999</c:v>
                </c:pt>
                <c:pt idx="51">
                  <c:v>-2.7120299999999999</c:v>
                </c:pt>
                <c:pt idx="52">
                  <c:v>-5.0766799999999996</c:v>
                </c:pt>
                <c:pt idx="53">
                  <c:v>-6.9435200000000004</c:v>
                </c:pt>
                <c:pt idx="54">
                  <c:v>-8.0813199999999998</c:v>
                </c:pt>
                <c:pt idx="55">
                  <c:v>-8.3680800000000009</c:v>
                </c:pt>
                <c:pt idx="56">
                  <c:v>-7.86747</c:v>
                </c:pt>
                <c:pt idx="57">
                  <c:v>-7.2637099999999997</c:v>
                </c:pt>
                <c:pt idx="58">
                  <c:v>-5.6108599999999997</c:v>
                </c:pt>
                <c:pt idx="59">
                  <c:v>-3.45933</c:v>
                </c:pt>
                <c:pt idx="60">
                  <c:v>-0.86557799999999996</c:v>
                </c:pt>
                <c:pt idx="61">
                  <c:v>1.32725</c:v>
                </c:pt>
                <c:pt idx="62">
                  <c:v>3.7505700000000002</c:v>
                </c:pt>
                <c:pt idx="63">
                  <c:v>5.5179900000000002</c:v>
                </c:pt>
                <c:pt idx="64">
                  <c:v>6.2593100000000002</c:v>
                </c:pt>
                <c:pt idx="65">
                  <c:v>7.0689799999999998</c:v>
                </c:pt>
                <c:pt idx="66">
                  <c:v>7.0829000000000004</c:v>
                </c:pt>
                <c:pt idx="67">
                  <c:v>5.4326400000000001</c:v>
                </c:pt>
                <c:pt idx="68">
                  <c:v>3.5850399999999998</c:v>
                </c:pt>
                <c:pt idx="69">
                  <c:v>1.0993599999999999</c:v>
                </c:pt>
                <c:pt idx="70">
                  <c:v>7.0399400000000001E-2</c:v>
                </c:pt>
                <c:pt idx="71">
                  <c:v>-1.0460799999999999</c:v>
                </c:pt>
                <c:pt idx="72">
                  <c:v>-3.4971000000000001</c:v>
                </c:pt>
                <c:pt idx="73">
                  <c:v>-4.5372700000000004</c:v>
                </c:pt>
                <c:pt idx="74">
                  <c:v>-6.4986300000000004</c:v>
                </c:pt>
                <c:pt idx="75">
                  <c:v>-7.1339300000000003</c:v>
                </c:pt>
                <c:pt idx="76">
                  <c:v>-8.0202200000000001</c:v>
                </c:pt>
                <c:pt idx="77">
                  <c:v>-8.0354899999999994</c:v>
                </c:pt>
                <c:pt idx="78">
                  <c:v>-7.9570800000000004</c:v>
                </c:pt>
                <c:pt idx="79">
                  <c:v>-7.1357200000000001</c:v>
                </c:pt>
                <c:pt idx="80">
                  <c:v>-6.4320399999999998</c:v>
                </c:pt>
                <c:pt idx="81">
                  <c:v>-5.5661500000000004</c:v>
                </c:pt>
                <c:pt idx="82">
                  <c:v>-4.5489300000000004</c:v>
                </c:pt>
                <c:pt idx="83">
                  <c:v>-0.91604200000000002</c:v>
                </c:pt>
                <c:pt idx="84">
                  <c:v>9.2523900000000006E-2</c:v>
                </c:pt>
                <c:pt idx="85">
                  <c:v>1.15886</c:v>
                </c:pt>
                <c:pt idx="86">
                  <c:v>3.6273200000000001</c:v>
                </c:pt>
                <c:pt idx="87">
                  <c:v>5.5027499999999998</c:v>
                </c:pt>
                <c:pt idx="88">
                  <c:v>6.7686700000000002</c:v>
                </c:pt>
                <c:pt idx="89">
                  <c:v>7.37765</c:v>
                </c:pt>
                <c:pt idx="90">
                  <c:v>6.9970100000000004</c:v>
                </c:pt>
                <c:pt idx="91">
                  <c:v>5.7920800000000003</c:v>
                </c:pt>
                <c:pt idx="92">
                  <c:v>5.0254000000000003</c:v>
                </c:pt>
                <c:pt idx="93">
                  <c:v>2.7793899999999998</c:v>
                </c:pt>
                <c:pt idx="94">
                  <c:v>0.31464500000000001</c:v>
                </c:pt>
                <c:pt idx="95">
                  <c:v>-1.9014899999999999</c:v>
                </c:pt>
                <c:pt idx="96">
                  <c:v>-4.34572</c:v>
                </c:pt>
                <c:pt idx="97">
                  <c:v>-5.9914100000000001</c:v>
                </c:pt>
                <c:pt idx="98">
                  <c:v>-7.3764399999999997</c:v>
                </c:pt>
                <c:pt idx="99">
                  <c:v>-7.8570000000000002</c:v>
                </c:pt>
                <c:pt idx="100">
                  <c:v>-7.9371600000000004</c:v>
                </c:pt>
                <c:pt idx="101">
                  <c:v>-7.1233700000000004</c:v>
                </c:pt>
                <c:pt idx="102">
                  <c:v>-5.65327</c:v>
                </c:pt>
                <c:pt idx="103">
                  <c:v>-3.59097</c:v>
                </c:pt>
                <c:pt idx="104">
                  <c:v>1.0173399999999999</c:v>
                </c:pt>
                <c:pt idx="105">
                  <c:v>3.38733</c:v>
                </c:pt>
                <c:pt idx="106">
                  <c:v>6.0442400000000003</c:v>
                </c:pt>
                <c:pt idx="107">
                  <c:v>7.0637400000000001</c:v>
                </c:pt>
                <c:pt idx="108">
                  <c:v>7.2544000000000004</c:v>
                </c:pt>
                <c:pt idx="109">
                  <c:v>6.9970499999999998</c:v>
                </c:pt>
                <c:pt idx="110">
                  <c:v>5.92706</c:v>
                </c:pt>
                <c:pt idx="111">
                  <c:v>5.1956899999999999</c:v>
                </c:pt>
                <c:pt idx="112">
                  <c:v>4.0752899999999999</c:v>
                </c:pt>
                <c:pt idx="113">
                  <c:v>1.6923900000000001</c:v>
                </c:pt>
                <c:pt idx="114">
                  <c:v>-0.35289700000000002</c:v>
                </c:pt>
                <c:pt idx="115">
                  <c:v>-2.8290899999999999</c:v>
                </c:pt>
                <c:pt idx="116">
                  <c:v>-4.9905099999999996</c:v>
                </c:pt>
                <c:pt idx="117">
                  <c:v>-6.7288399999999999</c:v>
                </c:pt>
                <c:pt idx="118">
                  <c:v>-7.7936899999999998</c:v>
                </c:pt>
                <c:pt idx="119">
                  <c:v>-8.1310699999999994</c:v>
                </c:pt>
                <c:pt idx="120">
                  <c:v>-7.3327799999999996</c:v>
                </c:pt>
                <c:pt idx="121">
                  <c:v>-6.0020800000000003</c:v>
                </c:pt>
                <c:pt idx="122">
                  <c:v>-3.9928699999999999</c:v>
                </c:pt>
                <c:pt idx="123">
                  <c:v>-2.9355600000000002</c:v>
                </c:pt>
                <c:pt idx="124">
                  <c:v>-0.48462100000000002</c:v>
                </c:pt>
                <c:pt idx="125">
                  <c:v>1.53491</c:v>
                </c:pt>
                <c:pt idx="126">
                  <c:v>3.9780899999999999</c:v>
                </c:pt>
                <c:pt idx="127">
                  <c:v>6.2645</c:v>
                </c:pt>
                <c:pt idx="128">
                  <c:v>6.7993600000000001</c:v>
                </c:pt>
                <c:pt idx="129">
                  <c:v>6.6964300000000003</c:v>
                </c:pt>
                <c:pt idx="130">
                  <c:v>6.3237100000000002</c:v>
                </c:pt>
                <c:pt idx="131">
                  <c:v>3.0028999999999999</c:v>
                </c:pt>
                <c:pt idx="132">
                  <c:v>-0.307643</c:v>
                </c:pt>
                <c:pt idx="133">
                  <c:v>-5.0254000000000003</c:v>
                </c:pt>
                <c:pt idx="134">
                  <c:v>-6.6116900000000003</c:v>
                </c:pt>
                <c:pt idx="135">
                  <c:v>-7.3271100000000002</c:v>
                </c:pt>
                <c:pt idx="136">
                  <c:v>-7.75136</c:v>
                </c:pt>
                <c:pt idx="137">
                  <c:v>-7.7628000000000004</c:v>
                </c:pt>
                <c:pt idx="138">
                  <c:v>-6.7541500000000001</c:v>
                </c:pt>
                <c:pt idx="139">
                  <c:v>-5.1673600000000004</c:v>
                </c:pt>
                <c:pt idx="140">
                  <c:v>-3.03938</c:v>
                </c:pt>
                <c:pt idx="141">
                  <c:v>-1.8416600000000001</c:v>
                </c:pt>
                <c:pt idx="142">
                  <c:v>0.163299</c:v>
                </c:pt>
                <c:pt idx="143">
                  <c:v>2.65659</c:v>
                </c:pt>
                <c:pt idx="144">
                  <c:v>4.7396599999999998</c:v>
                </c:pt>
                <c:pt idx="145">
                  <c:v>6.26396</c:v>
                </c:pt>
                <c:pt idx="146">
                  <c:v>6.8410500000000001</c:v>
                </c:pt>
                <c:pt idx="147">
                  <c:v>6.8460200000000002</c:v>
                </c:pt>
                <c:pt idx="148">
                  <c:v>6.0081100000000003</c:v>
                </c:pt>
                <c:pt idx="149">
                  <c:v>5.2519099999999996</c:v>
                </c:pt>
                <c:pt idx="150">
                  <c:v>1.09819</c:v>
                </c:pt>
                <c:pt idx="151">
                  <c:v>-1.0887500000000001</c:v>
                </c:pt>
                <c:pt idx="152">
                  <c:v>-7.6402299999999999</c:v>
                </c:pt>
                <c:pt idx="153">
                  <c:v>-7.5016400000000001</c:v>
                </c:pt>
                <c:pt idx="154">
                  <c:v>-6.7578300000000002</c:v>
                </c:pt>
                <c:pt idx="155">
                  <c:v>-5.95411</c:v>
                </c:pt>
                <c:pt idx="156">
                  <c:v>-4.1040200000000002</c:v>
                </c:pt>
                <c:pt idx="157">
                  <c:v>-1.9741899999999999</c:v>
                </c:pt>
                <c:pt idx="158">
                  <c:v>0.152506</c:v>
                </c:pt>
                <c:pt idx="159">
                  <c:v>2.5557799999999999</c:v>
                </c:pt>
                <c:pt idx="160">
                  <c:v>5.3456900000000003</c:v>
                </c:pt>
                <c:pt idx="161">
                  <c:v>6.0472799999999998</c:v>
                </c:pt>
                <c:pt idx="162">
                  <c:v>6.8113999999999999</c:v>
                </c:pt>
                <c:pt idx="163">
                  <c:v>6.8197599999999996</c:v>
                </c:pt>
                <c:pt idx="164">
                  <c:v>5.42699</c:v>
                </c:pt>
                <c:pt idx="165">
                  <c:v>4.6222599999999998</c:v>
                </c:pt>
                <c:pt idx="166">
                  <c:v>2.5267300000000001</c:v>
                </c:pt>
                <c:pt idx="167">
                  <c:v>9.6122799999999994E-2</c:v>
                </c:pt>
                <c:pt idx="168">
                  <c:v>-1.97725</c:v>
                </c:pt>
                <c:pt idx="169">
                  <c:v>-4.2744900000000001</c:v>
                </c:pt>
                <c:pt idx="170">
                  <c:v>-5.9875600000000002</c:v>
                </c:pt>
                <c:pt idx="171">
                  <c:v>-7.2473200000000002</c:v>
                </c:pt>
                <c:pt idx="172">
                  <c:v>-5.0909800000000001</c:v>
                </c:pt>
                <c:pt idx="173">
                  <c:v>-3.2463600000000001</c:v>
                </c:pt>
                <c:pt idx="174">
                  <c:v>-0.89341300000000001</c:v>
                </c:pt>
                <c:pt idx="175">
                  <c:v>1.0160899999999999</c:v>
                </c:pt>
                <c:pt idx="176">
                  <c:v>3.2386699999999999</c:v>
                </c:pt>
                <c:pt idx="177">
                  <c:v>4.3235099999999997</c:v>
                </c:pt>
                <c:pt idx="178">
                  <c:v>5.8106999999999998</c:v>
                </c:pt>
                <c:pt idx="179">
                  <c:v>6.6590199999999999</c:v>
                </c:pt>
                <c:pt idx="180">
                  <c:v>6.6412399999999998</c:v>
                </c:pt>
                <c:pt idx="181">
                  <c:v>5.9714499999999999</c:v>
                </c:pt>
                <c:pt idx="182">
                  <c:v>4.6796100000000003</c:v>
                </c:pt>
                <c:pt idx="183">
                  <c:v>3.7559</c:v>
                </c:pt>
                <c:pt idx="184">
                  <c:v>2.59287</c:v>
                </c:pt>
                <c:pt idx="185">
                  <c:v>-3.0958100000000002</c:v>
                </c:pt>
                <c:pt idx="186">
                  <c:v>-5.1929600000000002</c:v>
                </c:pt>
                <c:pt idx="187">
                  <c:v>-7.1712899999999999</c:v>
                </c:pt>
                <c:pt idx="188">
                  <c:v>-7.7066600000000003</c:v>
                </c:pt>
                <c:pt idx="189">
                  <c:v>-7.6365100000000004</c:v>
                </c:pt>
                <c:pt idx="190">
                  <c:v>-6.9160599999999999</c:v>
                </c:pt>
                <c:pt idx="191">
                  <c:v>-3.6442100000000002</c:v>
                </c:pt>
                <c:pt idx="192">
                  <c:v>-1.35819</c:v>
                </c:pt>
                <c:pt idx="193">
                  <c:v>1.6954499999999999</c:v>
                </c:pt>
                <c:pt idx="194">
                  <c:v>2.8216100000000002</c:v>
                </c:pt>
                <c:pt idx="195">
                  <c:v>5.43119</c:v>
                </c:pt>
                <c:pt idx="196">
                  <c:v>6.5275299999999996</c:v>
                </c:pt>
                <c:pt idx="197">
                  <c:v>6.2317200000000001</c:v>
                </c:pt>
                <c:pt idx="198">
                  <c:v>5.9787100000000004</c:v>
                </c:pt>
                <c:pt idx="199">
                  <c:v>4.6624499999999998</c:v>
                </c:pt>
                <c:pt idx="200">
                  <c:v>2.6952699999999998</c:v>
                </c:pt>
                <c:pt idx="201">
                  <c:v>0.62257700000000005</c:v>
                </c:pt>
                <c:pt idx="202">
                  <c:v>-1.4823599999999999</c:v>
                </c:pt>
                <c:pt idx="203">
                  <c:v>-3.6608999999999998</c:v>
                </c:pt>
                <c:pt idx="204">
                  <c:v>-5.4888700000000004</c:v>
                </c:pt>
                <c:pt idx="205">
                  <c:v>-6.7649499999999998</c:v>
                </c:pt>
                <c:pt idx="206">
                  <c:v>-7.1418200000000001</c:v>
                </c:pt>
                <c:pt idx="207">
                  <c:v>-7.2779299999999996</c:v>
                </c:pt>
                <c:pt idx="208">
                  <c:v>-6.6076499999999996</c:v>
                </c:pt>
                <c:pt idx="209">
                  <c:v>-5.27454</c:v>
                </c:pt>
                <c:pt idx="210">
                  <c:v>-3.5306700000000002</c:v>
                </c:pt>
                <c:pt idx="211">
                  <c:v>-1.4074899999999999</c:v>
                </c:pt>
                <c:pt idx="212">
                  <c:v>-0.39036500000000002</c:v>
                </c:pt>
                <c:pt idx="213">
                  <c:v>1.5459499999999999</c:v>
                </c:pt>
                <c:pt idx="214">
                  <c:v>3.8160599999999998</c:v>
                </c:pt>
                <c:pt idx="215">
                  <c:v>5.3777200000000001</c:v>
                </c:pt>
                <c:pt idx="216">
                  <c:v>6.3797300000000003</c:v>
                </c:pt>
                <c:pt idx="217">
                  <c:v>6.6116400000000004</c:v>
                </c:pt>
                <c:pt idx="218">
                  <c:v>6.20655</c:v>
                </c:pt>
                <c:pt idx="219">
                  <c:v>5.5896400000000002</c:v>
                </c:pt>
                <c:pt idx="220">
                  <c:v>4.1202699999999997</c:v>
                </c:pt>
                <c:pt idx="221">
                  <c:v>1.97499</c:v>
                </c:pt>
                <c:pt idx="222">
                  <c:v>-3.66656E-2</c:v>
                </c:pt>
                <c:pt idx="223">
                  <c:v>-2.3848400000000001</c:v>
                </c:pt>
                <c:pt idx="224">
                  <c:v>-4.4185999999999996</c:v>
                </c:pt>
                <c:pt idx="225">
                  <c:v>-6.0257100000000001</c:v>
                </c:pt>
                <c:pt idx="226">
                  <c:v>-7.0870800000000003</c:v>
                </c:pt>
                <c:pt idx="227">
                  <c:v>-7.0381600000000004</c:v>
                </c:pt>
                <c:pt idx="228">
                  <c:v>-6.65449</c:v>
                </c:pt>
                <c:pt idx="229">
                  <c:v>-5.5189899999999996</c:v>
                </c:pt>
                <c:pt idx="230">
                  <c:v>-3.7277900000000002</c:v>
                </c:pt>
                <c:pt idx="231">
                  <c:v>-1.59941</c:v>
                </c:pt>
                <c:pt idx="232">
                  <c:v>0.41627399999999998</c:v>
                </c:pt>
                <c:pt idx="233">
                  <c:v>2.4235199999999999</c:v>
                </c:pt>
                <c:pt idx="234">
                  <c:v>4.4791999999999996</c:v>
                </c:pt>
                <c:pt idx="235">
                  <c:v>5.7058999999999997</c:v>
                </c:pt>
                <c:pt idx="236">
                  <c:v>6.3482799999999999</c:v>
                </c:pt>
                <c:pt idx="237">
                  <c:v>6.5078100000000001</c:v>
                </c:pt>
                <c:pt idx="238">
                  <c:v>6.1783000000000001</c:v>
                </c:pt>
                <c:pt idx="239">
                  <c:v>5.1275899999999996</c:v>
                </c:pt>
                <c:pt idx="240">
                  <c:v>3.3134299999999999</c:v>
                </c:pt>
                <c:pt idx="241">
                  <c:v>1.2044900000000001</c:v>
                </c:pt>
                <c:pt idx="242">
                  <c:v>-0.84955599999999998</c:v>
                </c:pt>
                <c:pt idx="243">
                  <c:v>-3.1007500000000001</c:v>
                </c:pt>
                <c:pt idx="244">
                  <c:v>-4.0940599999999998</c:v>
                </c:pt>
                <c:pt idx="245">
                  <c:v>-5.7304599999999999</c:v>
                </c:pt>
                <c:pt idx="246">
                  <c:v>-6.84016</c:v>
                </c:pt>
                <c:pt idx="247">
                  <c:v>-7.0944900000000004</c:v>
                </c:pt>
                <c:pt idx="248">
                  <c:v>-4.85649</c:v>
                </c:pt>
                <c:pt idx="249">
                  <c:v>-4.0132000000000003</c:v>
                </c:pt>
                <c:pt idx="250">
                  <c:v>-1.9396899999999999</c:v>
                </c:pt>
                <c:pt idx="251">
                  <c:v>1.5621400000000001E-2</c:v>
                </c:pt>
                <c:pt idx="252">
                  <c:v>2.10216</c:v>
                </c:pt>
                <c:pt idx="253">
                  <c:v>3.9186000000000001</c:v>
                </c:pt>
                <c:pt idx="254">
                  <c:v>5.4310999999999998</c:v>
                </c:pt>
                <c:pt idx="255">
                  <c:v>6.1290100000000001</c:v>
                </c:pt>
                <c:pt idx="256">
                  <c:v>6.2165299999999997</c:v>
                </c:pt>
                <c:pt idx="257">
                  <c:v>5.8710000000000004</c:v>
                </c:pt>
                <c:pt idx="258">
                  <c:v>4.9583899999999996</c:v>
                </c:pt>
                <c:pt idx="259">
                  <c:v>3.1857199999999999</c:v>
                </c:pt>
                <c:pt idx="260">
                  <c:v>0.987236</c:v>
                </c:pt>
                <c:pt idx="261">
                  <c:v>-0.85606700000000002</c:v>
                </c:pt>
                <c:pt idx="262">
                  <c:v>-3.11232</c:v>
                </c:pt>
                <c:pt idx="263">
                  <c:v>-5.0036199999999997</c:v>
                </c:pt>
                <c:pt idx="264">
                  <c:v>-6.3984500000000004</c:v>
                </c:pt>
                <c:pt idx="265">
                  <c:v>-6.9645900000000003</c:v>
                </c:pt>
                <c:pt idx="266">
                  <c:v>-6.9351000000000003</c:v>
                </c:pt>
                <c:pt idx="267">
                  <c:v>-6.3276399999999997</c:v>
                </c:pt>
                <c:pt idx="268">
                  <c:v>-4.95824</c:v>
                </c:pt>
                <c:pt idx="269">
                  <c:v>-3.1992400000000001</c:v>
                </c:pt>
                <c:pt idx="270">
                  <c:v>-0.92545100000000002</c:v>
                </c:pt>
                <c:pt idx="271">
                  <c:v>0.87781100000000001</c:v>
                </c:pt>
                <c:pt idx="272">
                  <c:v>2.8746299999999998</c:v>
                </c:pt>
                <c:pt idx="273">
                  <c:v>4.6180899999999996</c:v>
                </c:pt>
                <c:pt idx="274">
                  <c:v>5.2018700000000004</c:v>
                </c:pt>
                <c:pt idx="275">
                  <c:v>5.9458200000000003</c:v>
                </c:pt>
                <c:pt idx="276">
                  <c:v>6.2660400000000003</c:v>
                </c:pt>
                <c:pt idx="277">
                  <c:v>5.6179100000000002</c:v>
                </c:pt>
                <c:pt idx="278">
                  <c:v>4.4574499999999997</c:v>
                </c:pt>
                <c:pt idx="279">
                  <c:v>2.5231400000000002</c:v>
                </c:pt>
                <c:pt idx="280">
                  <c:v>1.52372</c:v>
                </c:pt>
                <c:pt idx="281">
                  <c:v>-0.38712099999999999</c:v>
                </c:pt>
                <c:pt idx="282">
                  <c:v>-2.6511499999999999</c:v>
                </c:pt>
                <c:pt idx="283">
                  <c:v>-4.5691800000000002</c:v>
                </c:pt>
                <c:pt idx="284">
                  <c:v>-6.0015000000000001</c:v>
                </c:pt>
                <c:pt idx="285">
                  <c:v>-6.7175799999999999</c:v>
                </c:pt>
                <c:pt idx="286">
                  <c:v>-6.8267699999999998</c:v>
                </c:pt>
                <c:pt idx="287">
                  <c:v>-6.1502400000000002</c:v>
                </c:pt>
                <c:pt idx="288">
                  <c:v>-5.5550100000000002</c:v>
                </c:pt>
                <c:pt idx="289">
                  <c:v>-4.00962</c:v>
                </c:pt>
                <c:pt idx="290">
                  <c:v>-2.1225100000000001</c:v>
                </c:pt>
                <c:pt idx="291">
                  <c:v>-7.5876700000000004E-3</c:v>
                </c:pt>
                <c:pt idx="292">
                  <c:v>1.5590299999999999</c:v>
                </c:pt>
                <c:pt idx="293">
                  <c:v>3.6336400000000002</c:v>
                </c:pt>
                <c:pt idx="294">
                  <c:v>4.4881900000000003</c:v>
                </c:pt>
                <c:pt idx="295">
                  <c:v>5.1212900000000001</c:v>
                </c:pt>
                <c:pt idx="296">
                  <c:v>5.63117</c:v>
                </c:pt>
                <c:pt idx="297">
                  <c:v>6.1420199999999996</c:v>
                </c:pt>
                <c:pt idx="298">
                  <c:v>5.9694399999999996</c:v>
                </c:pt>
                <c:pt idx="299">
                  <c:v>5.1613800000000003</c:v>
                </c:pt>
                <c:pt idx="300">
                  <c:v>3.7589899999999998</c:v>
                </c:pt>
                <c:pt idx="301">
                  <c:v>2.77746</c:v>
                </c:pt>
                <c:pt idx="302">
                  <c:v>0.56944700000000004</c:v>
                </c:pt>
                <c:pt idx="303">
                  <c:v>-1.25206</c:v>
                </c:pt>
                <c:pt idx="304">
                  <c:v>-3.5593599999999999</c:v>
                </c:pt>
                <c:pt idx="305">
                  <c:v>-5.1844200000000003</c:v>
                </c:pt>
                <c:pt idx="306">
                  <c:v>-6.2179399999999996</c:v>
                </c:pt>
                <c:pt idx="307">
                  <c:v>-6.5172299999999996</c:v>
                </c:pt>
                <c:pt idx="308">
                  <c:v>-6.6220699999999999</c:v>
                </c:pt>
                <c:pt idx="309">
                  <c:v>-6.0745199999999997</c:v>
                </c:pt>
                <c:pt idx="310">
                  <c:v>-4.9023599999999998</c:v>
                </c:pt>
                <c:pt idx="311">
                  <c:v>-3.2733599999999998</c:v>
                </c:pt>
                <c:pt idx="312">
                  <c:v>-1.23953</c:v>
                </c:pt>
                <c:pt idx="313">
                  <c:v>0.47769800000000001</c:v>
                </c:pt>
                <c:pt idx="314">
                  <c:v>1.5069900000000001</c:v>
                </c:pt>
                <c:pt idx="315">
                  <c:v>3.2390300000000001</c:v>
                </c:pt>
                <c:pt idx="316">
                  <c:v>4.8249199999999997</c:v>
                </c:pt>
                <c:pt idx="317">
                  <c:v>5.5995600000000003</c:v>
                </c:pt>
                <c:pt idx="318">
                  <c:v>5.8765799999999997</c:v>
                </c:pt>
                <c:pt idx="319">
                  <c:v>5.5279800000000003</c:v>
                </c:pt>
                <c:pt idx="320">
                  <c:v>4.3225199999999999</c:v>
                </c:pt>
                <c:pt idx="321">
                  <c:v>3.5786500000000001</c:v>
                </c:pt>
                <c:pt idx="322">
                  <c:v>1.5763400000000001</c:v>
                </c:pt>
                <c:pt idx="323">
                  <c:v>-0.18426999999999999</c:v>
                </c:pt>
                <c:pt idx="324">
                  <c:v>-2.2675900000000002</c:v>
                </c:pt>
                <c:pt idx="325">
                  <c:v>-4.1052299999999997</c:v>
                </c:pt>
                <c:pt idx="326">
                  <c:v>-5.6850100000000001</c:v>
                </c:pt>
                <c:pt idx="327">
                  <c:v>-6.5038200000000002</c:v>
                </c:pt>
                <c:pt idx="328">
                  <c:v>-6.7063300000000003</c:v>
                </c:pt>
                <c:pt idx="329">
                  <c:v>-5.6996599999999997</c:v>
                </c:pt>
                <c:pt idx="330">
                  <c:v>-4.3827800000000003</c:v>
                </c:pt>
                <c:pt idx="331">
                  <c:v>-2.6023200000000002</c:v>
                </c:pt>
                <c:pt idx="332">
                  <c:v>-1.6005</c:v>
                </c:pt>
                <c:pt idx="333">
                  <c:v>0.122478</c:v>
                </c:pt>
                <c:pt idx="334">
                  <c:v>2.1268099999999999</c:v>
                </c:pt>
                <c:pt idx="335">
                  <c:v>3.8006600000000001</c:v>
                </c:pt>
                <c:pt idx="336">
                  <c:v>5.0652900000000001</c:v>
                </c:pt>
                <c:pt idx="337">
                  <c:v>5.80267</c:v>
                </c:pt>
                <c:pt idx="338">
                  <c:v>5.6721199999999996</c:v>
                </c:pt>
                <c:pt idx="339">
                  <c:v>5.5154500000000004</c:v>
                </c:pt>
                <c:pt idx="340">
                  <c:v>4.3504399999999999</c:v>
                </c:pt>
                <c:pt idx="341">
                  <c:v>3.6123799999999999</c:v>
                </c:pt>
                <c:pt idx="342">
                  <c:v>2.7755899999999998</c:v>
                </c:pt>
                <c:pt idx="343">
                  <c:v>0.95021299999999997</c:v>
                </c:pt>
                <c:pt idx="344">
                  <c:v>-0.86340499999999998</c:v>
                </c:pt>
                <c:pt idx="345">
                  <c:v>-2.90964</c:v>
                </c:pt>
                <c:pt idx="346">
                  <c:v>-3.8424100000000001</c:v>
                </c:pt>
                <c:pt idx="347">
                  <c:v>-5.31013</c:v>
                </c:pt>
                <c:pt idx="348">
                  <c:v>-6.1848900000000002</c:v>
                </c:pt>
                <c:pt idx="349">
                  <c:v>-6.4058000000000002</c:v>
                </c:pt>
                <c:pt idx="350">
                  <c:v>-6.0274700000000001</c:v>
                </c:pt>
                <c:pt idx="351">
                  <c:v>-5.02752</c:v>
                </c:pt>
                <c:pt idx="352">
                  <c:v>-3.5478299999999998</c:v>
                </c:pt>
                <c:pt idx="353">
                  <c:v>-2.5093899999999998</c:v>
                </c:pt>
                <c:pt idx="354">
                  <c:v>-0.62953099999999995</c:v>
                </c:pt>
                <c:pt idx="355">
                  <c:v>1.0510200000000001</c:v>
                </c:pt>
                <c:pt idx="356">
                  <c:v>2.8523000000000001</c:v>
                </c:pt>
                <c:pt idx="357">
                  <c:v>5.1248300000000002</c:v>
                </c:pt>
                <c:pt idx="358">
                  <c:v>5.6709800000000001</c:v>
                </c:pt>
                <c:pt idx="359">
                  <c:v>5.68973</c:v>
                </c:pt>
                <c:pt idx="360">
                  <c:v>5.1873399999999998</c:v>
                </c:pt>
                <c:pt idx="361">
                  <c:v>3.9214799999999999</c:v>
                </c:pt>
                <c:pt idx="362">
                  <c:v>2.11233</c:v>
                </c:pt>
                <c:pt idx="363">
                  <c:v>0.12565399999999999</c:v>
                </c:pt>
                <c:pt idx="364">
                  <c:v>-1.69808</c:v>
                </c:pt>
                <c:pt idx="365">
                  <c:v>-2.7272400000000001</c:v>
                </c:pt>
                <c:pt idx="366">
                  <c:v>-4.4338199999999999</c:v>
                </c:pt>
                <c:pt idx="367">
                  <c:v>-5.1850899999999998</c:v>
                </c:pt>
                <c:pt idx="368">
                  <c:v>-6.0994700000000002</c:v>
                </c:pt>
                <c:pt idx="369">
                  <c:v>-6.3667999999999996</c:v>
                </c:pt>
                <c:pt idx="370">
                  <c:v>-5.9310299999999998</c:v>
                </c:pt>
                <c:pt idx="371">
                  <c:v>-5.0318199999999997</c:v>
                </c:pt>
                <c:pt idx="372">
                  <c:v>-4.3479799999999997</c:v>
                </c:pt>
                <c:pt idx="373">
                  <c:v>-2.7533500000000002</c:v>
                </c:pt>
                <c:pt idx="374">
                  <c:v>-0.72026000000000001</c:v>
                </c:pt>
                <c:pt idx="375">
                  <c:v>0.92105099999999995</c:v>
                </c:pt>
                <c:pt idx="376">
                  <c:v>2.7769599999999999</c:v>
                </c:pt>
                <c:pt idx="377">
                  <c:v>4.2621500000000001</c:v>
                </c:pt>
                <c:pt idx="378">
                  <c:v>4.8097000000000003</c:v>
                </c:pt>
                <c:pt idx="379">
                  <c:v>5.5514700000000001</c:v>
                </c:pt>
                <c:pt idx="380">
                  <c:v>5.5225400000000002</c:v>
                </c:pt>
                <c:pt idx="381">
                  <c:v>5.1745299999999999</c:v>
                </c:pt>
                <c:pt idx="382">
                  <c:v>4.01891</c:v>
                </c:pt>
                <c:pt idx="383">
                  <c:v>0.24826100000000001</c:v>
                </c:pt>
                <c:pt idx="384">
                  <c:v>-1.49535</c:v>
                </c:pt>
                <c:pt idx="385">
                  <c:v>-3.3658999999999999</c:v>
                </c:pt>
                <c:pt idx="386">
                  <c:v>-4.1883699999999999</c:v>
                </c:pt>
                <c:pt idx="387">
                  <c:v>-5.3343100000000003</c:v>
                </c:pt>
                <c:pt idx="388">
                  <c:v>-6.1003600000000002</c:v>
                </c:pt>
                <c:pt idx="389">
                  <c:v>-6.1075699999999999</c:v>
                </c:pt>
                <c:pt idx="390">
                  <c:v>-5.6414400000000002</c:v>
                </c:pt>
                <c:pt idx="391">
                  <c:v>-3.64506</c:v>
                </c:pt>
                <c:pt idx="392">
                  <c:v>-2.00719</c:v>
                </c:pt>
              </c:numCache>
            </c:numRef>
          </c:yVal>
          <c:smooth val="1"/>
          <c:extLst>
            <c:ext xmlns:c16="http://schemas.microsoft.com/office/drawing/2014/chart" uri="{C3380CC4-5D6E-409C-BE32-E72D297353CC}">
              <c16:uniqueId val="{00000000-61EC-4E27-B6CC-C5FFE849C375}"/>
            </c:ext>
          </c:extLst>
        </c:ser>
        <c:dLbls>
          <c:showLegendKey val="0"/>
          <c:showVal val="0"/>
          <c:showCatName val="0"/>
          <c:showSerName val="0"/>
          <c:showPercent val="0"/>
          <c:showBubbleSize val="0"/>
        </c:dLbls>
        <c:axId val="429837464"/>
        <c:axId val="429837792"/>
      </c:scatterChart>
      <c:valAx>
        <c:axId val="4298374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9837792"/>
        <c:crosses val="autoZero"/>
        <c:crossBetween val="midCat"/>
      </c:valAx>
      <c:valAx>
        <c:axId val="4298377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Angle (Degree)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983746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Contours Found &amp; Answer v/s Noise Value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Answer Found</c:v>
          </c:tx>
          <c:spPr>
            <a:ln w="19050"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Sheet1!$A$1:$A$15</c:f>
              <c:numCache>
                <c:formatCode>General</c:formatCode>
                <c:ptCount val="15"/>
                <c:pt idx="0">
                  <c:v>3</c:v>
                </c:pt>
                <c:pt idx="1">
                  <c:v>13</c:v>
                </c:pt>
                <c:pt idx="2">
                  <c:v>23</c:v>
                </c:pt>
                <c:pt idx="3">
                  <c:v>25</c:v>
                </c:pt>
                <c:pt idx="4">
                  <c:v>27</c:v>
                </c:pt>
                <c:pt idx="5">
                  <c:v>29</c:v>
                </c:pt>
                <c:pt idx="6">
                  <c:v>31</c:v>
                </c:pt>
                <c:pt idx="7">
                  <c:v>33</c:v>
                </c:pt>
                <c:pt idx="8">
                  <c:v>35</c:v>
                </c:pt>
                <c:pt idx="9">
                  <c:v>39</c:v>
                </c:pt>
                <c:pt idx="10">
                  <c:v>43</c:v>
                </c:pt>
                <c:pt idx="11">
                  <c:v>45</c:v>
                </c:pt>
                <c:pt idx="12">
                  <c:v>47</c:v>
                </c:pt>
                <c:pt idx="13">
                  <c:v>49</c:v>
                </c:pt>
                <c:pt idx="14">
                  <c:v>51</c:v>
                </c:pt>
              </c:numCache>
            </c:numRef>
          </c:xVal>
          <c:yVal>
            <c:numRef>
              <c:f>Sheet1!$B$1:$B$15</c:f>
              <c:numCache>
                <c:formatCode>General</c:formatCode>
                <c:ptCount val="15"/>
                <c:pt idx="0">
                  <c:v>7</c:v>
                </c:pt>
                <c:pt idx="1">
                  <c:v>7</c:v>
                </c:pt>
                <c:pt idx="2">
                  <c:v>7</c:v>
                </c:pt>
                <c:pt idx="3">
                  <c:v>7</c:v>
                </c:pt>
                <c:pt idx="4">
                  <c:v>6</c:v>
                </c:pt>
                <c:pt idx="5">
                  <c:v>6</c:v>
                </c:pt>
                <c:pt idx="6">
                  <c:v>6</c:v>
                </c:pt>
                <c:pt idx="7">
                  <c:v>6</c:v>
                </c:pt>
                <c:pt idx="8">
                  <c:v>6</c:v>
                </c:pt>
                <c:pt idx="9">
                  <c:v>6</c:v>
                </c:pt>
                <c:pt idx="10">
                  <c:v>5</c:v>
                </c:pt>
                <c:pt idx="11">
                  <c:v>3</c:v>
                </c:pt>
                <c:pt idx="12">
                  <c:v>0</c:v>
                </c:pt>
                <c:pt idx="13">
                  <c:v>0</c:v>
                </c:pt>
                <c:pt idx="14">
                  <c:v>0</c:v>
                </c:pt>
              </c:numCache>
            </c:numRef>
          </c:yVal>
          <c:smooth val="1"/>
          <c:extLst>
            <c:ext xmlns:c16="http://schemas.microsoft.com/office/drawing/2014/chart" uri="{C3380CC4-5D6E-409C-BE32-E72D297353CC}">
              <c16:uniqueId val="{00000000-813D-4B21-8E7C-ADB6D60DCDF4}"/>
            </c:ext>
          </c:extLst>
        </c:ser>
        <c:ser>
          <c:idx val="1"/>
          <c:order val="1"/>
          <c:tx>
            <c:v>Contour</c:v>
          </c:tx>
          <c:spPr>
            <a:ln w="19050"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Sheet1!$A$1:$A$15</c:f>
              <c:numCache>
                <c:formatCode>General</c:formatCode>
                <c:ptCount val="15"/>
                <c:pt idx="0">
                  <c:v>3</c:v>
                </c:pt>
                <c:pt idx="1">
                  <c:v>13</c:v>
                </c:pt>
                <c:pt idx="2">
                  <c:v>23</c:v>
                </c:pt>
                <c:pt idx="3">
                  <c:v>25</c:v>
                </c:pt>
                <c:pt idx="4">
                  <c:v>27</c:v>
                </c:pt>
                <c:pt idx="5">
                  <c:v>29</c:v>
                </c:pt>
                <c:pt idx="6">
                  <c:v>31</c:v>
                </c:pt>
                <c:pt idx="7">
                  <c:v>33</c:v>
                </c:pt>
                <c:pt idx="8">
                  <c:v>35</c:v>
                </c:pt>
                <c:pt idx="9">
                  <c:v>39</c:v>
                </c:pt>
                <c:pt idx="10">
                  <c:v>43</c:v>
                </c:pt>
                <c:pt idx="11">
                  <c:v>45</c:v>
                </c:pt>
                <c:pt idx="12">
                  <c:v>47</c:v>
                </c:pt>
                <c:pt idx="13">
                  <c:v>49</c:v>
                </c:pt>
                <c:pt idx="14">
                  <c:v>51</c:v>
                </c:pt>
              </c:numCache>
            </c:numRef>
          </c:xVal>
          <c:yVal>
            <c:numRef>
              <c:f>Sheet1!$C$1:$C$15</c:f>
              <c:numCache>
                <c:formatCode>General</c:formatCode>
                <c:ptCount val="15"/>
                <c:pt idx="0">
                  <c:v>28</c:v>
                </c:pt>
                <c:pt idx="1">
                  <c:v>28</c:v>
                </c:pt>
                <c:pt idx="2">
                  <c:v>28</c:v>
                </c:pt>
                <c:pt idx="3">
                  <c:v>28</c:v>
                </c:pt>
                <c:pt idx="4">
                  <c:v>28</c:v>
                </c:pt>
                <c:pt idx="5">
                  <c:v>28</c:v>
                </c:pt>
                <c:pt idx="6">
                  <c:v>28</c:v>
                </c:pt>
                <c:pt idx="7">
                  <c:v>28</c:v>
                </c:pt>
                <c:pt idx="8">
                  <c:v>28</c:v>
                </c:pt>
                <c:pt idx="9">
                  <c:v>28</c:v>
                </c:pt>
                <c:pt idx="10">
                  <c:v>27</c:v>
                </c:pt>
                <c:pt idx="11">
                  <c:v>23</c:v>
                </c:pt>
                <c:pt idx="12">
                  <c:v>14</c:v>
                </c:pt>
                <c:pt idx="13">
                  <c:v>7</c:v>
                </c:pt>
                <c:pt idx="14">
                  <c:v>0</c:v>
                </c:pt>
              </c:numCache>
            </c:numRef>
          </c:yVal>
          <c:smooth val="1"/>
          <c:extLst>
            <c:ext xmlns:c16="http://schemas.microsoft.com/office/drawing/2014/chart" uri="{C3380CC4-5D6E-409C-BE32-E72D297353CC}">
              <c16:uniqueId val="{00000001-813D-4B21-8E7C-ADB6D60DCDF4}"/>
            </c:ext>
          </c:extLst>
        </c:ser>
        <c:dLbls>
          <c:dLblPos val="t"/>
          <c:showLegendKey val="0"/>
          <c:showVal val="1"/>
          <c:showCatName val="0"/>
          <c:showSerName val="0"/>
          <c:showPercent val="0"/>
          <c:showBubbleSize val="0"/>
        </c:dLbls>
        <c:axId val="393391784"/>
        <c:axId val="393389816"/>
      </c:scatterChart>
      <c:valAx>
        <c:axId val="3933917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Noise Value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389816"/>
        <c:crosses val="autoZero"/>
        <c:crossBetween val="midCat"/>
      </c:valAx>
      <c:valAx>
        <c:axId val="393389816"/>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Contours Found &amp; Answer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33917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62FA4D-51E6-4EAE-BF2C-894357DE46A6}" type="datetimeFigureOut">
              <a:rPr lang="en-US" smtClean="0"/>
              <a:t>7/27/2016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BF2C8-CE83-403D-9213-851A0141CEC7}" type="slidenum">
              <a:rPr lang="en-US" smtClean="0"/>
              <a:t>‹#›</a:t>
            </a:fld>
            <a:endParaRPr lang="en-US"/>
          </a:p>
        </p:txBody>
      </p:sp>
    </p:spTree>
    <p:extLst>
      <p:ext uri="{BB962C8B-B14F-4D97-AF65-F5344CB8AC3E}">
        <p14:creationId xmlns:p14="http://schemas.microsoft.com/office/powerpoint/2010/main" val="1798325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62FA4D-51E6-4EAE-BF2C-894357DE46A6}" type="datetimeFigureOut">
              <a:rPr lang="en-US" smtClean="0"/>
              <a:t>7/27/2016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BF2C8-CE83-403D-9213-851A0141CEC7}" type="slidenum">
              <a:rPr lang="en-US" smtClean="0"/>
              <a:t>‹#›</a:t>
            </a:fld>
            <a:endParaRPr lang="en-US"/>
          </a:p>
        </p:txBody>
      </p:sp>
    </p:spTree>
    <p:extLst>
      <p:ext uri="{BB962C8B-B14F-4D97-AF65-F5344CB8AC3E}">
        <p14:creationId xmlns:p14="http://schemas.microsoft.com/office/powerpoint/2010/main" val="2225688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62FA4D-51E6-4EAE-BF2C-894357DE46A6}" type="datetimeFigureOut">
              <a:rPr lang="en-US" smtClean="0"/>
              <a:t>7/27/2016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BF2C8-CE83-403D-9213-851A0141CEC7}" type="slidenum">
              <a:rPr lang="en-US" smtClean="0"/>
              <a:t>‹#›</a:t>
            </a:fld>
            <a:endParaRPr lang="en-US"/>
          </a:p>
        </p:txBody>
      </p:sp>
    </p:spTree>
    <p:extLst>
      <p:ext uri="{BB962C8B-B14F-4D97-AF65-F5344CB8AC3E}">
        <p14:creationId xmlns:p14="http://schemas.microsoft.com/office/powerpoint/2010/main" val="1715085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62FA4D-51E6-4EAE-BF2C-894357DE46A6}" type="datetimeFigureOut">
              <a:rPr lang="en-US" smtClean="0"/>
              <a:t>7/27/2016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BF2C8-CE83-403D-9213-851A0141CEC7}" type="slidenum">
              <a:rPr lang="en-US" smtClean="0"/>
              <a:t>‹#›</a:t>
            </a:fld>
            <a:endParaRPr lang="en-US"/>
          </a:p>
        </p:txBody>
      </p:sp>
    </p:spTree>
    <p:extLst>
      <p:ext uri="{BB962C8B-B14F-4D97-AF65-F5344CB8AC3E}">
        <p14:creationId xmlns:p14="http://schemas.microsoft.com/office/powerpoint/2010/main" val="908813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62FA4D-51E6-4EAE-BF2C-894357DE46A6}" type="datetimeFigureOut">
              <a:rPr lang="en-US" smtClean="0"/>
              <a:t>7/27/2016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BF2C8-CE83-403D-9213-851A0141CEC7}" type="slidenum">
              <a:rPr lang="en-US" smtClean="0"/>
              <a:t>‹#›</a:t>
            </a:fld>
            <a:endParaRPr lang="en-US"/>
          </a:p>
        </p:txBody>
      </p:sp>
    </p:spTree>
    <p:extLst>
      <p:ext uri="{BB962C8B-B14F-4D97-AF65-F5344CB8AC3E}">
        <p14:creationId xmlns:p14="http://schemas.microsoft.com/office/powerpoint/2010/main" val="663755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62FA4D-51E6-4EAE-BF2C-894357DE46A6}" type="datetimeFigureOut">
              <a:rPr lang="en-US" smtClean="0"/>
              <a:t>7/27/2016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BF2C8-CE83-403D-9213-851A0141CEC7}" type="slidenum">
              <a:rPr lang="en-US" smtClean="0"/>
              <a:t>‹#›</a:t>
            </a:fld>
            <a:endParaRPr lang="en-US"/>
          </a:p>
        </p:txBody>
      </p:sp>
    </p:spTree>
    <p:extLst>
      <p:ext uri="{BB962C8B-B14F-4D97-AF65-F5344CB8AC3E}">
        <p14:creationId xmlns:p14="http://schemas.microsoft.com/office/powerpoint/2010/main" val="2265762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62FA4D-51E6-4EAE-BF2C-894357DE46A6}" type="datetimeFigureOut">
              <a:rPr lang="en-US" smtClean="0"/>
              <a:t>7/27/2016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CBF2C8-CE83-403D-9213-851A0141CEC7}" type="slidenum">
              <a:rPr lang="en-US" smtClean="0"/>
              <a:t>‹#›</a:t>
            </a:fld>
            <a:endParaRPr lang="en-US"/>
          </a:p>
        </p:txBody>
      </p:sp>
    </p:spTree>
    <p:extLst>
      <p:ext uri="{BB962C8B-B14F-4D97-AF65-F5344CB8AC3E}">
        <p14:creationId xmlns:p14="http://schemas.microsoft.com/office/powerpoint/2010/main" val="63086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62FA4D-51E6-4EAE-BF2C-894357DE46A6}" type="datetimeFigureOut">
              <a:rPr lang="en-US" smtClean="0"/>
              <a:t>7/27/2016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CBF2C8-CE83-403D-9213-851A0141CEC7}" type="slidenum">
              <a:rPr lang="en-US" smtClean="0"/>
              <a:t>‹#›</a:t>
            </a:fld>
            <a:endParaRPr lang="en-US"/>
          </a:p>
        </p:txBody>
      </p:sp>
    </p:spTree>
    <p:extLst>
      <p:ext uri="{BB962C8B-B14F-4D97-AF65-F5344CB8AC3E}">
        <p14:creationId xmlns:p14="http://schemas.microsoft.com/office/powerpoint/2010/main" val="3551300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62FA4D-51E6-4EAE-BF2C-894357DE46A6}" type="datetimeFigureOut">
              <a:rPr lang="en-US" smtClean="0"/>
              <a:t>7/27/2016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CBF2C8-CE83-403D-9213-851A0141CEC7}" type="slidenum">
              <a:rPr lang="en-US" smtClean="0"/>
              <a:t>‹#›</a:t>
            </a:fld>
            <a:endParaRPr lang="en-US"/>
          </a:p>
        </p:txBody>
      </p:sp>
    </p:spTree>
    <p:extLst>
      <p:ext uri="{BB962C8B-B14F-4D97-AF65-F5344CB8AC3E}">
        <p14:creationId xmlns:p14="http://schemas.microsoft.com/office/powerpoint/2010/main" val="3697209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662FA4D-51E6-4EAE-BF2C-894357DE46A6}" type="datetimeFigureOut">
              <a:rPr lang="en-US" smtClean="0"/>
              <a:t>7/27/2016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BF2C8-CE83-403D-9213-851A0141CEC7}" type="slidenum">
              <a:rPr lang="en-US" smtClean="0"/>
              <a:t>‹#›</a:t>
            </a:fld>
            <a:endParaRPr lang="en-US"/>
          </a:p>
        </p:txBody>
      </p:sp>
    </p:spTree>
    <p:extLst>
      <p:ext uri="{BB962C8B-B14F-4D97-AF65-F5344CB8AC3E}">
        <p14:creationId xmlns:p14="http://schemas.microsoft.com/office/powerpoint/2010/main" val="3437673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662FA4D-51E6-4EAE-BF2C-894357DE46A6}" type="datetimeFigureOut">
              <a:rPr lang="en-US" smtClean="0"/>
              <a:t>7/27/2016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BF2C8-CE83-403D-9213-851A0141CEC7}" type="slidenum">
              <a:rPr lang="en-US" smtClean="0"/>
              <a:t>‹#›</a:t>
            </a:fld>
            <a:endParaRPr lang="en-US"/>
          </a:p>
        </p:txBody>
      </p:sp>
    </p:spTree>
    <p:extLst>
      <p:ext uri="{BB962C8B-B14F-4D97-AF65-F5344CB8AC3E}">
        <p14:creationId xmlns:p14="http://schemas.microsoft.com/office/powerpoint/2010/main" val="190141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662FA4D-51E6-4EAE-BF2C-894357DE46A6}" type="datetimeFigureOut">
              <a:rPr lang="en-US" smtClean="0"/>
              <a:t>7/27/2016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ADCBF2C8-CE83-403D-9213-851A0141CEC7}" type="slidenum">
              <a:rPr lang="en-US" smtClean="0"/>
              <a:t>‹#›</a:t>
            </a:fld>
            <a:endParaRPr lang="en-US"/>
          </a:p>
        </p:txBody>
      </p:sp>
    </p:spTree>
    <p:extLst>
      <p:ext uri="{BB962C8B-B14F-4D97-AF65-F5344CB8AC3E}">
        <p14:creationId xmlns:p14="http://schemas.microsoft.com/office/powerpoint/2010/main" val="2968239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chart" Target="../charts/chart2.xml"/><Relationship Id="rId3" Type="http://schemas.openxmlformats.org/officeDocument/2006/relationships/image" Target="../media/image2.png"/><Relationship Id="rId7" Type="http://schemas.openxmlformats.org/officeDocument/2006/relationships/hyperlink" Target="http://www.github.com/" TargetMode="External"/><Relationship Id="rId12" Type="http://schemas.openxmlformats.org/officeDocument/2006/relationships/image" Target="../media/image7.png"/><Relationship Id="rId17" Type="http://schemas.openxmlformats.org/officeDocument/2006/relationships/chart" Target="../charts/chart1.xml"/><Relationship Id="rId2" Type="http://schemas.openxmlformats.org/officeDocument/2006/relationships/image" Target="../media/image1.png"/><Relationship Id="rId16" Type="http://schemas.openxmlformats.org/officeDocument/2006/relationships/image" Target="../media/image11.jpeg"/><Relationship Id="rId1" Type="http://schemas.openxmlformats.org/officeDocument/2006/relationships/slideLayout" Target="../slideLayouts/slideLayout1.xml"/><Relationship Id="rId6" Type="http://schemas.openxmlformats.org/officeDocument/2006/relationships/hyperlink" Target="http://www.youtube.com/" TargetMode="External"/><Relationship Id="rId11" Type="http://schemas.openxmlformats.org/officeDocument/2006/relationships/image" Target="../media/image6.png"/><Relationship Id="rId5" Type="http://schemas.openxmlformats.org/officeDocument/2006/relationships/hyperlink" Target="http://www.stakeoverflow.com/" TargetMode="Externa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hyperlink" Target="http://www.opencv.org/" TargetMode="Externa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cxnSp>
        <p:nvCxnSpPr>
          <p:cNvPr id="5" name="Straight Connector 4"/>
          <p:cNvCxnSpPr/>
          <p:nvPr/>
        </p:nvCxnSpPr>
        <p:spPr>
          <a:xfrm>
            <a:off x="16459200" y="571500"/>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0" y="1557132"/>
            <a:ext cx="5053566" cy="4881201"/>
            <a:chOff x="317091" y="1843546"/>
            <a:chExt cx="5014452" cy="4983712"/>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853" y="2604072"/>
              <a:ext cx="3459444" cy="3459444"/>
            </a:xfrm>
            <a:prstGeom prst="rect">
              <a:avLst/>
            </a:prstGeom>
          </p:spPr>
        </p:pic>
        <p:sp useBgFill="1">
          <p:nvSpPr>
            <p:cNvPr id="12" name="Donut 11"/>
            <p:cNvSpPr/>
            <p:nvPr/>
          </p:nvSpPr>
          <p:spPr>
            <a:xfrm>
              <a:off x="317091" y="1843546"/>
              <a:ext cx="5014452" cy="4983712"/>
            </a:xfrm>
            <a:prstGeom prst="donut">
              <a:avLst>
                <a:gd name="adj" fmla="val 150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p:txBody>
        </p:sp>
      </p:grpSp>
      <p:pic>
        <p:nvPicPr>
          <p:cNvPr id="13" name="Picture 12" descr="coset-logo-v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71608" y="2133771"/>
            <a:ext cx="5443292" cy="3066644"/>
          </a:xfrm>
          <a:prstGeom prst="rect">
            <a:avLst/>
          </a:prstGeom>
        </p:spPr>
      </p:pic>
      <p:sp>
        <p:nvSpPr>
          <p:cNvPr id="15" name="Title 1"/>
          <p:cNvSpPr>
            <a:spLocks noGrp="1"/>
          </p:cNvSpPr>
          <p:nvPr>
            <p:ph type="ctrTitle"/>
          </p:nvPr>
        </p:nvSpPr>
        <p:spPr>
          <a:xfrm>
            <a:off x="915782" y="337749"/>
            <a:ext cx="42265947" cy="2320245"/>
          </a:xfrm>
          <a:noFill/>
        </p:spPr>
        <p:txBody>
          <a:bodyPr>
            <a:noAutofit/>
          </a:bodyPr>
          <a:lstStyle/>
          <a:p>
            <a:r>
              <a:rPr lang="en-US" sz="12500" b="1">
                <a:solidFill>
                  <a:srgbClr val="C00000"/>
                </a:solidFill>
                <a:latin typeface="Bell MT" panose="02020503060305020303" pitchFamily="18" charset="0"/>
              </a:rPr>
              <a:t>Application of Computer Vision</a:t>
            </a:r>
            <a:endParaRPr lang="en-US" sz="12500" b="1" dirty="0">
              <a:solidFill>
                <a:srgbClr val="C00000"/>
              </a:solidFill>
              <a:latin typeface="Bell MT" panose="02020503060305020303" pitchFamily="18" charset="0"/>
            </a:endParaRPr>
          </a:p>
        </p:txBody>
      </p:sp>
      <p:sp>
        <p:nvSpPr>
          <p:cNvPr id="16" name="Subtitle 2"/>
          <p:cNvSpPr>
            <a:spLocks noGrp="1"/>
          </p:cNvSpPr>
          <p:nvPr>
            <p:ph type="subTitle" idx="1"/>
          </p:nvPr>
        </p:nvSpPr>
        <p:spPr>
          <a:xfrm>
            <a:off x="5172267" y="3238266"/>
            <a:ext cx="32584833" cy="1161122"/>
          </a:xfrm>
          <a:noFill/>
        </p:spPr>
        <p:txBody>
          <a:bodyPr>
            <a:noAutofit/>
          </a:bodyPr>
          <a:lstStyle/>
          <a:p>
            <a:r>
              <a:rPr lang="en-US" sz="9000"/>
              <a:t>Anish Patel, Advisor: Dr. Daniel Vrinceanu</a:t>
            </a:r>
            <a:endParaRPr lang="en-US" sz="9000" dirty="0"/>
          </a:p>
        </p:txBody>
      </p:sp>
      <p:sp>
        <p:nvSpPr>
          <p:cNvPr id="17" name="Subtitle 2"/>
          <p:cNvSpPr txBox="1">
            <a:spLocks/>
          </p:cNvSpPr>
          <p:nvPr/>
        </p:nvSpPr>
        <p:spPr>
          <a:xfrm>
            <a:off x="6051806" y="4642526"/>
            <a:ext cx="30066993" cy="1319660"/>
          </a:xfrm>
          <a:prstGeom prst="rect">
            <a:avLst/>
          </a:prstGeom>
        </p:spPr>
        <p:txBody>
          <a:bodyPr vert="horz" lIns="91440" tIns="45720" rIns="91440" bIns="45720" rtlCol="0">
            <a:normAutofit fontScale="85000" lnSpcReduction="10000"/>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9000" dirty="0"/>
              <a:t>Department of Physics and Computer Science, Texas Southern University</a:t>
            </a:r>
          </a:p>
        </p:txBody>
      </p:sp>
      <p:sp>
        <p:nvSpPr>
          <p:cNvPr id="19" name="TextBox 18"/>
          <p:cNvSpPr txBox="1"/>
          <p:nvPr/>
        </p:nvSpPr>
        <p:spPr>
          <a:xfrm>
            <a:off x="914400" y="6629400"/>
            <a:ext cx="12306300" cy="8610600"/>
          </a:xfrm>
          <a:prstGeom prst="rect">
            <a:avLst/>
          </a:prstGeom>
          <a:noFill/>
        </p:spPr>
        <p:txBody>
          <a:bodyPr wrap="square" rtlCol="0">
            <a:spAutoFit/>
          </a:bodyPr>
          <a:lstStyle/>
          <a:p>
            <a:endParaRPr lang="en-US" dirty="0"/>
          </a:p>
        </p:txBody>
      </p:sp>
      <p:sp>
        <p:nvSpPr>
          <p:cNvPr id="28" name="Rounded Rectangle 27"/>
          <p:cNvSpPr/>
          <p:nvPr/>
        </p:nvSpPr>
        <p:spPr>
          <a:xfrm>
            <a:off x="927100" y="6661149"/>
            <a:ext cx="13385800" cy="10140951"/>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just"/>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The research project aims to develop computer vision application which solved real world problems. In our recent project we use high level programming language like C++ and C#. Also, computer vision library like OpenCV for C++ and EmguCV for C#. Below two applications is discuss, first which do physics experiment like simple pendulum using camera and, second grading of survey paper by opening images from computer. </a:t>
            </a:r>
          </a:p>
          <a:p>
            <a:pPr algn="just"/>
            <a:r>
              <a:rPr lang="en-US" sz="2500" dirty="0">
                <a:latin typeface="Times New Roman" panose="02020603050405020304" pitchFamily="18" charset="0"/>
                <a:cs typeface="Times New Roman" panose="02020603050405020304" pitchFamily="18" charset="0"/>
              </a:rPr>
              <a:t> </a:t>
            </a:r>
          </a:p>
          <a:p>
            <a:pPr algn="just"/>
            <a:r>
              <a:rPr lang="en-US" sz="2500" dirty="0">
                <a:latin typeface="Times New Roman" panose="02020603050405020304" pitchFamily="18" charset="0"/>
                <a:cs typeface="Times New Roman" panose="02020603050405020304" pitchFamily="18" charset="0"/>
              </a:rPr>
              <a:t>Abstract concepts, like velocity or force, are used in science to explain and interpret measurements and observations. An experiment is captured by a live camera and displayed on the computer screen together with some graphical representation that is calculated on the fly based on the acquired image. Graphical objects are then placed in the scene at the corresponding positions in the captured images and then displayed on the screen superimposed on the original image.</a:t>
            </a:r>
          </a:p>
          <a:p>
            <a:pPr algn="just"/>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Another application uses Optical Mark Recognition (OCR) technology which will provide institute / university to grade their survey automatically using software, rather than doing by hand and provide the desire result as a text file at default destination in their computer. The program is really robust in comparison to many applications which is available in the market which grades just if the circle is totally filled, but our application can work in any condition like if some student just tick mark, cross, half-filled bubble, and small little mark. Moreover, the main formula of this application is to detect all crosses inside page (figure 1), so we don’t worry about the text, QR code, and so forth. According to the pixel density of each square we can assume that the square which has highest number of pixel in them is the answer</a:t>
            </a:r>
          </a:p>
          <a:p>
            <a:pPr marL="457200" lvl="0" indent="-457200" algn="just">
              <a:buFont typeface="Arial" panose="020B0604020202020204" pitchFamily="34" charset="0"/>
              <a:buChar char="•"/>
            </a:pPr>
            <a:endParaRPr lang="en-US" sz="2500" dirty="0">
              <a:latin typeface="Times New Roman" panose="02020603050405020304" pitchFamily="18" charset="0"/>
              <a:cs typeface="Times New Roman" panose="02020603050405020304" pitchFamily="18" charset="0"/>
            </a:endParaRPr>
          </a:p>
        </p:txBody>
      </p:sp>
      <p:sp>
        <p:nvSpPr>
          <p:cNvPr id="32" name="Rounded Rectangle 31"/>
          <p:cNvSpPr/>
          <p:nvPr/>
        </p:nvSpPr>
        <p:spPr>
          <a:xfrm>
            <a:off x="753836" y="17927864"/>
            <a:ext cx="13387614" cy="14114236"/>
          </a:xfrm>
          <a:prstGeom prst="roundRect">
            <a:avLst/>
          </a:prstGeom>
          <a:ln/>
        </p:spPr>
        <p:style>
          <a:lnRef idx="2">
            <a:schemeClr val="dk1"/>
          </a:lnRef>
          <a:fillRef idx="1">
            <a:schemeClr val="lt1"/>
          </a:fillRef>
          <a:effectRef idx="0">
            <a:schemeClr val="dk1"/>
          </a:effectRef>
          <a:fontRef idx="minor">
            <a:schemeClr val="dk1"/>
          </a:fontRef>
        </p:style>
        <p:txBody>
          <a:bodyPr rtlCol="0" anchor="t" anchorCtr="0"/>
          <a:lstStyle/>
          <a:p>
            <a:pPr algn="ctr"/>
            <a:endParaRPr lang="en-US" sz="5000" dirty="0"/>
          </a:p>
          <a:p>
            <a:pPr algn="ctr"/>
            <a:endParaRPr lang="en-US" sz="5000" dirty="0"/>
          </a:p>
          <a:p>
            <a:pPr algn="ctr"/>
            <a:endParaRPr lang="en-US" sz="5000" dirty="0"/>
          </a:p>
        </p:txBody>
      </p:sp>
      <p:sp>
        <p:nvSpPr>
          <p:cNvPr id="34" name="Rounded Rectangle 33"/>
          <p:cNvSpPr/>
          <p:nvPr/>
        </p:nvSpPr>
        <p:spPr>
          <a:xfrm>
            <a:off x="14889480" y="6629400"/>
            <a:ext cx="14020800" cy="84963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5000" dirty="0"/>
          </a:p>
        </p:txBody>
      </p:sp>
      <p:sp>
        <p:nvSpPr>
          <p:cNvPr id="38" name="Rounded Rectangle 37"/>
          <p:cNvSpPr/>
          <p:nvPr/>
        </p:nvSpPr>
        <p:spPr>
          <a:xfrm>
            <a:off x="14935200" y="16040100"/>
            <a:ext cx="14020800" cy="159639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5000" dirty="0"/>
          </a:p>
        </p:txBody>
      </p:sp>
      <p:sp>
        <p:nvSpPr>
          <p:cNvPr id="44" name="Rounded Rectangle 43"/>
          <p:cNvSpPr/>
          <p:nvPr/>
        </p:nvSpPr>
        <p:spPr>
          <a:xfrm>
            <a:off x="29721810" y="6627767"/>
            <a:ext cx="13392150" cy="17546683"/>
          </a:xfrm>
          <a:prstGeom prst="roundRect">
            <a:avLst/>
          </a:prstGeom>
          <a:ln/>
        </p:spPr>
        <p:style>
          <a:lnRef idx="2">
            <a:schemeClr val="dk1"/>
          </a:lnRef>
          <a:fillRef idx="1">
            <a:schemeClr val="lt1"/>
          </a:fillRef>
          <a:effectRef idx="0">
            <a:schemeClr val="dk1"/>
          </a:effectRef>
          <a:fontRef idx="minor">
            <a:schemeClr val="dk1"/>
          </a:fontRef>
        </p:style>
        <p:txBody>
          <a:bodyPr rtlCol="0" anchor="t" anchorCtr="0"/>
          <a:lstStyle/>
          <a:p>
            <a:endParaRPr lang="en-US" sz="5000" dirty="0"/>
          </a:p>
        </p:txBody>
      </p:sp>
      <p:sp>
        <p:nvSpPr>
          <p:cNvPr id="49" name="Rounded Rectangle 48"/>
          <p:cNvSpPr/>
          <p:nvPr/>
        </p:nvSpPr>
        <p:spPr>
          <a:xfrm>
            <a:off x="29451300" y="25126950"/>
            <a:ext cx="13525500" cy="6902449"/>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5000" dirty="0"/>
          </a:p>
        </p:txBody>
      </p:sp>
      <p:sp>
        <p:nvSpPr>
          <p:cNvPr id="31" name="TextBox 30"/>
          <p:cNvSpPr txBox="1"/>
          <p:nvPr/>
        </p:nvSpPr>
        <p:spPr>
          <a:xfrm>
            <a:off x="30749874" y="29535403"/>
            <a:ext cx="10810876" cy="2031325"/>
          </a:xfrm>
          <a:prstGeom prst="rect">
            <a:avLst/>
          </a:prstGeom>
          <a:ln w="3175"/>
        </p:spPr>
        <p:style>
          <a:lnRef idx="2">
            <a:schemeClr val="dk1"/>
          </a:lnRef>
          <a:fillRef idx="1">
            <a:schemeClr val="lt1"/>
          </a:fillRef>
          <a:effectRef idx="0">
            <a:schemeClr val="dk1"/>
          </a:effectRef>
          <a:fontRef idx="minor">
            <a:schemeClr val="dk1"/>
          </a:fontRef>
        </p:style>
        <p:txBody>
          <a:bodyPr wrap="square" rtlCol="0">
            <a:spAutoFit/>
          </a:bodyPr>
          <a:lstStyle/>
          <a:p>
            <a:endParaRPr lang="en-US" sz="1800" b="1" u="sng" dirty="0">
              <a:latin typeface="Times New Roman" panose="02020603050405020304" pitchFamily="18" charset="0"/>
              <a:cs typeface="Times New Roman" panose="02020603050405020304" pitchFamily="18" charset="0"/>
            </a:endParaRPr>
          </a:p>
          <a:p>
            <a:r>
              <a:rPr lang="en-US" sz="1800" b="1" u="sng" dirty="0">
                <a:latin typeface="Times New Roman" panose="02020603050405020304" pitchFamily="18" charset="0"/>
                <a:cs typeface="Times New Roman" panose="02020603050405020304" pitchFamily="18" charset="0"/>
              </a:rPr>
              <a:t>References and Citations:</a:t>
            </a:r>
          </a:p>
          <a:p>
            <a:pPr marL="685800" lvl="0" indent="-685800">
              <a:buFont typeface="Arial" panose="020B0604020202020204" pitchFamily="34" charset="0"/>
              <a:buChar char="•"/>
            </a:pPr>
            <a:r>
              <a:rPr lang="en-US" sz="1800" u="sng" dirty="0">
                <a:latin typeface="Times New Roman" panose="02020603050405020304" pitchFamily="18" charset="0"/>
                <a:cs typeface="Times New Roman" panose="02020603050405020304" pitchFamily="18" charset="0"/>
                <a:hlinkClick r:id="rId4"/>
              </a:rPr>
              <a:t>www.opencv.org</a:t>
            </a:r>
            <a:r>
              <a:rPr lang="en-US" sz="1800" dirty="0">
                <a:latin typeface="Times New Roman" panose="02020603050405020304" pitchFamily="18" charset="0"/>
                <a:cs typeface="Times New Roman" panose="02020603050405020304" pitchFamily="18" charset="0"/>
              </a:rPr>
              <a:t> ( original reference of computer vision library and detailed information) </a:t>
            </a:r>
          </a:p>
          <a:p>
            <a:pPr marL="685800" lvl="0" indent="-685800">
              <a:buFont typeface="Arial" panose="020B0604020202020204" pitchFamily="34" charset="0"/>
              <a:buChar char="•"/>
            </a:pPr>
            <a:r>
              <a:rPr lang="en-US" sz="1800" u="sng" dirty="0">
                <a:latin typeface="Times New Roman" panose="02020603050405020304" pitchFamily="18" charset="0"/>
                <a:cs typeface="Times New Roman" panose="02020603050405020304" pitchFamily="18" charset="0"/>
                <a:hlinkClick r:id="rId5"/>
              </a:rPr>
              <a:t>www.stakeoverflow.com</a:t>
            </a:r>
            <a:r>
              <a:rPr lang="en-US" sz="1800" dirty="0">
                <a:latin typeface="Times New Roman" panose="02020603050405020304" pitchFamily="18" charset="0"/>
                <a:cs typeface="Times New Roman" panose="02020603050405020304" pitchFamily="18" charset="0"/>
              </a:rPr>
              <a:t> ( discussion of error in code)</a:t>
            </a:r>
          </a:p>
          <a:p>
            <a:pPr marL="685800" lvl="0" indent="-685800">
              <a:buFont typeface="Arial" panose="020B0604020202020204" pitchFamily="34" charset="0"/>
              <a:buChar char="•"/>
            </a:pPr>
            <a:r>
              <a:rPr lang="en-US" sz="1800" u="sng" dirty="0">
                <a:latin typeface="Times New Roman" panose="02020603050405020304" pitchFamily="18" charset="0"/>
                <a:cs typeface="Times New Roman" panose="02020603050405020304" pitchFamily="18" charset="0"/>
                <a:hlinkClick r:id="rId6"/>
              </a:rPr>
              <a:t>www.youtube.com</a:t>
            </a:r>
            <a:r>
              <a:rPr lang="en-US" sz="1800" dirty="0">
                <a:latin typeface="Times New Roman" panose="02020603050405020304" pitchFamily="18" charset="0"/>
                <a:cs typeface="Times New Roman" panose="02020603050405020304" pitchFamily="18" charset="0"/>
              </a:rPr>
              <a:t> ( video tutorial)</a:t>
            </a:r>
          </a:p>
          <a:p>
            <a:pPr marL="685800" lvl="0" indent="-685800">
              <a:buFont typeface="Arial" panose="020B0604020202020204" pitchFamily="34" charset="0"/>
              <a:buChar char="•"/>
            </a:pPr>
            <a:r>
              <a:rPr lang="en-US" sz="1800" u="sng" dirty="0">
                <a:latin typeface="Times New Roman" panose="02020603050405020304" pitchFamily="18" charset="0"/>
                <a:cs typeface="Times New Roman" panose="02020603050405020304" pitchFamily="18" charset="0"/>
                <a:hlinkClick r:id="rId7"/>
              </a:rPr>
              <a:t>www.github.com</a:t>
            </a:r>
            <a:r>
              <a:rPr lang="en-US" sz="1800" dirty="0">
                <a:latin typeface="Times New Roman" panose="02020603050405020304" pitchFamily="18" charset="0"/>
                <a:cs typeface="Times New Roman" panose="02020603050405020304" pitchFamily="18" charset="0"/>
              </a:rPr>
              <a:t> (platform which share tutorial and precompiled code for learning purpose)</a:t>
            </a:r>
          </a:p>
          <a:p>
            <a:r>
              <a:rPr lang="en-US" sz="1800" dirty="0">
                <a:latin typeface="Times New Roman" panose="02020603050405020304" pitchFamily="18" charset="0"/>
                <a:cs typeface="Times New Roman" panose="02020603050405020304" pitchFamily="18" charset="0"/>
              </a:rPr>
              <a:t> </a:t>
            </a:r>
          </a:p>
        </p:txBody>
      </p:sp>
      <mc:AlternateContent xmlns:mc="http://schemas.openxmlformats.org/markup-compatibility/2006">
        <mc:Choice xmlns:a14="http://schemas.microsoft.com/office/drawing/2010/main" Requires="a14">
          <p:sp>
            <p:nvSpPr>
              <p:cNvPr id="33" name="TextBox 32"/>
              <p:cNvSpPr txBox="1"/>
              <p:nvPr/>
            </p:nvSpPr>
            <p:spPr>
              <a:xfrm>
                <a:off x="941614" y="18576471"/>
                <a:ext cx="5355772" cy="12764135"/>
              </a:xfrm>
              <a:prstGeom prst="rect">
                <a:avLst/>
              </a:prstGeom>
              <a:noFill/>
              <a:ln>
                <a:noFill/>
              </a:ln>
            </p:spPr>
            <p:txBody>
              <a:bodyPr wrap="square" rtlCol="0">
                <a:spAutoFit/>
              </a:bodyPr>
              <a:lstStyle/>
              <a:p>
                <a:pPr lvl="0" algn="ctr"/>
                <a:r>
                  <a:rPr lang="en-US" sz="2500" b="1" u="sng" dirty="0">
                    <a:latin typeface="Times New Roman" panose="02020603050405020304" pitchFamily="18" charset="0"/>
                    <a:cs typeface="Times New Roman" panose="02020603050405020304" pitchFamily="18" charset="0"/>
                  </a:rPr>
                  <a:t>Project #1 (Simple Pendulum)</a:t>
                </a:r>
              </a:p>
              <a:p>
                <a:pPr lvl="0" algn="just"/>
                <a:endParaRPr lang="en-US" sz="2500" dirty="0">
                  <a:latin typeface="Times New Roman" panose="02020603050405020304" pitchFamily="18" charset="0"/>
                  <a:cs typeface="Times New Roman" panose="02020603050405020304" pitchFamily="18" charset="0"/>
                </a:endParaRPr>
              </a:p>
              <a:p>
                <a:pPr lvl="0" algn="just"/>
                <a:r>
                  <a:rPr lang="en-US" sz="2500" dirty="0">
                    <a:latin typeface="Times New Roman" panose="02020603050405020304" pitchFamily="18" charset="0"/>
                    <a:cs typeface="Times New Roman" panose="02020603050405020304" pitchFamily="18" charset="0"/>
                  </a:rPr>
                  <a:t>The image frame is received by live camera and saved in matrix form.</a:t>
                </a:r>
              </a:p>
              <a:p>
                <a:pPr lvl="0" algn="just"/>
                <a:endParaRPr lang="en-US" sz="2500" dirty="0">
                  <a:latin typeface="Times New Roman" panose="02020603050405020304" pitchFamily="18" charset="0"/>
                  <a:cs typeface="Times New Roman" panose="02020603050405020304" pitchFamily="18" charset="0"/>
                </a:endParaRPr>
              </a:p>
              <a:p>
                <a:pPr lvl="0" algn="just"/>
                <a:r>
                  <a:rPr lang="en-US" sz="2500" dirty="0">
                    <a:latin typeface="Times New Roman" panose="02020603050405020304" pitchFamily="18" charset="0"/>
                    <a:cs typeface="Times New Roman" panose="02020603050405020304" pitchFamily="18" charset="0"/>
                  </a:rPr>
                  <a:t>Image is transform into HSV format, means more brightness where the intensity of color is more. We can Adjust the color range of BGR from 0 to 255 using the slider.</a:t>
                </a:r>
              </a:p>
              <a:p>
                <a:pPr lvl="0" algn="just"/>
                <a:endParaRPr lang="en-US" sz="2500" dirty="0">
                  <a:latin typeface="Times New Roman" panose="02020603050405020304" pitchFamily="18" charset="0"/>
                  <a:cs typeface="Times New Roman" panose="02020603050405020304" pitchFamily="18" charset="0"/>
                </a:endParaRPr>
              </a:p>
              <a:p>
                <a:pPr lvl="0" algn="just"/>
                <a:r>
                  <a:rPr lang="en-US" sz="2500" dirty="0">
                    <a:latin typeface="Times New Roman" panose="02020603050405020304" pitchFamily="18" charset="0"/>
                    <a:cs typeface="Times New Roman" panose="02020603050405020304" pitchFamily="18" charset="0"/>
                  </a:rPr>
                  <a:t>Then image goes for contour detection with specific size and mark filled circle around them if it found.</a:t>
                </a:r>
              </a:p>
              <a:p>
                <a:pPr lvl="0" algn="just"/>
                <a:endParaRPr lang="en-US" sz="2500" dirty="0">
                  <a:latin typeface="Times New Roman" panose="02020603050405020304" pitchFamily="18" charset="0"/>
                  <a:cs typeface="Times New Roman" panose="02020603050405020304" pitchFamily="18" charset="0"/>
                </a:endParaRPr>
              </a:p>
              <a:p>
                <a:pPr lvl="0" algn="just"/>
                <a:r>
                  <a:rPr lang="en-US" sz="2500" dirty="0">
                    <a:latin typeface="Times New Roman" panose="02020603050405020304" pitchFamily="18" charset="0"/>
                    <a:cs typeface="Times New Roman" panose="02020603050405020304" pitchFamily="18" charset="0"/>
                  </a:rPr>
                  <a:t>Draw line which connect detected object.</a:t>
                </a:r>
              </a:p>
              <a:p>
                <a:pPr lvl="0" algn="just"/>
                <a:endParaRPr lang="en-US" sz="2500" dirty="0">
                  <a:latin typeface="Times New Roman" panose="02020603050405020304" pitchFamily="18" charset="0"/>
                  <a:cs typeface="Times New Roman" panose="02020603050405020304" pitchFamily="18" charset="0"/>
                </a:endParaRPr>
              </a:p>
              <a:p>
                <a:pPr lvl="0" algn="just"/>
                <a:r>
                  <a:rPr lang="en-US" sz="2500" dirty="0">
                    <a:latin typeface="Times New Roman" panose="02020603050405020304" pitchFamily="18" charset="0"/>
                    <a:cs typeface="Times New Roman" panose="02020603050405020304" pitchFamily="18" charset="0"/>
                  </a:rPr>
                  <a:t>Once the object is at normal position draw constant line which work as reference line when the pendulum is in motion.</a:t>
                </a:r>
              </a:p>
              <a:p>
                <a:pPr lvl="0" algn="just"/>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List of formulas used in program,</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 = </a:t>
                </a:r>
                <a14:m>
                  <m:oMath xmlns:m="http://schemas.openxmlformats.org/officeDocument/2006/math">
                    <m:rad>
                      <m:radPr>
                        <m:degHide m:val="on"/>
                        <m:ctrlPr>
                          <a:rPr lang="en-US" sz="2000" i="1">
                            <a:latin typeface="Cambria Math" panose="02040503050406030204" pitchFamily="18" charset="0"/>
                          </a:rPr>
                        </m:ctrlPr>
                      </m:radPr>
                      <m:deg/>
                      <m:e>
                        <m:sSup>
                          <m:sSupPr>
                            <m:ctrlPr>
                              <a:rPr lang="en-US" sz="2000" i="1">
                                <a:latin typeface="Cambria Math" panose="02040503050406030204" pitchFamily="18" charset="0"/>
                              </a:rPr>
                            </m:ctrlPr>
                          </m:sSupPr>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2</m:t>
                                </m:r>
                              </m:sub>
                            </m:sSub>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rPr>
                          <m:t> </m:t>
                        </m:r>
                      </m:e>
                    </m:rad>
                  </m:oMath>
                </a14:m>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 = m * g [ 3 * cos(dynamic) – 2 * cos(max) ]</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 = </a:t>
                </a:r>
                <a14:m>
                  <m:oMath xmlns:m="http://schemas.openxmlformats.org/officeDocument/2006/math">
                    <m:rad>
                      <m:radPr>
                        <m:degHide m:val="on"/>
                        <m:ctrlPr>
                          <a:rPr lang="en-US" sz="2000" i="1">
                            <a:latin typeface="Cambria Math" panose="02040503050406030204" pitchFamily="18" charset="0"/>
                          </a:rPr>
                        </m:ctrlPr>
                      </m:radPr>
                      <m:deg/>
                      <m:e>
                        <m:r>
                          <a:rPr lang="en-US" sz="2000" i="1">
                            <a:latin typeface="Cambria Math" panose="02040503050406030204" pitchFamily="18" charset="0"/>
                          </a:rPr>
                          <m:t>2∗9.8∗</m:t>
                        </m:r>
                        <m:r>
                          <a:rPr lang="en-US" sz="2000" i="1">
                            <a:latin typeface="Cambria Math" panose="02040503050406030204" pitchFamily="18" charset="0"/>
                          </a:rPr>
                          <m:t>𝑙</m:t>
                        </m:r>
                        <m:r>
                          <a:rPr lang="en-US" sz="2000" i="1">
                            <a:latin typeface="Cambria Math" panose="02040503050406030204" pitchFamily="18" charset="0"/>
                          </a:rPr>
                          <m:t> ∗</m:t>
                        </m:r>
                        <m:r>
                          <m:rPr>
                            <m:nor/>
                          </m:rPr>
                          <a:rPr lang="en-US" sz="2000">
                            <a:latin typeface="Times New Roman" panose="02020603050405020304" pitchFamily="18" charset="0"/>
                            <a:cs typeface="Times New Roman" panose="02020603050405020304" pitchFamily="18" charset="0"/>
                          </a:rPr>
                          <m:t>(</m:t>
                        </m:r>
                        <m:r>
                          <m:rPr>
                            <m:nor/>
                          </m:rPr>
                          <a:rPr lang="en-US" sz="2000" dirty="0">
                            <a:latin typeface="Times New Roman" panose="02020603050405020304" pitchFamily="18" charset="0"/>
                            <a:cs typeface="Times New Roman" panose="02020603050405020304" pitchFamily="18" charset="0"/>
                          </a:rPr>
                          <m:t>cos</m:t>
                        </m:r>
                        <m:r>
                          <m:rPr>
                            <m:nor/>
                          </m:rPr>
                          <a:rPr lang="en-US" sz="2000" dirty="0">
                            <a:latin typeface="Times New Roman" panose="02020603050405020304" pitchFamily="18" charset="0"/>
                            <a:cs typeface="Times New Roman" panose="02020603050405020304" pitchFamily="18" charset="0"/>
                          </a:rPr>
                          <m:t>(</m:t>
                        </m:r>
                        <m:r>
                          <m:rPr>
                            <m:nor/>
                          </m:rPr>
                          <a:rPr lang="en-US" sz="2000" dirty="0">
                            <a:latin typeface="Times New Roman" panose="02020603050405020304" pitchFamily="18" charset="0"/>
                            <a:cs typeface="Times New Roman" panose="02020603050405020304" pitchFamily="18" charset="0"/>
                          </a:rPr>
                          <m:t>dynamic</m:t>
                        </m:r>
                        <m:r>
                          <m:rPr>
                            <m:nor/>
                          </m:rPr>
                          <a:rPr lang="en-US" sz="2000" dirty="0">
                            <a:latin typeface="Times New Roman" panose="02020603050405020304" pitchFamily="18" charset="0"/>
                            <a:cs typeface="Times New Roman" panose="02020603050405020304" pitchFamily="18" charset="0"/>
                          </a:rPr>
                          <m:t>) – </m:t>
                        </m:r>
                        <m:r>
                          <m:rPr>
                            <m:nor/>
                          </m:rPr>
                          <a:rPr lang="en-US" sz="2000" dirty="0">
                            <a:latin typeface="Times New Roman" panose="02020603050405020304" pitchFamily="18" charset="0"/>
                            <a:cs typeface="Times New Roman" panose="02020603050405020304" pitchFamily="18" charset="0"/>
                          </a:rPr>
                          <m:t>cos</m:t>
                        </m:r>
                        <m:r>
                          <m:rPr>
                            <m:nor/>
                          </m:rPr>
                          <a:rPr lang="en-US" sz="2000" dirty="0">
                            <a:latin typeface="Times New Roman" panose="02020603050405020304" pitchFamily="18" charset="0"/>
                            <a:cs typeface="Times New Roman" panose="02020603050405020304" pitchFamily="18" charset="0"/>
                          </a:rPr>
                          <m:t>(</m:t>
                        </m:r>
                        <m:r>
                          <m:rPr>
                            <m:nor/>
                          </m:rPr>
                          <a:rPr lang="en-US" sz="2000" b="0" i="0" dirty="0" smtClean="0">
                            <a:latin typeface="Times New Roman" panose="02020603050405020304" pitchFamily="18" charset="0"/>
                            <a:cs typeface="Times New Roman" panose="02020603050405020304" pitchFamily="18" charset="0"/>
                          </a:rPr>
                          <m:t>max</m:t>
                        </m:r>
                        <m:r>
                          <m:rPr>
                            <m:nor/>
                          </m:rPr>
                          <a:rPr lang="en-US" sz="2000" dirty="0">
                            <a:latin typeface="Times New Roman" panose="02020603050405020304" pitchFamily="18" charset="0"/>
                            <a:cs typeface="Times New Roman" panose="02020603050405020304" pitchFamily="18" charset="0"/>
                          </a:rPr>
                          <m:t>))</m:t>
                        </m:r>
                      </m:e>
                    </m:rad>
                  </m:oMath>
                </a14:m>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K.E = </a:t>
                </a:r>
                <a14:m>
                  <m:oMath xmlns:m="http://schemas.openxmlformats.org/officeDocument/2006/math">
                    <m:r>
                      <m:rPr>
                        <m:sty m:val="p"/>
                      </m:rPr>
                      <a:rPr lang="en-US" sz="2000">
                        <a:latin typeface="Cambria Math" panose="02040503050406030204" pitchFamily="18" charset="0"/>
                      </a:rPr>
                      <m:t>m</m:t>
                    </m:r>
                    <m:r>
                      <a:rPr lang="en-US" sz="2000">
                        <a:latin typeface="Cambria Math" panose="02040503050406030204" pitchFamily="18" charset="0"/>
                      </a:rPr>
                      <m:t>∗</m:t>
                    </m:r>
                    <m:r>
                      <a:rPr lang="en-US" sz="2000" i="1">
                        <a:latin typeface="Cambria Math" panose="02040503050406030204" pitchFamily="18" charset="0"/>
                      </a:rPr>
                      <m:t>9.8∗</m:t>
                    </m:r>
                    <m:r>
                      <a:rPr lang="en-US" sz="2000" i="1">
                        <a:latin typeface="Cambria Math" panose="02040503050406030204" pitchFamily="18" charset="0"/>
                      </a:rPr>
                      <m:t>𝑙</m:t>
                    </m:r>
                    <m:r>
                      <a:rPr lang="en-US" sz="2000" i="1">
                        <a:latin typeface="Cambria Math" panose="02040503050406030204" pitchFamily="18" charset="0"/>
                      </a:rPr>
                      <m:t> ∗</m:t>
                    </m:r>
                    <m:r>
                      <m:rPr>
                        <m:nor/>
                      </m:rPr>
                      <a:rPr lang="en-US" sz="2000">
                        <a:latin typeface="Times New Roman" panose="02020603050405020304" pitchFamily="18" charset="0"/>
                        <a:cs typeface="Times New Roman" panose="02020603050405020304" pitchFamily="18" charset="0"/>
                      </a:rPr>
                      <m:t>(</m:t>
                    </m:r>
                    <m:r>
                      <m:rPr>
                        <m:nor/>
                      </m:rPr>
                      <a:rPr lang="en-US" sz="2000" dirty="0">
                        <a:latin typeface="Times New Roman" panose="02020603050405020304" pitchFamily="18" charset="0"/>
                        <a:cs typeface="Times New Roman" panose="02020603050405020304" pitchFamily="18" charset="0"/>
                      </a:rPr>
                      <m:t>cos</m:t>
                    </m:r>
                    <m:r>
                      <m:rPr>
                        <m:nor/>
                      </m:rPr>
                      <a:rPr lang="en-US" sz="2000" dirty="0">
                        <a:latin typeface="Times New Roman" panose="02020603050405020304" pitchFamily="18" charset="0"/>
                        <a:cs typeface="Times New Roman" panose="02020603050405020304" pitchFamily="18" charset="0"/>
                      </a:rPr>
                      <m:t>(</m:t>
                    </m:r>
                    <m:r>
                      <m:rPr>
                        <m:nor/>
                      </m:rPr>
                      <a:rPr lang="en-US" sz="2000" dirty="0">
                        <a:latin typeface="Times New Roman" panose="02020603050405020304" pitchFamily="18" charset="0"/>
                        <a:cs typeface="Times New Roman" panose="02020603050405020304" pitchFamily="18" charset="0"/>
                      </a:rPr>
                      <m:t>dynamic</m:t>
                    </m:r>
                    <m:r>
                      <m:rPr>
                        <m:nor/>
                      </m:rPr>
                      <a:rPr lang="en-US" sz="2000" dirty="0">
                        <a:latin typeface="Times New Roman" panose="02020603050405020304" pitchFamily="18" charset="0"/>
                        <a:cs typeface="Times New Roman" panose="02020603050405020304" pitchFamily="18" charset="0"/>
                      </a:rPr>
                      <m:t>) – </m:t>
                    </m:r>
                    <m:r>
                      <m:rPr>
                        <m:nor/>
                      </m:rPr>
                      <a:rPr lang="en-US" sz="2000" dirty="0">
                        <a:latin typeface="Times New Roman" panose="02020603050405020304" pitchFamily="18" charset="0"/>
                        <a:cs typeface="Times New Roman" panose="02020603050405020304" pitchFamily="18" charset="0"/>
                      </a:rPr>
                      <m:t>cos</m:t>
                    </m:r>
                    <m:r>
                      <m:rPr>
                        <m:nor/>
                      </m:rPr>
                      <a:rPr lang="en-US" sz="2000" dirty="0">
                        <a:latin typeface="Times New Roman" panose="02020603050405020304" pitchFamily="18" charset="0"/>
                        <a:cs typeface="Times New Roman" panose="02020603050405020304" pitchFamily="18" charset="0"/>
                      </a:rPr>
                      <m:t>(</m:t>
                    </m:r>
                    <m:r>
                      <m:rPr>
                        <m:nor/>
                      </m:rPr>
                      <a:rPr lang="en-US" sz="2000" b="0" i="0" dirty="0" smtClean="0">
                        <a:latin typeface="Times New Roman" panose="02020603050405020304" pitchFamily="18" charset="0"/>
                        <a:cs typeface="Times New Roman" panose="02020603050405020304" pitchFamily="18" charset="0"/>
                      </a:rPr>
                      <m:t>max</m:t>
                    </m:r>
                    <m:r>
                      <m:rPr>
                        <m:nor/>
                      </m:rPr>
                      <a:rPr lang="en-US" sz="2000" dirty="0">
                        <a:latin typeface="Times New Roman" panose="02020603050405020304" pitchFamily="18" charset="0"/>
                        <a:cs typeface="Times New Roman" panose="02020603050405020304" pitchFamily="18" charset="0"/>
                      </a:rPr>
                      <m:t>))</m:t>
                    </m:r>
                  </m:oMath>
                </a14:m>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 = m * g *l * (1-cos(dynamic))</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Total Energy = K.E + P.E</a:t>
                </a:r>
              </a:p>
              <a:p>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   Get all the data on screen.</a:t>
                </a:r>
              </a:p>
              <a:p>
                <a:pPr lvl="0" algn="just"/>
                <a:endParaRPr lang="en-US" sz="2500" dirty="0">
                  <a:latin typeface="Times New Roman" panose="02020603050405020304" pitchFamily="18" charset="0"/>
                  <a:cs typeface="Times New Roman" panose="02020603050405020304" pitchFamily="18" charset="0"/>
                </a:endParaRPr>
              </a:p>
            </p:txBody>
          </p:sp>
        </mc:Choice>
        <mc:Fallback>
          <p:sp>
            <p:nvSpPr>
              <p:cNvPr id="33" name="TextBox 32"/>
              <p:cNvSpPr txBox="1">
                <a:spLocks noRot="1" noChangeAspect="1" noMove="1" noResize="1" noEditPoints="1" noAdjustHandles="1" noChangeArrowheads="1" noChangeShapeType="1" noTextEdit="1"/>
              </p:cNvSpPr>
              <p:nvPr/>
            </p:nvSpPr>
            <p:spPr>
              <a:xfrm>
                <a:off x="941614" y="18576471"/>
                <a:ext cx="5355772" cy="12764135"/>
              </a:xfrm>
              <a:prstGeom prst="rect">
                <a:avLst/>
              </a:prstGeom>
              <a:blipFill>
                <a:blip r:embed="rId8"/>
                <a:stretch>
                  <a:fillRect l="-1820" t="-382" r="-1820"/>
                </a:stretch>
              </a:blipFill>
              <a:ln>
                <a:noFill/>
              </a:ln>
            </p:spPr>
            <p:txBody>
              <a:bodyPr/>
              <a:lstStyle/>
              <a:p>
                <a:r>
                  <a:rPr lang="en-US">
                    <a:noFill/>
                  </a:rPr>
                  <a:t> </a:t>
                </a:r>
              </a:p>
            </p:txBody>
          </p:sp>
        </mc:Fallback>
      </mc:AlternateContent>
      <p:sp>
        <p:nvSpPr>
          <p:cNvPr id="35" name="TextBox 34"/>
          <p:cNvSpPr txBox="1"/>
          <p:nvPr/>
        </p:nvSpPr>
        <p:spPr>
          <a:xfrm>
            <a:off x="6477000" y="18544401"/>
            <a:ext cx="7448550" cy="13557558"/>
          </a:xfrm>
          <a:prstGeom prst="rect">
            <a:avLst/>
          </a:prstGeom>
          <a:noFill/>
          <a:ln>
            <a:noFill/>
          </a:ln>
        </p:spPr>
        <p:txBody>
          <a:bodyPr wrap="square" rtlCol="0">
            <a:spAutoFit/>
          </a:bodyPr>
          <a:lstStyle/>
          <a:p>
            <a:pPr algn="ctr"/>
            <a:r>
              <a:rPr lang="en-US" sz="2500" b="1" u="sng" dirty="0">
                <a:latin typeface="Times New Roman" panose="02020603050405020304" pitchFamily="18" charset="0"/>
                <a:cs typeface="Times New Roman" panose="02020603050405020304" pitchFamily="18" charset="0"/>
              </a:rPr>
              <a:t>Project #2 (Survey Grading)</a:t>
            </a:r>
            <a:endParaRPr lang="en-US" sz="2500" dirty="0">
              <a:latin typeface="Times New Roman" panose="02020603050405020304" pitchFamily="18" charset="0"/>
              <a:cs typeface="Times New Roman" panose="02020603050405020304" pitchFamily="18" charset="0"/>
            </a:endParaRPr>
          </a:p>
          <a:p>
            <a:pPr lvl="0" algn="just"/>
            <a:endParaRPr lang="en-US" sz="2500" dirty="0">
              <a:latin typeface="Times New Roman" panose="02020603050405020304" pitchFamily="18" charset="0"/>
              <a:cs typeface="Times New Roman" panose="02020603050405020304" pitchFamily="18" charset="0"/>
            </a:endParaRPr>
          </a:p>
          <a:p>
            <a:pPr lvl="0" algn="just"/>
            <a:r>
              <a:rPr lang="en-US" sz="2500" dirty="0">
                <a:latin typeface="Times New Roman" panose="02020603050405020304" pitchFamily="18" charset="0"/>
                <a:cs typeface="Times New Roman" panose="02020603050405020304" pitchFamily="18" charset="0"/>
              </a:rPr>
              <a:t>Open image from computer as .png or .jpeg format using button on application. </a:t>
            </a:r>
          </a:p>
          <a:p>
            <a:pPr lvl="0" algn="just"/>
            <a:endParaRPr lang="en-US" sz="2500" dirty="0">
              <a:latin typeface="Times New Roman" panose="02020603050405020304" pitchFamily="18" charset="0"/>
              <a:cs typeface="Times New Roman" panose="02020603050405020304" pitchFamily="18" charset="0"/>
            </a:endParaRPr>
          </a:p>
          <a:p>
            <a:pPr lvl="0" algn="just"/>
            <a:r>
              <a:rPr lang="en-US" sz="2500" dirty="0">
                <a:latin typeface="Times New Roman" panose="02020603050405020304" pitchFamily="18" charset="0"/>
                <a:cs typeface="Times New Roman" panose="02020603050405020304" pitchFamily="18" charset="0"/>
              </a:rPr>
              <a:t>Original image is transform into gray-scale, which reduce the intensity of all colors and transform them into black and white.</a:t>
            </a:r>
          </a:p>
          <a:p>
            <a:pPr lvl="0" algn="just"/>
            <a:endParaRPr lang="en-US" sz="2500" dirty="0">
              <a:latin typeface="Times New Roman" panose="02020603050405020304" pitchFamily="18" charset="0"/>
              <a:cs typeface="Times New Roman" panose="02020603050405020304" pitchFamily="18" charset="0"/>
            </a:endParaRPr>
          </a:p>
          <a:p>
            <a:pPr lvl="0" algn="just"/>
            <a:r>
              <a:rPr lang="en-US" sz="2500" dirty="0">
                <a:latin typeface="Times New Roman" panose="02020603050405020304" pitchFamily="18" charset="0"/>
                <a:cs typeface="Times New Roman" panose="02020603050405020304" pitchFamily="18" charset="0"/>
              </a:rPr>
              <a:t>Apply Gaussian blur, Morphology, and canny to gray image to detect cross with morph size 19 to cross function. Also, apply Morphology and binary threshold (means 0-black and 1 – white) to detect answer with morph size 3 to answer functions on gray image and save both process image in two different variable.</a:t>
            </a:r>
          </a:p>
          <a:p>
            <a:pPr lvl="0" algn="just"/>
            <a:r>
              <a:rPr lang="en-US" sz="2500" dirty="0">
                <a:latin typeface="Times New Roman" panose="02020603050405020304" pitchFamily="18" charset="0"/>
                <a:cs typeface="Times New Roman" panose="02020603050405020304" pitchFamily="18" charset="0"/>
              </a:rPr>
              <a:t>Contour can be found from above cross process image and mark filled circle around them. </a:t>
            </a:r>
          </a:p>
          <a:p>
            <a:pPr lvl="0" algn="just"/>
            <a:endParaRPr lang="en-US" sz="2500" dirty="0">
              <a:latin typeface="Times New Roman" panose="02020603050405020304" pitchFamily="18" charset="0"/>
              <a:cs typeface="Times New Roman" panose="02020603050405020304" pitchFamily="18" charset="0"/>
            </a:endParaRPr>
          </a:p>
          <a:p>
            <a:pPr lvl="0" algn="just"/>
            <a:r>
              <a:rPr lang="en-US" sz="2500" dirty="0">
                <a:latin typeface="Times New Roman" panose="02020603050405020304" pitchFamily="18" charset="0"/>
                <a:cs typeface="Times New Roman" panose="02020603050405020304" pitchFamily="18" charset="0"/>
              </a:rPr>
              <a:t>From above contour get the moment of each detected contour (means co-ordinate position) and save it in dynamic array, which data we will used as reference and calculation in answer function file. </a:t>
            </a:r>
          </a:p>
          <a:p>
            <a:pPr lvl="0" algn="just"/>
            <a:endParaRPr lang="en-US" sz="2500" dirty="0">
              <a:latin typeface="Times New Roman" panose="02020603050405020304" pitchFamily="18" charset="0"/>
              <a:cs typeface="Times New Roman" panose="02020603050405020304" pitchFamily="18" charset="0"/>
            </a:endParaRPr>
          </a:p>
          <a:p>
            <a:pPr lvl="0" algn="just"/>
            <a:r>
              <a:rPr lang="en-US" sz="2500" dirty="0">
                <a:latin typeface="Times New Roman" panose="02020603050405020304" pitchFamily="18" charset="0"/>
                <a:cs typeface="Times New Roman" panose="02020603050405020304" pitchFamily="18" charset="0"/>
              </a:rPr>
              <a:t>Get the data of dynamic array and remove the empty element and then group it all cross by four to draw the outer rectangle, after that draw five sub-square inside that.</a:t>
            </a:r>
          </a:p>
          <a:p>
            <a:pPr lvl="0" algn="just"/>
            <a:endParaRPr lang="en-US" sz="2500" dirty="0">
              <a:latin typeface="Times New Roman" panose="02020603050405020304" pitchFamily="18" charset="0"/>
              <a:cs typeface="Times New Roman" panose="02020603050405020304" pitchFamily="18" charset="0"/>
            </a:endParaRPr>
          </a:p>
          <a:p>
            <a:pPr lvl="0"/>
            <a:r>
              <a:rPr lang="en-US" sz="2500" dirty="0">
                <a:latin typeface="Times New Roman" panose="02020603050405020304" pitchFamily="18" charset="0"/>
                <a:cs typeface="Times New Roman" panose="02020603050405020304" pitchFamily="18" charset="0"/>
              </a:rPr>
              <a:t>Calculate the total number of non-zero pixel inside in all sub square and find average number of pixel in them and increase the value by 70 pixels (approx.). The place where answer is marked like filled box, check mark, or any other shape will have more white pixel then other unfilled square and that is the answer.</a:t>
            </a:r>
          </a:p>
        </p:txBody>
      </p:sp>
      <p:sp>
        <p:nvSpPr>
          <p:cNvPr id="21" name="TextBox 20"/>
          <p:cNvSpPr txBox="1"/>
          <p:nvPr/>
        </p:nvSpPr>
        <p:spPr>
          <a:xfrm>
            <a:off x="29851350" y="26063121"/>
            <a:ext cx="13163550" cy="3170099"/>
          </a:xfrm>
          <a:prstGeom prst="rect">
            <a:avLst/>
          </a:prstGeom>
          <a:noFill/>
          <a:ln>
            <a:noFill/>
          </a:ln>
        </p:spPr>
        <p:txBody>
          <a:bodyPr wrap="square" rtlCol="0">
            <a:spAutoFit/>
          </a:bodyPr>
          <a:lstStyle/>
          <a:p>
            <a:r>
              <a:rPr lang="en-US" sz="2500" dirty="0">
                <a:latin typeface="Times New Roman" panose="02020603050405020304" pitchFamily="18" charset="0"/>
                <a:cs typeface="Times New Roman" panose="02020603050405020304" pitchFamily="18" charset="0"/>
              </a:rPr>
              <a:t>There are many more possible science experiments which can be program like collision of atom, find total number of protein inside microscopic cell, and Collecting data of patience for couples of years and predict what kind of medical prescription they need for future. Moreover, the next stage of survey application will use pdf file and transform it into image (.jpg or .png) and process each image one-by-one and save the desire result in spreadsheet and e-mail to respective person. In addition to this, automatically grading handwritten letters and words by using camera, which will reduce lots of work in the field of education, automatic address checking for post office, reading application for college – immigration office.</a:t>
            </a:r>
          </a:p>
        </p:txBody>
      </p:sp>
      <p:sp>
        <p:nvSpPr>
          <p:cNvPr id="8" name="Rounded Rectangle 7"/>
          <p:cNvSpPr/>
          <p:nvPr/>
        </p:nvSpPr>
        <p:spPr>
          <a:xfrm>
            <a:off x="3128010" y="6134100"/>
            <a:ext cx="8724900" cy="1200150"/>
          </a:xfrm>
          <a:prstGeom prst="round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5000" dirty="0">
                <a:latin typeface="Times New Roman" panose="02020603050405020304" pitchFamily="18" charset="0"/>
                <a:cs typeface="Times New Roman" panose="02020603050405020304" pitchFamily="18" charset="0"/>
              </a:rPr>
              <a:t>Introduction</a:t>
            </a:r>
          </a:p>
        </p:txBody>
      </p:sp>
      <p:sp>
        <p:nvSpPr>
          <p:cNvPr id="42" name="Rounded Rectangle 41"/>
          <p:cNvSpPr/>
          <p:nvPr/>
        </p:nvSpPr>
        <p:spPr>
          <a:xfrm>
            <a:off x="2755900" y="17138650"/>
            <a:ext cx="8724900" cy="1200150"/>
          </a:xfrm>
          <a:prstGeom prst="round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5000" dirty="0">
                <a:latin typeface="Times New Roman" panose="02020603050405020304" pitchFamily="18" charset="0"/>
                <a:cs typeface="Times New Roman" panose="02020603050405020304" pitchFamily="18" charset="0"/>
              </a:rPr>
              <a:t>Methods</a:t>
            </a:r>
          </a:p>
        </p:txBody>
      </p:sp>
      <p:sp>
        <p:nvSpPr>
          <p:cNvPr id="43" name="Rounded Rectangle 42"/>
          <p:cNvSpPr/>
          <p:nvPr/>
        </p:nvSpPr>
        <p:spPr>
          <a:xfrm>
            <a:off x="17621250" y="15487650"/>
            <a:ext cx="8724900" cy="1200150"/>
          </a:xfrm>
          <a:prstGeom prst="round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5000" dirty="0">
                <a:latin typeface="Times New Roman" panose="02020603050405020304" pitchFamily="18" charset="0"/>
                <a:cs typeface="Times New Roman" panose="02020603050405020304" pitchFamily="18" charset="0"/>
              </a:rPr>
              <a:t>Application Output</a:t>
            </a:r>
          </a:p>
        </p:txBody>
      </p:sp>
      <p:sp>
        <p:nvSpPr>
          <p:cNvPr id="45" name="Rounded Rectangle 44"/>
          <p:cNvSpPr/>
          <p:nvPr/>
        </p:nvSpPr>
        <p:spPr>
          <a:xfrm>
            <a:off x="17510760" y="6126480"/>
            <a:ext cx="8724900" cy="1200150"/>
          </a:xfrm>
          <a:prstGeom prst="round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5000" dirty="0">
                <a:latin typeface="Times New Roman" panose="02020603050405020304" pitchFamily="18" charset="0"/>
                <a:cs typeface="Times New Roman" panose="02020603050405020304" pitchFamily="18" charset="0"/>
              </a:rPr>
              <a:t>Result and Discussion</a:t>
            </a:r>
          </a:p>
        </p:txBody>
      </p:sp>
      <p:sp>
        <p:nvSpPr>
          <p:cNvPr id="46" name="Rounded Rectangle 45"/>
          <p:cNvSpPr/>
          <p:nvPr/>
        </p:nvSpPr>
        <p:spPr>
          <a:xfrm>
            <a:off x="32157670" y="6126479"/>
            <a:ext cx="8724900" cy="1261121"/>
          </a:xfrm>
          <a:prstGeom prst="round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5000" dirty="0">
                <a:latin typeface="Times New Roman" panose="02020603050405020304" pitchFamily="18" charset="0"/>
                <a:cs typeface="Times New Roman" panose="02020603050405020304" pitchFamily="18" charset="0"/>
              </a:rPr>
              <a:t>Programming Flow-Chart</a:t>
            </a:r>
          </a:p>
        </p:txBody>
      </p:sp>
      <p:sp>
        <p:nvSpPr>
          <p:cNvPr id="47" name="Rounded Rectangle 46"/>
          <p:cNvSpPr/>
          <p:nvPr/>
        </p:nvSpPr>
        <p:spPr>
          <a:xfrm>
            <a:off x="31877000" y="24536400"/>
            <a:ext cx="8724900" cy="1200150"/>
          </a:xfrm>
          <a:prstGeom prst="round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5000" dirty="0">
                <a:latin typeface="Times New Roman" panose="02020603050405020304" pitchFamily="18" charset="0"/>
                <a:cs typeface="Times New Roman" panose="02020603050405020304" pitchFamily="18" charset="0"/>
              </a:rPr>
              <a:t>Conclusion and Reference</a:t>
            </a:r>
          </a:p>
        </p:txBody>
      </p:sp>
      <p:pic>
        <p:nvPicPr>
          <p:cNvPr id="63" name="Picture 62"/>
          <p:cNvPicPr>
            <a:picLocks noChangeAspect="1"/>
          </p:cNvPicPr>
          <p:nvPr/>
        </p:nvPicPr>
        <p:blipFill rotWithShape="1">
          <a:blip r:embed="rId9">
            <a:extLst>
              <a:ext uri="{28A0092B-C50C-407E-A947-70E740481C1C}">
                <a14:useLocalDpi xmlns:a14="http://schemas.microsoft.com/office/drawing/2010/main" val="0"/>
              </a:ext>
            </a:extLst>
          </a:blip>
          <a:srcRect l="11547" t="618" r="15578"/>
          <a:stretch/>
        </p:blipFill>
        <p:spPr>
          <a:xfrm>
            <a:off x="30067250" y="8550545"/>
            <a:ext cx="4343400" cy="8773583"/>
          </a:xfrm>
          <a:prstGeom prst="rect">
            <a:avLst/>
          </a:prstGeom>
        </p:spPr>
      </p:pic>
      <p:sp>
        <p:nvSpPr>
          <p:cNvPr id="2048" name="TextBox 2047"/>
          <p:cNvSpPr txBox="1"/>
          <p:nvPr/>
        </p:nvSpPr>
        <p:spPr>
          <a:xfrm>
            <a:off x="30537297" y="7659724"/>
            <a:ext cx="4933950" cy="477054"/>
          </a:xfrm>
          <a:prstGeom prst="rect">
            <a:avLst/>
          </a:prstGeom>
          <a:noFill/>
        </p:spPr>
        <p:txBody>
          <a:bodyPr wrap="square" rtlCol="0">
            <a:spAutoFit/>
          </a:bodyPr>
          <a:lstStyle/>
          <a:p>
            <a:r>
              <a:rPr lang="en-US" sz="2500" b="1" u="sng" dirty="0">
                <a:latin typeface="Times New Roman" panose="02020603050405020304" pitchFamily="18" charset="0"/>
                <a:cs typeface="Times New Roman" panose="02020603050405020304" pitchFamily="18" charset="0"/>
              </a:rPr>
              <a:t>Project #1 (Simple Pendulum) </a:t>
            </a:r>
            <a:endParaRPr lang="en-US" sz="2500" dirty="0">
              <a:latin typeface="Times New Roman" panose="02020603050405020304" pitchFamily="18" charset="0"/>
              <a:cs typeface="Times New Roman" panose="02020603050405020304" pitchFamily="18" charset="0"/>
            </a:endParaRPr>
          </a:p>
        </p:txBody>
      </p:sp>
      <p:sp>
        <p:nvSpPr>
          <p:cNvPr id="69" name="TextBox 68"/>
          <p:cNvSpPr txBox="1"/>
          <p:nvPr/>
        </p:nvSpPr>
        <p:spPr>
          <a:xfrm>
            <a:off x="20141610" y="10658073"/>
            <a:ext cx="4933950" cy="477054"/>
          </a:xfrm>
          <a:prstGeom prst="rect">
            <a:avLst/>
          </a:prstGeom>
          <a:noFill/>
        </p:spPr>
        <p:txBody>
          <a:bodyPr wrap="square" rtlCol="0">
            <a:spAutoFit/>
          </a:bodyPr>
          <a:lstStyle/>
          <a:p>
            <a:r>
              <a:rPr lang="en-US" sz="2500" b="1" u="sng" dirty="0">
                <a:latin typeface="Times New Roman" panose="02020603050405020304" pitchFamily="18" charset="0"/>
                <a:cs typeface="Times New Roman" panose="02020603050405020304" pitchFamily="18" charset="0"/>
              </a:rPr>
              <a:t>Project #2 (Survey Grading)</a:t>
            </a:r>
            <a:endParaRPr lang="en-US" sz="2500" dirty="0">
              <a:latin typeface="Times New Roman" panose="02020603050405020304" pitchFamily="18" charset="0"/>
              <a:cs typeface="Times New Roman" panose="02020603050405020304" pitchFamily="18" charset="0"/>
            </a:endParaRPr>
          </a:p>
        </p:txBody>
      </p:sp>
      <p:cxnSp>
        <p:nvCxnSpPr>
          <p:cNvPr id="2058" name="Straight Connector 2057"/>
          <p:cNvCxnSpPr/>
          <p:nvPr/>
        </p:nvCxnSpPr>
        <p:spPr>
          <a:xfrm>
            <a:off x="6324600" y="18611850"/>
            <a:ext cx="0" cy="1331595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10">
            <a:extLst>
              <a:ext uri="{28A0092B-C50C-407E-A947-70E740481C1C}">
                <a14:useLocalDpi xmlns:a14="http://schemas.microsoft.com/office/drawing/2010/main" val="0"/>
              </a:ext>
            </a:extLst>
          </a:blip>
          <a:srcRect l="18728" r="8349"/>
          <a:stretch/>
        </p:blipFill>
        <p:spPr>
          <a:xfrm>
            <a:off x="31438850" y="17365835"/>
            <a:ext cx="4584700" cy="5945015"/>
          </a:xfrm>
          <a:prstGeom prst="rect">
            <a:avLst/>
          </a:prstGeom>
        </p:spPr>
      </p:pic>
      <p:pic>
        <p:nvPicPr>
          <p:cNvPr id="3" name="Picture 2"/>
          <p:cNvPicPr>
            <a:picLocks noChangeAspect="1"/>
          </p:cNvPicPr>
          <p:nvPr/>
        </p:nvPicPr>
        <p:blipFill rotWithShape="1">
          <a:blip r:embed="rId11">
            <a:extLst>
              <a:ext uri="{28A0092B-C50C-407E-A947-70E740481C1C}">
                <a14:useLocalDpi xmlns:a14="http://schemas.microsoft.com/office/drawing/2010/main" val="0"/>
              </a:ext>
            </a:extLst>
          </a:blip>
          <a:srcRect l="19010" r="5258"/>
          <a:stretch/>
        </p:blipFill>
        <p:spPr>
          <a:xfrm>
            <a:off x="37534850" y="17877494"/>
            <a:ext cx="4686300" cy="5515906"/>
          </a:xfrm>
          <a:prstGeom prst="rect">
            <a:avLst/>
          </a:prstGeom>
        </p:spPr>
      </p:pic>
      <p:cxnSp>
        <p:nvCxnSpPr>
          <p:cNvPr id="7" name="Straight Connector 6"/>
          <p:cNvCxnSpPr/>
          <p:nvPr/>
        </p:nvCxnSpPr>
        <p:spPr>
          <a:xfrm>
            <a:off x="34747200" y="7524750"/>
            <a:ext cx="0" cy="98298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9851350" y="17335500"/>
            <a:ext cx="49149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975800" y="8439150"/>
            <a:ext cx="7943849" cy="8305800"/>
          </a:xfrm>
          <a:prstGeom prst="rect">
            <a:avLst/>
          </a:prstGeom>
        </p:spPr>
      </p:pic>
      <p:cxnSp>
        <p:nvCxnSpPr>
          <p:cNvPr id="26" name="Curved Connector 25"/>
          <p:cNvCxnSpPr/>
          <p:nvPr/>
        </p:nvCxnSpPr>
        <p:spPr>
          <a:xfrm rot="10800000" flipV="1">
            <a:off x="34080450" y="16249650"/>
            <a:ext cx="2343150" cy="1790700"/>
          </a:xfrm>
          <a:prstGeom prst="curved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p:cNvSpPr txBox="1"/>
              <p:nvPr/>
            </p:nvSpPr>
            <p:spPr>
              <a:xfrm>
                <a:off x="15443200" y="17907000"/>
                <a:ext cx="5226050" cy="3170099"/>
              </a:xfrm>
              <a:prstGeom prst="rect">
                <a:avLst/>
              </a:prstGeom>
              <a:noFill/>
            </p:spPr>
            <p:txBody>
              <a:bodyPr wrap="square" rtlCol="0">
                <a:spAutoFit/>
              </a:bodyPr>
              <a:lstStyle/>
              <a:p>
                <a:pPr algn="ctr"/>
                <a:r>
                  <a:rPr lang="en-US" sz="2500" b="1" dirty="0">
                    <a:latin typeface="Times New Roman" panose="02020603050405020304" pitchFamily="18" charset="0"/>
                    <a:cs typeface="Times New Roman" panose="02020603050405020304" pitchFamily="18" charset="0"/>
                  </a:rPr>
                  <a:t> Data</a:t>
                </a:r>
              </a:p>
              <a:p>
                <a:pPr lvl="0"/>
                <a:r>
                  <a:rPr lang="en-US" sz="2500" dirty="0">
                    <a:latin typeface="Times New Roman" panose="02020603050405020304" pitchFamily="18" charset="0"/>
                    <a:cs typeface="Times New Roman" panose="02020603050405020304" pitchFamily="18" charset="0"/>
                  </a:rPr>
                  <a:t>Total Angle </a:t>
                </a:r>
                <a14:m>
                  <m:oMath xmlns:m="http://schemas.openxmlformats.org/officeDocument/2006/math">
                    <m:r>
                      <a:rPr lang="en-US" sz="250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sym typeface="Symbol" panose="05050102010706020507" pitchFamily="18" charset="2"/>
                          </a:rPr>
                          <m:t></m:t>
                        </m:r>
                      </m:e>
                      <m:sub>
                        <m:r>
                          <a:rPr lang="en-US" sz="2500" i="1">
                            <a:latin typeface="Cambria Math" panose="02040503050406030204" pitchFamily="18" charset="0"/>
                          </a:rPr>
                          <m:t>1</m:t>
                        </m:r>
                      </m:sub>
                    </m:sSub>
                    <m:r>
                      <a:rPr lang="en-US" sz="2500" i="1">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sym typeface="Symbol" panose="05050102010706020507" pitchFamily="18" charset="2"/>
                          </a:rPr>
                          <m:t></m:t>
                        </m:r>
                      </m:e>
                      <m:sub>
                        <m:r>
                          <a:rPr lang="en-US" sz="2500" i="1">
                            <a:latin typeface="Cambria Math" panose="02040503050406030204" pitchFamily="18" charset="0"/>
                          </a:rPr>
                          <m:t>2</m:t>
                        </m:r>
                      </m:sub>
                    </m:sSub>
                    <m:r>
                      <a:rPr lang="en-US" sz="2500" i="1">
                        <a:latin typeface="Cambria Math" panose="02040503050406030204" pitchFamily="18" charset="0"/>
                      </a:rPr>
                      <m:t>)</m:t>
                    </m:r>
                  </m:oMath>
                </a14:m>
                <a:r>
                  <a:rPr lang="en-US" sz="2500" dirty="0">
                    <a:latin typeface="Times New Roman" panose="02020603050405020304" pitchFamily="18" charset="0"/>
                    <a:cs typeface="Times New Roman" panose="02020603050405020304" pitchFamily="18" charset="0"/>
                  </a:rPr>
                  <a:t> = 32.6863</a:t>
                </a:r>
              </a:p>
              <a:p>
                <a:pPr lvl="0"/>
                <a:r>
                  <a:rPr lang="en-US" sz="2500" dirty="0">
                    <a:latin typeface="Times New Roman" panose="02020603050405020304" pitchFamily="18" charset="0"/>
                    <a:cs typeface="Times New Roman" panose="02020603050405020304" pitchFamily="18" charset="0"/>
                  </a:rPr>
                  <a:t>Angle </a:t>
                </a:r>
                <a14:m>
                  <m:oMath xmlns:m="http://schemas.openxmlformats.org/officeDocument/2006/math">
                    <m:r>
                      <a:rPr lang="en-US" sz="2500">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sym typeface="Symbol" panose="05050102010706020507" pitchFamily="18" charset="2"/>
                          </a:rPr>
                          <m:t></m:t>
                        </m:r>
                      </m:e>
                      <m:sub>
                        <m:r>
                          <a:rPr lang="en-US" sz="2500" i="1">
                            <a:latin typeface="Cambria Math" panose="02040503050406030204" pitchFamily="18" charset="0"/>
                          </a:rPr>
                          <m:t>1</m:t>
                        </m:r>
                      </m:sub>
                    </m:sSub>
                    <m:r>
                      <a:rPr lang="en-US" sz="2500" i="1">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sym typeface="Symbol" panose="05050102010706020507" pitchFamily="18" charset="2"/>
                          </a:rPr>
                          <m:t></m:t>
                        </m:r>
                      </m:e>
                      <m:sub>
                        <m:r>
                          <a:rPr lang="en-US" sz="2500" i="1">
                            <a:latin typeface="Cambria Math" panose="02040503050406030204" pitchFamily="18" charset="0"/>
                          </a:rPr>
                          <m:t>2</m:t>
                        </m:r>
                      </m:sub>
                    </m:sSub>
                    <m:r>
                      <a:rPr lang="en-US" sz="2500" i="1">
                        <a:latin typeface="Cambria Math" panose="02040503050406030204" pitchFamily="18" charset="0"/>
                      </a:rPr>
                      <m:t>)</m:t>
                    </m:r>
                  </m:oMath>
                </a14:m>
                <a:r>
                  <a:rPr lang="en-US" sz="2500" dirty="0">
                    <a:latin typeface="Times New Roman" panose="02020603050405020304" pitchFamily="18" charset="0"/>
                    <a:cs typeface="Times New Roman" panose="02020603050405020304" pitchFamily="18" charset="0"/>
                  </a:rPr>
                  <a:t>= 20.0744 </a:t>
                </a:r>
              </a:p>
              <a:p>
                <a:pPr lvl="0"/>
                <a:r>
                  <a:rPr lang="en-US" sz="2500" dirty="0">
                    <a:latin typeface="Times New Roman" panose="02020603050405020304" pitchFamily="18" charset="0"/>
                    <a:cs typeface="Times New Roman" panose="02020603050405020304" pitchFamily="18" charset="0"/>
                  </a:rPr>
                  <a:t>Speed = 2.3516 m/s</a:t>
                </a:r>
              </a:p>
              <a:p>
                <a:pPr lvl="0"/>
                <a:r>
                  <a:rPr lang="en-US" sz="2500" dirty="0">
                    <a:latin typeface="Times New Roman" panose="02020603050405020304" pitchFamily="18" charset="0"/>
                    <a:cs typeface="Times New Roman" panose="02020603050405020304" pitchFamily="18" charset="0"/>
                  </a:rPr>
                  <a:t>Tension = 4.54493 N</a:t>
                </a:r>
              </a:p>
              <a:p>
                <a:pPr lvl="0"/>
                <a:r>
                  <a:rPr lang="en-US" sz="2500" dirty="0">
                    <a:latin typeface="Times New Roman" panose="02020603050405020304" pitchFamily="18" charset="0"/>
                    <a:cs typeface="Times New Roman" panose="02020603050405020304" pitchFamily="18" charset="0"/>
                  </a:rPr>
                  <a:t>Kinetic Energy = 2.77339 J</a:t>
                </a:r>
              </a:p>
              <a:p>
                <a:pPr lvl="0"/>
                <a:r>
                  <a:rPr lang="en-US" sz="2500" dirty="0">
                    <a:latin typeface="Times New Roman" panose="02020603050405020304" pitchFamily="18" charset="0"/>
                    <a:cs typeface="Times New Roman" panose="02020603050405020304" pitchFamily="18" charset="0"/>
                  </a:rPr>
                  <a:t>Potential Energy = -2.08122 J </a:t>
                </a:r>
              </a:p>
              <a:p>
                <a:pPr lvl="0"/>
                <a:r>
                  <a:rPr lang="en-US" sz="2500" dirty="0">
                    <a:latin typeface="Times New Roman" panose="02020603050405020304" pitchFamily="18" charset="0"/>
                    <a:cs typeface="Times New Roman" panose="02020603050405020304" pitchFamily="18" charset="0"/>
                  </a:rPr>
                  <a:t>Total Energy = 0.692174 J</a:t>
                </a:r>
              </a:p>
            </p:txBody>
          </p:sp>
        </mc:Choice>
        <mc:Fallback>
          <p:sp>
            <p:nvSpPr>
              <p:cNvPr id="25" name="TextBox 24"/>
              <p:cNvSpPr txBox="1">
                <a:spLocks noRot="1" noChangeAspect="1" noMove="1" noResize="1" noEditPoints="1" noAdjustHandles="1" noChangeArrowheads="1" noChangeShapeType="1" noTextEdit="1"/>
              </p:cNvSpPr>
              <p:nvPr/>
            </p:nvSpPr>
            <p:spPr>
              <a:xfrm>
                <a:off x="15443200" y="17907000"/>
                <a:ext cx="5226050" cy="3170099"/>
              </a:xfrm>
              <a:prstGeom prst="rect">
                <a:avLst/>
              </a:prstGeom>
              <a:blipFill>
                <a:blip r:embed="rId13"/>
                <a:stretch>
                  <a:fillRect l="-1865" t="-1731" b="-3462"/>
                </a:stretch>
              </a:blipFill>
            </p:spPr>
            <p:txBody>
              <a:bodyPr/>
              <a:lstStyle/>
              <a:p>
                <a:r>
                  <a:rPr lang="en-US">
                    <a:noFill/>
                  </a:rPr>
                  <a:t> </a:t>
                </a:r>
              </a:p>
            </p:txBody>
          </p:sp>
        </mc:Fallback>
      </mc:AlternateContent>
      <p:pic>
        <p:nvPicPr>
          <p:cNvPr id="50" name="Picture 49"/>
          <p:cNvPicPr/>
          <p:nvPr/>
        </p:nvPicPr>
        <p:blipFill>
          <a:blip r:embed="rId14" cstate="print">
            <a:extLst>
              <a:ext uri="{28A0092B-C50C-407E-A947-70E740481C1C}">
                <a14:useLocalDpi xmlns:a14="http://schemas.microsoft.com/office/drawing/2010/main" val="0"/>
              </a:ext>
            </a:extLst>
          </a:blip>
          <a:stretch>
            <a:fillRect/>
          </a:stretch>
        </p:blipFill>
        <p:spPr>
          <a:xfrm>
            <a:off x="22026562" y="18059400"/>
            <a:ext cx="6548438" cy="3860799"/>
          </a:xfrm>
          <a:prstGeom prst="rect">
            <a:avLst/>
          </a:prstGeom>
        </p:spPr>
      </p:pic>
      <p:sp>
        <p:nvSpPr>
          <p:cNvPr id="52" name="TextBox 51"/>
          <p:cNvSpPr txBox="1"/>
          <p:nvPr/>
        </p:nvSpPr>
        <p:spPr>
          <a:xfrm>
            <a:off x="20021697" y="17032324"/>
            <a:ext cx="4933950" cy="477054"/>
          </a:xfrm>
          <a:prstGeom prst="rect">
            <a:avLst/>
          </a:prstGeom>
          <a:noFill/>
        </p:spPr>
        <p:txBody>
          <a:bodyPr wrap="square" rtlCol="0">
            <a:spAutoFit/>
          </a:bodyPr>
          <a:lstStyle/>
          <a:p>
            <a:r>
              <a:rPr lang="en-US" sz="2500" b="1" u="sng" dirty="0">
                <a:latin typeface="Times New Roman" panose="02020603050405020304" pitchFamily="18" charset="0"/>
                <a:cs typeface="Times New Roman" panose="02020603050405020304" pitchFamily="18" charset="0"/>
              </a:rPr>
              <a:t>Project #1 (Simple Pendulum) </a:t>
            </a:r>
            <a:endParaRPr lang="en-US" sz="2500" dirty="0">
              <a:latin typeface="Times New Roman" panose="02020603050405020304" pitchFamily="18" charset="0"/>
              <a:cs typeface="Times New Roman" panose="02020603050405020304" pitchFamily="18" charset="0"/>
            </a:endParaRPr>
          </a:p>
        </p:txBody>
      </p:sp>
      <p:sp>
        <p:nvSpPr>
          <p:cNvPr id="54" name="TextBox 53"/>
          <p:cNvSpPr txBox="1"/>
          <p:nvPr/>
        </p:nvSpPr>
        <p:spPr>
          <a:xfrm>
            <a:off x="20198760" y="22174665"/>
            <a:ext cx="4933950" cy="477054"/>
          </a:xfrm>
          <a:prstGeom prst="rect">
            <a:avLst/>
          </a:prstGeom>
          <a:noFill/>
        </p:spPr>
        <p:txBody>
          <a:bodyPr wrap="square" rtlCol="0">
            <a:spAutoFit/>
          </a:bodyPr>
          <a:lstStyle/>
          <a:p>
            <a:r>
              <a:rPr lang="en-US" sz="2500" b="1" u="sng" dirty="0">
                <a:latin typeface="Times New Roman" panose="02020603050405020304" pitchFamily="18" charset="0"/>
                <a:cs typeface="Times New Roman" panose="02020603050405020304" pitchFamily="18" charset="0"/>
              </a:rPr>
              <a:t>Project #2 (Survey Grading)</a:t>
            </a:r>
            <a:endParaRPr lang="en-US" sz="2500" dirty="0">
              <a:latin typeface="Times New Roman" panose="02020603050405020304" pitchFamily="18" charset="0"/>
              <a:cs typeface="Times New Roman" panose="02020603050405020304" pitchFamily="18" charset="0"/>
            </a:endParaRPr>
          </a:p>
        </p:txBody>
      </p:sp>
      <p:pic>
        <p:nvPicPr>
          <p:cNvPr id="55" name="Picture 54"/>
          <p:cNvPicPr/>
          <p:nvPr/>
        </p:nvPicPr>
        <p:blipFill>
          <a:blip r:embed="rId15" cstate="print">
            <a:extLst>
              <a:ext uri="{28A0092B-C50C-407E-A947-70E740481C1C}">
                <a14:useLocalDpi xmlns:a14="http://schemas.microsoft.com/office/drawing/2010/main" val="0"/>
              </a:ext>
            </a:extLst>
          </a:blip>
          <a:stretch>
            <a:fillRect/>
          </a:stretch>
        </p:blipFill>
        <p:spPr>
          <a:xfrm>
            <a:off x="16631148" y="22811740"/>
            <a:ext cx="6961823" cy="3586117"/>
          </a:xfrm>
          <a:prstGeom prst="rect">
            <a:avLst/>
          </a:prstGeom>
        </p:spPr>
      </p:pic>
      <p:pic>
        <p:nvPicPr>
          <p:cNvPr id="56" name="Picture 55"/>
          <p:cNvPicPr/>
          <p:nvPr/>
        </p:nvPicPr>
        <p:blipFill>
          <a:blip r:embed="rId16" cstate="print">
            <a:extLst>
              <a:ext uri="{28A0092B-C50C-407E-A947-70E740481C1C}">
                <a14:useLocalDpi xmlns:a14="http://schemas.microsoft.com/office/drawing/2010/main" val="0"/>
              </a:ext>
            </a:extLst>
          </a:blip>
          <a:stretch>
            <a:fillRect/>
          </a:stretch>
        </p:blipFill>
        <p:spPr>
          <a:xfrm>
            <a:off x="24068315" y="22839499"/>
            <a:ext cx="3532822" cy="3580130"/>
          </a:xfrm>
          <a:prstGeom prst="rect">
            <a:avLst/>
          </a:prstGeom>
        </p:spPr>
      </p:pic>
      <p:graphicFrame>
        <p:nvGraphicFramePr>
          <p:cNvPr id="27" name="Table 26"/>
          <p:cNvGraphicFramePr>
            <a:graphicFrameLocks noGrp="1"/>
          </p:cNvGraphicFramePr>
          <p:nvPr>
            <p:extLst>
              <p:ext uri="{D42A27DB-BD31-4B8C-83A1-F6EECF244321}">
                <p14:modId xmlns:p14="http://schemas.microsoft.com/office/powerpoint/2010/main" val="2047590122"/>
              </p:ext>
            </p:extLst>
          </p:nvPr>
        </p:nvGraphicFramePr>
        <p:xfrm>
          <a:off x="17536886" y="27053608"/>
          <a:ext cx="9118596" cy="4557522"/>
        </p:xfrm>
        <a:graphic>
          <a:graphicData uri="http://schemas.openxmlformats.org/drawingml/2006/table">
            <a:tbl>
              <a:tblPr firstRow="1" firstCol="1" bandRow="1">
                <a:tableStyleId>{5C22544A-7EE6-4342-B048-85BDC9FD1C3A}</a:tableStyleId>
              </a:tblPr>
              <a:tblGrid>
                <a:gridCol w="1142852">
                  <a:extLst>
                    <a:ext uri="{9D8B030D-6E8A-4147-A177-3AD203B41FA5}">
                      <a16:colId xmlns:a16="http://schemas.microsoft.com/office/drawing/2014/main" val="1172389242"/>
                    </a:ext>
                  </a:extLst>
                </a:gridCol>
                <a:gridCol w="1141058">
                  <a:extLst>
                    <a:ext uri="{9D8B030D-6E8A-4147-A177-3AD203B41FA5}">
                      <a16:colId xmlns:a16="http://schemas.microsoft.com/office/drawing/2014/main" val="2005273097"/>
                    </a:ext>
                  </a:extLst>
                </a:gridCol>
                <a:gridCol w="1036102">
                  <a:extLst>
                    <a:ext uri="{9D8B030D-6E8A-4147-A177-3AD203B41FA5}">
                      <a16:colId xmlns:a16="http://schemas.microsoft.com/office/drawing/2014/main" val="3149731040"/>
                    </a:ext>
                  </a:extLst>
                </a:gridCol>
                <a:gridCol w="1036102">
                  <a:extLst>
                    <a:ext uri="{9D8B030D-6E8A-4147-A177-3AD203B41FA5}">
                      <a16:colId xmlns:a16="http://schemas.microsoft.com/office/drawing/2014/main" val="2039997779"/>
                    </a:ext>
                  </a:extLst>
                </a:gridCol>
                <a:gridCol w="1036102">
                  <a:extLst>
                    <a:ext uri="{9D8B030D-6E8A-4147-A177-3AD203B41FA5}">
                      <a16:colId xmlns:a16="http://schemas.microsoft.com/office/drawing/2014/main" val="222747908"/>
                    </a:ext>
                  </a:extLst>
                </a:gridCol>
                <a:gridCol w="1036102">
                  <a:extLst>
                    <a:ext uri="{9D8B030D-6E8A-4147-A177-3AD203B41FA5}">
                      <a16:colId xmlns:a16="http://schemas.microsoft.com/office/drawing/2014/main" val="858273952"/>
                    </a:ext>
                  </a:extLst>
                </a:gridCol>
                <a:gridCol w="1036102">
                  <a:extLst>
                    <a:ext uri="{9D8B030D-6E8A-4147-A177-3AD203B41FA5}">
                      <a16:colId xmlns:a16="http://schemas.microsoft.com/office/drawing/2014/main" val="343748696"/>
                    </a:ext>
                  </a:extLst>
                </a:gridCol>
                <a:gridCol w="1654176">
                  <a:extLst>
                    <a:ext uri="{9D8B030D-6E8A-4147-A177-3AD203B41FA5}">
                      <a16:colId xmlns:a16="http://schemas.microsoft.com/office/drawing/2014/main" val="34364921"/>
                    </a:ext>
                  </a:extLst>
                </a:gridCol>
              </a:tblGrid>
              <a:tr h="316922">
                <a:tc rowSpan="3">
                  <a:txBody>
                    <a:bodyPr/>
                    <a:lstStyle/>
                    <a:p>
                      <a:pPr marL="0" marR="0" algn="l">
                        <a:lnSpc>
                          <a:spcPct val="107000"/>
                        </a:lnSpc>
                        <a:spcBef>
                          <a:spcPts val="0"/>
                        </a:spcBef>
                        <a:spcAft>
                          <a:spcPts val="0"/>
                        </a:spcAft>
                      </a:pPr>
                      <a:r>
                        <a:rPr lang="en-US" sz="2400">
                          <a:effectLst/>
                        </a:rPr>
                        <a:t>No of Questions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lgn="l">
                        <a:lnSpc>
                          <a:spcPct val="107000"/>
                        </a:lnSpc>
                        <a:spcBef>
                          <a:spcPts val="0"/>
                        </a:spcBef>
                        <a:spcAft>
                          <a:spcPts val="0"/>
                        </a:spcAft>
                      </a:pPr>
                      <a:r>
                        <a:rPr lang="en-US" sz="2400">
                          <a:effectLst/>
                        </a:rPr>
                        <a:t>Total Pixel Inside Rectangle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marL="0" marR="0" algn="l">
                        <a:lnSpc>
                          <a:spcPct val="107000"/>
                        </a:lnSpc>
                        <a:spcBef>
                          <a:spcPts val="0"/>
                        </a:spcBef>
                        <a:spcAft>
                          <a:spcPts val="0"/>
                        </a:spcAft>
                      </a:pPr>
                      <a:r>
                        <a:rPr lang="en-US" sz="2400" dirty="0">
                          <a:effectLst/>
                        </a:rPr>
                        <a:t>Pixel Inside sub-five Squares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marL="0" marR="0" algn="l">
                        <a:lnSpc>
                          <a:spcPct val="107000"/>
                        </a:lnSpc>
                        <a:spcBef>
                          <a:spcPts val="0"/>
                        </a:spcBef>
                        <a:spcAft>
                          <a:spcPts val="0"/>
                        </a:spcAft>
                      </a:pPr>
                      <a:r>
                        <a:rPr lang="en-US" sz="2400">
                          <a:effectLst/>
                        </a:rPr>
                        <a:t>Average Number of Pixel in Square + 70 </a:t>
                      </a:r>
                    </a:p>
                    <a:p>
                      <a:pPr marL="0" marR="0" algn="l">
                        <a:lnSpc>
                          <a:spcPct val="107000"/>
                        </a:lnSpc>
                        <a:spcBef>
                          <a:spcPts val="0"/>
                        </a:spcBef>
                        <a:spcAft>
                          <a:spcPts val="0"/>
                        </a:spcAft>
                      </a:pPr>
                      <a:r>
                        <a:rPr lang="en-US" sz="24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7066885"/>
                  </a:ext>
                </a:extLst>
              </a:tr>
              <a:tr h="980144">
                <a:tc vMerge="1">
                  <a:txBody>
                    <a:bodyPr/>
                    <a:lstStyle/>
                    <a:p>
                      <a:endParaRPr lang="en-US"/>
                    </a:p>
                  </a:txBody>
                  <a:tcPr/>
                </a:tc>
                <a:tc vMerge="1">
                  <a:txBody>
                    <a:bodyPr/>
                    <a:lstStyle/>
                    <a:p>
                      <a:endParaRPr lang="en-US"/>
                    </a:p>
                  </a:txBody>
                  <a:tcPr/>
                </a:tc>
                <a:tc>
                  <a:txBody>
                    <a:bodyPr/>
                    <a:lstStyle/>
                    <a:p>
                      <a:pPr marL="0" marR="0" algn="l">
                        <a:lnSpc>
                          <a:spcPct val="107000"/>
                        </a:lnSpc>
                        <a:spcBef>
                          <a:spcPts val="0"/>
                        </a:spcBef>
                        <a:spcAft>
                          <a:spcPts val="0"/>
                        </a:spcAft>
                      </a:pPr>
                      <a:r>
                        <a:rPr lang="en-US" sz="2400">
                          <a:effectLst/>
                        </a:rPr>
                        <a:t>Square 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Square 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Square 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Square 4</a:t>
                      </a:r>
                    </a:p>
                    <a:p>
                      <a:pPr marL="0" marR="0" algn="l">
                        <a:lnSpc>
                          <a:spcPct val="107000"/>
                        </a:lnSpc>
                        <a:spcBef>
                          <a:spcPts val="0"/>
                        </a:spcBef>
                        <a:spcAft>
                          <a:spcPts val="0"/>
                        </a:spcAft>
                      </a:pPr>
                      <a:r>
                        <a:rPr lang="en-US" sz="24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dirty="0">
                          <a:effectLst/>
                        </a:rPr>
                        <a:t>Square 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1988122411"/>
                  </a:ext>
                </a:extLst>
              </a:tr>
              <a:tr h="346300">
                <a:tc vMerge="1">
                  <a:txBody>
                    <a:bodyPr/>
                    <a:lstStyle/>
                    <a:p>
                      <a:endParaRPr lang="en-US"/>
                    </a:p>
                  </a:txBody>
                  <a:tcPr/>
                </a:tc>
                <a:tc vMerge="1">
                  <a:txBody>
                    <a:bodyPr/>
                    <a:lstStyle/>
                    <a:p>
                      <a:endParaRPr lang="en-US"/>
                    </a:p>
                  </a:txBody>
                  <a:tcPr/>
                </a:tc>
                <a:tc>
                  <a:txBody>
                    <a:bodyPr/>
                    <a:lstStyle/>
                    <a:p>
                      <a:pPr marL="0" marR="0" algn="l">
                        <a:lnSpc>
                          <a:spcPct val="107000"/>
                        </a:lnSpc>
                        <a:spcBef>
                          <a:spcPts val="0"/>
                        </a:spcBef>
                        <a:spcAft>
                          <a:spcPts val="0"/>
                        </a:spcAft>
                      </a:pPr>
                      <a:r>
                        <a:rPr lang="en-US" sz="2400">
                          <a:effectLst/>
                        </a:rPr>
                        <a:t>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B</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dirty="0">
                          <a:effectLst/>
                        </a:rPr>
                        <a:t>C</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173571304"/>
                  </a:ext>
                </a:extLst>
              </a:tr>
              <a:tr h="316922">
                <a:tc>
                  <a:txBody>
                    <a:bodyPr/>
                    <a:lstStyle/>
                    <a:p>
                      <a:pPr marL="0" marR="0" algn="l">
                        <a:lnSpc>
                          <a:spcPct val="107000"/>
                        </a:lnSpc>
                        <a:spcBef>
                          <a:spcPts val="0"/>
                        </a:spcBef>
                        <a:spcAft>
                          <a:spcPts val="0"/>
                        </a:spcAft>
                      </a:pPr>
                      <a:r>
                        <a:rPr lang="en-US" sz="24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3580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595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602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606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dirty="0">
                          <a:effectLst/>
                        </a:rPr>
                        <a:t>859</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gn="l">
                        <a:lnSpc>
                          <a:spcPct val="107000"/>
                        </a:lnSpc>
                        <a:spcBef>
                          <a:spcPts val="0"/>
                        </a:spcBef>
                        <a:spcAft>
                          <a:spcPts val="0"/>
                        </a:spcAft>
                      </a:pPr>
                      <a:r>
                        <a:rPr lang="en-US" sz="2400">
                          <a:effectLst/>
                        </a:rPr>
                        <a:t>628</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728</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7216306"/>
                  </a:ext>
                </a:extLst>
              </a:tr>
              <a:tr h="316922">
                <a:tc>
                  <a:txBody>
                    <a:bodyPr/>
                    <a:lstStyle/>
                    <a:p>
                      <a:pPr marL="0" marR="0" algn="l">
                        <a:lnSpc>
                          <a:spcPct val="107000"/>
                        </a:lnSpc>
                        <a:spcBef>
                          <a:spcPts val="0"/>
                        </a:spcBef>
                        <a:spcAft>
                          <a:spcPts val="0"/>
                        </a:spcAft>
                      </a:pPr>
                      <a:r>
                        <a:rPr lang="en-US" sz="2400">
                          <a:effectLst/>
                        </a:rPr>
                        <a:t>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3382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602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594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565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dirty="0">
                          <a:effectLst/>
                        </a:rPr>
                        <a:t>790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gn="l">
                        <a:lnSpc>
                          <a:spcPct val="107000"/>
                        </a:lnSpc>
                        <a:spcBef>
                          <a:spcPts val="0"/>
                        </a:spcBef>
                        <a:spcAft>
                          <a:spcPts val="0"/>
                        </a:spcAft>
                      </a:pPr>
                      <a:r>
                        <a:rPr lang="en-US" sz="2400" dirty="0">
                          <a:effectLst/>
                        </a:rPr>
                        <a:t>567</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693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3674269"/>
                  </a:ext>
                </a:extLst>
              </a:tr>
              <a:tr h="316922">
                <a:tc>
                  <a:txBody>
                    <a:bodyPr/>
                    <a:lstStyle/>
                    <a:p>
                      <a:pPr marL="0" marR="0" algn="l">
                        <a:lnSpc>
                          <a:spcPct val="107000"/>
                        </a:lnSpc>
                        <a:spcBef>
                          <a:spcPts val="0"/>
                        </a:spcBef>
                        <a:spcAft>
                          <a:spcPts val="0"/>
                        </a:spcAft>
                      </a:pPr>
                      <a:r>
                        <a:rPr lang="en-US" sz="2400">
                          <a:effectLst/>
                        </a:rPr>
                        <a:t>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3424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582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591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599</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dirty="0">
                          <a:effectLst/>
                        </a:rPr>
                        <a:t>758</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gn="l">
                        <a:lnSpc>
                          <a:spcPct val="107000"/>
                        </a:lnSpc>
                        <a:spcBef>
                          <a:spcPts val="0"/>
                        </a:spcBef>
                        <a:spcAft>
                          <a:spcPts val="0"/>
                        </a:spcAft>
                      </a:pPr>
                      <a:r>
                        <a:rPr lang="en-US" sz="2400">
                          <a:effectLst/>
                        </a:rPr>
                        <a:t>567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689</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0685050"/>
                  </a:ext>
                </a:extLst>
              </a:tr>
              <a:tr h="316922">
                <a:tc>
                  <a:txBody>
                    <a:bodyPr/>
                    <a:lstStyle/>
                    <a:p>
                      <a:pPr marL="0" marR="0" algn="l">
                        <a:lnSpc>
                          <a:spcPct val="107000"/>
                        </a:lnSpc>
                        <a:spcBef>
                          <a:spcPts val="0"/>
                        </a:spcBef>
                        <a:spcAft>
                          <a:spcPts val="0"/>
                        </a:spcAft>
                      </a:pPr>
                      <a:r>
                        <a:rPr lang="en-US" sz="2400">
                          <a:effectLst/>
                        </a:rPr>
                        <a:t>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3496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572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570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574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568</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dirty="0">
                          <a:effectLst/>
                        </a:rPr>
                        <a:t>872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gn="l">
                        <a:lnSpc>
                          <a:spcPct val="107000"/>
                        </a:lnSpc>
                        <a:spcBef>
                          <a:spcPts val="0"/>
                        </a:spcBef>
                        <a:spcAft>
                          <a:spcPts val="0"/>
                        </a:spcAft>
                      </a:pPr>
                      <a:r>
                        <a:rPr lang="en-US" sz="2400">
                          <a:effectLst/>
                        </a:rPr>
                        <a:t>701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817064"/>
                  </a:ext>
                </a:extLst>
              </a:tr>
              <a:tr h="316922">
                <a:tc>
                  <a:txBody>
                    <a:bodyPr/>
                    <a:lstStyle/>
                    <a:p>
                      <a:pPr marL="0" marR="0" algn="l">
                        <a:lnSpc>
                          <a:spcPct val="107000"/>
                        </a:lnSpc>
                        <a:spcBef>
                          <a:spcPts val="0"/>
                        </a:spcBef>
                        <a:spcAft>
                          <a:spcPts val="0"/>
                        </a:spcAft>
                      </a:pPr>
                      <a:r>
                        <a:rPr lang="en-US" sz="2400">
                          <a:effectLst/>
                        </a:rPr>
                        <a:t>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3795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632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627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651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dirty="0">
                          <a:effectLst/>
                        </a:rPr>
                        <a:t>875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gn="l">
                        <a:lnSpc>
                          <a:spcPct val="107000"/>
                        </a:lnSpc>
                        <a:spcBef>
                          <a:spcPts val="0"/>
                        </a:spcBef>
                        <a:spcAft>
                          <a:spcPts val="0"/>
                        </a:spcAft>
                      </a:pPr>
                      <a:r>
                        <a:rPr lang="en-US" sz="2400">
                          <a:effectLst/>
                        </a:rPr>
                        <a:t>646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756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2742131"/>
                  </a:ext>
                </a:extLst>
              </a:tr>
              <a:tr h="316922">
                <a:tc>
                  <a:txBody>
                    <a:bodyPr/>
                    <a:lstStyle/>
                    <a:p>
                      <a:pPr marL="0" marR="0" algn="l">
                        <a:lnSpc>
                          <a:spcPct val="107000"/>
                        </a:lnSpc>
                        <a:spcBef>
                          <a:spcPts val="0"/>
                        </a:spcBef>
                        <a:spcAft>
                          <a:spcPts val="0"/>
                        </a:spcAft>
                      </a:pPr>
                      <a:r>
                        <a:rPr lang="en-US" sz="2400">
                          <a:effectLst/>
                        </a:rPr>
                        <a:t>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3420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580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574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592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577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dirty="0">
                          <a:effectLst/>
                        </a:rPr>
                        <a:t>755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gn="l">
                        <a:lnSpc>
                          <a:spcPct val="107000"/>
                        </a:lnSpc>
                        <a:spcBef>
                          <a:spcPts val="0"/>
                        </a:spcBef>
                        <a:spcAft>
                          <a:spcPts val="0"/>
                        </a:spcAft>
                      </a:pPr>
                      <a:r>
                        <a:rPr lang="en-US" sz="2400">
                          <a:effectLst/>
                        </a:rPr>
                        <a:t>685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1065124"/>
                  </a:ext>
                </a:extLst>
              </a:tr>
              <a:tr h="316922">
                <a:tc>
                  <a:txBody>
                    <a:bodyPr/>
                    <a:lstStyle/>
                    <a:p>
                      <a:pPr marL="0" marR="0" algn="l">
                        <a:lnSpc>
                          <a:spcPct val="107000"/>
                        </a:lnSpc>
                        <a:spcBef>
                          <a:spcPts val="0"/>
                        </a:spcBef>
                        <a:spcAft>
                          <a:spcPts val="0"/>
                        </a:spcAft>
                      </a:pPr>
                      <a:r>
                        <a:rPr lang="en-US" sz="2400">
                          <a:effectLst/>
                        </a:rPr>
                        <a:t>7.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3808</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636</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631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effectLst/>
                        </a:rPr>
                        <a:t>648</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dirty="0">
                          <a:effectLst/>
                        </a:rPr>
                        <a:t>645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dirty="0">
                          <a:effectLst/>
                        </a:rPr>
                        <a:t>855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gn="l">
                        <a:lnSpc>
                          <a:spcPct val="107000"/>
                        </a:lnSpc>
                        <a:spcBef>
                          <a:spcPts val="0"/>
                        </a:spcBef>
                        <a:spcAft>
                          <a:spcPts val="0"/>
                        </a:spcAft>
                      </a:pPr>
                      <a:r>
                        <a:rPr lang="en-US" sz="2400" dirty="0">
                          <a:effectLst/>
                        </a:rPr>
                        <a:t>753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2097709"/>
                  </a:ext>
                </a:extLst>
              </a:tr>
            </a:tbl>
          </a:graphicData>
        </a:graphic>
      </p:graphicFrame>
      <p:sp>
        <p:nvSpPr>
          <p:cNvPr id="29" name="TextBox 28"/>
          <p:cNvSpPr txBox="1"/>
          <p:nvPr/>
        </p:nvSpPr>
        <p:spPr>
          <a:xfrm>
            <a:off x="18483942" y="26582914"/>
            <a:ext cx="7924800" cy="461665"/>
          </a:xfrm>
          <a:prstGeom prst="rect">
            <a:avLst/>
          </a:prstGeom>
          <a:noFill/>
        </p:spPr>
        <p:txBody>
          <a:bodyPr wrap="square" rtlCol="0">
            <a:spAutoFit/>
          </a:bodyPr>
          <a:lstStyle/>
          <a:p>
            <a:r>
              <a:rPr lang="en-US" sz="2400" dirty="0"/>
              <a:t>Table – Number of Pixels in each Rectangle and Sub-Square</a:t>
            </a:r>
          </a:p>
        </p:txBody>
      </p:sp>
      <p:sp>
        <p:nvSpPr>
          <p:cNvPr id="60" name="TextBox 59"/>
          <p:cNvSpPr txBox="1"/>
          <p:nvPr/>
        </p:nvSpPr>
        <p:spPr>
          <a:xfrm>
            <a:off x="20250297" y="7488274"/>
            <a:ext cx="4933950" cy="477054"/>
          </a:xfrm>
          <a:prstGeom prst="rect">
            <a:avLst/>
          </a:prstGeom>
          <a:noFill/>
        </p:spPr>
        <p:txBody>
          <a:bodyPr wrap="square" rtlCol="0">
            <a:spAutoFit/>
          </a:bodyPr>
          <a:lstStyle/>
          <a:p>
            <a:r>
              <a:rPr lang="en-US" sz="2500" b="1" u="sng" dirty="0">
                <a:latin typeface="Times New Roman" panose="02020603050405020304" pitchFamily="18" charset="0"/>
                <a:cs typeface="Times New Roman" panose="02020603050405020304" pitchFamily="18" charset="0"/>
              </a:rPr>
              <a:t>Project #1 (Simple Pendulum) </a:t>
            </a:r>
            <a:endParaRPr lang="en-US" sz="2500" dirty="0">
              <a:latin typeface="Times New Roman" panose="02020603050405020304" pitchFamily="18" charset="0"/>
              <a:cs typeface="Times New Roman" panose="02020603050405020304" pitchFamily="18" charset="0"/>
            </a:endParaRPr>
          </a:p>
        </p:txBody>
      </p:sp>
      <p:sp>
        <p:nvSpPr>
          <p:cNvPr id="61" name="TextBox 60"/>
          <p:cNvSpPr txBox="1"/>
          <p:nvPr/>
        </p:nvSpPr>
        <p:spPr>
          <a:xfrm>
            <a:off x="37153260" y="7657658"/>
            <a:ext cx="4933950" cy="477054"/>
          </a:xfrm>
          <a:prstGeom prst="rect">
            <a:avLst/>
          </a:prstGeom>
          <a:noFill/>
        </p:spPr>
        <p:txBody>
          <a:bodyPr wrap="square" rtlCol="0">
            <a:spAutoFit/>
          </a:bodyPr>
          <a:lstStyle/>
          <a:p>
            <a:r>
              <a:rPr lang="en-US" sz="2500" b="1" u="sng" dirty="0">
                <a:latin typeface="Times New Roman" panose="02020603050405020304" pitchFamily="18" charset="0"/>
                <a:cs typeface="Times New Roman" panose="02020603050405020304" pitchFamily="18" charset="0"/>
              </a:rPr>
              <a:t>Project #2 (Survey Grading)</a:t>
            </a:r>
            <a:endParaRPr lang="en-US" sz="2500" dirty="0">
              <a:latin typeface="Times New Roman" panose="02020603050405020304" pitchFamily="18" charset="0"/>
              <a:cs typeface="Times New Roman" panose="02020603050405020304" pitchFamily="18" charset="0"/>
            </a:endParaRPr>
          </a:p>
        </p:txBody>
      </p:sp>
      <p:graphicFrame>
        <p:nvGraphicFramePr>
          <p:cNvPr id="62" name="Chart 61"/>
          <p:cNvGraphicFramePr/>
          <p:nvPr>
            <p:extLst>
              <p:ext uri="{D42A27DB-BD31-4B8C-83A1-F6EECF244321}">
                <p14:modId xmlns:p14="http://schemas.microsoft.com/office/powerpoint/2010/main" val="817242017"/>
              </p:ext>
            </p:extLst>
          </p:nvPr>
        </p:nvGraphicFramePr>
        <p:xfrm>
          <a:off x="15297150" y="7924800"/>
          <a:ext cx="5753100" cy="2743200"/>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64" name="Chart 63"/>
          <p:cNvGraphicFramePr/>
          <p:nvPr>
            <p:extLst>
              <p:ext uri="{D42A27DB-BD31-4B8C-83A1-F6EECF244321}">
                <p14:modId xmlns:p14="http://schemas.microsoft.com/office/powerpoint/2010/main" val="1364160860"/>
              </p:ext>
            </p:extLst>
          </p:nvPr>
        </p:nvGraphicFramePr>
        <p:xfrm>
          <a:off x="15327630" y="11178540"/>
          <a:ext cx="5741670" cy="3627120"/>
        </p:xfrm>
        <a:graphic>
          <a:graphicData uri="http://schemas.openxmlformats.org/drawingml/2006/chart">
            <c:chart xmlns:c="http://schemas.openxmlformats.org/drawingml/2006/chart" xmlns:r="http://schemas.openxmlformats.org/officeDocument/2006/relationships" r:id="rId18"/>
          </a:graphicData>
        </a:graphic>
      </p:graphicFrame>
      <p:sp>
        <p:nvSpPr>
          <p:cNvPr id="30" name="TextBox 29"/>
          <p:cNvSpPr txBox="1"/>
          <p:nvPr/>
        </p:nvSpPr>
        <p:spPr>
          <a:xfrm>
            <a:off x="21164550" y="8286750"/>
            <a:ext cx="7105650" cy="1246495"/>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The graph shows angles taken by application while pendulum was in motion, we took five consecutive data reading. </a:t>
            </a:r>
          </a:p>
        </p:txBody>
      </p:sp>
      <p:sp>
        <p:nvSpPr>
          <p:cNvPr id="36" name="TextBox 35"/>
          <p:cNvSpPr txBox="1"/>
          <p:nvPr/>
        </p:nvSpPr>
        <p:spPr>
          <a:xfrm>
            <a:off x="21088350" y="11258550"/>
            <a:ext cx="7467600" cy="3939540"/>
          </a:xfrm>
          <a:prstGeom prst="rect">
            <a:avLst/>
          </a:prstGeom>
          <a:noFill/>
        </p:spPr>
        <p:txBody>
          <a:bodyPr wrap="square" rtlCol="0">
            <a:spAutoFit/>
          </a:bodyPr>
          <a:lstStyle/>
          <a:p>
            <a:pPr algn="just"/>
            <a:r>
              <a:rPr lang="en-US" sz="2500" dirty="0">
                <a:latin typeface="Times New Roman" panose="02020603050405020304" pitchFamily="18" charset="0"/>
                <a:cs typeface="Times New Roman" panose="02020603050405020304" pitchFamily="18" charset="0"/>
              </a:rPr>
              <a:t>The application was test on five different kind of survey paper marked by different students contain properties 1275*1650 pixels, horizontal &amp; vertical resolution 150 dpi with bit depth 24. Moreover, we observe that as the noise value increase the amount of contours decrease therefore the perdition of answer decreases. Additionally, we also observe that till specific value of noise from three to twenty-five (3 to 25) there is no effect on image, so we get contours and answer accurate in that range of noise. </a:t>
            </a:r>
          </a:p>
        </p:txBody>
      </p:sp>
      <p:cxnSp>
        <p:nvCxnSpPr>
          <p:cNvPr id="40" name="Curved Connector 39"/>
          <p:cNvCxnSpPr/>
          <p:nvPr/>
        </p:nvCxnSpPr>
        <p:spPr>
          <a:xfrm rot="5400000">
            <a:off x="39728775" y="15440025"/>
            <a:ext cx="2667000" cy="2076450"/>
          </a:xfrm>
          <a:prstGeom prst="curved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1236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725</TotalTime>
  <Words>935</Words>
  <Application>Microsoft Office PowerPoint</Application>
  <PresentationFormat>Custom</PresentationFormat>
  <Paragraphs>154</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Bell MT</vt:lpstr>
      <vt:lpstr>Calibri</vt:lpstr>
      <vt:lpstr>Calibri Light</vt:lpstr>
      <vt:lpstr>Cambria Math</vt:lpstr>
      <vt:lpstr>Symbol</vt:lpstr>
      <vt:lpstr>Times New Roman</vt:lpstr>
      <vt:lpstr>Office Theme</vt:lpstr>
      <vt:lpstr>Application of Computer Vision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Enriched Science Experiment</dc:title>
  <dc:creator>Anish Patel</dc:creator>
  <cp:lastModifiedBy>Anish Patel</cp:lastModifiedBy>
  <cp:revision>60</cp:revision>
  <cp:lastPrinted>2016-03-20T03:50:53Z</cp:lastPrinted>
  <dcterms:created xsi:type="dcterms:W3CDTF">2016-03-18T03:50:49Z</dcterms:created>
  <dcterms:modified xsi:type="dcterms:W3CDTF">2016-07-27T18:34:38Z</dcterms:modified>
</cp:coreProperties>
</file>