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4"/>
  </p:handoutMasterIdLst>
  <p:sldIdLst>
    <p:sldId id="256" r:id="rId4"/>
    <p:sldId id="262" r:id="rId5"/>
    <p:sldId id="336" r:id="rId6"/>
    <p:sldId id="337" r:id="rId7"/>
    <p:sldId id="339" r:id="rId8"/>
    <p:sldId id="338" r:id="rId9"/>
    <p:sldId id="285" r:id="rId10"/>
    <p:sldId id="332" r:id="rId11"/>
    <p:sldId id="344" r:id="rId12"/>
    <p:sldId id="340" r:id="rId13"/>
    <p:sldId id="341" r:id="rId14"/>
    <p:sldId id="346" r:id="rId15"/>
    <p:sldId id="342" r:id="rId16"/>
    <p:sldId id="345" r:id="rId17"/>
    <p:sldId id="343" r:id="rId18"/>
    <p:sldId id="348" r:id="rId19"/>
    <p:sldId id="347" r:id="rId20"/>
    <p:sldId id="349" r:id="rId21"/>
    <p:sldId id="350" r:id="rId22"/>
    <p:sldId id="351"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06" autoAdjust="0"/>
    <p:restoredTop sz="94660"/>
  </p:normalViewPr>
  <p:slideViewPr>
    <p:cSldViewPr snapToGrid="0">
      <p:cViewPr varScale="1">
        <p:scale>
          <a:sx n="63" d="100"/>
          <a:sy n="63" d="100"/>
        </p:scale>
        <p:origin x="744" y="56"/>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t>8/10/2019</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a16="http://schemas.microsoft.com/office/drawing/2014/main" id="{67539AF6-5D49-44B8-BBE5-89EA831A4873}"/>
              </a:ext>
            </a:extLst>
          </p:cNvPr>
          <p:cNvSpPr>
            <a:spLocks noGrp="1"/>
          </p:cNvSpPr>
          <p:nvPr>
            <p:ph type="pic" sz="quarter" idx="12" hasCustomPrompt="1"/>
          </p:nvPr>
        </p:nvSpPr>
        <p:spPr>
          <a:xfrm>
            <a:off x="2038350" y="0"/>
            <a:ext cx="405765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직사각형 2">
            <a:extLst>
              <a:ext uri="{FF2B5EF4-FFF2-40B4-BE49-F238E27FC236}">
                <a16:creationId xmlns:a16="http://schemas.microsoft.com/office/drawing/2014/main" id="{4DAB0763-12DF-41B9-B692-22FB8DB24B15}"/>
              </a:ext>
            </a:extLst>
          </p:cNvPr>
          <p:cNvSpPr/>
          <p:nvPr userDrawn="1"/>
        </p:nvSpPr>
        <p:spPr>
          <a:xfrm>
            <a:off x="0" y="0"/>
            <a:ext cx="2038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9819876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a:extLst>
              <a:ext uri="{FF2B5EF4-FFF2-40B4-BE49-F238E27FC236}">
                <a16:creationId xmlns:a16="http://schemas.microsoft.com/office/drawing/2014/main"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3" r:id="rId6"/>
    <p:sldLayoutId id="2147483741" r:id="rId7"/>
    <p:sldLayoutId id="2147483742" r:id="rId8"/>
    <p:sldLayoutId id="2147483738" r:id="rId9"/>
    <p:sldLayoutId id="2147483749" r:id="rId10"/>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1341487" y="1085170"/>
            <a:ext cx="9074722" cy="1938992"/>
          </a:xfrm>
          <a:prstGeom prst="rect">
            <a:avLst/>
          </a:prstGeom>
          <a:noFill/>
        </p:spPr>
        <p:txBody>
          <a:bodyPr wrap="square" rtlCol="0" anchor="ctr">
            <a:spAutoFit/>
          </a:bodyPr>
          <a:lstStyle/>
          <a:p>
            <a:pPr algn="ctr"/>
            <a:r>
              <a:rPr lang="en-US" altLang="ko-KR" sz="4800" dirty="0">
                <a:solidFill>
                  <a:schemeClr val="bg1"/>
                </a:solidFill>
                <a:cs typeface="Arial" pitchFamily="34" charset="0"/>
              </a:rPr>
              <a:t>Identifying Toxicity in Online Comments</a:t>
            </a:r>
          </a:p>
          <a:p>
            <a:pPr algn="ctr"/>
            <a:r>
              <a:rPr lang="en-US" altLang="ko-KR" sz="2400" dirty="0">
                <a:solidFill>
                  <a:schemeClr val="bg1"/>
                </a:solidFill>
                <a:cs typeface="Arial" pitchFamily="34" charset="0"/>
              </a:rPr>
              <a:t>Speed and scale</a:t>
            </a:r>
            <a:endParaRPr lang="ko-KR" altLang="en-US" sz="2400" dirty="0">
              <a:solidFill>
                <a:schemeClr val="bg1"/>
              </a:solidFill>
              <a:cs typeface="Arial" pitchFamily="34" charset="0"/>
            </a:endParaRPr>
          </a:p>
        </p:txBody>
      </p:sp>
      <p:grpSp>
        <p:nvGrpSpPr>
          <p:cNvPr id="4" name="Group 3">
            <a:extLst>
              <a:ext uri="{FF2B5EF4-FFF2-40B4-BE49-F238E27FC236}">
                <a16:creationId xmlns:a16="http://schemas.microsoft.com/office/drawing/2014/main" id="{BE498A1E-D8B0-4CD0-B42E-65FB0A5678B1}"/>
              </a:ext>
            </a:extLst>
          </p:cNvPr>
          <p:cNvGrpSpPr/>
          <p:nvPr/>
        </p:nvGrpSpPr>
        <p:grpSpPr>
          <a:xfrm>
            <a:off x="1004187" y="5415806"/>
            <a:ext cx="7116083" cy="810425"/>
            <a:chOff x="635696" y="5757006"/>
            <a:chExt cx="6619669" cy="810425"/>
          </a:xfrm>
        </p:grpSpPr>
        <p:sp>
          <p:nvSpPr>
            <p:cNvPr id="14" name="TextBox 13">
              <a:extLst>
                <a:ext uri="{FF2B5EF4-FFF2-40B4-BE49-F238E27FC236}">
                  <a16:creationId xmlns:a16="http://schemas.microsoft.com/office/drawing/2014/main" id="{DF166F6B-B975-4F3C-BCF2-9971086140FB}"/>
                </a:ext>
              </a:extLst>
            </p:cNvPr>
            <p:cNvSpPr txBox="1"/>
            <p:nvPr/>
          </p:nvSpPr>
          <p:spPr>
            <a:xfrm>
              <a:off x="635696" y="5757006"/>
              <a:ext cx="6619669" cy="379656"/>
            </a:xfrm>
            <a:prstGeom prst="rect">
              <a:avLst/>
            </a:prstGeom>
            <a:noFill/>
          </p:spPr>
          <p:txBody>
            <a:bodyPr wrap="square" rtlCol="0" anchor="ctr">
              <a:spAutoFit/>
            </a:bodyPr>
            <a:lstStyle/>
            <a:p>
              <a:r>
                <a:rPr lang="en-US" altLang="ko-KR" sz="1867" dirty="0">
                  <a:solidFill>
                    <a:schemeClr val="bg1"/>
                  </a:solidFill>
                  <a:cs typeface="Arial" pitchFamily="34" charset="0"/>
                </a:rPr>
                <a:t>Anish Philip</a:t>
              </a:r>
              <a:endParaRPr lang="ko-KR" altLang="en-US" sz="1867" dirty="0">
                <a:solidFill>
                  <a:schemeClr val="bg1"/>
                </a:solidFill>
                <a:cs typeface="Arial" pitchFamily="34" charset="0"/>
              </a:endParaRPr>
            </a:p>
          </p:txBody>
        </p:sp>
        <p:sp>
          <p:nvSpPr>
            <p:cNvPr id="125" name="TextBox 124">
              <a:extLst>
                <a:ext uri="{FF2B5EF4-FFF2-40B4-BE49-F238E27FC236}">
                  <a16:creationId xmlns:a16="http://schemas.microsoft.com/office/drawing/2014/main" id="{E5CB0735-90D2-4B58-81A2-47E7B847447A}"/>
                </a:ext>
              </a:extLst>
            </p:cNvPr>
            <p:cNvSpPr txBox="1"/>
            <p:nvPr/>
          </p:nvSpPr>
          <p:spPr>
            <a:xfrm>
              <a:off x="635696" y="5900454"/>
              <a:ext cx="6619669" cy="666977"/>
            </a:xfrm>
            <a:prstGeom prst="rect">
              <a:avLst/>
            </a:prstGeom>
            <a:noFill/>
          </p:spPr>
          <p:txBody>
            <a:bodyPr wrap="square" rtlCol="0" anchor="ctr">
              <a:spAutoFit/>
            </a:bodyPr>
            <a:lstStyle/>
            <a:p>
              <a:r>
                <a:rPr lang="en-US" altLang="ko-KR" sz="1867" dirty="0">
                  <a:solidFill>
                    <a:schemeClr val="bg1"/>
                  </a:solidFill>
                  <a:cs typeface="Arial" pitchFamily="34" charset="0"/>
                </a:rPr>
                <a:t>W266 Final Project Presentation | Summer-2019 | Sat – 10:00AM</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Word Embeddings</a:t>
            </a:r>
          </a:p>
        </p:txBody>
      </p:sp>
      <p:sp>
        <p:nvSpPr>
          <p:cNvPr id="26" name="Rectangle 25">
            <a:extLst>
              <a:ext uri="{FF2B5EF4-FFF2-40B4-BE49-F238E27FC236}">
                <a16:creationId xmlns:a16="http://schemas.microsoft.com/office/drawing/2014/main" id="{D03984DB-860F-4676-89FA-C8FECFCFE88E}"/>
              </a:ext>
            </a:extLst>
          </p:cNvPr>
          <p:cNvSpPr/>
          <p:nvPr/>
        </p:nvSpPr>
        <p:spPr>
          <a:xfrm>
            <a:off x="2433717" y="439547"/>
            <a:ext cx="9281472" cy="618631"/>
          </a:xfrm>
          <a:prstGeom prst="rect">
            <a:avLst/>
          </a:prstGeom>
          <a:solidFill>
            <a:srgbClr val="FFC000"/>
          </a:solidFill>
        </p:spPr>
        <p:txBody>
          <a:bodyPr wrap="square">
            <a:spAutoFit/>
          </a:bodyPr>
          <a:lstStyle/>
          <a:p>
            <a:pPr indent="182880" algn="ctr">
              <a:lnSpc>
                <a:spcPct val="95000"/>
              </a:lnSpc>
              <a:spcAft>
                <a:spcPts val="600"/>
              </a:spcAft>
              <a:tabLst>
                <a:tab pos="182880" algn="l"/>
              </a:tabLst>
            </a:pPr>
            <a:r>
              <a:rPr lang="en-US" b="1" spc="-5" dirty="0">
                <a:solidFill>
                  <a:schemeClr val="bg1"/>
                </a:solidFill>
                <a:latin typeface="+mj-lt"/>
                <a:ea typeface="SimSun" panose="02010600030101010101" pitchFamily="2" charset="-122"/>
              </a:rPr>
              <a:t>16 different Word2Vec embedding model were configured using the following corpus:</a:t>
            </a:r>
          </a:p>
        </p:txBody>
      </p:sp>
      <p:sp>
        <p:nvSpPr>
          <p:cNvPr id="27" name="TextBox 26">
            <a:extLst>
              <a:ext uri="{FF2B5EF4-FFF2-40B4-BE49-F238E27FC236}">
                <a16:creationId xmlns:a16="http://schemas.microsoft.com/office/drawing/2014/main" id="{82735E98-0306-4FBC-B28B-1A9F71BFF674}"/>
              </a:ext>
            </a:extLst>
          </p:cNvPr>
          <p:cNvSpPr txBox="1"/>
          <p:nvPr/>
        </p:nvSpPr>
        <p:spPr>
          <a:xfrm>
            <a:off x="2348396" y="1290843"/>
            <a:ext cx="3957811" cy="2862322"/>
          </a:xfrm>
          <a:prstGeom prst="rect">
            <a:avLst/>
          </a:prstGeom>
          <a:noFill/>
        </p:spPr>
        <p:txBody>
          <a:bodyPr wrap="square" rtlCol="0">
            <a:spAutoFit/>
          </a:bodyPr>
          <a:lstStyle/>
          <a:p>
            <a:pPr marL="342900" indent="-342900">
              <a:buFont typeface="Wingdings" panose="05000000000000000000" pitchFamily="2" charset="2"/>
              <a:buChar char="Ø"/>
            </a:pPr>
            <a:r>
              <a:rPr lang="en-US" altLang="ko-KR" dirty="0">
                <a:cs typeface="Arial" pitchFamily="34" charset="0"/>
              </a:rPr>
              <a:t>Almost 1M Tweets scrapped from NBA player, team and agent’s profile</a:t>
            </a:r>
          </a:p>
          <a:p>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0.5 M Random tweets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0.5 M IMDB movie reviews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0.32M Wikipedia comments</a:t>
            </a:r>
          </a:p>
          <a:p>
            <a:endParaRPr lang="en-US" altLang="ko-KR" dirty="0">
              <a:cs typeface="Arial" pitchFamily="34" charset="0"/>
            </a:endParaRPr>
          </a:p>
        </p:txBody>
      </p:sp>
      <p:pic>
        <p:nvPicPr>
          <p:cNvPr id="28" name="Picture 27">
            <a:extLst>
              <a:ext uri="{FF2B5EF4-FFF2-40B4-BE49-F238E27FC236}">
                <a16:creationId xmlns:a16="http://schemas.microsoft.com/office/drawing/2014/main" id="{557959CD-5AFC-4A4B-882B-65E30C01F666}"/>
              </a:ext>
            </a:extLst>
          </p:cNvPr>
          <p:cNvPicPr>
            <a:picLocks noChangeAspect="1"/>
          </p:cNvPicPr>
          <p:nvPr/>
        </p:nvPicPr>
        <p:blipFill>
          <a:blip r:embed="rId2"/>
          <a:stretch>
            <a:fillRect/>
          </a:stretch>
        </p:blipFill>
        <p:spPr>
          <a:xfrm>
            <a:off x="6479889" y="1116710"/>
            <a:ext cx="5405941" cy="3216195"/>
          </a:xfrm>
          <a:prstGeom prst="rect">
            <a:avLst/>
          </a:prstGeom>
          <a:ln>
            <a:solidFill>
              <a:schemeClr val="bg1">
                <a:lumMod val="75000"/>
              </a:schemeClr>
            </a:solidFill>
          </a:ln>
        </p:spPr>
      </p:pic>
      <p:sp>
        <p:nvSpPr>
          <p:cNvPr id="29" name="TextBox 28">
            <a:extLst>
              <a:ext uri="{FF2B5EF4-FFF2-40B4-BE49-F238E27FC236}">
                <a16:creationId xmlns:a16="http://schemas.microsoft.com/office/drawing/2014/main" id="{B5526158-8F56-4EE6-859F-272098906EEB}"/>
              </a:ext>
            </a:extLst>
          </p:cNvPr>
          <p:cNvSpPr txBox="1"/>
          <p:nvPr/>
        </p:nvSpPr>
        <p:spPr>
          <a:xfrm>
            <a:off x="2482905" y="5556623"/>
            <a:ext cx="9281472" cy="646331"/>
          </a:xfrm>
          <a:prstGeom prst="rect">
            <a:avLst/>
          </a:prstGeom>
          <a:solidFill>
            <a:srgbClr val="FFC000"/>
          </a:solidFill>
          <a:ln>
            <a:noFill/>
          </a:ln>
        </p:spPr>
        <p:txBody>
          <a:bodyPr wrap="square" rtlCol="0">
            <a:spAutoFit/>
          </a:bodyPr>
          <a:lstStyle/>
          <a:p>
            <a:pPr algn="ctr"/>
            <a:r>
              <a:rPr lang="en-US" b="1" dirty="0">
                <a:solidFill>
                  <a:schemeClr val="bg1"/>
                </a:solidFill>
              </a:rPr>
              <a:t>Performance assessment method: </a:t>
            </a:r>
          </a:p>
          <a:p>
            <a:pPr algn="ctr"/>
            <a:r>
              <a:rPr lang="en-US" b="1" dirty="0">
                <a:solidFill>
                  <a:schemeClr val="bg1"/>
                </a:solidFill>
              </a:rPr>
              <a:t>Compare the accuracy against Google’s analogy dataset</a:t>
            </a:r>
          </a:p>
        </p:txBody>
      </p:sp>
      <p:sp>
        <p:nvSpPr>
          <p:cNvPr id="30" name="TextBox 29">
            <a:extLst>
              <a:ext uri="{FF2B5EF4-FFF2-40B4-BE49-F238E27FC236}">
                <a16:creationId xmlns:a16="http://schemas.microsoft.com/office/drawing/2014/main" id="{74437410-C855-43DA-AB48-922DD3166204}"/>
              </a:ext>
            </a:extLst>
          </p:cNvPr>
          <p:cNvSpPr txBox="1"/>
          <p:nvPr/>
        </p:nvSpPr>
        <p:spPr>
          <a:xfrm>
            <a:off x="7386320" y="3789680"/>
            <a:ext cx="312906" cy="369332"/>
          </a:xfrm>
          <a:prstGeom prst="rect">
            <a:avLst/>
          </a:prstGeom>
          <a:noFill/>
        </p:spPr>
        <p:txBody>
          <a:bodyPr wrap="none" rtlCol="0">
            <a:spAutoFit/>
          </a:bodyPr>
          <a:lstStyle/>
          <a:p>
            <a:r>
              <a:rPr lang="en-US" b="1" dirty="0">
                <a:solidFill>
                  <a:srgbClr val="C00000"/>
                </a:solidFill>
              </a:rPr>
              <a:t>5</a:t>
            </a:r>
          </a:p>
        </p:txBody>
      </p:sp>
      <p:sp>
        <p:nvSpPr>
          <p:cNvPr id="31" name="TextBox 30">
            <a:extLst>
              <a:ext uri="{FF2B5EF4-FFF2-40B4-BE49-F238E27FC236}">
                <a16:creationId xmlns:a16="http://schemas.microsoft.com/office/drawing/2014/main" id="{D8A9DAA8-36C3-41A3-B152-A43B42EE523C}"/>
              </a:ext>
            </a:extLst>
          </p:cNvPr>
          <p:cNvSpPr txBox="1"/>
          <p:nvPr/>
        </p:nvSpPr>
        <p:spPr>
          <a:xfrm>
            <a:off x="9743440" y="3789680"/>
            <a:ext cx="428387" cy="369332"/>
          </a:xfrm>
          <a:prstGeom prst="rect">
            <a:avLst/>
          </a:prstGeom>
          <a:noFill/>
        </p:spPr>
        <p:txBody>
          <a:bodyPr wrap="none" rtlCol="0">
            <a:spAutoFit/>
          </a:bodyPr>
          <a:lstStyle/>
          <a:p>
            <a:r>
              <a:rPr lang="en-US" b="1" dirty="0">
                <a:solidFill>
                  <a:srgbClr val="C00000"/>
                </a:solidFill>
              </a:rPr>
              <a:t>11</a:t>
            </a:r>
          </a:p>
        </p:txBody>
      </p:sp>
    </p:spTree>
    <p:extLst>
      <p:ext uri="{BB962C8B-B14F-4D97-AF65-F5344CB8AC3E}">
        <p14:creationId xmlns:p14="http://schemas.microsoft.com/office/powerpoint/2010/main" val="59499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Word Embeddings</a:t>
            </a:r>
          </a:p>
        </p:txBody>
      </p:sp>
      <p:sp>
        <p:nvSpPr>
          <p:cNvPr id="2" name="Rectangle 1">
            <a:extLst>
              <a:ext uri="{FF2B5EF4-FFF2-40B4-BE49-F238E27FC236}">
                <a16:creationId xmlns:a16="http://schemas.microsoft.com/office/drawing/2014/main" id="{36C24E80-2CA1-4413-A487-1136C99720E2}"/>
              </a:ext>
            </a:extLst>
          </p:cNvPr>
          <p:cNvSpPr/>
          <p:nvPr/>
        </p:nvSpPr>
        <p:spPr>
          <a:xfrm>
            <a:off x="2255520" y="688536"/>
            <a:ext cx="9611360" cy="4809009"/>
          </a:xfrm>
          <a:prstGeom prst="rect">
            <a:avLst/>
          </a:prstGeom>
        </p:spPr>
        <p:txBody>
          <a:bodyPr wrap="square">
            <a:spAutoFit/>
          </a:bodyPr>
          <a:lstStyle/>
          <a:p>
            <a:pPr algn="just">
              <a:lnSpc>
                <a:spcPct val="95000"/>
              </a:lnSpc>
              <a:spcAft>
                <a:spcPts val="600"/>
              </a:spcAft>
              <a:tabLst>
                <a:tab pos="182880" algn="l"/>
              </a:tabLst>
            </a:pPr>
            <a:r>
              <a:rPr lang="en-US" spc="-5" dirty="0">
                <a:latin typeface="+mj-lt"/>
                <a:ea typeface="SimSun" panose="02010600030101010101" pitchFamily="2" charset="-122"/>
              </a:rPr>
              <a:t>Word2Vec model from genism library was leverage to generate 16 different predictive word embeddings (5 CBOW and 11 skip grams). Following parameters were modified to identify the best suited word embedding model:</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pc="-5" dirty="0">
              <a:latin typeface="+mj-lt"/>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b="1" spc="-5" dirty="0">
                <a:solidFill>
                  <a:srgbClr val="C00000"/>
                </a:solidFill>
                <a:latin typeface="+mj-lt"/>
                <a:ea typeface="SimSun" panose="02010600030101010101" pitchFamily="2" charset="-122"/>
              </a:rPr>
              <a:t>Number of epochs</a:t>
            </a:r>
            <a:r>
              <a:rPr lang="en-US" spc="-5" dirty="0">
                <a:latin typeface="+mj-lt"/>
                <a:ea typeface="SimSun" panose="02010600030101010101" pitchFamily="2" charset="-122"/>
              </a:rPr>
              <a:t>: Number of training epochs/ iterations over the corpus</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pc="-5" dirty="0">
              <a:latin typeface="+mj-lt"/>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b="1" spc="-5" dirty="0">
                <a:solidFill>
                  <a:srgbClr val="C00000"/>
                </a:solidFill>
                <a:latin typeface="+mj-lt"/>
                <a:ea typeface="SimSun" panose="02010600030101010101" pitchFamily="2" charset="-122"/>
              </a:rPr>
              <a:t>Min count</a:t>
            </a:r>
            <a:r>
              <a:rPr lang="en-US" spc="-5" dirty="0">
                <a:latin typeface="+mj-lt"/>
                <a:ea typeface="SimSun" panose="02010600030101010101" pitchFamily="2" charset="-122"/>
              </a:rPr>
              <a:t>: Ignores all words with total frequency lower than this</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pc="-5" dirty="0">
              <a:latin typeface="+mj-lt"/>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b="1" spc="-5" dirty="0">
                <a:solidFill>
                  <a:srgbClr val="C00000"/>
                </a:solidFill>
                <a:latin typeface="+mj-lt"/>
                <a:ea typeface="SimSun" panose="02010600030101010101" pitchFamily="2" charset="-122"/>
              </a:rPr>
              <a:t>Vector size</a:t>
            </a:r>
            <a:r>
              <a:rPr lang="en-US" spc="-5" dirty="0">
                <a:latin typeface="+mj-lt"/>
                <a:ea typeface="SimSun" panose="02010600030101010101" pitchFamily="2" charset="-122"/>
              </a:rPr>
              <a:t>: Number of dimensions that a word is represented as</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pc="-5" dirty="0">
              <a:latin typeface="+mj-lt"/>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b="1" spc="-5" dirty="0">
                <a:solidFill>
                  <a:srgbClr val="C00000"/>
                </a:solidFill>
                <a:latin typeface="+mj-lt"/>
                <a:ea typeface="SimSun" panose="02010600030101010101" pitchFamily="2" charset="-122"/>
              </a:rPr>
              <a:t>Window size</a:t>
            </a:r>
            <a:r>
              <a:rPr lang="en-US" spc="-5" dirty="0">
                <a:latin typeface="+mj-lt"/>
                <a:ea typeface="SimSun" panose="02010600030101010101" pitchFamily="2" charset="-122"/>
              </a:rPr>
              <a:t>: Maximum distance between the current and predicted word within a sentence</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endParaRPr lang="en-US" spc="-5" dirty="0">
              <a:latin typeface="+mj-lt"/>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b="1" spc="-5" dirty="0">
                <a:solidFill>
                  <a:srgbClr val="C00000"/>
                </a:solidFill>
                <a:latin typeface="+mj-lt"/>
                <a:ea typeface="SimSun" panose="02010600030101010101" pitchFamily="2" charset="-122"/>
              </a:rPr>
              <a:t>Model Type</a:t>
            </a:r>
            <a:r>
              <a:rPr lang="en-US" spc="-5" dirty="0">
                <a:latin typeface="+mj-lt"/>
                <a:ea typeface="SimSun" panose="02010600030101010101" pitchFamily="2" charset="-122"/>
              </a:rPr>
              <a:t>: CBOW or Skip-gram: Skip-gram tries to predict the surrounding words given a context word whereas CBOW does the opposite</a:t>
            </a:r>
          </a:p>
        </p:txBody>
      </p:sp>
    </p:spTree>
    <p:extLst>
      <p:ext uri="{BB962C8B-B14F-4D97-AF65-F5344CB8AC3E}">
        <p14:creationId xmlns:p14="http://schemas.microsoft.com/office/powerpoint/2010/main" val="187006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Word Embeddings</a:t>
            </a:r>
          </a:p>
        </p:txBody>
      </p:sp>
      <p:graphicFrame>
        <p:nvGraphicFramePr>
          <p:cNvPr id="4" name="Table 3">
            <a:extLst>
              <a:ext uri="{FF2B5EF4-FFF2-40B4-BE49-F238E27FC236}">
                <a16:creationId xmlns:a16="http://schemas.microsoft.com/office/drawing/2014/main" id="{44D4E643-938D-4B63-806D-C3614281F822}"/>
              </a:ext>
            </a:extLst>
          </p:cNvPr>
          <p:cNvGraphicFramePr>
            <a:graphicFrameLocks noGrp="1"/>
          </p:cNvGraphicFramePr>
          <p:nvPr>
            <p:extLst>
              <p:ext uri="{D42A27DB-BD31-4B8C-83A1-F6EECF244321}">
                <p14:modId xmlns:p14="http://schemas.microsoft.com/office/powerpoint/2010/main" val="243023605"/>
              </p:ext>
            </p:extLst>
          </p:nvPr>
        </p:nvGraphicFramePr>
        <p:xfrm>
          <a:off x="2247665" y="1889760"/>
          <a:ext cx="4340227" cy="2427510"/>
        </p:xfrm>
        <a:graphic>
          <a:graphicData uri="http://schemas.openxmlformats.org/drawingml/2006/table">
            <a:tbl>
              <a:tblPr firstRow="1" firstCol="1" bandRow="1">
                <a:tableStyleId>{5C22544A-7EE6-4342-B048-85BDC9FD1C3A}</a:tableStyleId>
              </a:tblPr>
              <a:tblGrid>
                <a:gridCol w="842388">
                  <a:extLst>
                    <a:ext uri="{9D8B030D-6E8A-4147-A177-3AD203B41FA5}">
                      <a16:colId xmlns:a16="http://schemas.microsoft.com/office/drawing/2014/main" val="3756572973"/>
                    </a:ext>
                  </a:extLst>
                </a:gridCol>
                <a:gridCol w="873787">
                  <a:extLst>
                    <a:ext uri="{9D8B030D-6E8A-4147-A177-3AD203B41FA5}">
                      <a16:colId xmlns:a16="http://schemas.microsoft.com/office/drawing/2014/main" val="1566619658"/>
                    </a:ext>
                  </a:extLst>
                </a:gridCol>
                <a:gridCol w="874684">
                  <a:extLst>
                    <a:ext uri="{9D8B030D-6E8A-4147-A177-3AD203B41FA5}">
                      <a16:colId xmlns:a16="http://schemas.microsoft.com/office/drawing/2014/main" val="2093984897"/>
                    </a:ext>
                  </a:extLst>
                </a:gridCol>
                <a:gridCol w="874684">
                  <a:extLst>
                    <a:ext uri="{9D8B030D-6E8A-4147-A177-3AD203B41FA5}">
                      <a16:colId xmlns:a16="http://schemas.microsoft.com/office/drawing/2014/main" val="3720023643"/>
                    </a:ext>
                  </a:extLst>
                </a:gridCol>
                <a:gridCol w="874684">
                  <a:extLst>
                    <a:ext uri="{9D8B030D-6E8A-4147-A177-3AD203B41FA5}">
                      <a16:colId xmlns:a16="http://schemas.microsoft.com/office/drawing/2014/main" val="1477032685"/>
                    </a:ext>
                  </a:extLst>
                </a:gridCol>
              </a:tblGrid>
              <a:tr h="673324">
                <a:tc>
                  <a:txBody>
                    <a:bodyPr/>
                    <a:lstStyle/>
                    <a:p>
                      <a:pPr marL="0" marR="0" indent="0" algn="ctr">
                        <a:lnSpc>
                          <a:spcPct val="95000"/>
                        </a:lnSpc>
                        <a:spcBef>
                          <a:spcPts val="0"/>
                        </a:spcBef>
                        <a:spcAft>
                          <a:spcPts val="600"/>
                        </a:spcAft>
                        <a:tabLst>
                          <a:tab pos="182880" algn="l"/>
                        </a:tabLst>
                      </a:pPr>
                      <a:r>
                        <a:rPr lang="en-US" sz="1000" spc="-5">
                          <a:effectLst/>
                        </a:rPr>
                        <a:t>Model</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Epochs</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Min. word Freq</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Vec Size</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Window</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9159802"/>
                  </a:ext>
                </a:extLst>
              </a:tr>
              <a:tr h="336662">
                <a:tc>
                  <a:txBody>
                    <a:bodyPr/>
                    <a:lstStyle/>
                    <a:p>
                      <a:pPr marL="0" marR="0" indent="0" algn="ctr">
                        <a:lnSpc>
                          <a:spcPct val="95000"/>
                        </a:lnSpc>
                        <a:spcBef>
                          <a:spcPts val="0"/>
                        </a:spcBef>
                        <a:spcAft>
                          <a:spcPts val="600"/>
                        </a:spcAft>
                        <a:tabLst>
                          <a:tab pos="182880" algn="l"/>
                        </a:tabLst>
                      </a:pPr>
                      <a:r>
                        <a:rPr lang="en-US" sz="1000" spc="-5" dirty="0">
                          <a:effectLst/>
                        </a:rPr>
                        <a:t>Model 1</a:t>
                      </a:r>
                      <a:endParaRPr lang="en-US" sz="1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28022098"/>
                  </a:ext>
                </a:extLst>
              </a:tr>
              <a:tr h="354381">
                <a:tc>
                  <a:txBody>
                    <a:bodyPr/>
                    <a:lstStyle/>
                    <a:p>
                      <a:pPr marL="0" marR="0" algn="ctr">
                        <a:spcBef>
                          <a:spcPts val="0"/>
                        </a:spcBef>
                        <a:spcAft>
                          <a:spcPts val="0"/>
                        </a:spcAft>
                      </a:pPr>
                      <a:r>
                        <a:rPr lang="en-US" sz="1000">
                          <a:effectLst/>
                        </a:rPr>
                        <a:t>Model 2</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85555793"/>
                  </a:ext>
                </a:extLst>
              </a:tr>
              <a:tr h="354381">
                <a:tc>
                  <a:txBody>
                    <a:bodyPr/>
                    <a:lstStyle/>
                    <a:p>
                      <a:pPr marL="0" marR="0" algn="ctr">
                        <a:spcBef>
                          <a:spcPts val="0"/>
                        </a:spcBef>
                        <a:spcAft>
                          <a:spcPts val="0"/>
                        </a:spcAft>
                      </a:pPr>
                      <a:r>
                        <a:rPr lang="en-US" sz="1000">
                          <a:effectLst/>
                        </a:rPr>
                        <a:t>Model 3</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12741155"/>
                  </a:ext>
                </a:extLst>
              </a:tr>
              <a:tr h="354381">
                <a:tc>
                  <a:txBody>
                    <a:bodyPr/>
                    <a:lstStyle/>
                    <a:p>
                      <a:pPr marL="0" marR="0" algn="ctr">
                        <a:spcBef>
                          <a:spcPts val="0"/>
                        </a:spcBef>
                        <a:spcAft>
                          <a:spcPts val="0"/>
                        </a:spcAft>
                      </a:pPr>
                      <a:r>
                        <a:rPr lang="en-US" sz="1000">
                          <a:effectLst/>
                        </a:rPr>
                        <a:t>Model 4</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300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10318052"/>
                  </a:ext>
                </a:extLst>
              </a:tr>
              <a:tr h="354381">
                <a:tc>
                  <a:txBody>
                    <a:bodyPr/>
                    <a:lstStyle/>
                    <a:p>
                      <a:pPr marL="0" marR="0" algn="ctr">
                        <a:spcBef>
                          <a:spcPts val="0"/>
                        </a:spcBef>
                        <a:spcAft>
                          <a:spcPts val="0"/>
                        </a:spcAft>
                      </a:pPr>
                      <a:r>
                        <a:rPr lang="en-US" sz="1000">
                          <a:effectLst/>
                        </a:rPr>
                        <a:t>Model 5</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300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dirty="0">
                          <a:effectLst/>
                        </a:rPr>
                        <a:t>15</a:t>
                      </a:r>
                      <a:endParaRPr lang="en-US" sz="1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00222061"/>
                  </a:ext>
                </a:extLst>
              </a:tr>
            </a:tbl>
          </a:graphicData>
        </a:graphic>
      </p:graphicFrame>
      <p:graphicFrame>
        <p:nvGraphicFramePr>
          <p:cNvPr id="5" name="Table 4">
            <a:extLst>
              <a:ext uri="{FF2B5EF4-FFF2-40B4-BE49-F238E27FC236}">
                <a16:creationId xmlns:a16="http://schemas.microsoft.com/office/drawing/2014/main" id="{A85FDE2C-EFFB-4C9C-AA89-FFC33318B542}"/>
              </a:ext>
            </a:extLst>
          </p:cNvPr>
          <p:cNvGraphicFramePr>
            <a:graphicFrameLocks noGrp="1"/>
          </p:cNvGraphicFramePr>
          <p:nvPr>
            <p:extLst>
              <p:ext uri="{D42A27DB-BD31-4B8C-83A1-F6EECF244321}">
                <p14:modId xmlns:p14="http://schemas.microsoft.com/office/powerpoint/2010/main" val="16691731"/>
              </p:ext>
            </p:extLst>
          </p:nvPr>
        </p:nvGraphicFramePr>
        <p:xfrm>
          <a:off x="7314570" y="891318"/>
          <a:ext cx="4340227" cy="4981162"/>
        </p:xfrm>
        <a:graphic>
          <a:graphicData uri="http://schemas.openxmlformats.org/drawingml/2006/table">
            <a:tbl>
              <a:tblPr firstRow="1" firstCol="1" bandRow="1">
                <a:tableStyleId>{5C22544A-7EE6-4342-B048-85BDC9FD1C3A}</a:tableStyleId>
              </a:tblPr>
              <a:tblGrid>
                <a:gridCol w="985029">
                  <a:extLst>
                    <a:ext uri="{9D8B030D-6E8A-4147-A177-3AD203B41FA5}">
                      <a16:colId xmlns:a16="http://schemas.microsoft.com/office/drawing/2014/main" val="2159052469"/>
                    </a:ext>
                  </a:extLst>
                </a:gridCol>
                <a:gridCol w="731146">
                  <a:extLst>
                    <a:ext uri="{9D8B030D-6E8A-4147-A177-3AD203B41FA5}">
                      <a16:colId xmlns:a16="http://schemas.microsoft.com/office/drawing/2014/main" val="781878823"/>
                    </a:ext>
                  </a:extLst>
                </a:gridCol>
                <a:gridCol w="874684">
                  <a:extLst>
                    <a:ext uri="{9D8B030D-6E8A-4147-A177-3AD203B41FA5}">
                      <a16:colId xmlns:a16="http://schemas.microsoft.com/office/drawing/2014/main" val="2732278291"/>
                    </a:ext>
                  </a:extLst>
                </a:gridCol>
                <a:gridCol w="874684">
                  <a:extLst>
                    <a:ext uri="{9D8B030D-6E8A-4147-A177-3AD203B41FA5}">
                      <a16:colId xmlns:a16="http://schemas.microsoft.com/office/drawing/2014/main" val="3370315336"/>
                    </a:ext>
                  </a:extLst>
                </a:gridCol>
                <a:gridCol w="874684">
                  <a:extLst>
                    <a:ext uri="{9D8B030D-6E8A-4147-A177-3AD203B41FA5}">
                      <a16:colId xmlns:a16="http://schemas.microsoft.com/office/drawing/2014/main" val="2863757440"/>
                    </a:ext>
                  </a:extLst>
                </a:gridCol>
              </a:tblGrid>
              <a:tr h="898501">
                <a:tc>
                  <a:txBody>
                    <a:bodyPr/>
                    <a:lstStyle/>
                    <a:p>
                      <a:pPr marL="0" marR="0" indent="0" algn="ctr">
                        <a:lnSpc>
                          <a:spcPct val="95000"/>
                        </a:lnSpc>
                        <a:spcBef>
                          <a:spcPts val="0"/>
                        </a:spcBef>
                        <a:spcAft>
                          <a:spcPts val="600"/>
                        </a:spcAft>
                        <a:tabLst>
                          <a:tab pos="182880" algn="l"/>
                        </a:tabLst>
                      </a:pPr>
                      <a:r>
                        <a:rPr lang="en-US" sz="1000" spc="-5">
                          <a:effectLst/>
                        </a:rPr>
                        <a:t>Model</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Epochs</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Min. word Freq</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Vec Size</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Window</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536612835"/>
                  </a:ext>
                </a:extLst>
              </a:tr>
              <a:tr h="371151">
                <a:tc>
                  <a:txBody>
                    <a:bodyPr/>
                    <a:lstStyle/>
                    <a:p>
                      <a:pPr marL="0" marR="0" indent="0" algn="ctr">
                        <a:lnSpc>
                          <a:spcPct val="95000"/>
                        </a:lnSpc>
                        <a:spcBef>
                          <a:spcPts val="0"/>
                        </a:spcBef>
                        <a:spcAft>
                          <a:spcPts val="600"/>
                        </a:spcAft>
                        <a:tabLst>
                          <a:tab pos="182880" algn="l"/>
                        </a:tabLst>
                      </a:pPr>
                      <a:r>
                        <a:rPr lang="en-US" sz="1000" spc="-5">
                          <a:effectLst/>
                        </a:rPr>
                        <a:t>Model 6</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02204564"/>
                  </a:ext>
                </a:extLst>
              </a:tr>
              <a:tr h="371151">
                <a:tc>
                  <a:txBody>
                    <a:bodyPr/>
                    <a:lstStyle/>
                    <a:p>
                      <a:pPr marL="0" marR="0" algn="ctr">
                        <a:spcBef>
                          <a:spcPts val="0"/>
                        </a:spcBef>
                        <a:spcAft>
                          <a:spcPts val="0"/>
                        </a:spcAft>
                      </a:pPr>
                      <a:r>
                        <a:rPr lang="en-US" sz="1000">
                          <a:effectLst/>
                        </a:rPr>
                        <a:t>Model 7</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dirty="0">
                          <a:effectLst/>
                        </a:rPr>
                        <a:t>2</a:t>
                      </a:r>
                      <a:endParaRPr lang="en-US" sz="1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36758231"/>
                  </a:ext>
                </a:extLst>
              </a:tr>
              <a:tr h="371151">
                <a:tc>
                  <a:txBody>
                    <a:bodyPr/>
                    <a:lstStyle/>
                    <a:p>
                      <a:pPr marL="0" marR="0" algn="ctr">
                        <a:spcBef>
                          <a:spcPts val="0"/>
                        </a:spcBef>
                        <a:spcAft>
                          <a:spcPts val="0"/>
                        </a:spcAft>
                      </a:pPr>
                      <a:r>
                        <a:rPr lang="en-US" sz="1000">
                          <a:effectLst/>
                        </a:rPr>
                        <a:t>Model 8</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43082090"/>
                  </a:ext>
                </a:extLst>
              </a:tr>
              <a:tr h="371151">
                <a:tc>
                  <a:txBody>
                    <a:bodyPr/>
                    <a:lstStyle/>
                    <a:p>
                      <a:pPr marL="0" marR="0" algn="ctr">
                        <a:spcBef>
                          <a:spcPts val="0"/>
                        </a:spcBef>
                        <a:spcAft>
                          <a:spcPts val="0"/>
                        </a:spcAft>
                      </a:pPr>
                      <a:r>
                        <a:rPr lang="en-US" sz="1000">
                          <a:effectLst/>
                        </a:rPr>
                        <a:t>Model 9</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68508257"/>
                  </a:ext>
                </a:extLst>
              </a:tr>
              <a:tr h="371151">
                <a:tc>
                  <a:txBody>
                    <a:bodyPr/>
                    <a:lstStyle/>
                    <a:p>
                      <a:pPr marL="0" marR="0" algn="ctr">
                        <a:spcBef>
                          <a:spcPts val="0"/>
                        </a:spcBef>
                        <a:spcAft>
                          <a:spcPts val="0"/>
                        </a:spcAft>
                      </a:pPr>
                      <a:r>
                        <a:rPr lang="en-US" sz="1000">
                          <a:effectLst/>
                        </a:rPr>
                        <a:t>Model 10</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2284496"/>
                  </a:ext>
                </a:extLst>
              </a:tr>
              <a:tr h="371151">
                <a:tc>
                  <a:txBody>
                    <a:bodyPr/>
                    <a:lstStyle/>
                    <a:p>
                      <a:pPr marL="0" marR="0" algn="ctr">
                        <a:spcBef>
                          <a:spcPts val="0"/>
                        </a:spcBef>
                        <a:spcAft>
                          <a:spcPts val="0"/>
                        </a:spcAft>
                      </a:pPr>
                      <a:r>
                        <a:rPr lang="en-US" sz="1000">
                          <a:effectLst/>
                        </a:rPr>
                        <a:t>Model 11</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300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73365441"/>
                  </a:ext>
                </a:extLst>
              </a:tr>
              <a:tr h="371151">
                <a:tc>
                  <a:txBody>
                    <a:bodyPr/>
                    <a:lstStyle/>
                    <a:p>
                      <a:pPr marL="0" marR="0" algn="ctr">
                        <a:spcBef>
                          <a:spcPts val="0"/>
                        </a:spcBef>
                        <a:spcAft>
                          <a:spcPts val="0"/>
                        </a:spcAft>
                      </a:pPr>
                      <a:r>
                        <a:rPr lang="en-US" sz="1000">
                          <a:effectLst/>
                        </a:rPr>
                        <a:t>Model 12</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809912632"/>
                  </a:ext>
                </a:extLst>
              </a:tr>
              <a:tr h="371151">
                <a:tc>
                  <a:txBody>
                    <a:bodyPr/>
                    <a:lstStyle/>
                    <a:p>
                      <a:pPr marL="0" marR="0" algn="ctr">
                        <a:spcBef>
                          <a:spcPts val="0"/>
                        </a:spcBef>
                        <a:spcAft>
                          <a:spcPts val="0"/>
                        </a:spcAft>
                      </a:pPr>
                      <a:r>
                        <a:rPr lang="en-US" sz="1000">
                          <a:effectLst/>
                        </a:rPr>
                        <a:t>Model 13</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300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90418984"/>
                  </a:ext>
                </a:extLst>
              </a:tr>
              <a:tr h="371151">
                <a:tc>
                  <a:txBody>
                    <a:bodyPr/>
                    <a:lstStyle/>
                    <a:p>
                      <a:pPr marL="0" marR="0" algn="ctr">
                        <a:spcBef>
                          <a:spcPts val="0"/>
                        </a:spcBef>
                        <a:spcAft>
                          <a:spcPts val="0"/>
                        </a:spcAft>
                      </a:pPr>
                      <a:r>
                        <a:rPr lang="en-US" sz="1000">
                          <a:effectLst/>
                        </a:rPr>
                        <a:t>Model 14</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5</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81996921"/>
                  </a:ext>
                </a:extLst>
              </a:tr>
              <a:tr h="371151">
                <a:tc>
                  <a:txBody>
                    <a:bodyPr/>
                    <a:lstStyle/>
                    <a:p>
                      <a:pPr marL="0" marR="0" algn="ctr">
                        <a:spcBef>
                          <a:spcPts val="0"/>
                        </a:spcBef>
                        <a:spcAft>
                          <a:spcPts val="0"/>
                        </a:spcAft>
                      </a:pPr>
                      <a:r>
                        <a:rPr lang="en-US" sz="1000">
                          <a:effectLst/>
                        </a:rPr>
                        <a:t>Model 15**</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15</a:t>
                      </a:r>
                      <a:endParaRPr lang="en-US" sz="1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812059621"/>
                  </a:ext>
                </a:extLst>
              </a:tr>
              <a:tr h="371151">
                <a:tc>
                  <a:txBody>
                    <a:bodyPr/>
                    <a:lstStyle/>
                    <a:p>
                      <a:pPr marL="0" marR="0" algn="ctr">
                        <a:spcBef>
                          <a:spcPts val="0"/>
                        </a:spcBef>
                        <a:spcAft>
                          <a:spcPts val="0"/>
                        </a:spcAft>
                      </a:pPr>
                      <a:r>
                        <a:rPr lang="en-US" sz="1000">
                          <a:effectLst/>
                        </a:rPr>
                        <a:t>Model 16**</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20</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dirty="0">
                          <a:effectLst/>
                        </a:rPr>
                        <a:t>200</a:t>
                      </a:r>
                      <a:endParaRPr lang="en-US" sz="1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Lst>
                      </a:pPr>
                      <a:r>
                        <a:rPr lang="en-US" sz="1000" spc="-5" dirty="0">
                          <a:effectLst/>
                        </a:rPr>
                        <a:t>15</a:t>
                      </a:r>
                      <a:endParaRPr lang="en-US" sz="1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247162351"/>
                  </a:ext>
                </a:extLst>
              </a:tr>
            </a:tbl>
          </a:graphicData>
        </a:graphic>
      </p:graphicFrame>
      <p:sp>
        <p:nvSpPr>
          <p:cNvPr id="6" name="Rectangle 5">
            <a:extLst>
              <a:ext uri="{FF2B5EF4-FFF2-40B4-BE49-F238E27FC236}">
                <a16:creationId xmlns:a16="http://schemas.microsoft.com/office/drawing/2014/main" id="{138EE463-7978-4D0A-9CAE-29B201F62968}"/>
              </a:ext>
            </a:extLst>
          </p:cNvPr>
          <p:cNvSpPr/>
          <p:nvPr/>
        </p:nvSpPr>
        <p:spPr>
          <a:xfrm>
            <a:off x="8288925" y="5501856"/>
            <a:ext cx="3365872" cy="37062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D01EDA-C8D1-4F4E-83A5-017A23219CF0}"/>
              </a:ext>
            </a:extLst>
          </p:cNvPr>
          <p:cNvSpPr/>
          <p:nvPr/>
        </p:nvSpPr>
        <p:spPr>
          <a:xfrm>
            <a:off x="7314570" y="6067818"/>
            <a:ext cx="4623430" cy="618631"/>
          </a:xfrm>
          <a:prstGeom prst="rect">
            <a:avLst/>
          </a:prstGeom>
        </p:spPr>
        <p:txBody>
          <a:bodyPr wrap="square">
            <a:spAutoFit/>
          </a:bodyPr>
          <a:lstStyle/>
          <a:p>
            <a:pPr algn="just">
              <a:lnSpc>
                <a:spcPct val="95000"/>
              </a:lnSpc>
              <a:spcAft>
                <a:spcPts val="600"/>
              </a:spcAft>
              <a:tabLst>
                <a:tab pos="182880" algn="l"/>
              </a:tabLst>
            </a:pPr>
            <a:r>
              <a:rPr lang="en-US" sz="1200" spc="-5" dirty="0">
                <a:latin typeface="Times New Roman" panose="02020603050405020304" pitchFamily="18" charset="0"/>
                <a:ea typeface="SimSun" panose="02010600030101010101" pitchFamily="2" charset="-122"/>
              </a:rPr>
              <a:t>**Model 15 and 16 have additional data. Model 15 considers an additional set of </a:t>
            </a:r>
            <a:r>
              <a:rPr lang="en-US" sz="1200" spc="-5" dirty="0" err="1">
                <a:latin typeface="Times New Roman" panose="02020603050405020304" pitchFamily="18" charset="0"/>
                <a:ea typeface="SimSun" panose="02010600030101010101" pitchFamily="2" charset="-122"/>
              </a:rPr>
              <a:t>imdb</a:t>
            </a:r>
            <a:r>
              <a:rPr lang="en-US" sz="1200" spc="-5" dirty="0">
                <a:latin typeface="Times New Roman" panose="02020603050405020304" pitchFamily="18" charset="0"/>
                <a:ea typeface="SimSun" panose="02010600030101010101" pitchFamily="2" charset="-122"/>
              </a:rPr>
              <a:t> movie reviews and 16 has random Tweets plus the regular training data including </a:t>
            </a:r>
            <a:r>
              <a:rPr lang="en-US" sz="1200" spc="-5" dirty="0" err="1">
                <a:latin typeface="Times New Roman" panose="02020603050405020304" pitchFamily="18" charset="0"/>
                <a:ea typeface="SimSun" panose="02010600030101010101" pitchFamily="2" charset="-122"/>
              </a:rPr>
              <a:t>imdb</a:t>
            </a:r>
            <a:r>
              <a:rPr lang="en-US" sz="1200" spc="-5" dirty="0">
                <a:latin typeface="Times New Roman" panose="02020603050405020304" pitchFamily="18" charset="0"/>
                <a:ea typeface="SimSun" panose="02010600030101010101" pitchFamily="2" charset="-122"/>
              </a:rPr>
              <a:t> data</a:t>
            </a:r>
          </a:p>
        </p:txBody>
      </p:sp>
      <p:sp>
        <p:nvSpPr>
          <p:cNvPr id="8" name="Rectangle 7">
            <a:extLst>
              <a:ext uri="{FF2B5EF4-FFF2-40B4-BE49-F238E27FC236}">
                <a16:creationId xmlns:a16="http://schemas.microsoft.com/office/drawing/2014/main" id="{84925949-E358-4F11-930A-55D5CCC08FB2}"/>
              </a:ext>
            </a:extLst>
          </p:cNvPr>
          <p:cNvSpPr/>
          <p:nvPr/>
        </p:nvSpPr>
        <p:spPr>
          <a:xfrm>
            <a:off x="8288925" y="2908043"/>
            <a:ext cx="3365872" cy="37062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48CC3C-1922-43F8-8F88-2C7FB829A60D}"/>
              </a:ext>
            </a:extLst>
          </p:cNvPr>
          <p:cNvSpPr/>
          <p:nvPr/>
        </p:nvSpPr>
        <p:spPr>
          <a:xfrm>
            <a:off x="8542758" y="424317"/>
            <a:ext cx="1986441" cy="369332"/>
          </a:xfrm>
          <a:prstGeom prst="rect">
            <a:avLst/>
          </a:prstGeom>
        </p:spPr>
        <p:txBody>
          <a:bodyPr wrap="none">
            <a:spAutoFit/>
          </a:bodyPr>
          <a:lstStyle/>
          <a:p>
            <a:r>
              <a:rPr lang="en-US" b="1" dirty="0">
                <a:solidFill>
                  <a:srgbClr val="C00000"/>
                </a:solidFill>
                <a:latin typeface="Times New Roman" panose="02020603050405020304" pitchFamily="18" charset="0"/>
                <a:ea typeface="SimSun" panose="02010600030101010101" pitchFamily="2" charset="-122"/>
              </a:rPr>
              <a:t>Skip-gram models</a:t>
            </a:r>
            <a:endParaRPr lang="en-US" b="1" dirty="0">
              <a:solidFill>
                <a:srgbClr val="C00000"/>
              </a:solidFill>
            </a:endParaRPr>
          </a:p>
        </p:txBody>
      </p:sp>
      <p:sp>
        <p:nvSpPr>
          <p:cNvPr id="10" name="Rectangle 9">
            <a:extLst>
              <a:ext uri="{FF2B5EF4-FFF2-40B4-BE49-F238E27FC236}">
                <a16:creationId xmlns:a16="http://schemas.microsoft.com/office/drawing/2014/main" id="{7C770927-4092-41E3-8152-C401BA6F6896}"/>
              </a:ext>
            </a:extLst>
          </p:cNvPr>
          <p:cNvSpPr/>
          <p:nvPr/>
        </p:nvSpPr>
        <p:spPr>
          <a:xfrm>
            <a:off x="3619001" y="1415534"/>
            <a:ext cx="1661673" cy="369332"/>
          </a:xfrm>
          <a:prstGeom prst="rect">
            <a:avLst/>
          </a:prstGeom>
        </p:spPr>
        <p:txBody>
          <a:bodyPr wrap="none">
            <a:spAutoFit/>
          </a:bodyPr>
          <a:lstStyle/>
          <a:p>
            <a:r>
              <a:rPr lang="en-US" b="1" dirty="0">
                <a:solidFill>
                  <a:srgbClr val="C00000"/>
                </a:solidFill>
                <a:latin typeface="Times New Roman" panose="02020603050405020304" pitchFamily="18" charset="0"/>
                <a:ea typeface="SimSun" panose="02010600030101010101" pitchFamily="2" charset="-122"/>
              </a:rPr>
              <a:t>CBOW models</a:t>
            </a:r>
            <a:endParaRPr lang="en-US" b="1" dirty="0">
              <a:solidFill>
                <a:srgbClr val="C00000"/>
              </a:solidFill>
            </a:endParaRPr>
          </a:p>
        </p:txBody>
      </p:sp>
      <p:sp>
        <p:nvSpPr>
          <p:cNvPr id="11" name="Rectangle 10">
            <a:extLst>
              <a:ext uri="{FF2B5EF4-FFF2-40B4-BE49-F238E27FC236}">
                <a16:creationId xmlns:a16="http://schemas.microsoft.com/office/drawing/2014/main" id="{628F1E82-63DC-4373-BF40-68F21A556874}"/>
              </a:ext>
            </a:extLst>
          </p:cNvPr>
          <p:cNvSpPr/>
          <p:nvPr/>
        </p:nvSpPr>
        <p:spPr>
          <a:xfrm>
            <a:off x="2247664" y="4763192"/>
            <a:ext cx="4623430" cy="1477328"/>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ea typeface="SimSun" panose="02010600030101010101" pitchFamily="2" charset="-122"/>
              </a:rPr>
              <a:t>Observation: Longer vector representation doesn’t necessarily add more accuracy</a:t>
            </a:r>
          </a:p>
          <a:p>
            <a:pPr marL="285750" indent="-285750">
              <a:buFont typeface="Wingdings" panose="05000000000000000000" pitchFamily="2" charset="2"/>
              <a:buChar char="Ø"/>
            </a:pPr>
            <a:endParaRPr lang="en-US" dirty="0">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Ø"/>
            </a:pPr>
            <a:r>
              <a:rPr lang="en-US" dirty="0">
                <a:latin typeface="Times New Roman" panose="02020603050405020304" pitchFamily="18" charset="0"/>
                <a:ea typeface="SimSun" panose="02010600030101010101" pitchFamily="2" charset="-122"/>
              </a:rPr>
              <a:t>Skip-Gram performed better, but took longer time to execute</a:t>
            </a:r>
            <a:endParaRPr lang="en-US" dirty="0"/>
          </a:p>
        </p:txBody>
      </p:sp>
    </p:spTree>
    <p:extLst>
      <p:ext uri="{BB962C8B-B14F-4D97-AF65-F5344CB8AC3E}">
        <p14:creationId xmlns:p14="http://schemas.microsoft.com/office/powerpoint/2010/main" val="10715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5EDEBC2-08DC-42E9-B052-E1804C30E755}"/>
              </a:ext>
            </a:extLst>
          </p:cNvPr>
          <p:cNvPicPr>
            <a:picLocks noChangeAspect="1"/>
          </p:cNvPicPr>
          <p:nvPr/>
        </p:nvPicPr>
        <p:blipFill rotWithShape="1">
          <a:blip r:embed="rId2">
            <a:extLst>
              <a:ext uri="{28A0092B-C50C-407E-A947-70E740481C1C}">
                <a14:useLocalDpi xmlns:a14="http://schemas.microsoft.com/office/drawing/2010/main" val="0"/>
              </a:ext>
            </a:extLst>
          </a:blip>
          <a:srcRect r="444"/>
          <a:stretch/>
        </p:blipFill>
        <p:spPr>
          <a:xfrm>
            <a:off x="2011680" y="863599"/>
            <a:ext cx="10180320" cy="5994401"/>
          </a:xfrm>
          <a:prstGeom prst="rect">
            <a:avLst/>
          </a:prstGeom>
        </p:spPr>
      </p:pic>
      <p:sp>
        <p:nvSpPr>
          <p:cNvPr id="8" name="Text Placeholder 10">
            <a:extLst>
              <a:ext uri="{FF2B5EF4-FFF2-40B4-BE49-F238E27FC236}">
                <a16:creationId xmlns:a16="http://schemas.microsoft.com/office/drawing/2014/main" id="{3BBDA838-ED2A-4AF3-9313-958C2CC3C6FF}"/>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Word Embeddings</a:t>
            </a:r>
          </a:p>
        </p:txBody>
      </p:sp>
      <p:sp>
        <p:nvSpPr>
          <p:cNvPr id="6" name="Rectangle 5">
            <a:extLst>
              <a:ext uri="{FF2B5EF4-FFF2-40B4-BE49-F238E27FC236}">
                <a16:creationId xmlns:a16="http://schemas.microsoft.com/office/drawing/2014/main" id="{7E024969-80E5-4C7A-BC28-BA0AF8502408}"/>
              </a:ext>
            </a:extLst>
          </p:cNvPr>
          <p:cNvSpPr/>
          <p:nvPr/>
        </p:nvSpPr>
        <p:spPr>
          <a:xfrm>
            <a:off x="3607489" y="179309"/>
            <a:ext cx="6155595" cy="355482"/>
          </a:xfrm>
          <a:prstGeom prst="rect">
            <a:avLst/>
          </a:prstGeom>
        </p:spPr>
        <p:txBody>
          <a:bodyPr wrap="none">
            <a:spAutoFit/>
          </a:bodyPr>
          <a:lstStyle/>
          <a:p>
            <a:pPr algn="ctr">
              <a:lnSpc>
                <a:spcPct val="95000"/>
              </a:lnSpc>
              <a:spcAft>
                <a:spcPts val="600"/>
              </a:spcAft>
              <a:tabLst>
                <a:tab pos="182880" algn="l"/>
              </a:tabLst>
            </a:pPr>
            <a:r>
              <a:rPr lang="en-US" b="1" spc="-5" dirty="0">
                <a:solidFill>
                  <a:srgbClr val="C00000"/>
                </a:solidFill>
                <a:latin typeface="Times New Roman" panose="02020603050405020304" pitchFamily="18" charset="0"/>
                <a:ea typeface="SimSun" panose="02010600030101010101" pitchFamily="2" charset="-122"/>
              </a:rPr>
              <a:t>% match in Google Analogy data set test (Skip-gram models)</a:t>
            </a:r>
          </a:p>
        </p:txBody>
      </p:sp>
      <p:sp>
        <p:nvSpPr>
          <p:cNvPr id="11" name="Rectangle 10">
            <a:extLst>
              <a:ext uri="{FF2B5EF4-FFF2-40B4-BE49-F238E27FC236}">
                <a16:creationId xmlns:a16="http://schemas.microsoft.com/office/drawing/2014/main" id="{66FCBE06-E94A-4CE8-83F0-071262FA64AB}"/>
              </a:ext>
            </a:extLst>
          </p:cNvPr>
          <p:cNvSpPr/>
          <p:nvPr/>
        </p:nvSpPr>
        <p:spPr>
          <a:xfrm>
            <a:off x="11480800" y="863598"/>
            <a:ext cx="720682" cy="5994401"/>
          </a:xfrm>
          <a:prstGeom prst="rect">
            <a:avLst/>
          </a:prstGeom>
          <a:solidFill>
            <a:srgbClr val="C00000">
              <a:alpha val="23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E058F-5059-4BCC-9FD9-AB43154E0F7A}"/>
              </a:ext>
            </a:extLst>
          </p:cNvPr>
          <p:cNvSpPr/>
          <p:nvPr/>
        </p:nvSpPr>
        <p:spPr>
          <a:xfrm>
            <a:off x="10014770" y="863599"/>
            <a:ext cx="720682" cy="5994401"/>
          </a:xfrm>
          <a:prstGeom prst="rect">
            <a:avLst/>
          </a:prstGeom>
          <a:solidFill>
            <a:srgbClr val="C00000">
              <a:alpha val="23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DC9930-04F2-43A3-AD23-27233C9EEF4F}"/>
              </a:ext>
            </a:extLst>
          </p:cNvPr>
          <p:cNvSpPr/>
          <p:nvPr/>
        </p:nvSpPr>
        <p:spPr>
          <a:xfrm>
            <a:off x="2789621" y="534791"/>
            <a:ext cx="9398000" cy="307777"/>
          </a:xfrm>
          <a:prstGeom prst="rect">
            <a:avLst/>
          </a:prstGeom>
        </p:spPr>
        <p:txBody>
          <a:bodyPr wrap="square">
            <a:spAutoFit/>
          </a:bodyPr>
          <a:lstStyle/>
          <a:p>
            <a:r>
              <a:rPr lang="en-US" sz="1400" i="1" dirty="0"/>
              <a:t>model16_moretweets = w2v(</a:t>
            </a:r>
            <a:r>
              <a:rPr lang="en-US" sz="1400" i="1" dirty="0" err="1"/>
              <a:t>data_more_tweet_df</a:t>
            </a:r>
            <a:r>
              <a:rPr lang="en-US" sz="1400" i="1" dirty="0"/>
              <a:t>['tokens'], 20, 2, 200, 15, 1, 'model16_moretweets.bin')</a:t>
            </a:r>
          </a:p>
        </p:txBody>
      </p:sp>
    </p:spTree>
    <p:extLst>
      <p:ext uri="{BB962C8B-B14F-4D97-AF65-F5344CB8AC3E}">
        <p14:creationId xmlns:p14="http://schemas.microsoft.com/office/powerpoint/2010/main" val="150273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3C1945F9-EC1A-4DC6-94BC-B32747B005FE}"/>
              </a:ext>
            </a:extLst>
          </p:cNvPr>
          <p:cNvSpPr/>
          <p:nvPr/>
        </p:nvSpPr>
        <p:spPr>
          <a:xfrm>
            <a:off x="991460" y="1770566"/>
            <a:ext cx="2152726" cy="2178520"/>
          </a:xfrm>
          <a:prstGeom prst="roundRect">
            <a:avLst>
              <a:gd name="adj" fmla="val 7734"/>
            </a:avLst>
          </a:prstGeom>
          <a:solidFill>
            <a:schemeClr val="bg1"/>
          </a:solidFill>
          <a:ln w="25400">
            <a:solidFill>
              <a:schemeClr val="accent1"/>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4" name="Group 3">
            <a:extLst>
              <a:ext uri="{FF2B5EF4-FFF2-40B4-BE49-F238E27FC236}">
                <a16:creationId xmlns:a16="http://schemas.microsoft.com/office/drawing/2014/main" id="{C42AE8C6-0132-4E80-B542-A71689D8034C}"/>
              </a:ext>
            </a:extLst>
          </p:cNvPr>
          <p:cNvGrpSpPr/>
          <p:nvPr/>
        </p:nvGrpSpPr>
        <p:grpSpPr>
          <a:xfrm>
            <a:off x="1246733" y="3355817"/>
            <a:ext cx="1642180" cy="593269"/>
            <a:chOff x="1077300" y="4004825"/>
            <a:chExt cx="1698908" cy="593269"/>
          </a:xfrm>
        </p:grpSpPr>
        <p:sp>
          <p:nvSpPr>
            <p:cNvPr id="5" name="TextBox 4">
              <a:extLst>
                <a:ext uri="{FF2B5EF4-FFF2-40B4-BE49-F238E27FC236}">
                  <a16:creationId xmlns:a16="http://schemas.microsoft.com/office/drawing/2014/main" id="{B4F33A5B-4124-4040-9CE8-2CC7389D865C}"/>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Load Data</a:t>
              </a:r>
              <a:endParaRPr lang="ko-KR" altLang="en-US" sz="12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C01525DC-8BA7-4018-90E4-2BDCE54D14CE}"/>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7" name="Right Arrow 6">
            <a:extLst>
              <a:ext uri="{FF2B5EF4-FFF2-40B4-BE49-F238E27FC236}">
                <a16:creationId xmlns:a16="http://schemas.microsoft.com/office/drawing/2014/main" id="{DF92240F-9426-4459-961B-946E9397F0BD}"/>
              </a:ext>
            </a:extLst>
          </p:cNvPr>
          <p:cNvSpPr/>
          <p:nvPr/>
        </p:nvSpPr>
        <p:spPr>
          <a:xfrm>
            <a:off x="991460" y="1950834"/>
            <a:ext cx="1478459" cy="864096"/>
          </a:xfrm>
          <a:prstGeom prst="rightArrow">
            <a:avLst>
              <a:gd name="adj1" fmla="val 65118"/>
              <a:gd name="adj2" fmla="val 83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8F40333B-F156-427B-AAF1-944EE4E4CA42}"/>
              </a:ext>
            </a:extLst>
          </p:cNvPr>
          <p:cNvSpPr txBox="1"/>
          <p:nvPr/>
        </p:nvSpPr>
        <p:spPr>
          <a:xfrm>
            <a:off x="1324822"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Rounded Rectangle 64">
            <a:extLst>
              <a:ext uri="{FF2B5EF4-FFF2-40B4-BE49-F238E27FC236}">
                <a16:creationId xmlns:a16="http://schemas.microsoft.com/office/drawing/2014/main" id="{E89F2E82-E7EE-4C9E-8597-98FAD43633DD}"/>
              </a:ext>
            </a:extLst>
          </p:cNvPr>
          <p:cNvSpPr/>
          <p:nvPr/>
        </p:nvSpPr>
        <p:spPr>
          <a:xfrm>
            <a:off x="3671930" y="1770566"/>
            <a:ext cx="2152726" cy="2178520"/>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10" name="Group 9">
            <a:extLst>
              <a:ext uri="{FF2B5EF4-FFF2-40B4-BE49-F238E27FC236}">
                <a16:creationId xmlns:a16="http://schemas.microsoft.com/office/drawing/2014/main" id="{10CEAE11-F733-418D-90FA-9BC61AEA23A5}"/>
              </a:ext>
            </a:extLst>
          </p:cNvPr>
          <p:cNvGrpSpPr/>
          <p:nvPr/>
        </p:nvGrpSpPr>
        <p:grpSpPr>
          <a:xfrm>
            <a:off x="3927202" y="3355817"/>
            <a:ext cx="1642180" cy="593269"/>
            <a:chOff x="1077300" y="4004825"/>
            <a:chExt cx="1698908" cy="593269"/>
          </a:xfrm>
        </p:grpSpPr>
        <p:sp>
          <p:nvSpPr>
            <p:cNvPr id="11" name="TextBox 10">
              <a:extLst>
                <a:ext uri="{FF2B5EF4-FFF2-40B4-BE49-F238E27FC236}">
                  <a16:creationId xmlns:a16="http://schemas.microsoft.com/office/drawing/2014/main" id="{4A8A565F-9B05-422B-A324-51E9943213B0}"/>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 processing</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EA12232A-A513-4EDD-8F67-EE885CFE5C78}"/>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13" name="Right Arrow 66">
            <a:extLst>
              <a:ext uri="{FF2B5EF4-FFF2-40B4-BE49-F238E27FC236}">
                <a16:creationId xmlns:a16="http://schemas.microsoft.com/office/drawing/2014/main" id="{1AFC4C71-6016-4497-B259-A0F52845B0DF}"/>
              </a:ext>
            </a:extLst>
          </p:cNvPr>
          <p:cNvSpPr/>
          <p:nvPr/>
        </p:nvSpPr>
        <p:spPr>
          <a:xfrm>
            <a:off x="3671929" y="1950834"/>
            <a:ext cx="1478459" cy="864096"/>
          </a:xfrm>
          <a:prstGeom prst="rightArrow">
            <a:avLst>
              <a:gd name="adj1" fmla="val 65118"/>
              <a:gd name="adj2" fmla="val 84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E07BBAD1-7EBC-4E45-AE20-2B920F2D7751}"/>
              </a:ext>
            </a:extLst>
          </p:cNvPr>
          <p:cNvSpPr txBox="1"/>
          <p:nvPr/>
        </p:nvSpPr>
        <p:spPr>
          <a:xfrm>
            <a:off x="3985351"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Rounded Rectangle 71">
            <a:extLst>
              <a:ext uri="{FF2B5EF4-FFF2-40B4-BE49-F238E27FC236}">
                <a16:creationId xmlns:a16="http://schemas.microsoft.com/office/drawing/2014/main" id="{7D0BCF7D-5706-4743-9547-30B7A843D0E5}"/>
              </a:ext>
            </a:extLst>
          </p:cNvPr>
          <p:cNvSpPr/>
          <p:nvPr/>
        </p:nvSpPr>
        <p:spPr>
          <a:xfrm>
            <a:off x="6352398" y="1770566"/>
            <a:ext cx="2152726" cy="2178520"/>
          </a:xfrm>
          <a:prstGeom prst="roundRect">
            <a:avLst>
              <a:gd name="adj" fmla="val 7734"/>
            </a:avLst>
          </a:prstGeom>
          <a:solidFill>
            <a:schemeClr val="bg1"/>
          </a:solidFill>
          <a:ln w="25400">
            <a:solidFill>
              <a:schemeClr val="accent3"/>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17" name="TextBox 16">
            <a:extLst>
              <a:ext uri="{FF2B5EF4-FFF2-40B4-BE49-F238E27FC236}">
                <a16:creationId xmlns:a16="http://schemas.microsoft.com/office/drawing/2014/main" id="{4D3730A5-8E44-4F94-9229-AC4402CCA01A}"/>
              </a:ext>
            </a:extLst>
          </p:cNvPr>
          <p:cNvSpPr txBox="1"/>
          <p:nvPr/>
        </p:nvSpPr>
        <p:spPr>
          <a:xfrm>
            <a:off x="6607671" y="3171150"/>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Word Embedding Models and accuracy</a:t>
            </a:r>
            <a:endParaRPr lang="ko-KR" altLang="en-US" sz="1200" b="1" dirty="0">
              <a:solidFill>
                <a:schemeClr val="tx1">
                  <a:lumMod val="75000"/>
                  <a:lumOff val="25000"/>
                </a:schemeClr>
              </a:solidFill>
              <a:cs typeface="Arial" pitchFamily="34" charset="0"/>
            </a:endParaRPr>
          </a:p>
        </p:txBody>
      </p:sp>
      <p:sp>
        <p:nvSpPr>
          <p:cNvPr id="19" name="Right Arrow 73">
            <a:extLst>
              <a:ext uri="{FF2B5EF4-FFF2-40B4-BE49-F238E27FC236}">
                <a16:creationId xmlns:a16="http://schemas.microsoft.com/office/drawing/2014/main" id="{644BAD84-2B0F-440C-8BE1-D05D443EE5F4}"/>
              </a:ext>
            </a:extLst>
          </p:cNvPr>
          <p:cNvSpPr/>
          <p:nvPr/>
        </p:nvSpPr>
        <p:spPr>
          <a:xfrm>
            <a:off x="6352398" y="1950834"/>
            <a:ext cx="1478459" cy="864096"/>
          </a:xfrm>
          <a:prstGeom prst="rightArrow">
            <a:avLst>
              <a:gd name="adj1" fmla="val 65118"/>
              <a:gd name="adj2" fmla="val 846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00F56028-DB8B-44D7-9297-8EA3E4FD85D0}"/>
              </a:ext>
            </a:extLst>
          </p:cNvPr>
          <p:cNvSpPr txBox="1"/>
          <p:nvPr/>
        </p:nvSpPr>
        <p:spPr>
          <a:xfrm>
            <a:off x="6645880"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Rounded Rectangle 78">
            <a:extLst>
              <a:ext uri="{FF2B5EF4-FFF2-40B4-BE49-F238E27FC236}">
                <a16:creationId xmlns:a16="http://schemas.microsoft.com/office/drawing/2014/main" id="{676F6070-24AD-4D7E-802B-A6734E33582B}"/>
              </a:ext>
            </a:extLst>
          </p:cNvPr>
          <p:cNvSpPr/>
          <p:nvPr/>
        </p:nvSpPr>
        <p:spPr>
          <a:xfrm>
            <a:off x="9032868" y="1770566"/>
            <a:ext cx="2152726" cy="2178520"/>
          </a:xfrm>
          <a:prstGeom prst="roundRect">
            <a:avLst>
              <a:gd name="adj" fmla="val 7734"/>
            </a:avLst>
          </a:prstGeom>
          <a:solidFill>
            <a:schemeClr val="bg1"/>
          </a:solidFill>
          <a:ln w="25400">
            <a:solidFill>
              <a:schemeClr val="accent4"/>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23" name="TextBox 22">
            <a:extLst>
              <a:ext uri="{FF2B5EF4-FFF2-40B4-BE49-F238E27FC236}">
                <a16:creationId xmlns:a16="http://schemas.microsoft.com/office/drawing/2014/main" id="{8DEFD285-72DF-4BE9-8229-D059CF0B88F2}"/>
              </a:ext>
            </a:extLst>
          </p:cNvPr>
          <p:cNvSpPr txBox="1"/>
          <p:nvPr/>
        </p:nvSpPr>
        <p:spPr>
          <a:xfrm>
            <a:off x="9288141" y="3163556"/>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Identify Best Models for NBA Analysis</a:t>
            </a:r>
            <a:endParaRPr lang="ko-KR" altLang="en-US" sz="1200" b="1" dirty="0">
              <a:solidFill>
                <a:schemeClr val="tx1">
                  <a:lumMod val="75000"/>
                  <a:lumOff val="25000"/>
                </a:schemeClr>
              </a:solidFill>
              <a:cs typeface="Arial" pitchFamily="34" charset="0"/>
            </a:endParaRPr>
          </a:p>
        </p:txBody>
      </p:sp>
      <p:sp>
        <p:nvSpPr>
          <p:cNvPr id="25" name="Right Arrow 80">
            <a:extLst>
              <a:ext uri="{FF2B5EF4-FFF2-40B4-BE49-F238E27FC236}">
                <a16:creationId xmlns:a16="http://schemas.microsoft.com/office/drawing/2014/main" id="{73FD92FB-5EC6-4424-B0D6-95F27DFAE786}"/>
              </a:ext>
            </a:extLst>
          </p:cNvPr>
          <p:cNvSpPr/>
          <p:nvPr/>
        </p:nvSpPr>
        <p:spPr>
          <a:xfrm>
            <a:off x="9032868" y="1950834"/>
            <a:ext cx="1478459" cy="864096"/>
          </a:xfrm>
          <a:prstGeom prst="rightArrow">
            <a:avLst>
              <a:gd name="adj1" fmla="val 65118"/>
              <a:gd name="adj2" fmla="val 846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81148520-F1E4-4235-A9FF-C746ABA6A418}"/>
              </a:ext>
            </a:extLst>
          </p:cNvPr>
          <p:cNvSpPr txBox="1"/>
          <p:nvPr/>
        </p:nvSpPr>
        <p:spPr>
          <a:xfrm>
            <a:off x="9306408"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33" name="Rectangle 32">
            <a:extLst>
              <a:ext uri="{FF2B5EF4-FFF2-40B4-BE49-F238E27FC236}">
                <a16:creationId xmlns:a16="http://schemas.microsoft.com/office/drawing/2014/main" id="{2B2C3ABA-568B-438B-98B0-86E6606C16C8}"/>
              </a:ext>
            </a:extLst>
          </p:cNvPr>
          <p:cNvSpPr/>
          <p:nvPr/>
        </p:nvSpPr>
        <p:spPr>
          <a:xfrm>
            <a:off x="8676631" y="1461119"/>
            <a:ext cx="2879790" cy="2808477"/>
          </a:xfrm>
          <a:prstGeom prst="rect">
            <a:avLst/>
          </a:prstGeom>
          <a:solidFill>
            <a:srgbClr val="C0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lumMod val="75000"/>
                  </a:schemeClr>
                </a:solidFill>
              </a:ln>
              <a:solidFill>
                <a:srgbClr val="C00000"/>
              </a:solidFill>
            </a:endParaRPr>
          </a:p>
        </p:txBody>
      </p:sp>
    </p:spTree>
    <p:extLst>
      <p:ext uri="{BB962C8B-B14F-4D97-AF65-F5344CB8AC3E}">
        <p14:creationId xmlns:p14="http://schemas.microsoft.com/office/powerpoint/2010/main" val="3012882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Model Configuration</a:t>
            </a:r>
          </a:p>
        </p:txBody>
      </p:sp>
      <p:sp>
        <p:nvSpPr>
          <p:cNvPr id="2" name="Rectangle 1">
            <a:extLst>
              <a:ext uri="{FF2B5EF4-FFF2-40B4-BE49-F238E27FC236}">
                <a16:creationId xmlns:a16="http://schemas.microsoft.com/office/drawing/2014/main" id="{36C24E80-2CA1-4413-A487-1136C99720E2}"/>
              </a:ext>
            </a:extLst>
          </p:cNvPr>
          <p:cNvSpPr/>
          <p:nvPr/>
        </p:nvSpPr>
        <p:spPr>
          <a:xfrm>
            <a:off x="2265680" y="647896"/>
            <a:ext cx="9611360" cy="1817421"/>
          </a:xfrm>
          <a:prstGeom prst="rect">
            <a:avLst/>
          </a:prstGeom>
        </p:spPr>
        <p:txBody>
          <a:bodyPr wrap="square">
            <a:spAutoFit/>
          </a:bodyPr>
          <a:lstStyle/>
          <a:p>
            <a:pPr algn="just">
              <a:lnSpc>
                <a:spcPct val="95000"/>
              </a:lnSpc>
              <a:spcAft>
                <a:spcPts val="600"/>
              </a:spcAft>
              <a:tabLst>
                <a:tab pos="182880" algn="l"/>
              </a:tabLst>
            </a:pPr>
            <a:r>
              <a:rPr lang="en-US" b="1" spc="-5" dirty="0">
                <a:solidFill>
                  <a:srgbClr val="C00000"/>
                </a:solidFill>
                <a:latin typeface="+mj-lt"/>
                <a:ea typeface="SimSun" panose="02010600030101010101" pitchFamily="2" charset="-122"/>
              </a:rPr>
              <a:t>Evaluation Parameters:</a:t>
            </a:r>
            <a:r>
              <a:rPr lang="en-US" spc="-5" dirty="0">
                <a:latin typeface="+mj-lt"/>
                <a:ea typeface="SimSun" panose="02010600030101010101" pitchFamily="2" charset="-122"/>
              </a:rPr>
              <a:t> </a:t>
            </a:r>
          </a:p>
          <a:p>
            <a:pPr marL="285750" indent="-285750">
              <a:buFont typeface="Wingdings" panose="05000000000000000000" pitchFamily="2" charset="2"/>
              <a:buChar char="Ø"/>
            </a:pPr>
            <a:endParaRPr lang="en-US" b="1" i="1" dirty="0"/>
          </a:p>
          <a:p>
            <a:pPr marL="285750" indent="-285750">
              <a:buFont typeface="Wingdings" panose="05000000000000000000" pitchFamily="2" charset="2"/>
              <a:buChar char="Ø"/>
            </a:pPr>
            <a:r>
              <a:rPr lang="en-US" b="1" i="1" dirty="0"/>
              <a:t>Precision</a:t>
            </a:r>
            <a:r>
              <a:rPr lang="en-US" i="1" dirty="0"/>
              <a:t> = True Positive/ (True Positive + False Positive)</a:t>
            </a:r>
            <a:endParaRPr lang="en-US" dirty="0"/>
          </a:p>
          <a:p>
            <a:pPr marL="285750" indent="-285750">
              <a:buFont typeface="Wingdings" panose="05000000000000000000" pitchFamily="2" charset="2"/>
              <a:buChar char="Ø"/>
            </a:pPr>
            <a:endParaRPr lang="en-US" b="1" i="1" dirty="0"/>
          </a:p>
          <a:p>
            <a:pPr marL="285750" indent="-285750">
              <a:buFont typeface="Wingdings" panose="05000000000000000000" pitchFamily="2" charset="2"/>
              <a:buChar char="Ø"/>
            </a:pPr>
            <a:r>
              <a:rPr lang="en-US" b="1" i="1" dirty="0"/>
              <a:t>Accuracy</a:t>
            </a:r>
            <a:r>
              <a:rPr lang="en-US" i="1" dirty="0"/>
              <a:t> = (True Positive + True Negative)/ (True Positive + True Negative + False Positive + False Negative)</a:t>
            </a:r>
          </a:p>
        </p:txBody>
      </p:sp>
      <p:pic>
        <p:nvPicPr>
          <p:cNvPr id="5" name="Picture 4">
            <a:extLst>
              <a:ext uri="{FF2B5EF4-FFF2-40B4-BE49-F238E27FC236}">
                <a16:creationId xmlns:a16="http://schemas.microsoft.com/office/drawing/2014/main" id="{9F00B74B-1063-4DD3-8BF6-CFEC0B4AB88F}"/>
              </a:ext>
            </a:extLst>
          </p:cNvPr>
          <p:cNvPicPr>
            <a:picLocks noChangeAspect="1"/>
          </p:cNvPicPr>
          <p:nvPr/>
        </p:nvPicPr>
        <p:blipFill>
          <a:blip r:embed="rId2"/>
          <a:stretch>
            <a:fillRect/>
          </a:stretch>
        </p:blipFill>
        <p:spPr>
          <a:xfrm>
            <a:off x="2265680" y="3694819"/>
            <a:ext cx="4714240" cy="2209800"/>
          </a:xfrm>
          <a:prstGeom prst="rect">
            <a:avLst/>
          </a:prstGeom>
        </p:spPr>
      </p:pic>
      <p:pic>
        <p:nvPicPr>
          <p:cNvPr id="6" name="Picture 5">
            <a:extLst>
              <a:ext uri="{FF2B5EF4-FFF2-40B4-BE49-F238E27FC236}">
                <a16:creationId xmlns:a16="http://schemas.microsoft.com/office/drawing/2014/main" id="{1ED92CC7-016C-4F7D-8DF4-42B2E1FFD5FF}"/>
              </a:ext>
            </a:extLst>
          </p:cNvPr>
          <p:cNvPicPr>
            <a:picLocks noChangeAspect="1"/>
          </p:cNvPicPr>
          <p:nvPr/>
        </p:nvPicPr>
        <p:blipFill>
          <a:blip r:embed="rId3"/>
          <a:stretch>
            <a:fillRect/>
          </a:stretch>
        </p:blipFill>
        <p:spPr>
          <a:xfrm>
            <a:off x="7162800" y="3694819"/>
            <a:ext cx="4714240" cy="2219325"/>
          </a:xfrm>
          <a:prstGeom prst="rect">
            <a:avLst/>
          </a:prstGeom>
        </p:spPr>
      </p:pic>
      <p:sp>
        <p:nvSpPr>
          <p:cNvPr id="7" name="Rectangle 6">
            <a:extLst>
              <a:ext uri="{FF2B5EF4-FFF2-40B4-BE49-F238E27FC236}">
                <a16:creationId xmlns:a16="http://schemas.microsoft.com/office/drawing/2014/main" id="{9FA9973D-B572-4F94-80D2-9DA31DDF877D}"/>
              </a:ext>
            </a:extLst>
          </p:cNvPr>
          <p:cNvSpPr/>
          <p:nvPr/>
        </p:nvSpPr>
        <p:spPr>
          <a:xfrm>
            <a:off x="4729322" y="2985440"/>
            <a:ext cx="4501232" cy="355482"/>
          </a:xfrm>
          <a:prstGeom prst="rect">
            <a:avLst/>
          </a:prstGeom>
        </p:spPr>
        <p:txBody>
          <a:bodyPr wrap="none">
            <a:spAutoFit/>
          </a:bodyPr>
          <a:lstStyle/>
          <a:p>
            <a:pPr algn="just">
              <a:lnSpc>
                <a:spcPct val="95000"/>
              </a:lnSpc>
              <a:spcAft>
                <a:spcPts val="600"/>
              </a:spcAft>
              <a:tabLst>
                <a:tab pos="182880" algn="l"/>
              </a:tabLst>
            </a:pPr>
            <a:r>
              <a:rPr lang="en-US" b="1" spc="-5" dirty="0">
                <a:solidFill>
                  <a:srgbClr val="C00000"/>
                </a:solidFill>
                <a:ea typeface="SimSun" panose="02010600030101010101" pitchFamily="2" charset="-122"/>
              </a:rPr>
              <a:t>Baseline Models (Max seq length = 100)</a:t>
            </a:r>
            <a:endParaRPr lang="en-US" spc="-5" dirty="0">
              <a:ea typeface="SimSun" panose="02010600030101010101" pitchFamily="2" charset="-122"/>
            </a:endParaRPr>
          </a:p>
        </p:txBody>
      </p:sp>
      <p:sp>
        <p:nvSpPr>
          <p:cNvPr id="8" name="Rectangle 7">
            <a:extLst>
              <a:ext uri="{FF2B5EF4-FFF2-40B4-BE49-F238E27FC236}">
                <a16:creationId xmlns:a16="http://schemas.microsoft.com/office/drawing/2014/main" id="{DEF325CC-2669-4A0D-A543-D0423C4A6887}"/>
              </a:ext>
            </a:extLst>
          </p:cNvPr>
          <p:cNvSpPr/>
          <p:nvPr/>
        </p:nvSpPr>
        <p:spPr>
          <a:xfrm>
            <a:off x="2202014" y="6178328"/>
            <a:ext cx="9738692" cy="369332"/>
          </a:xfrm>
          <a:prstGeom prst="rect">
            <a:avLst/>
          </a:prstGeom>
        </p:spPr>
        <p:txBody>
          <a:bodyPr wrap="none">
            <a:spAutoFit/>
          </a:bodyPr>
          <a:lstStyle/>
          <a:p>
            <a:r>
              <a:rPr lang="en-US" dirty="0"/>
              <a:t>Trained using pretrained Word2Vec </a:t>
            </a:r>
            <a:r>
              <a:rPr lang="en-US" dirty="0" err="1"/>
              <a:t>GoogleNews</a:t>
            </a:r>
            <a:r>
              <a:rPr lang="en-US" dirty="0"/>
              <a:t>-vectors and Wikipedia training and test data</a:t>
            </a:r>
          </a:p>
        </p:txBody>
      </p:sp>
      <p:sp>
        <p:nvSpPr>
          <p:cNvPr id="9" name="Rectangle 8">
            <a:extLst>
              <a:ext uri="{FF2B5EF4-FFF2-40B4-BE49-F238E27FC236}">
                <a16:creationId xmlns:a16="http://schemas.microsoft.com/office/drawing/2014/main" id="{9C7810E3-3780-4567-9D72-A826E394BB1F}"/>
              </a:ext>
            </a:extLst>
          </p:cNvPr>
          <p:cNvSpPr/>
          <p:nvPr/>
        </p:nvSpPr>
        <p:spPr>
          <a:xfrm>
            <a:off x="3895678" y="3325487"/>
            <a:ext cx="1454244" cy="369332"/>
          </a:xfrm>
          <a:prstGeom prst="rect">
            <a:avLst/>
          </a:prstGeom>
        </p:spPr>
        <p:txBody>
          <a:bodyPr wrap="none">
            <a:spAutoFit/>
          </a:bodyPr>
          <a:lstStyle/>
          <a:p>
            <a:r>
              <a:rPr lang="en-US" dirty="0"/>
              <a:t>Simple RNN</a:t>
            </a:r>
          </a:p>
        </p:txBody>
      </p:sp>
      <p:sp>
        <p:nvSpPr>
          <p:cNvPr id="10" name="Rectangle 9">
            <a:extLst>
              <a:ext uri="{FF2B5EF4-FFF2-40B4-BE49-F238E27FC236}">
                <a16:creationId xmlns:a16="http://schemas.microsoft.com/office/drawing/2014/main" id="{BA1F47BB-1E0E-4579-915B-FA64372794F0}"/>
              </a:ext>
            </a:extLst>
          </p:cNvPr>
          <p:cNvSpPr/>
          <p:nvPr/>
        </p:nvSpPr>
        <p:spPr>
          <a:xfrm>
            <a:off x="8792798" y="3325487"/>
            <a:ext cx="1569660" cy="369332"/>
          </a:xfrm>
          <a:prstGeom prst="rect">
            <a:avLst/>
          </a:prstGeom>
        </p:spPr>
        <p:txBody>
          <a:bodyPr wrap="none">
            <a:spAutoFit/>
          </a:bodyPr>
          <a:lstStyle/>
          <a:p>
            <a:r>
              <a:rPr lang="en-US" dirty="0"/>
              <a:t>Simple LSTM</a:t>
            </a:r>
          </a:p>
        </p:txBody>
      </p:sp>
    </p:spTree>
    <p:extLst>
      <p:ext uri="{BB962C8B-B14F-4D97-AF65-F5344CB8AC3E}">
        <p14:creationId xmlns:p14="http://schemas.microsoft.com/office/powerpoint/2010/main" val="359335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Model Configuration</a:t>
            </a:r>
          </a:p>
        </p:txBody>
      </p:sp>
      <p:sp>
        <p:nvSpPr>
          <p:cNvPr id="7" name="Rectangle 6">
            <a:extLst>
              <a:ext uri="{FF2B5EF4-FFF2-40B4-BE49-F238E27FC236}">
                <a16:creationId xmlns:a16="http://schemas.microsoft.com/office/drawing/2014/main" id="{9FA9973D-B572-4F94-80D2-9DA31DDF877D}"/>
              </a:ext>
            </a:extLst>
          </p:cNvPr>
          <p:cNvSpPr/>
          <p:nvPr/>
        </p:nvSpPr>
        <p:spPr>
          <a:xfrm>
            <a:off x="5682140" y="631127"/>
            <a:ext cx="2595582" cy="355482"/>
          </a:xfrm>
          <a:prstGeom prst="rect">
            <a:avLst/>
          </a:prstGeom>
        </p:spPr>
        <p:txBody>
          <a:bodyPr wrap="none">
            <a:spAutoFit/>
          </a:bodyPr>
          <a:lstStyle/>
          <a:p>
            <a:pPr algn="just">
              <a:lnSpc>
                <a:spcPct val="95000"/>
              </a:lnSpc>
              <a:spcAft>
                <a:spcPts val="600"/>
              </a:spcAft>
              <a:tabLst>
                <a:tab pos="182880" algn="l"/>
              </a:tabLst>
            </a:pPr>
            <a:r>
              <a:rPr lang="en-US" b="1" spc="-5" dirty="0">
                <a:solidFill>
                  <a:srgbClr val="C00000"/>
                </a:solidFill>
                <a:ea typeface="SimSun" panose="02010600030101010101" pitchFamily="2" charset="-122"/>
              </a:rPr>
              <a:t>Baseline Performance</a:t>
            </a:r>
            <a:endParaRPr lang="en-US" spc="-5" dirty="0">
              <a:ea typeface="SimSun" panose="02010600030101010101" pitchFamily="2" charset="-122"/>
            </a:endParaRPr>
          </a:p>
        </p:txBody>
      </p:sp>
      <p:sp>
        <p:nvSpPr>
          <p:cNvPr id="8" name="Rectangle 7">
            <a:extLst>
              <a:ext uri="{FF2B5EF4-FFF2-40B4-BE49-F238E27FC236}">
                <a16:creationId xmlns:a16="http://schemas.microsoft.com/office/drawing/2014/main" id="{DEF325CC-2669-4A0D-A543-D0423C4A6887}"/>
              </a:ext>
            </a:extLst>
          </p:cNvPr>
          <p:cNvSpPr/>
          <p:nvPr/>
        </p:nvSpPr>
        <p:spPr>
          <a:xfrm>
            <a:off x="2495504" y="3971106"/>
            <a:ext cx="9219685" cy="2585323"/>
          </a:xfrm>
          <a:prstGeom prst="rect">
            <a:avLst/>
          </a:prstGeom>
        </p:spPr>
        <p:txBody>
          <a:bodyPr wrap="square">
            <a:spAutoFit/>
          </a:bodyPr>
          <a:lstStyle/>
          <a:p>
            <a:pPr marL="285750" indent="-285750">
              <a:buFont typeface="Wingdings" panose="05000000000000000000" pitchFamily="2" charset="2"/>
              <a:buChar char="Ø"/>
            </a:pPr>
            <a:r>
              <a:rPr lang="en-US" dirty="0"/>
              <a:t>Single layer LSTM performed slightly better than simple RNN in terms of accuracy and much better in terms of Precision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LSTM and RNN hidden Layer = 60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Recurrent dropout (0.1) tuned 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Epochs = 3; Note: At 10 there was a increase in validation error and decrease in validation accuracy due to overfitting</a:t>
            </a:r>
          </a:p>
        </p:txBody>
      </p:sp>
      <p:sp>
        <p:nvSpPr>
          <p:cNvPr id="9" name="Rectangle 8">
            <a:extLst>
              <a:ext uri="{FF2B5EF4-FFF2-40B4-BE49-F238E27FC236}">
                <a16:creationId xmlns:a16="http://schemas.microsoft.com/office/drawing/2014/main" id="{9C7810E3-3780-4567-9D72-A826E394BB1F}"/>
              </a:ext>
            </a:extLst>
          </p:cNvPr>
          <p:cNvSpPr/>
          <p:nvPr/>
        </p:nvSpPr>
        <p:spPr>
          <a:xfrm>
            <a:off x="3941670" y="1233432"/>
            <a:ext cx="1454244" cy="923330"/>
          </a:xfrm>
          <a:prstGeom prst="rect">
            <a:avLst/>
          </a:prstGeom>
        </p:spPr>
        <p:txBody>
          <a:bodyPr wrap="none">
            <a:spAutoFit/>
          </a:bodyPr>
          <a:lstStyle/>
          <a:p>
            <a:r>
              <a:rPr lang="en-US" dirty="0"/>
              <a:t>Simple RNN</a:t>
            </a:r>
          </a:p>
          <a:p>
            <a:endParaRPr lang="en-US" dirty="0"/>
          </a:p>
          <a:p>
            <a:endParaRPr lang="en-US" dirty="0"/>
          </a:p>
        </p:txBody>
      </p:sp>
      <p:sp>
        <p:nvSpPr>
          <p:cNvPr id="10" name="Rectangle 9">
            <a:extLst>
              <a:ext uri="{FF2B5EF4-FFF2-40B4-BE49-F238E27FC236}">
                <a16:creationId xmlns:a16="http://schemas.microsoft.com/office/drawing/2014/main" id="{BA1F47BB-1E0E-4579-915B-FA64372794F0}"/>
              </a:ext>
            </a:extLst>
          </p:cNvPr>
          <p:cNvSpPr/>
          <p:nvPr/>
        </p:nvSpPr>
        <p:spPr>
          <a:xfrm>
            <a:off x="8792798" y="1233432"/>
            <a:ext cx="1569660" cy="369332"/>
          </a:xfrm>
          <a:prstGeom prst="rect">
            <a:avLst/>
          </a:prstGeom>
        </p:spPr>
        <p:txBody>
          <a:bodyPr wrap="none">
            <a:spAutoFit/>
          </a:bodyPr>
          <a:lstStyle/>
          <a:p>
            <a:r>
              <a:rPr lang="en-US" dirty="0"/>
              <a:t>Simple LSTM</a:t>
            </a:r>
          </a:p>
        </p:txBody>
      </p:sp>
      <p:graphicFrame>
        <p:nvGraphicFramePr>
          <p:cNvPr id="4" name="Table 3">
            <a:extLst>
              <a:ext uri="{FF2B5EF4-FFF2-40B4-BE49-F238E27FC236}">
                <a16:creationId xmlns:a16="http://schemas.microsoft.com/office/drawing/2014/main" id="{36D840BC-2E66-479C-B9AD-DF60C1D1ACA4}"/>
              </a:ext>
            </a:extLst>
          </p:cNvPr>
          <p:cNvGraphicFramePr>
            <a:graphicFrameLocks noGrp="1"/>
          </p:cNvGraphicFramePr>
          <p:nvPr>
            <p:extLst>
              <p:ext uri="{D42A27DB-BD31-4B8C-83A1-F6EECF244321}">
                <p14:modId xmlns:p14="http://schemas.microsoft.com/office/powerpoint/2010/main" val="3837303117"/>
              </p:ext>
            </p:extLst>
          </p:nvPr>
        </p:nvGraphicFramePr>
        <p:xfrm>
          <a:off x="2495504" y="1769268"/>
          <a:ext cx="4346576" cy="2035334"/>
        </p:xfrm>
        <a:graphic>
          <a:graphicData uri="http://schemas.openxmlformats.org/drawingml/2006/table">
            <a:tbl>
              <a:tblPr firstRow="1" firstCol="1" bandRow="1">
                <a:tableStyleId>{5C22544A-7EE6-4342-B048-85BDC9FD1C3A}</a:tableStyleId>
              </a:tblPr>
              <a:tblGrid>
                <a:gridCol w="1785842">
                  <a:extLst>
                    <a:ext uri="{9D8B030D-6E8A-4147-A177-3AD203B41FA5}">
                      <a16:colId xmlns:a16="http://schemas.microsoft.com/office/drawing/2014/main" val="1115003363"/>
                    </a:ext>
                  </a:extLst>
                </a:gridCol>
                <a:gridCol w="1280367">
                  <a:extLst>
                    <a:ext uri="{9D8B030D-6E8A-4147-A177-3AD203B41FA5}">
                      <a16:colId xmlns:a16="http://schemas.microsoft.com/office/drawing/2014/main" val="2985002223"/>
                    </a:ext>
                  </a:extLst>
                </a:gridCol>
                <a:gridCol w="1280367">
                  <a:extLst>
                    <a:ext uri="{9D8B030D-6E8A-4147-A177-3AD203B41FA5}">
                      <a16:colId xmlns:a16="http://schemas.microsoft.com/office/drawing/2014/main" val="1528700659"/>
                    </a:ext>
                  </a:extLst>
                </a:gridCol>
              </a:tblGrid>
              <a:tr h="290762">
                <a:tc>
                  <a:txBody>
                    <a:bodyPr/>
                    <a:lstStyle/>
                    <a:p>
                      <a:pPr marL="0" marR="0" algn="ctr">
                        <a:spcBef>
                          <a:spcPts val="0"/>
                        </a:spcBef>
                        <a:spcAft>
                          <a:spcPts val="0"/>
                        </a:spcAft>
                      </a:pPr>
                      <a:r>
                        <a:rPr lang="en-US" sz="1000">
                          <a:effectLst/>
                        </a:rPr>
                        <a:t>Category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Accuracy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Precision</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65077748"/>
                  </a:ext>
                </a:extLst>
              </a:tr>
              <a:tr h="290762">
                <a:tc>
                  <a:txBody>
                    <a:bodyPr/>
                    <a:lstStyle/>
                    <a:p>
                      <a:pPr marL="0" marR="0" algn="just">
                        <a:spcBef>
                          <a:spcPts val="0"/>
                        </a:spcBef>
                        <a:spcAft>
                          <a:spcPts val="0"/>
                        </a:spcAft>
                      </a:pPr>
                      <a:r>
                        <a:rPr lang="en-US" sz="1000" dirty="0">
                          <a:effectLst/>
                        </a:rPr>
                        <a:t>Toxic (N=6,088)</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91.77%</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61.44%</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930975688"/>
                  </a:ext>
                </a:extLst>
              </a:tr>
              <a:tr h="290762">
                <a:tc>
                  <a:txBody>
                    <a:bodyPr/>
                    <a:lstStyle/>
                    <a:p>
                      <a:pPr marL="0" marR="0" algn="just">
                        <a:spcBef>
                          <a:spcPts val="0"/>
                        </a:spcBef>
                        <a:spcAft>
                          <a:spcPts val="0"/>
                        </a:spcAft>
                      </a:pPr>
                      <a:r>
                        <a:rPr lang="en-US" sz="1000" dirty="0">
                          <a:effectLst/>
                        </a:rPr>
                        <a:t>Server toxic (N=367)</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99.3%</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35.82%</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298203156"/>
                  </a:ext>
                </a:extLst>
              </a:tr>
              <a:tr h="290762">
                <a:tc>
                  <a:txBody>
                    <a:bodyPr/>
                    <a:lstStyle/>
                    <a:p>
                      <a:pPr marL="0" marR="0" algn="just">
                        <a:spcBef>
                          <a:spcPts val="0"/>
                        </a:spcBef>
                        <a:spcAft>
                          <a:spcPts val="0"/>
                        </a:spcAft>
                      </a:pPr>
                      <a:r>
                        <a:rPr lang="en-US" sz="1000" dirty="0">
                          <a:effectLst/>
                        </a:rPr>
                        <a:t>Obscene (N=3689)</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95.19%</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62.78%</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418943449"/>
                  </a:ext>
                </a:extLst>
              </a:tr>
              <a:tr h="290762">
                <a:tc>
                  <a:txBody>
                    <a:bodyPr/>
                    <a:lstStyle/>
                    <a:p>
                      <a:pPr marL="0" marR="0" algn="just">
                        <a:spcBef>
                          <a:spcPts val="0"/>
                        </a:spcBef>
                        <a:spcAft>
                          <a:spcPts val="0"/>
                        </a:spcAft>
                      </a:pPr>
                      <a:r>
                        <a:rPr lang="en-US" sz="1000" dirty="0">
                          <a:effectLst/>
                        </a:rPr>
                        <a:t>Threat (N=211)</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99.6%</a:t>
                      </a:r>
                    </a:p>
                  </a:txBody>
                  <a:tcPr marL="68580" marR="68580" marT="0" marB="0" anchor="ctr"/>
                </a:tc>
                <a:tc>
                  <a:txBody>
                    <a:bodyPr/>
                    <a:lstStyle/>
                    <a:p>
                      <a:pPr marL="0" marR="0" algn="ctr">
                        <a:spcBef>
                          <a:spcPts val="0"/>
                        </a:spcBef>
                        <a:spcAft>
                          <a:spcPts val="0"/>
                        </a:spcAft>
                      </a:pPr>
                      <a:r>
                        <a:rPr lang="en-US" sz="1000" dirty="0">
                          <a:effectLst/>
                          <a:latin typeface="+mj-lt"/>
                        </a:rPr>
                        <a:t>17.57%</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23446893"/>
                  </a:ext>
                </a:extLst>
              </a:tr>
              <a:tr h="290762">
                <a:tc>
                  <a:txBody>
                    <a:bodyPr/>
                    <a:lstStyle/>
                    <a:p>
                      <a:pPr marL="0" marR="0" algn="just">
                        <a:spcBef>
                          <a:spcPts val="0"/>
                        </a:spcBef>
                        <a:spcAft>
                          <a:spcPts val="0"/>
                        </a:spcAft>
                      </a:pPr>
                      <a:r>
                        <a:rPr lang="en-US" sz="1000" dirty="0">
                          <a:effectLst/>
                        </a:rPr>
                        <a:t>Insult (N=3425)</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94.89%</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53.25%</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410035098"/>
                  </a:ext>
                </a:extLst>
              </a:tr>
              <a:tr h="290762">
                <a:tc>
                  <a:txBody>
                    <a:bodyPr/>
                    <a:lstStyle/>
                    <a:p>
                      <a:pPr marL="0" marR="0" algn="just">
                        <a:spcBef>
                          <a:spcPts val="0"/>
                        </a:spcBef>
                        <a:spcAft>
                          <a:spcPts val="0"/>
                        </a:spcAft>
                      </a:pPr>
                      <a:r>
                        <a:rPr lang="en-US" sz="1000" dirty="0">
                          <a:effectLst/>
                        </a:rPr>
                        <a:t>Identity hate (N=712)</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98.81%</a:t>
                      </a: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27.52%</a:t>
                      </a:r>
                    </a:p>
                  </a:txBody>
                  <a:tcPr marL="68580" marR="68580" marT="0" marB="0" anchor="ctr"/>
                </a:tc>
                <a:extLst>
                  <a:ext uri="{0D108BD9-81ED-4DB2-BD59-A6C34878D82A}">
                    <a16:rowId xmlns:a16="http://schemas.microsoft.com/office/drawing/2014/main" val="1364092810"/>
                  </a:ext>
                </a:extLst>
              </a:tr>
            </a:tbl>
          </a:graphicData>
        </a:graphic>
      </p:graphicFrame>
      <p:graphicFrame>
        <p:nvGraphicFramePr>
          <p:cNvPr id="12" name="Table 11">
            <a:extLst>
              <a:ext uri="{FF2B5EF4-FFF2-40B4-BE49-F238E27FC236}">
                <a16:creationId xmlns:a16="http://schemas.microsoft.com/office/drawing/2014/main" id="{53A28A1B-0F5F-476D-A923-2BFF14536BC6}"/>
              </a:ext>
            </a:extLst>
          </p:cNvPr>
          <p:cNvGraphicFramePr>
            <a:graphicFrameLocks noGrp="1"/>
          </p:cNvGraphicFramePr>
          <p:nvPr>
            <p:extLst>
              <p:ext uri="{D42A27DB-BD31-4B8C-83A1-F6EECF244321}">
                <p14:modId xmlns:p14="http://schemas.microsoft.com/office/powerpoint/2010/main" val="495071792"/>
              </p:ext>
            </p:extLst>
          </p:nvPr>
        </p:nvGraphicFramePr>
        <p:xfrm>
          <a:off x="7404340" y="1769268"/>
          <a:ext cx="4346576" cy="2035334"/>
        </p:xfrm>
        <a:graphic>
          <a:graphicData uri="http://schemas.openxmlformats.org/drawingml/2006/table">
            <a:tbl>
              <a:tblPr firstRow="1" firstCol="1" bandRow="1">
                <a:tableStyleId>{5C22544A-7EE6-4342-B048-85BDC9FD1C3A}</a:tableStyleId>
              </a:tblPr>
              <a:tblGrid>
                <a:gridCol w="1785842">
                  <a:extLst>
                    <a:ext uri="{9D8B030D-6E8A-4147-A177-3AD203B41FA5}">
                      <a16:colId xmlns:a16="http://schemas.microsoft.com/office/drawing/2014/main" val="1115003363"/>
                    </a:ext>
                  </a:extLst>
                </a:gridCol>
                <a:gridCol w="1280367">
                  <a:extLst>
                    <a:ext uri="{9D8B030D-6E8A-4147-A177-3AD203B41FA5}">
                      <a16:colId xmlns:a16="http://schemas.microsoft.com/office/drawing/2014/main" val="2985002223"/>
                    </a:ext>
                  </a:extLst>
                </a:gridCol>
                <a:gridCol w="1280367">
                  <a:extLst>
                    <a:ext uri="{9D8B030D-6E8A-4147-A177-3AD203B41FA5}">
                      <a16:colId xmlns:a16="http://schemas.microsoft.com/office/drawing/2014/main" val="1528700659"/>
                    </a:ext>
                  </a:extLst>
                </a:gridCol>
              </a:tblGrid>
              <a:tr h="290762">
                <a:tc>
                  <a:txBody>
                    <a:bodyPr/>
                    <a:lstStyle/>
                    <a:p>
                      <a:pPr marL="0" marR="0" algn="ctr">
                        <a:spcBef>
                          <a:spcPts val="0"/>
                        </a:spcBef>
                        <a:spcAft>
                          <a:spcPts val="0"/>
                        </a:spcAft>
                      </a:pPr>
                      <a:r>
                        <a:rPr lang="en-US" sz="1000">
                          <a:effectLst/>
                        </a:rPr>
                        <a:t>Category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Accuracy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Precision</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65077748"/>
                  </a:ext>
                </a:extLst>
              </a:tr>
              <a:tr h="290762">
                <a:tc>
                  <a:txBody>
                    <a:bodyPr/>
                    <a:lstStyle/>
                    <a:p>
                      <a:pPr marL="0" marR="0" algn="just">
                        <a:spcBef>
                          <a:spcPts val="0"/>
                        </a:spcBef>
                        <a:spcAft>
                          <a:spcPts val="0"/>
                        </a:spcAft>
                      </a:pPr>
                      <a:r>
                        <a:rPr lang="en-US" sz="1000">
                          <a:effectLst/>
                        </a:rPr>
                        <a:t>Toxic (N=6,088)</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93.19%</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62.85%</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930975688"/>
                  </a:ext>
                </a:extLst>
              </a:tr>
              <a:tr h="290762">
                <a:tc>
                  <a:txBody>
                    <a:bodyPr/>
                    <a:lstStyle/>
                    <a:p>
                      <a:pPr marL="0" marR="0" algn="just">
                        <a:spcBef>
                          <a:spcPts val="0"/>
                        </a:spcBef>
                        <a:spcAft>
                          <a:spcPts val="0"/>
                        </a:spcAft>
                      </a:pPr>
                      <a:r>
                        <a:rPr lang="en-US" sz="1000">
                          <a:effectLst/>
                        </a:rPr>
                        <a:t>Server toxic (N=367)</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99.33%</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36.44%</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298203156"/>
                  </a:ext>
                </a:extLst>
              </a:tr>
              <a:tr h="290762">
                <a:tc>
                  <a:txBody>
                    <a:bodyPr/>
                    <a:lstStyle/>
                    <a:p>
                      <a:pPr marL="0" marR="0" algn="just">
                        <a:spcBef>
                          <a:spcPts val="0"/>
                        </a:spcBef>
                        <a:spcAft>
                          <a:spcPts val="0"/>
                        </a:spcAft>
                      </a:pPr>
                      <a:r>
                        <a:rPr lang="en-US" sz="1000">
                          <a:effectLst/>
                        </a:rPr>
                        <a:t>Obscene (N=3689)</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96.47%</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73.14%</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418943449"/>
                  </a:ext>
                </a:extLst>
              </a:tr>
              <a:tr h="290762">
                <a:tc>
                  <a:txBody>
                    <a:bodyPr/>
                    <a:lstStyle/>
                    <a:p>
                      <a:pPr marL="0" marR="0" algn="just">
                        <a:spcBef>
                          <a:spcPts val="0"/>
                        </a:spcBef>
                        <a:spcAft>
                          <a:spcPts val="0"/>
                        </a:spcAft>
                      </a:pPr>
                      <a:r>
                        <a:rPr lang="en-US" sz="1000">
                          <a:effectLst/>
                        </a:rPr>
                        <a:t>Threat (N=211)</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99.67%</a:t>
                      </a:r>
                    </a:p>
                  </a:txBody>
                  <a:tcPr marL="68580" marR="68580" marT="0" marB="0" anchor="ctr"/>
                </a:tc>
                <a:tc>
                  <a:txBody>
                    <a:bodyPr/>
                    <a:lstStyle/>
                    <a:p>
                      <a:pPr marL="0" marR="0" algn="ctr">
                        <a:spcBef>
                          <a:spcPts val="0"/>
                        </a:spcBef>
                        <a:spcAft>
                          <a:spcPts val="0"/>
                        </a:spcAft>
                      </a:pPr>
                      <a:r>
                        <a:rPr lang="en-US" sz="1000" dirty="0">
                          <a:effectLst/>
                          <a:latin typeface="+mj-lt"/>
                        </a:rPr>
                        <a:t>51.73%</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23446893"/>
                  </a:ext>
                </a:extLst>
              </a:tr>
              <a:tr h="290762">
                <a:tc>
                  <a:txBody>
                    <a:bodyPr/>
                    <a:lstStyle/>
                    <a:p>
                      <a:pPr marL="0" marR="0" algn="just">
                        <a:spcBef>
                          <a:spcPts val="0"/>
                        </a:spcBef>
                        <a:spcAft>
                          <a:spcPts val="0"/>
                        </a:spcAft>
                      </a:pPr>
                      <a:r>
                        <a:rPr lang="en-US" sz="1000">
                          <a:effectLst/>
                        </a:rPr>
                        <a:t>Insult (N=3425)</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96.21%</a:t>
                      </a:r>
                      <a:endParaRPr lang="en-US" sz="1000" dirty="0">
                        <a:effectLst/>
                        <a:latin typeface="+mj-lt"/>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rPr>
                        <a:t>69.9%</a:t>
                      </a:r>
                      <a:endParaRPr lang="en-US" sz="1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410035098"/>
                  </a:ext>
                </a:extLst>
              </a:tr>
              <a:tr h="290762">
                <a:tc>
                  <a:txBody>
                    <a:bodyPr/>
                    <a:lstStyle/>
                    <a:p>
                      <a:pPr marL="0" marR="0" algn="just">
                        <a:spcBef>
                          <a:spcPts val="0"/>
                        </a:spcBef>
                        <a:spcAft>
                          <a:spcPts val="0"/>
                        </a:spcAft>
                      </a:pPr>
                      <a:r>
                        <a:rPr lang="en-US" sz="1000">
                          <a:effectLst/>
                        </a:rPr>
                        <a:t>Identity hate (N=712)</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98.93%</a:t>
                      </a: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56.7%</a:t>
                      </a:r>
                    </a:p>
                  </a:txBody>
                  <a:tcPr marL="68580" marR="68580" marT="0" marB="0" anchor="ctr"/>
                </a:tc>
                <a:extLst>
                  <a:ext uri="{0D108BD9-81ED-4DB2-BD59-A6C34878D82A}">
                    <a16:rowId xmlns:a16="http://schemas.microsoft.com/office/drawing/2014/main" val="1364092810"/>
                  </a:ext>
                </a:extLst>
              </a:tr>
            </a:tbl>
          </a:graphicData>
        </a:graphic>
      </p:graphicFrame>
    </p:spTree>
    <p:extLst>
      <p:ext uri="{BB962C8B-B14F-4D97-AF65-F5344CB8AC3E}">
        <p14:creationId xmlns:p14="http://schemas.microsoft.com/office/powerpoint/2010/main" val="333402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Model Configuration</a:t>
            </a:r>
          </a:p>
        </p:txBody>
      </p:sp>
      <p:sp>
        <p:nvSpPr>
          <p:cNvPr id="2" name="Rectangle 1">
            <a:extLst>
              <a:ext uri="{FF2B5EF4-FFF2-40B4-BE49-F238E27FC236}">
                <a16:creationId xmlns:a16="http://schemas.microsoft.com/office/drawing/2014/main" id="{36C24E80-2CA1-4413-A487-1136C99720E2}"/>
              </a:ext>
            </a:extLst>
          </p:cNvPr>
          <p:cNvSpPr/>
          <p:nvPr/>
        </p:nvSpPr>
        <p:spPr>
          <a:xfrm>
            <a:off x="2265680" y="647896"/>
            <a:ext cx="9611360" cy="2357568"/>
          </a:xfrm>
          <a:prstGeom prst="rect">
            <a:avLst/>
          </a:prstGeom>
        </p:spPr>
        <p:txBody>
          <a:bodyPr wrap="square">
            <a:spAutoFit/>
          </a:bodyPr>
          <a:lstStyle/>
          <a:p>
            <a:pPr algn="just">
              <a:lnSpc>
                <a:spcPct val="95000"/>
              </a:lnSpc>
              <a:spcAft>
                <a:spcPts val="600"/>
              </a:spcAft>
              <a:tabLst>
                <a:tab pos="182880" algn="l"/>
              </a:tabLst>
            </a:pPr>
            <a:r>
              <a:rPr lang="en-US" b="1" spc="-5" dirty="0">
                <a:solidFill>
                  <a:srgbClr val="C00000"/>
                </a:solidFill>
                <a:latin typeface="+mj-lt"/>
                <a:ea typeface="SimSun" panose="02010600030101010101" pitchFamily="2" charset="-122"/>
              </a:rPr>
              <a:t>Model Iteration:</a:t>
            </a:r>
            <a:r>
              <a:rPr lang="en-US" spc="-5" dirty="0">
                <a:latin typeface="+mj-lt"/>
                <a:ea typeface="SimSun" panose="02010600030101010101" pitchFamily="2" charset="-122"/>
              </a:rPr>
              <a:t> </a:t>
            </a:r>
          </a:p>
          <a:p>
            <a:pPr marL="285750" indent="-285750">
              <a:buFont typeface="Wingdings" panose="05000000000000000000" pitchFamily="2" charset="2"/>
              <a:buChar char="Ø"/>
            </a:pPr>
            <a:endParaRPr lang="en-US" b="1" i="1" dirty="0"/>
          </a:p>
          <a:p>
            <a:pPr marL="285750" indent="-285750">
              <a:buFont typeface="Wingdings" panose="05000000000000000000" pitchFamily="2" charset="2"/>
              <a:buChar char="Ø"/>
            </a:pPr>
            <a:r>
              <a:rPr lang="en-US" b="1" i="1" dirty="0"/>
              <a:t>Word embedding mode16, Vector size = 200</a:t>
            </a:r>
          </a:p>
          <a:p>
            <a:pPr marL="285750" indent="-285750">
              <a:buFont typeface="Wingdings" panose="05000000000000000000" pitchFamily="2" charset="2"/>
              <a:buChar char="Ø"/>
            </a:pPr>
            <a:endParaRPr lang="en-US" b="1" i="1" dirty="0"/>
          </a:p>
          <a:p>
            <a:pPr marL="285750" indent="-285750">
              <a:buFont typeface="Wingdings" panose="05000000000000000000" pitchFamily="2" charset="2"/>
              <a:buChar char="Ø"/>
            </a:pPr>
            <a:r>
              <a:rPr lang="en-US" b="1" i="1" dirty="0"/>
              <a:t>max length of word/ tokens/ record = 100</a:t>
            </a:r>
          </a:p>
          <a:p>
            <a:pPr marL="285750" indent="-285750">
              <a:buFont typeface="Wingdings" panose="05000000000000000000" pitchFamily="2" charset="2"/>
              <a:buChar char="Ø"/>
            </a:pPr>
            <a:endParaRPr lang="en-US" b="1" i="1" spc="-5" dirty="0">
              <a:latin typeface="+mj-lt"/>
              <a:ea typeface="SimSun" panose="02010600030101010101" pitchFamily="2" charset="-122"/>
            </a:endParaRPr>
          </a:p>
          <a:p>
            <a:pPr marL="285750" indent="-285750">
              <a:buFont typeface="Wingdings" panose="05000000000000000000" pitchFamily="2" charset="2"/>
              <a:buChar char="Ø"/>
            </a:pPr>
            <a:endParaRPr lang="en-US" spc="-5" dirty="0">
              <a:latin typeface="+mj-lt"/>
              <a:ea typeface="SimSun" panose="02010600030101010101" pitchFamily="2" charset="-122"/>
            </a:endParaRPr>
          </a:p>
          <a:p>
            <a:pPr algn="just">
              <a:lnSpc>
                <a:spcPct val="95000"/>
              </a:lnSpc>
              <a:spcAft>
                <a:spcPts val="600"/>
              </a:spcAft>
              <a:tabLst>
                <a:tab pos="182880" algn="l"/>
              </a:tabLst>
            </a:pPr>
            <a:endParaRPr lang="en-US" spc="-5" dirty="0">
              <a:latin typeface="+mj-lt"/>
              <a:ea typeface="SimSun" panose="02010600030101010101" pitchFamily="2" charset="-122"/>
            </a:endParaRPr>
          </a:p>
        </p:txBody>
      </p:sp>
      <p:graphicFrame>
        <p:nvGraphicFramePr>
          <p:cNvPr id="4" name="Table 3">
            <a:extLst>
              <a:ext uri="{FF2B5EF4-FFF2-40B4-BE49-F238E27FC236}">
                <a16:creationId xmlns:a16="http://schemas.microsoft.com/office/drawing/2014/main" id="{419EAFC5-EE8D-4FED-B3A1-7AE8D6281F7A}"/>
              </a:ext>
            </a:extLst>
          </p:cNvPr>
          <p:cNvGraphicFramePr>
            <a:graphicFrameLocks noGrp="1"/>
          </p:cNvGraphicFramePr>
          <p:nvPr>
            <p:extLst>
              <p:ext uri="{D42A27DB-BD31-4B8C-83A1-F6EECF244321}">
                <p14:modId xmlns:p14="http://schemas.microsoft.com/office/powerpoint/2010/main" val="747804275"/>
              </p:ext>
            </p:extLst>
          </p:nvPr>
        </p:nvGraphicFramePr>
        <p:xfrm>
          <a:off x="3021647" y="2241074"/>
          <a:ext cx="7372033" cy="3657600"/>
        </p:xfrm>
        <a:graphic>
          <a:graphicData uri="http://schemas.openxmlformats.org/drawingml/2006/table">
            <a:tbl>
              <a:tblPr firstRow="1" firstCol="1" bandRow="1">
                <a:tableStyleId>{5C22544A-7EE6-4342-B048-85BDC9FD1C3A}</a:tableStyleId>
              </a:tblPr>
              <a:tblGrid>
                <a:gridCol w="1162581">
                  <a:extLst>
                    <a:ext uri="{9D8B030D-6E8A-4147-A177-3AD203B41FA5}">
                      <a16:colId xmlns:a16="http://schemas.microsoft.com/office/drawing/2014/main" val="278400840"/>
                    </a:ext>
                  </a:extLst>
                </a:gridCol>
                <a:gridCol w="699827">
                  <a:extLst>
                    <a:ext uri="{9D8B030D-6E8A-4147-A177-3AD203B41FA5}">
                      <a16:colId xmlns:a16="http://schemas.microsoft.com/office/drawing/2014/main" val="313644147"/>
                    </a:ext>
                  </a:extLst>
                </a:gridCol>
                <a:gridCol w="687012">
                  <a:extLst>
                    <a:ext uri="{9D8B030D-6E8A-4147-A177-3AD203B41FA5}">
                      <a16:colId xmlns:a16="http://schemas.microsoft.com/office/drawing/2014/main" val="2040869325"/>
                    </a:ext>
                  </a:extLst>
                </a:gridCol>
                <a:gridCol w="699827">
                  <a:extLst>
                    <a:ext uri="{9D8B030D-6E8A-4147-A177-3AD203B41FA5}">
                      <a16:colId xmlns:a16="http://schemas.microsoft.com/office/drawing/2014/main" val="2807453113"/>
                    </a:ext>
                  </a:extLst>
                </a:gridCol>
                <a:gridCol w="699827">
                  <a:extLst>
                    <a:ext uri="{9D8B030D-6E8A-4147-A177-3AD203B41FA5}">
                      <a16:colId xmlns:a16="http://schemas.microsoft.com/office/drawing/2014/main" val="3047387187"/>
                    </a:ext>
                  </a:extLst>
                </a:gridCol>
                <a:gridCol w="687012">
                  <a:extLst>
                    <a:ext uri="{9D8B030D-6E8A-4147-A177-3AD203B41FA5}">
                      <a16:colId xmlns:a16="http://schemas.microsoft.com/office/drawing/2014/main" val="2420293494"/>
                    </a:ext>
                  </a:extLst>
                </a:gridCol>
                <a:gridCol w="685588">
                  <a:extLst>
                    <a:ext uri="{9D8B030D-6E8A-4147-A177-3AD203B41FA5}">
                      <a16:colId xmlns:a16="http://schemas.microsoft.com/office/drawing/2014/main" val="3946256753"/>
                    </a:ext>
                  </a:extLst>
                </a:gridCol>
                <a:gridCol w="683453">
                  <a:extLst>
                    <a:ext uri="{9D8B030D-6E8A-4147-A177-3AD203B41FA5}">
                      <a16:colId xmlns:a16="http://schemas.microsoft.com/office/drawing/2014/main" val="350990379"/>
                    </a:ext>
                  </a:extLst>
                </a:gridCol>
                <a:gridCol w="683453">
                  <a:extLst>
                    <a:ext uri="{9D8B030D-6E8A-4147-A177-3AD203B41FA5}">
                      <a16:colId xmlns:a16="http://schemas.microsoft.com/office/drawing/2014/main" val="1128183763"/>
                    </a:ext>
                  </a:extLst>
                </a:gridCol>
                <a:gridCol w="683453">
                  <a:extLst>
                    <a:ext uri="{9D8B030D-6E8A-4147-A177-3AD203B41FA5}">
                      <a16:colId xmlns:a16="http://schemas.microsoft.com/office/drawing/2014/main" val="402097714"/>
                    </a:ext>
                  </a:extLst>
                </a:gridCol>
              </a:tblGrid>
              <a:tr h="457200">
                <a:tc rowSpan="2">
                  <a:txBody>
                    <a:bodyPr/>
                    <a:lstStyle/>
                    <a:p>
                      <a:pPr marL="0" marR="0" algn="ctr">
                        <a:spcBef>
                          <a:spcPts val="0"/>
                        </a:spcBef>
                        <a:spcAft>
                          <a:spcPts val="0"/>
                        </a:spcAft>
                      </a:pPr>
                      <a:r>
                        <a:rPr lang="en-US" sz="1000" dirty="0">
                          <a:effectLst/>
                        </a:rPr>
                        <a:t>Model</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000" dirty="0">
                          <a:effectLst/>
                        </a:rPr>
                        <a:t>Toxic</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Obscene</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Insult</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04407901"/>
                  </a:ext>
                </a:extLst>
              </a:tr>
              <a:tr h="457200">
                <a:tc vMerge="1">
                  <a:txBody>
                    <a:bodyPr/>
                    <a:lstStyle/>
                    <a:p>
                      <a:endParaRPr lang="en-US"/>
                    </a:p>
                  </a:txBody>
                  <a:tcPr/>
                </a:tc>
                <a:tc>
                  <a:txBody>
                    <a:bodyPr/>
                    <a:lstStyle/>
                    <a:p>
                      <a:pPr marL="0" marR="0" algn="l">
                        <a:spcBef>
                          <a:spcPts val="0"/>
                        </a:spcBef>
                        <a:spcAft>
                          <a:spcPts val="0"/>
                        </a:spcAft>
                      </a:pPr>
                      <a:r>
                        <a:rPr lang="en-US" sz="950" b="1" dirty="0">
                          <a:effectLst/>
                        </a:rPr>
                        <a:t>Accuracy</a:t>
                      </a:r>
                      <a:endParaRPr lang="en-US" sz="950" b="1"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Precision</a:t>
                      </a:r>
                      <a:endParaRPr lang="en-US" sz="95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Recall</a:t>
                      </a:r>
                      <a:endParaRPr lang="en-US" sz="950" b="1"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Accuracy</a:t>
                      </a:r>
                      <a:endParaRPr lang="en-US" sz="950" b="1"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Precision</a:t>
                      </a:r>
                      <a:endParaRPr lang="en-US" sz="95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Recall</a:t>
                      </a:r>
                      <a:endParaRPr lang="en-US" sz="950" b="1"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Accuracy</a:t>
                      </a:r>
                      <a:endParaRPr lang="en-US" sz="950" b="1"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Precision</a:t>
                      </a:r>
                      <a:endParaRPr lang="en-US" sz="95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950" b="1" dirty="0">
                          <a:effectLst/>
                        </a:rPr>
                        <a:t>Recall</a:t>
                      </a:r>
                      <a:endParaRPr lang="en-US" sz="950" b="1"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253137"/>
                  </a:ext>
                </a:extLst>
              </a:tr>
              <a:tr h="457200">
                <a:tc>
                  <a:txBody>
                    <a:bodyPr/>
                    <a:lstStyle/>
                    <a:p>
                      <a:pPr marL="0" marR="0" algn="l">
                        <a:spcBef>
                          <a:spcPts val="0"/>
                        </a:spcBef>
                        <a:spcAft>
                          <a:spcPts val="0"/>
                        </a:spcAft>
                      </a:pPr>
                      <a:r>
                        <a:rPr lang="en-US" sz="1000" dirty="0">
                          <a:effectLst/>
                        </a:rPr>
                        <a:t> CNN</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90.83%</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53.35%</a:t>
                      </a:r>
                      <a:endParaRPr lang="en-US" sz="10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29.85%</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94.69%</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dirty="0">
                          <a:effectLst/>
                        </a:rPr>
                        <a:t>56.77%</a:t>
                      </a:r>
                      <a:endParaRPr lang="en-US" sz="10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33.88%</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94.81%</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52.8%</a:t>
                      </a:r>
                      <a:endParaRPr lang="en-US" sz="10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000">
                          <a:effectLst/>
                        </a:rPr>
                        <a:t>30.6%</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6942858"/>
                  </a:ext>
                </a:extLst>
              </a:tr>
              <a:tr h="457200">
                <a:tc>
                  <a:txBody>
                    <a:bodyPr/>
                    <a:lstStyle/>
                    <a:p>
                      <a:pPr marL="0" marR="0" algn="l">
                        <a:spcBef>
                          <a:spcPts val="0"/>
                        </a:spcBef>
                        <a:spcAft>
                          <a:spcPts val="0"/>
                        </a:spcAft>
                      </a:pPr>
                      <a:r>
                        <a:rPr lang="en-US" sz="1000" dirty="0">
                          <a:effectLst/>
                          <a:latin typeface="+mj-lt"/>
                          <a:ea typeface="SimSun" panose="02010600030101010101" pitchFamily="2" charset="-122"/>
                        </a:rPr>
                        <a:t> Simple RNN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dirty="0">
                          <a:effectLst/>
                          <a:latin typeface="+mj-lt"/>
                          <a:ea typeface="SimSun" panose="02010600030101010101" pitchFamily="2" charset="-122"/>
                        </a:rPr>
                        <a:t>90.62%</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dirty="0">
                          <a:effectLst/>
                          <a:latin typeface="+mj-lt"/>
                          <a:ea typeface="SimSun" panose="02010600030101010101" pitchFamily="2" charset="-122"/>
                        </a:rPr>
                        <a:t>64.63%</a:t>
                      </a: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76.28%</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dirty="0">
                          <a:effectLst/>
                          <a:latin typeface="+mj-lt"/>
                          <a:ea typeface="SimSun" panose="02010600030101010101" pitchFamily="2" charset="-122"/>
                        </a:rPr>
                        <a:t>94.89%</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dirty="0">
                          <a:effectLst/>
                          <a:latin typeface="+mj-lt"/>
                          <a:ea typeface="SimSun" panose="02010600030101010101" pitchFamily="2" charset="-122"/>
                        </a:rPr>
                        <a:t>71.06%</a:t>
                      </a: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68.19%</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dirty="0">
                          <a:effectLst/>
                          <a:latin typeface="+mj-lt"/>
                          <a:ea typeface="SimSun" panose="02010600030101010101" pitchFamily="2" charset="-122"/>
                        </a:rPr>
                        <a:t>94.03%</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dirty="0">
                          <a:effectLst/>
                          <a:latin typeface="+mj-lt"/>
                          <a:ea typeface="SimSun" panose="02010600030101010101" pitchFamily="2" charset="-122"/>
                        </a:rPr>
                        <a:t>61.72%</a:t>
                      </a:r>
                    </a:p>
                  </a:txBody>
                  <a:tcPr marL="68580" marR="68580" marT="0" marB="0" anchor="ctr"/>
                </a:tc>
                <a:tc>
                  <a:txBody>
                    <a:bodyPr/>
                    <a:lstStyle/>
                    <a:p>
                      <a:pPr marL="0" marR="0" algn="ctr">
                        <a:spcBef>
                          <a:spcPts val="0"/>
                        </a:spcBef>
                        <a:spcAft>
                          <a:spcPts val="0"/>
                        </a:spcAft>
                      </a:pPr>
                      <a:r>
                        <a:rPr lang="en-US" sz="1000" dirty="0">
                          <a:effectLst/>
                          <a:latin typeface="+mj-lt"/>
                          <a:ea typeface="SimSun" panose="02010600030101010101" pitchFamily="2" charset="-122"/>
                        </a:rPr>
                        <a:t>65.64%</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6110736"/>
                  </a:ext>
                </a:extLst>
              </a:tr>
              <a:tr h="457200">
                <a:tc>
                  <a:txBody>
                    <a:bodyPr/>
                    <a:lstStyle/>
                    <a:p>
                      <a:pPr marL="0" marR="0" algn="l">
                        <a:spcBef>
                          <a:spcPts val="0"/>
                        </a:spcBef>
                        <a:spcAft>
                          <a:spcPts val="0"/>
                        </a:spcAft>
                      </a:pPr>
                      <a:r>
                        <a:rPr lang="en-US" sz="1000" dirty="0">
                          <a:effectLst/>
                        </a:rPr>
                        <a:t> Simple LSTM</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92.74%</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59.87%</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72.16%</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96.05%</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dirty="0">
                          <a:effectLst/>
                        </a:rPr>
                        <a:t>64.86%</a:t>
                      </a:r>
                      <a:endParaRPr lang="en-US"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69.1%</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95.89%</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61.89%</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rPr>
                        <a:t>60.7%</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0969457"/>
                  </a:ext>
                </a:extLst>
              </a:tr>
              <a:tr h="457200">
                <a:tc>
                  <a:txBody>
                    <a:bodyPr/>
                    <a:lstStyle/>
                    <a:p>
                      <a:pPr marL="0" marR="0" algn="l">
                        <a:spcBef>
                          <a:spcPts val="0"/>
                        </a:spcBef>
                        <a:spcAft>
                          <a:spcPts val="0"/>
                        </a:spcAft>
                      </a:pPr>
                      <a:r>
                        <a:rPr lang="en-US" sz="1000" dirty="0">
                          <a:effectLst/>
                        </a:rPr>
                        <a:t> Bi-Directional  LSTM</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92.81%</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59.94%</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74.06%</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96.2%</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66.63%</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rPr>
                        <a:t>68.53%</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96.03%</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64.0%</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59.27%</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19168739"/>
                  </a:ext>
                </a:extLst>
              </a:tr>
              <a:tr h="457200">
                <a:tc>
                  <a:txBody>
                    <a:bodyPr/>
                    <a:lstStyle/>
                    <a:p>
                      <a:pPr marL="0" marR="0" algn="l">
                        <a:spcBef>
                          <a:spcPts val="0"/>
                        </a:spcBef>
                        <a:spcAft>
                          <a:spcPts val="0"/>
                        </a:spcAft>
                      </a:pPr>
                      <a:r>
                        <a:rPr lang="en-US" sz="1000" dirty="0">
                          <a:effectLst/>
                        </a:rPr>
                        <a:t> Bi-Directional  LSTM with Conv layers</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93.09%</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61.72%</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72.49%</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95.89%</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62.31%</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dirty="0">
                          <a:effectLst/>
                        </a:rPr>
                        <a:t>72.81%</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000">
                          <a:effectLst/>
                        </a:rPr>
                        <a:t>96.33%</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000">
                          <a:effectLst/>
                        </a:rPr>
                        <a:t>68.41%</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00">
                          <a:effectLst/>
                        </a:rPr>
                        <a:t>58.69%</a:t>
                      </a:r>
                      <a:endParaRPr lang="en-US" sz="100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1881475"/>
                  </a:ext>
                </a:extLst>
              </a:tr>
              <a:tr h="457200">
                <a:tc>
                  <a:txBody>
                    <a:bodyPr/>
                    <a:lstStyle/>
                    <a:p>
                      <a:pPr marL="0" marR="0" algn="l">
                        <a:spcBef>
                          <a:spcPts val="0"/>
                        </a:spcBef>
                        <a:spcAft>
                          <a:spcPts val="0"/>
                        </a:spcAft>
                      </a:pPr>
                      <a:r>
                        <a:rPr lang="en-US" sz="1000" dirty="0">
                          <a:effectLst/>
                        </a:rPr>
                        <a:t> Stacked LSTM</a:t>
                      </a:r>
                      <a:endParaRPr lang="en-US"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93.26%</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63.22%</a:t>
                      </a:r>
                      <a:endParaRPr lang="en-US" sz="100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69.94%</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96.32%</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68.42%</a:t>
                      </a:r>
                      <a:endParaRPr lang="en-US" sz="100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67.2%</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95.79%</a:t>
                      </a:r>
                      <a:endParaRPr lang="en-US"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62.92%</a:t>
                      </a:r>
                      <a:endParaRPr lang="en-US" sz="100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52.41%</a:t>
                      </a:r>
                      <a:endParaRPr lang="en-US" sz="1000" dirty="0">
                        <a:effectLst/>
                        <a:latin typeface="Times New Roman" panose="02020603050405020304" pitchFamily="18" charset="0"/>
                        <a:ea typeface="SimSun" panose="02010600030101010101" pitchFamily="2" charset="-122"/>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0825958"/>
                  </a:ext>
                </a:extLst>
              </a:tr>
            </a:tbl>
          </a:graphicData>
        </a:graphic>
      </p:graphicFrame>
      <p:sp>
        <p:nvSpPr>
          <p:cNvPr id="5" name="Rectangle 4">
            <a:extLst>
              <a:ext uri="{FF2B5EF4-FFF2-40B4-BE49-F238E27FC236}">
                <a16:creationId xmlns:a16="http://schemas.microsoft.com/office/drawing/2014/main" id="{4962E2C8-A96B-427B-B1B3-97EE0BA455D6}"/>
              </a:ext>
            </a:extLst>
          </p:cNvPr>
          <p:cNvSpPr/>
          <p:nvPr/>
        </p:nvSpPr>
        <p:spPr>
          <a:xfrm>
            <a:off x="2960513" y="4946016"/>
            <a:ext cx="7469855" cy="497840"/>
          </a:xfrm>
          <a:prstGeom prst="rect">
            <a:avLst/>
          </a:prstGeom>
          <a:solidFill>
            <a:srgbClr val="C00000">
              <a:alpha val="1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5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Model Configuration</a:t>
            </a:r>
          </a:p>
        </p:txBody>
      </p:sp>
      <p:sp>
        <p:nvSpPr>
          <p:cNvPr id="2" name="Rectangle 1">
            <a:extLst>
              <a:ext uri="{FF2B5EF4-FFF2-40B4-BE49-F238E27FC236}">
                <a16:creationId xmlns:a16="http://schemas.microsoft.com/office/drawing/2014/main" id="{36C24E80-2CA1-4413-A487-1136C99720E2}"/>
              </a:ext>
            </a:extLst>
          </p:cNvPr>
          <p:cNvSpPr/>
          <p:nvPr/>
        </p:nvSpPr>
        <p:spPr>
          <a:xfrm>
            <a:off x="2265680" y="647896"/>
            <a:ext cx="9611360" cy="1540422"/>
          </a:xfrm>
          <a:prstGeom prst="rect">
            <a:avLst/>
          </a:prstGeom>
        </p:spPr>
        <p:txBody>
          <a:bodyPr wrap="square">
            <a:spAutoFit/>
          </a:bodyPr>
          <a:lstStyle/>
          <a:p>
            <a:pPr algn="just">
              <a:lnSpc>
                <a:spcPct val="95000"/>
              </a:lnSpc>
              <a:spcAft>
                <a:spcPts val="600"/>
              </a:spcAft>
              <a:tabLst>
                <a:tab pos="182880" algn="l"/>
              </a:tabLst>
            </a:pPr>
            <a:r>
              <a:rPr lang="en-US" b="1" spc="-5" dirty="0">
                <a:solidFill>
                  <a:srgbClr val="C00000"/>
                </a:solidFill>
                <a:latin typeface="+mj-lt"/>
                <a:ea typeface="SimSun" panose="02010600030101010101" pitchFamily="2" charset="-122"/>
              </a:rPr>
              <a:t>Classify Tweets of NBA players (Identify the best model)</a:t>
            </a:r>
            <a:endParaRPr lang="en-US" spc="-5" dirty="0">
              <a:latin typeface="+mj-lt"/>
              <a:ea typeface="SimSun" panose="02010600030101010101" pitchFamily="2" charset="-122"/>
            </a:endParaRP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a:t>Max </a:t>
            </a:r>
            <a:r>
              <a:rPr lang="en-US" i="1" dirty="0" err="1"/>
              <a:t>len</a:t>
            </a:r>
            <a:r>
              <a:rPr lang="en-US" i="1" dirty="0"/>
              <a:t> = 10 (number of words/ tokens per train and test record)</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a:t>Train on smaller comments N&lt;20 because tweets are small in length</a:t>
            </a:r>
          </a:p>
        </p:txBody>
      </p:sp>
      <p:graphicFrame>
        <p:nvGraphicFramePr>
          <p:cNvPr id="5" name="Table 4">
            <a:extLst>
              <a:ext uri="{FF2B5EF4-FFF2-40B4-BE49-F238E27FC236}">
                <a16:creationId xmlns:a16="http://schemas.microsoft.com/office/drawing/2014/main" id="{9A496C18-7BAB-4605-A860-5F8622DEF6F3}"/>
              </a:ext>
            </a:extLst>
          </p:cNvPr>
          <p:cNvGraphicFramePr>
            <a:graphicFrameLocks noGrp="1"/>
          </p:cNvGraphicFramePr>
          <p:nvPr>
            <p:extLst>
              <p:ext uri="{D42A27DB-BD31-4B8C-83A1-F6EECF244321}">
                <p14:modId xmlns:p14="http://schemas.microsoft.com/office/powerpoint/2010/main" val="3776200962"/>
              </p:ext>
            </p:extLst>
          </p:nvPr>
        </p:nvGraphicFramePr>
        <p:xfrm>
          <a:off x="2265681" y="2241384"/>
          <a:ext cx="9611359" cy="4351335"/>
        </p:xfrm>
        <a:graphic>
          <a:graphicData uri="http://schemas.openxmlformats.org/drawingml/2006/table">
            <a:tbl>
              <a:tblPr/>
              <a:tblGrid>
                <a:gridCol w="1191895">
                  <a:extLst>
                    <a:ext uri="{9D8B030D-6E8A-4147-A177-3AD203B41FA5}">
                      <a16:colId xmlns:a16="http://schemas.microsoft.com/office/drawing/2014/main" val="2527610073"/>
                    </a:ext>
                  </a:extLst>
                </a:gridCol>
                <a:gridCol w="701622">
                  <a:extLst>
                    <a:ext uri="{9D8B030D-6E8A-4147-A177-3AD203B41FA5}">
                      <a16:colId xmlns:a16="http://schemas.microsoft.com/office/drawing/2014/main" val="3572728831"/>
                    </a:ext>
                  </a:extLst>
                </a:gridCol>
                <a:gridCol w="701622">
                  <a:extLst>
                    <a:ext uri="{9D8B030D-6E8A-4147-A177-3AD203B41FA5}">
                      <a16:colId xmlns:a16="http://schemas.microsoft.com/office/drawing/2014/main" val="873342061"/>
                    </a:ext>
                  </a:extLst>
                </a:gridCol>
                <a:gridCol w="701622">
                  <a:extLst>
                    <a:ext uri="{9D8B030D-6E8A-4147-A177-3AD203B41FA5}">
                      <a16:colId xmlns:a16="http://schemas.microsoft.com/office/drawing/2014/main" val="752769971"/>
                    </a:ext>
                  </a:extLst>
                </a:gridCol>
                <a:gridCol w="701622">
                  <a:extLst>
                    <a:ext uri="{9D8B030D-6E8A-4147-A177-3AD203B41FA5}">
                      <a16:colId xmlns:a16="http://schemas.microsoft.com/office/drawing/2014/main" val="221672900"/>
                    </a:ext>
                  </a:extLst>
                </a:gridCol>
                <a:gridCol w="701622">
                  <a:extLst>
                    <a:ext uri="{9D8B030D-6E8A-4147-A177-3AD203B41FA5}">
                      <a16:colId xmlns:a16="http://schemas.microsoft.com/office/drawing/2014/main" val="3360760957"/>
                    </a:ext>
                  </a:extLst>
                </a:gridCol>
                <a:gridCol w="701622">
                  <a:extLst>
                    <a:ext uri="{9D8B030D-6E8A-4147-A177-3AD203B41FA5}">
                      <a16:colId xmlns:a16="http://schemas.microsoft.com/office/drawing/2014/main" val="2142008282"/>
                    </a:ext>
                  </a:extLst>
                </a:gridCol>
                <a:gridCol w="701622">
                  <a:extLst>
                    <a:ext uri="{9D8B030D-6E8A-4147-A177-3AD203B41FA5}">
                      <a16:colId xmlns:a16="http://schemas.microsoft.com/office/drawing/2014/main" val="877948140"/>
                    </a:ext>
                  </a:extLst>
                </a:gridCol>
                <a:gridCol w="701622">
                  <a:extLst>
                    <a:ext uri="{9D8B030D-6E8A-4147-A177-3AD203B41FA5}">
                      <a16:colId xmlns:a16="http://schemas.microsoft.com/office/drawing/2014/main" val="1919185578"/>
                    </a:ext>
                  </a:extLst>
                </a:gridCol>
                <a:gridCol w="701622">
                  <a:extLst>
                    <a:ext uri="{9D8B030D-6E8A-4147-A177-3AD203B41FA5}">
                      <a16:colId xmlns:a16="http://schemas.microsoft.com/office/drawing/2014/main" val="3994809848"/>
                    </a:ext>
                  </a:extLst>
                </a:gridCol>
                <a:gridCol w="701622">
                  <a:extLst>
                    <a:ext uri="{9D8B030D-6E8A-4147-A177-3AD203B41FA5}">
                      <a16:colId xmlns:a16="http://schemas.microsoft.com/office/drawing/2014/main" val="1691107839"/>
                    </a:ext>
                  </a:extLst>
                </a:gridCol>
                <a:gridCol w="701622">
                  <a:extLst>
                    <a:ext uri="{9D8B030D-6E8A-4147-A177-3AD203B41FA5}">
                      <a16:colId xmlns:a16="http://schemas.microsoft.com/office/drawing/2014/main" val="3556858130"/>
                    </a:ext>
                  </a:extLst>
                </a:gridCol>
                <a:gridCol w="701622">
                  <a:extLst>
                    <a:ext uri="{9D8B030D-6E8A-4147-A177-3AD203B41FA5}">
                      <a16:colId xmlns:a16="http://schemas.microsoft.com/office/drawing/2014/main" val="1739117623"/>
                    </a:ext>
                  </a:extLst>
                </a:gridCol>
              </a:tblGrid>
              <a:tr h="378377">
                <a:tc>
                  <a:txBody>
                    <a:bodyPr/>
                    <a:lstStyle/>
                    <a:p>
                      <a:pPr algn="r" fontAlgn="ctr"/>
                      <a:r>
                        <a:rPr lang="en-US" sz="1000" b="1" dirty="0">
                          <a:effectLst/>
                        </a:rPr>
                        <a:t>Evaluation Parameters</a:t>
                      </a:r>
                    </a:p>
                  </a:txBody>
                  <a:tcPr marL="37838" marR="37838" marT="18919" marB="1891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a:effectLst/>
                        </a:rPr>
                        <a:t>model6</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a:effectLst/>
                        </a:rPr>
                        <a:t>model7</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model8</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model9</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a:effectLst/>
                        </a:rPr>
                        <a:t>model10</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model11</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model12</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model13</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model14</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model15</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a:effectLst/>
                        </a:rPr>
                        <a:t>model16</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a:effectLst/>
                        </a:rPr>
                        <a:t>model17</a:t>
                      </a:r>
                    </a:p>
                  </a:txBody>
                  <a:tcPr marL="37838" marR="37838" marT="18919" marB="18919"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235081"/>
                  </a:ext>
                </a:extLst>
              </a:tr>
              <a:tr h="491890">
                <a:tc>
                  <a:txBody>
                    <a:bodyPr/>
                    <a:lstStyle/>
                    <a:p>
                      <a:pPr algn="r" fontAlgn="ctr"/>
                      <a:r>
                        <a:rPr lang="en-US" sz="1000" dirty="0">
                          <a:effectLst/>
                        </a:rPr>
                        <a:t>Toxic Precision</a:t>
                      </a:r>
                    </a:p>
                  </a:txBody>
                  <a:tcPr marL="37838" marR="37838" marT="18919" marB="1891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68.97%</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63.59%</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64.1%</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65.41%</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64.63%</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70.43%</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71.93%</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75.92%</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79.6%</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67.21%</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65.82%</a:t>
                      </a:r>
                    </a:p>
                  </a:txBody>
                  <a:tcPr marL="37838" marR="37838" marT="18919" marB="18919"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1000" dirty="0">
                          <a:effectLst/>
                        </a:rPr>
                        <a:t>70.15%</a:t>
                      </a:r>
                    </a:p>
                  </a:txBody>
                  <a:tcPr marL="37838" marR="37838" marT="18919" marB="18919"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1392906831"/>
                  </a:ext>
                </a:extLst>
              </a:tr>
              <a:tr h="378377">
                <a:tc>
                  <a:txBody>
                    <a:bodyPr/>
                    <a:lstStyle/>
                    <a:p>
                      <a:pPr algn="r" fontAlgn="ctr"/>
                      <a:r>
                        <a:rPr lang="en-US" sz="1000" dirty="0">
                          <a:effectLst/>
                        </a:rPr>
                        <a:t>Toxic Accuracy</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sz="1000" dirty="0">
                          <a:effectLst/>
                        </a:rPr>
                        <a:t>90.99%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90.39%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90.47%</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90.69%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90.62%</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91.52%</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91.54%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91.57%</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89.44%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90.99%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90.71%</a:t>
                      </a:r>
                    </a:p>
                  </a:txBody>
                  <a:tcPr marL="37838" marR="37838" marT="18919" marB="18919" anchor="ctr">
                    <a:lnL>
                      <a:noFill/>
                    </a:lnL>
                    <a:lnR>
                      <a:noFill/>
                    </a:lnR>
                    <a:lnT>
                      <a:noFill/>
                    </a:lnT>
                    <a:lnB>
                      <a:noFill/>
                    </a:lnB>
                    <a:solidFill>
                      <a:srgbClr val="FFFFFF"/>
                    </a:solidFill>
                  </a:tcPr>
                </a:tc>
                <a:tc>
                  <a:txBody>
                    <a:bodyPr/>
                    <a:lstStyle/>
                    <a:p>
                      <a:pPr algn="r" fontAlgn="ctr"/>
                      <a:r>
                        <a:rPr lang="en-US" sz="1000" dirty="0">
                          <a:effectLst/>
                        </a:rPr>
                        <a:t>91.32%</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11778120"/>
                  </a:ext>
                </a:extLst>
              </a:tr>
              <a:tr h="378377">
                <a:tc>
                  <a:txBody>
                    <a:bodyPr/>
                    <a:lstStyle/>
                    <a:p>
                      <a:pPr algn="r" fontAlgn="ctr"/>
                      <a:r>
                        <a:rPr lang="en-US" sz="1000" dirty="0">
                          <a:effectLst/>
                        </a:rPr>
                        <a:t>Toxic Recall</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en-US" sz="1000" dirty="0">
                          <a:effectLst/>
                        </a:rPr>
                        <a:t>67.54%</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77.12%</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76.2%</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74.3%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76.28%</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70.33%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67.19%</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60.31%</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35.35%</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72.45%</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73.24%</a:t>
                      </a:r>
                    </a:p>
                  </a:txBody>
                  <a:tcPr marL="37838" marR="37838" marT="18919" marB="18919" anchor="ctr">
                    <a:lnL>
                      <a:noFill/>
                    </a:lnL>
                    <a:lnR>
                      <a:noFill/>
                    </a:lnR>
                    <a:lnT>
                      <a:noFill/>
                    </a:lnT>
                    <a:lnB>
                      <a:noFill/>
                    </a:lnB>
                    <a:solidFill>
                      <a:srgbClr val="F5F5F5"/>
                    </a:solidFill>
                  </a:tcPr>
                </a:tc>
                <a:tc>
                  <a:txBody>
                    <a:bodyPr/>
                    <a:lstStyle/>
                    <a:p>
                      <a:pPr algn="r" fontAlgn="ctr"/>
                      <a:r>
                        <a:rPr lang="en-US" sz="1000" dirty="0">
                          <a:effectLst/>
                        </a:rPr>
                        <a:t>68.67%</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extLst>
                  <a:ext uri="{0D108BD9-81ED-4DB2-BD59-A6C34878D82A}">
                    <a16:rowId xmlns:a16="http://schemas.microsoft.com/office/drawing/2014/main" val="1958271840"/>
                  </a:ext>
                </a:extLst>
              </a:tr>
              <a:tr h="491890">
                <a:tc>
                  <a:txBody>
                    <a:bodyPr/>
                    <a:lstStyle/>
                    <a:p>
                      <a:pPr algn="r" fontAlgn="ctr"/>
                      <a:r>
                        <a:rPr lang="en-US" sz="1000" dirty="0">
                          <a:effectLst/>
                        </a:rPr>
                        <a:t>Obscene Precision</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sz="1000" dirty="0">
                          <a:effectLst/>
                        </a:rPr>
                        <a:t>71.66%</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63.63%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68.81%</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66.63%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71.06%</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71.84%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68.71%</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76.74%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74.53%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66.74%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65.21%</a:t>
                      </a:r>
                    </a:p>
                  </a:txBody>
                  <a:tcPr marL="37838" marR="37838" marT="18919" marB="18919" anchor="ctr">
                    <a:lnL>
                      <a:noFill/>
                    </a:lnL>
                    <a:lnR>
                      <a:noFill/>
                    </a:lnR>
                    <a:lnT>
                      <a:noFill/>
                    </a:lnT>
                    <a:lnB>
                      <a:noFill/>
                    </a:lnB>
                    <a:solidFill>
                      <a:srgbClr val="FFFFFF"/>
                    </a:solidFill>
                  </a:tcPr>
                </a:tc>
                <a:tc>
                  <a:txBody>
                    <a:bodyPr/>
                    <a:lstStyle/>
                    <a:p>
                      <a:pPr algn="r" fontAlgn="ctr"/>
                      <a:r>
                        <a:rPr lang="en-US" sz="1000" dirty="0">
                          <a:effectLst/>
                        </a:rPr>
                        <a:t>62.64%</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266566"/>
                  </a:ext>
                </a:extLst>
              </a:tr>
              <a:tr h="491890">
                <a:tc>
                  <a:txBody>
                    <a:bodyPr/>
                    <a:lstStyle/>
                    <a:p>
                      <a:pPr algn="r" fontAlgn="ctr"/>
                      <a:r>
                        <a:rPr lang="en-US" sz="1000" dirty="0">
                          <a:effectLst/>
                        </a:rPr>
                        <a:t>Obscene Accuracy</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en-US" sz="1000" dirty="0">
                          <a:effectLst/>
                        </a:rPr>
                        <a:t>94.95%</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94.23%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94.63%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94.62%</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94.89%</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94.96%</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94.73%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95.08%</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94.17%</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94.5%</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94.4%</a:t>
                      </a:r>
                    </a:p>
                  </a:txBody>
                  <a:tcPr marL="37838" marR="37838" marT="18919" marB="18919" anchor="ctr">
                    <a:lnL>
                      <a:noFill/>
                    </a:lnL>
                    <a:lnR>
                      <a:noFill/>
                    </a:lnR>
                    <a:lnT>
                      <a:noFill/>
                    </a:lnT>
                    <a:lnB>
                      <a:noFill/>
                    </a:lnB>
                    <a:solidFill>
                      <a:srgbClr val="F5F5F5"/>
                    </a:solidFill>
                  </a:tcPr>
                </a:tc>
                <a:tc>
                  <a:txBody>
                    <a:bodyPr/>
                    <a:lstStyle/>
                    <a:p>
                      <a:pPr algn="r" fontAlgn="ctr"/>
                      <a:r>
                        <a:rPr lang="en-US" sz="1000" dirty="0">
                          <a:effectLst/>
                        </a:rPr>
                        <a:t>93.97%</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extLst>
                  <a:ext uri="{0D108BD9-81ED-4DB2-BD59-A6C34878D82A}">
                    <a16:rowId xmlns:a16="http://schemas.microsoft.com/office/drawing/2014/main" val="2182171820"/>
                  </a:ext>
                </a:extLst>
              </a:tr>
              <a:tr h="491890">
                <a:tc>
                  <a:txBody>
                    <a:bodyPr/>
                    <a:lstStyle/>
                    <a:p>
                      <a:pPr algn="r" fontAlgn="ctr"/>
                      <a:r>
                        <a:rPr lang="en-US" sz="1000" dirty="0">
                          <a:effectLst/>
                        </a:rPr>
                        <a:t>Obscene Recall</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sz="1000" dirty="0">
                          <a:effectLst/>
                        </a:rPr>
                        <a:t>68.03%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76.64%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68.44%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74.7%</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68.19%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67.9%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70.83%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61.19%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48.83%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71.69%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74.54%</a:t>
                      </a:r>
                    </a:p>
                  </a:txBody>
                  <a:tcPr marL="37838" marR="37838" marT="18919" marB="18919" anchor="ctr">
                    <a:lnL>
                      <a:noFill/>
                    </a:lnL>
                    <a:lnR>
                      <a:noFill/>
                    </a:lnR>
                    <a:lnT>
                      <a:noFill/>
                    </a:lnT>
                    <a:lnB>
                      <a:noFill/>
                    </a:lnB>
                    <a:solidFill>
                      <a:srgbClr val="FFFFFF"/>
                    </a:solidFill>
                  </a:tcPr>
                </a:tc>
                <a:tc>
                  <a:txBody>
                    <a:bodyPr/>
                    <a:lstStyle/>
                    <a:p>
                      <a:pPr algn="r" fontAlgn="ctr"/>
                      <a:r>
                        <a:rPr lang="en-US" sz="1000" dirty="0">
                          <a:effectLst/>
                        </a:rPr>
                        <a:t>73.84%</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21680436"/>
                  </a:ext>
                </a:extLst>
              </a:tr>
              <a:tr h="491890">
                <a:tc>
                  <a:txBody>
                    <a:bodyPr/>
                    <a:lstStyle/>
                    <a:p>
                      <a:pPr algn="r" fontAlgn="ctr"/>
                      <a:r>
                        <a:rPr lang="en-US" sz="1000" dirty="0">
                          <a:effectLst/>
                        </a:rPr>
                        <a:t>Insult Precision</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r" fontAlgn="ctr"/>
                      <a:r>
                        <a:rPr lang="en-US" sz="1000" dirty="0">
                          <a:effectLst/>
                        </a:rPr>
                        <a:t>58.81%</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51.62%</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57.17%</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67.53%</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61.72%</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66.7%</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62.66%</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74.39%</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61.0%</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64.51%</a:t>
                      </a:r>
                    </a:p>
                  </a:txBody>
                  <a:tcPr marL="37838" marR="37838" marT="18919" marB="18919" anchor="ctr">
                    <a:lnL>
                      <a:noFill/>
                    </a:lnL>
                    <a:lnR>
                      <a:noFill/>
                    </a:lnR>
                    <a:lnT>
                      <a:noFill/>
                    </a:lnT>
                    <a:lnB>
                      <a:noFill/>
                    </a:lnB>
                    <a:solidFill>
                      <a:srgbClr val="F5F5F5"/>
                    </a:solidFill>
                  </a:tcPr>
                </a:tc>
                <a:tc>
                  <a:txBody>
                    <a:bodyPr/>
                    <a:lstStyle/>
                    <a:p>
                      <a:pPr algn="r" fontAlgn="ctr"/>
                      <a:r>
                        <a:rPr lang="en-US" sz="1000">
                          <a:effectLst/>
                        </a:rPr>
                        <a:t>55.23%</a:t>
                      </a:r>
                    </a:p>
                  </a:txBody>
                  <a:tcPr marL="37838" marR="37838" marT="18919" marB="18919" anchor="ctr">
                    <a:lnL>
                      <a:noFill/>
                    </a:lnL>
                    <a:lnR>
                      <a:noFill/>
                    </a:lnR>
                    <a:lnT>
                      <a:noFill/>
                    </a:lnT>
                    <a:lnB>
                      <a:noFill/>
                    </a:lnB>
                    <a:solidFill>
                      <a:srgbClr val="F5F5F5"/>
                    </a:solidFill>
                  </a:tcPr>
                </a:tc>
                <a:tc>
                  <a:txBody>
                    <a:bodyPr/>
                    <a:lstStyle/>
                    <a:p>
                      <a:pPr algn="r" fontAlgn="ctr"/>
                      <a:r>
                        <a:rPr lang="en-US" sz="1000" dirty="0">
                          <a:effectLst/>
                        </a:rPr>
                        <a:t>63.51%</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extLst>
                  <a:ext uri="{0D108BD9-81ED-4DB2-BD59-A6C34878D82A}">
                    <a16:rowId xmlns:a16="http://schemas.microsoft.com/office/drawing/2014/main" val="857429625"/>
                  </a:ext>
                </a:extLst>
              </a:tr>
              <a:tr h="378377">
                <a:tc>
                  <a:txBody>
                    <a:bodyPr/>
                    <a:lstStyle/>
                    <a:p>
                      <a:pPr algn="r" fontAlgn="ctr"/>
                      <a:r>
                        <a:rPr lang="en-US" sz="1000" dirty="0">
                          <a:effectLst/>
                        </a:rPr>
                        <a:t>Insult Accuracy</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sz="1000" dirty="0">
                          <a:effectLst/>
                        </a:rPr>
                        <a:t>93.5%</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92.42%</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93.39%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94.46%</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94.03%</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94.35%</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93.8%</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94.4%</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93.11%</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94.19%</a:t>
                      </a:r>
                    </a:p>
                  </a:txBody>
                  <a:tcPr marL="37838" marR="37838" marT="18919" marB="18919" anchor="ctr">
                    <a:lnL>
                      <a:noFill/>
                    </a:lnL>
                    <a:lnR>
                      <a:noFill/>
                    </a:lnR>
                    <a:lnT>
                      <a:noFill/>
                    </a:lnT>
                    <a:lnB>
                      <a:noFill/>
                    </a:lnB>
                    <a:solidFill>
                      <a:srgbClr val="FFFFFF"/>
                    </a:solidFill>
                  </a:tcPr>
                </a:tc>
                <a:tc>
                  <a:txBody>
                    <a:bodyPr/>
                    <a:lstStyle/>
                    <a:p>
                      <a:pPr algn="r" fontAlgn="ctr"/>
                      <a:r>
                        <a:rPr lang="en-US" sz="1000">
                          <a:effectLst/>
                        </a:rPr>
                        <a:t>93.07%</a:t>
                      </a:r>
                    </a:p>
                  </a:txBody>
                  <a:tcPr marL="37838" marR="37838" marT="18919" marB="18919" anchor="ctr">
                    <a:lnL>
                      <a:noFill/>
                    </a:lnL>
                    <a:lnR>
                      <a:noFill/>
                    </a:lnR>
                    <a:lnT>
                      <a:noFill/>
                    </a:lnT>
                    <a:lnB>
                      <a:noFill/>
                    </a:lnB>
                    <a:solidFill>
                      <a:srgbClr val="FFFFFF"/>
                    </a:solidFill>
                  </a:tcPr>
                </a:tc>
                <a:tc>
                  <a:txBody>
                    <a:bodyPr/>
                    <a:lstStyle/>
                    <a:p>
                      <a:pPr algn="r" fontAlgn="ctr"/>
                      <a:r>
                        <a:rPr lang="en-US" sz="1000" dirty="0">
                          <a:effectLst/>
                        </a:rPr>
                        <a:t>94.11%</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60313008"/>
                  </a:ext>
                </a:extLst>
              </a:tr>
              <a:tr h="378377">
                <a:tc>
                  <a:txBody>
                    <a:bodyPr/>
                    <a:lstStyle/>
                    <a:p>
                      <a:pPr algn="r" fontAlgn="ctr"/>
                      <a:r>
                        <a:rPr lang="en-US" sz="1000" dirty="0">
                          <a:effectLst/>
                        </a:rPr>
                        <a:t>Insult Recall</a:t>
                      </a:r>
                    </a:p>
                  </a:txBody>
                  <a:tcPr marL="37838" marR="37838" marT="18919" marB="18919"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60.75%</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73.16%</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67.07%</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58.3%</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65.64%</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57.77%</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54.29%</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45.13%</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36.89%</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59.77%</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67.96%</a:t>
                      </a:r>
                    </a:p>
                  </a:txBody>
                  <a:tcPr marL="37838" marR="37838" marT="18919" marB="18919"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dirty="0">
                          <a:effectLst/>
                        </a:rPr>
                        <a:t>60.79%</a:t>
                      </a:r>
                    </a:p>
                  </a:txBody>
                  <a:tcPr marL="37838" marR="37838" marT="18919" marB="18919"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85500910"/>
                  </a:ext>
                </a:extLst>
              </a:tr>
            </a:tbl>
          </a:graphicData>
        </a:graphic>
      </p:graphicFrame>
      <p:sp>
        <p:nvSpPr>
          <p:cNvPr id="6" name="Rectangle 5">
            <a:extLst>
              <a:ext uri="{FF2B5EF4-FFF2-40B4-BE49-F238E27FC236}">
                <a16:creationId xmlns:a16="http://schemas.microsoft.com/office/drawing/2014/main" id="{1AE9BDF9-5663-4038-B088-4C678C1B0A31}"/>
              </a:ext>
            </a:extLst>
          </p:cNvPr>
          <p:cNvSpPr/>
          <p:nvPr/>
        </p:nvSpPr>
        <p:spPr>
          <a:xfrm>
            <a:off x="8472489" y="2241384"/>
            <a:ext cx="728662" cy="4351335"/>
          </a:xfrm>
          <a:prstGeom prst="rect">
            <a:avLst/>
          </a:prstGeom>
          <a:solidFill>
            <a:srgbClr val="C00000">
              <a:alpha val="1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2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Model Configuration</a:t>
            </a:r>
          </a:p>
        </p:txBody>
      </p:sp>
      <p:sp>
        <p:nvSpPr>
          <p:cNvPr id="2" name="Rectangle 1">
            <a:extLst>
              <a:ext uri="{FF2B5EF4-FFF2-40B4-BE49-F238E27FC236}">
                <a16:creationId xmlns:a16="http://schemas.microsoft.com/office/drawing/2014/main" id="{36C24E80-2CA1-4413-A487-1136C99720E2}"/>
              </a:ext>
            </a:extLst>
          </p:cNvPr>
          <p:cNvSpPr/>
          <p:nvPr/>
        </p:nvSpPr>
        <p:spPr>
          <a:xfrm>
            <a:off x="2265680" y="647896"/>
            <a:ext cx="9611360" cy="618631"/>
          </a:xfrm>
          <a:prstGeom prst="rect">
            <a:avLst/>
          </a:prstGeom>
        </p:spPr>
        <p:txBody>
          <a:bodyPr wrap="square">
            <a:spAutoFit/>
          </a:bodyPr>
          <a:lstStyle/>
          <a:p>
            <a:pPr algn="just">
              <a:lnSpc>
                <a:spcPct val="95000"/>
              </a:lnSpc>
              <a:spcAft>
                <a:spcPts val="600"/>
              </a:spcAft>
              <a:tabLst>
                <a:tab pos="182880" algn="l"/>
              </a:tabLst>
            </a:pPr>
            <a:r>
              <a:rPr lang="en-US" b="1" spc="-5" dirty="0">
                <a:solidFill>
                  <a:srgbClr val="C00000"/>
                </a:solidFill>
                <a:latin typeface="+mj-lt"/>
                <a:ea typeface="SimSun" panose="02010600030101010101" pitchFamily="2" charset="-122"/>
              </a:rPr>
              <a:t>Model 13 is a simple Bidirectional LSTM with 100 Hidden nodes, loss function = binary cross entropy, Adam optimizer and Sigmoid activation at output layer </a:t>
            </a:r>
            <a:endParaRPr lang="en-US" i="1" dirty="0"/>
          </a:p>
        </p:txBody>
      </p:sp>
      <p:pic>
        <p:nvPicPr>
          <p:cNvPr id="7" name="Picture 6">
            <a:extLst>
              <a:ext uri="{FF2B5EF4-FFF2-40B4-BE49-F238E27FC236}">
                <a16:creationId xmlns:a16="http://schemas.microsoft.com/office/drawing/2014/main" id="{B4E9A317-8B3C-46D7-8AAC-A79D563272CA}"/>
              </a:ext>
            </a:extLst>
          </p:cNvPr>
          <p:cNvPicPr>
            <a:picLocks noChangeAspect="1"/>
          </p:cNvPicPr>
          <p:nvPr/>
        </p:nvPicPr>
        <p:blipFill>
          <a:blip r:embed="rId2"/>
          <a:stretch>
            <a:fillRect/>
          </a:stretch>
        </p:blipFill>
        <p:spPr>
          <a:xfrm>
            <a:off x="3202304" y="1568768"/>
            <a:ext cx="7005880" cy="2895600"/>
          </a:xfrm>
          <a:prstGeom prst="rect">
            <a:avLst/>
          </a:prstGeom>
          <a:ln>
            <a:solidFill>
              <a:schemeClr val="bg1">
                <a:lumMod val="85000"/>
              </a:schemeClr>
            </a:solidFill>
          </a:ln>
        </p:spPr>
      </p:pic>
      <p:sp>
        <p:nvSpPr>
          <p:cNvPr id="8" name="Rectangle 7">
            <a:extLst>
              <a:ext uri="{FF2B5EF4-FFF2-40B4-BE49-F238E27FC236}">
                <a16:creationId xmlns:a16="http://schemas.microsoft.com/office/drawing/2014/main" id="{6BE0AAD2-8596-4E4B-9DB6-D19052709C60}"/>
              </a:ext>
            </a:extLst>
          </p:cNvPr>
          <p:cNvSpPr/>
          <p:nvPr/>
        </p:nvSpPr>
        <p:spPr>
          <a:xfrm>
            <a:off x="3202305" y="4685328"/>
            <a:ext cx="7689216" cy="1938992"/>
          </a:xfrm>
          <a:prstGeom prst="rect">
            <a:avLst/>
          </a:prstGeom>
        </p:spPr>
        <p:txBody>
          <a:bodyPr wrap="square">
            <a:spAutoFit/>
          </a:bodyPr>
          <a:lstStyle/>
          <a:p>
            <a:r>
              <a:rPr lang="en-US" sz="1200" b="1" dirty="0"/>
              <a:t>Model6</a:t>
            </a:r>
            <a:r>
              <a:rPr lang="en-US" sz="1200" dirty="0"/>
              <a:t> - Bidirectional LSTM with 1 Conv/ Max Pool and 3 dense layer </a:t>
            </a:r>
          </a:p>
          <a:p>
            <a:r>
              <a:rPr lang="en-US" sz="1200" b="1" dirty="0"/>
              <a:t>Model7</a:t>
            </a:r>
            <a:r>
              <a:rPr lang="en-US" sz="1200" dirty="0"/>
              <a:t> - Bidirectional LSTM with 1 Conv/ Avg Pool and 3 dense layer</a:t>
            </a:r>
          </a:p>
          <a:p>
            <a:r>
              <a:rPr lang="en-US" sz="1200" b="1" dirty="0"/>
              <a:t>Model8</a:t>
            </a:r>
            <a:r>
              <a:rPr lang="en-US" sz="1200" dirty="0"/>
              <a:t> - Only Bidirectional and 3 dense layer</a:t>
            </a:r>
          </a:p>
          <a:p>
            <a:r>
              <a:rPr lang="en-US" sz="1200" b="1" dirty="0"/>
              <a:t>Model9</a:t>
            </a:r>
            <a:r>
              <a:rPr lang="en-US" sz="1200" dirty="0"/>
              <a:t> - 2 Stacked bidirectional</a:t>
            </a:r>
          </a:p>
          <a:p>
            <a:r>
              <a:rPr lang="en-US" sz="1200" b="1" dirty="0"/>
              <a:t>Model10</a:t>
            </a:r>
            <a:r>
              <a:rPr lang="en-US" sz="1200" dirty="0"/>
              <a:t> - 2 Stacked bidirectional with 1 conv layer/ avg pool</a:t>
            </a:r>
          </a:p>
          <a:p>
            <a:r>
              <a:rPr lang="en-US" sz="1200" b="1" dirty="0"/>
              <a:t>Model11</a:t>
            </a:r>
            <a:r>
              <a:rPr lang="en-US" sz="1200" dirty="0"/>
              <a:t> - 2 Stacked bidirectional with 1 conv/ avg pool and 2 dense layer</a:t>
            </a:r>
          </a:p>
          <a:p>
            <a:r>
              <a:rPr lang="en-US" sz="1200" b="1" dirty="0"/>
              <a:t>Model12</a:t>
            </a:r>
            <a:r>
              <a:rPr lang="en-US" sz="1200" dirty="0"/>
              <a:t> - 3 Stacked bidirectional with 1 conv/ avg pool and 4 dense layer </a:t>
            </a:r>
          </a:p>
          <a:p>
            <a:r>
              <a:rPr lang="en-US" sz="1200" b="1" dirty="0"/>
              <a:t>Model13</a:t>
            </a:r>
            <a:r>
              <a:rPr lang="en-US" sz="1200" dirty="0"/>
              <a:t> - Bidirectional LSTM</a:t>
            </a:r>
          </a:p>
          <a:p>
            <a:r>
              <a:rPr lang="en-US" sz="1200" b="1" dirty="0"/>
              <a:t>Model14</a:t>
            </a:r>
            <a:r>
              <a:rPr lang="en-US" sz="1200" dirty="0"/>
              <a:t> - Simple RNN</a:t>
            </a:r>
          </a:p>
          <a:p>
            <a:r>
              <a:rPr lang="en-US" sz="1200" b="1" dirty="0"/>
              <a:t>Model15</a:t>
            </a:r>
            <a:r>
              <a:rPr lang="en-US" sz="1200" dirty="0"/>
              <a:t> - Simple LSTM</a:t>
            </a:r>
          </a:p>
        </p:txBody>
      </p:sp>
    </p:spTree>
    <p:extLst>
      <p:ext uri="{BB962C8B-B14F-4D97-AF65-F5344CB8AC3E}">
        <p14:creationId xmlns:p14="http://schemas.microsoft.com/office/powerpoint/2010/main" val="220927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85968"/>
            <a:ext cx="9024730" cy="1569660"/>
          </a:xfrm>
          <a:prstGeom prst="rect">
            <a:avLst/>
          </a:prstGeom>
          <a:noFill/>
        </p:spPr>
        <p:txBody>
          <a:bodyPr wrap="square" rtlCol="0" anchor="ctr">
            <a:spAutoFit/>
          </a:bodyPr>
          <a:lstStyle/>
          <a:p>
            <a:r>
              <a:rPr lang="en-US" altLang="ko-KR" sz="3200" dirty="0">
                <a:solidFill>
                  <a:schemeClr val="bg1"/>
                </a:solidFill>
                <a:latin typeface="+mj-lt"/>
                <a:cs typeface="Calibri" panose="020F0502020204030204" pitchFamily="34" charset="0"/>
              </a:rPr>
              <a:t>Online comments help us share ideas and make progress, but are they also one of the biggest tragedies of the internet ?</a:t>
            </a:r>
            <a:endParaRPr lang="ko-KR" altLang="en-US" sz="3200" dirty="0">
              <a:solidFill>
                <a:schemeClr val="bg1"/>
              </a:solidFill>
              <a:latin typeface="+mj-lt"/>
              <a:cs typeface="Calibri" panose="020F0502020204030204" pitchFamily="34" charset="0"/>
            </a:endParaRPr>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656029" y="3331614"/>
            <a:ext cx="4728285" cy="1015663"/>
            <a:chOff x="5692278" y="3139643"/>
            <a:chExt cx="4728285" cy="1015663"/>
          </a:xfrm>
        </p:grpSpPr>
        <p:sp>
          <p:nvSpPr>
            <p:cNvPr id="8" name="TextBox 7"/>
            <p:cNvSpPr txBox="1"/>
            <p:nvPr/>
          </p:nvSpPr>
          <p:spPr>
            <a:xfrm>
              <a:off x="7294504" y="3199894"/>
              <a:ext cx="3126059" cy="923330"/>
            </a:xfrm>
            <a:prstGeom prst="rect">
              <a:avLst/>
            </a:prstGeom>
            <a:noFill/>
          </p:spPr>
          <p:txBody>
            <a:bodyPr wrap="square" rtlCol="0">
              <a:spAutoFit/>
            </a:bodyPr>
            <a:lstStyle/>
            <a:p>
              <a:r>
                <a:rPr lang="en-US" altLang="ko-KR" dirty="0">
                  <a:cs typeface="Arial" pitchFamily="34" charset="0"/>
                </a:rPr>
                <a:t>Teenagers have been bullied repeatedly on online platforms</a:t>
              </a:r>
            </a:p>
          </p:txBody>
        </p:sp>
        <p:sp>
          <p:nvSpPr>
            <p:cNvPr id="7" name="TextBox 6"/>
            <p:cNvSpPr txBox="1"/>
            <p:nvPr/>
          </p:nvSpPr>
          <p:spPr>
            <a:xfrm>
              <a:off x="5692278" y="3139643"/>
              <a:ext cx="2276014" cy="1015663"/>
            </a:xfrm>
            <a:prstGeom prst="rect">
              <a:avLst/>
            </a:prstGeom>
            <a:noFill/>
          </p:spPr>
          <p:txBody>
            <a:bodyPr wrap="square" lIns="108000" rIns="108000" rtlCol="0">
              <a:spAutoFit/>
            </a:bodyPr>
            <a:lstStyle/>
            <a:p>
              <a:r>
                <a:rPr lang="en-US" altLang="ko-KR" sz="6000" b="1" dirty="0">
                  <a:cs typeface="Arial" pitchFamily="34" charset="0"/>
                </a:rPr>
                <a:t>25%</a:t>
              </a:r>
              <a:endParaRPr lang="ko-KR" altLang="en-US" sz="6000" b="1" dirty="0">
                <a:cs typeface="Arial" pitchFamily="34" charset="0"/>
              </a:endParaRPr>
            </a:p>
          </p:txBody>
        </p:sp>
      </p:grpSp>
      <p:sp>
        <p:nvSpPr>
          <p:cNvPr id="28" name="TextBox 27">
            <a:extLst>
              <a:ext uri="{FF2B5EF4-FFF2-40B4-BE49-F238E27FC236}">
                <a16:creationId xmlns:a16="http://schemas.microsoft.com/office/drawing/2014/main" id="{89DA9A0A-1F22-498C-A63F-802984197176}"/>
              </a:ext>
            </a:extLst>
          </p:cNvPr>
          <p:cNvSpPr txBox="1"/>
          <p:nvPr/>
        </p:nvSpPr>
        <p:spPr>
          <a:xfrm>
            <a:off x="6188891" y="3124963"/>
            <a:ext cx="5777954" cy="3139321"/>
          </a:xfrm>
          <a:prstGeom prst="rect">
            <a:avLst/>
          </a:prstGeom>
          <a:noFill/>
        </p:spPr>
        <p:txBody>
          <a:bodyPr wrap="square" rtlCol="0">
            <a:spAutoFit/>
          </a:bodyPr>
          <a:lstStyle/>
          <a:p>
            <a:r>
              <a:rPr lang="en-US" altLang="ko-KR" dirty="0">
                <a:cs typeface="Arial" pitchFamily="34" charset="0"/>
              </a:rPr>
              <a:t>Many young victims of cyber bullying are not reporting these incidents</a:t>
            </a:r>
          </a:p>
          <a:p>
            <a:endParaRPr lang="en-US" altLang="ko-KR" dirty="0">
              <a:cs typeface="Arial" pitchFamily="34" charset="0"/>
            </a:endParaRPr>
          </a:p>
          <a:p>
            <a:endParaRPr lang="en-US" altLang="ko-KR" dirty="0">
              <a:cs typeface="Arial" pitchFamily="34" charset="0"/>
            </a:endParaRPr>
          </a:p>
          <a:p>
            <a:r>
              <a:rPr lang="en-US" altLang="ko-KR" dirty="0">
                <a:cs typeface="Arial" pitchFamily="34" charset="0"/>
              </a:rPr>
              <a:t>People involved in executing hate crimes have been known to leave some trail of toxic contents online</a:t>
            </a:r>
          </a:p>
          <a:p>
            <a:endParaRPr lang="en-US" altLang="ko-KR" dirty="0">
              <a:cs typeface="Arial" pitchFamily="34" charset="0"/>
            </a:endParaRPr>
          </a:p>
          <a:p>
            <a:endParaRPr lang="en-US" altLang="ko-KR" dirty="0">
              <a:cs typeface="Arial" pitchFamily="34" charset="0"/>
            </a:endParaRPr>
          </a:p>
          <a:p>
            <a:r>
              <a:rPr lang="en-US" altLang="ko-KR" dirty="0">
                <a:cs typeface="Arial" pitchFamily="34" charset="0"/>
              </a:rPr>
              <a:t>Many News Agency and other organization had to take down online comments sections due to an unsafe environment being built due to toxic comments</a:t>
            </a:r>
          </a:p>
        </p:txBody>
      </p:sp>
      <p:grpSp>
        <p:nvGrpSpPr>
          <p:cNvPr id="31" name="Group 30">
            <a:extLst>
              <a:ext uri="{FF2B5EF4-FFF2-40B4-BE49-F238E27FC236}">
                <a16:creationId xmlns:a16="http://schemas.microsoft.com/office/drawing/2014/main" id="{05C62BB4-E7CE-481F-853F-FDA59731498B}"/>
              </a:ext>
            </a:extLst>
          </p:cNvPr>
          <p:cNvGrpSpPr/>
          <p:nvPr/>
        </p:nvGrpSpPr>
        <p:grpSpPr>
          <a:xfrm>
            <a:off x="658300" y="4971622"/>
            <a:ext cx="5142839" cy="1384995"/>
            <a:chOff x="5692278" y="3139643"/>
            <a:chExt cx="4726012" cy="1384995"/>
          </a:xfrm>
        </p:grpSpPr>
        <p:sp>
          <p:nvSpPr>
            <p:cNvPr id="32" name="TextBox 31">
              <a:extLst>
                <a:ext uri="{FF2B5EF4-FFF2-40B4-BE49-F238E27FC236}">
                  <a16:creationId xmlns:a16="http://schemas.microsoft.com/office/drawing/2014/main" id="{4F865D63-0537-4EFF-9BCC-9E0E0016CA01}"/>
                </a:ext>
              </a:extLst>
            </p:cNvPr>
            <p:cNvSpPr txBox="1"/>
            <p:nvPr/>
          </p:nvSpPr>
          <p:spPr>
            <a:xfrm>
              <a:off x="7292231" y="3324309"/>
              <a:ext cx="3126059" cy="1200329"/>
            </a:xfrm>
            <a:prstGeom prst="rect">
              <a:avLst/>
            </a:prstGeom>
            <a:noFill/>
          </p:spPr>
          <p:txBody>
            <a:bodyPr wrap="square" rtlCol="0">
              <a:spAutoFit/>
            </a:bodyPr>
            <a:lstStyle/>
            <a:p>
              <a:r>
                <a:rPr lang="en-US" altLang="ko-KR" dirty="0">
                  <a:cs typeface="Arial" pitchFamily="34" charset="0"/>
                </a:rPr>
                <a:t>of the articles is the most coverage that is being achieved by manual moderation</a:t>
              </a:r>
            </a:p>
          </p:txBody>
        </p:sp>
        <p:sp>
          <p:nvSpPr>
            <p:cNvPr id="34" name="TextBox 33">
              <a:extLst>
                <a:ext uri="{FF2B5EF4-FFF2-40B4-BE49-F238E27FC236}">
                  <a16:creationId xmlns:a16="http://schemas.microsoft.com/office/drawing/2014/main" id="{465502A7-4347-4430-8DA7-2629A1C932A2}"/>
                </a:ext>
              </a:extLst>
            </p:cNvPr>
            <p:cNvSpPr txBox="1"/>
            <p:nvPr/>
          </p:nvSpPr>
          <p:spPr>
            <a:xfrm>
              <a:off x="5692278" y="3139643"/>
              <a:ext cx="2174818" cy="1015663"/>
            </a:xfrm>
            <a:prstGeom prst="rect">
              <a:avLst/>
            </a:prstGeom>
            <a:noFill/>
          </p:spPr>
          <p:txBody>
            <a:bodyPr wrap="square" lIns="108000" rIns="108000" rtlCol="0">
              <a:spAutoFit/>
            </a:bodyPr>
            <a:lstStyle/>
            <a:p>
              <a:r>
                <a:rPr lang="en-US" altLang="ko-KR" sz="6000" b="1" dirty="0">
                  <a:cs typeface="Arial" pitchFamily="34" charset="0"/>
                </a:rPr>
                <a:t>10%</a:t>
              </a:r>
              <a:endParaRPr lang="ko-KR" altLang="en-US" sz="6000" b="1" dirty="0">
                <a:cs typeface="Arial" pitchFamily="34" charset="0"/>
              </a:endParaRPr>
            </a:p>
          </p:txBody>
        </p:sp>
      </p:grpSp>
      <p:cxnSp>
        <p:nvCxnSpPr>
          <p:cNvPr id="4" name="Straight Connector 3">
            <a:extLst>
              <a:ext uri="{FF2B5EF4-FFF2-40B4-BE49-F238E27FC236}">
                <a16:creationId xmlns:a16="http://schemas.microsoft.com/office/drawing/2014/main" id="{379DB3B9-33FD-41F1-9865-785959E80B84}"/>
              </a:ext>
            </a:extLst>
          </p:cNvPr>
          <p:cNvCxnSpPr/>
          <p:nvPr/>
        </p:nvCxnSpPr>
        <p:spPr>
          <a:xfrm>
            <a:off x="5986671" y="2842591"/>
            <a:ext cx="0" cy="37172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NBA Player Performance</a:t>
            </a:r>
          </a:p>
        </p:txBody>
      </p:sp>
      <p:sp>
        <p:nvSpPr>
          <p:cNvPr id="2" name="Rectangle 1">
            <a:extLst>
              <a:ext uri="{FF2B5EF4-FFF2-40B4-BE49-F238E27FC236}">
                <a16:creationId xmlns:a16="http://schemas.microsoft.com/office/drawing/2014/main" id="{36C24E80-2CA1-4413-A487-1136C99720E2}"/>
              </a:ext>
            </a:extLst>
          </p:cNvPr>
          <p:cNvSpPr/>
          <p:nvPr/>
        </p:nvSpPr>
        <p:spPr>
          <a:xfrm>
            <a:off x="2265680" y="647896"/>
            <a:ext cx="9611360" cy="355482"/>
          </a:xfrm>
          <a:prstGeom prst="rect">
            <a:avLst/>
          </a:prstGeom>
        </p:spPr>
        <p:txBody>
          <a:bodyPr wrap="square">
            <a:spAutoFit/>
          </a:bodyPr>
          <a:lstStyle/>
          <a:p>
            <a:pPr algn="just">
              <a:lnSpc>
                <a:spcPct val="95000"/>
              </a:lnSpc>
              <a:spcAft>
                <a:spcPts val="600"/>
              </a:spcAft>
              <a:tabLst>
                <a:tab pos="182880" algn="l"/>
              </a:tabLst>
            </a:pPr>
            <a:r>
              <a:rPr lang="en-US" b="1" spc="-5" dirty="0">
                <a:solidFill>
                  <a:srgbClr val="C00000"/>
                </a:solidFill>
                <a:latin typeface="+mj-lt"/>
                <a:ea typeface="SimSun" panose="02010600030101010101" pitchFamily="2" charset="-122"/>
              </a:rPr>
              <a:t>Overall 5000 out of 1M tweets were classified into one of the toxicity class</a:t>
            </a:r>
            <a:endParaRPr lang="en-US" i="1" dirty="0"/>
          </a:p>
        </p:txBody>
      </p:sp>
      <p:sp>
        <p:nvSpPr>
          <p:cNvPr id="5" name="Rectangle 4">
            <a:extLst>
              <a:ext uri="{FF2B5EF4-FFF2-40B4-BE49-F238E27FC236}">
                <a16:creationId xmlns:a16="http://schemas.microsoft.com/office/drawing/2014/main" id="{EB406AF0-1B0F-4C20-A30E-47EB6A199843}"/>
              </a:ext>
            </a:extLst>
          </p:cNvPr>
          <p:cNvSpPr/>
          <p:nvPr/>
        </p:nvSpPr>
        <p:spPr>
          <a:xfrm>
            <a:off x="2265680" y="1276546"/>
            <a:ext cx="9611360" cy="3139321"/>
          </a:xfrm>
          <a:prstGeom prst="rect">
            <a:avLst/>
          </a:prstGeom>
        </p:spPr>
        <p:txBody>
          <a:bodyPr wrap="square">
            <a:spAutoFit/>
          </a:bodyPr>
          <a:lstStyle/>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a:t>About </a:t>
            </a:r>
            <a:r>
              <a:rPr lang="en-US" i="1" u="sng" dirty="0"/>
              <a:t>65 players </a:t>
            </a:r>
            <a:r>
              <a:rPr lang="en-US" i="1" dirty="0"/>
              <a:t>had negative and non-negative tweets</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a:t>By the measure of score/ min. – On an average these players scored 15% lower around the days when they received/ or sent a negative tweet/ RT than in the game when they did not receive a negative tweet</a:t>
            </a:r>
          </a:p>
          <a:p>
            <a:pPr marL="285750" indent="-285750">
              <a:buFont typeface="Wingdings" panose="05000000000000000000" pitchFamily="2" charset="2"/>
              <a:buChar char="Ø"/>
            </a:pPr>
            <a:endParaRPr lang="en-US" i="1" dirty="0"/>
          </a:p>
          <a:p>
            <a:pPr marL="742894" lvl="1" indent="-285750">
              <a:buFont typeface="Wingdings" panose="05000000000000000000" pitchFamily="2" charset="2"/>
              <a:buChar char="Ø"/>
            </a:pPr>
            <a:r>
              <a:rPr lang="en-US" i="1" dirty="0"/>
              <a:t>Around the days of negative tweet 4.6 points/ 10 mins. </a:t>
            </a:r>
          </a:p>
          <a:p>
            <a:pPr marL="742894" lvl="1" indent="-285750">
              <a:buFont typeface="Wingdings" panose="05000000000000000000" pitchFamily="2" charset="2"/>
              <a:buChar char="Ø"/>
            </a:pPr>
            <a:r>
              <a:rPr lang="en-US" i="1" dirty="0"/>
              <a:t>At least 1-2 months away from the negative tweet 3.9 points/ 10 mins</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a:t>This differentiation increases when we look at the most recent 5 seasons</a:t>
            </a:r>
          </a:p>
        </p:txBody>
      </p:sp>
    </p:spTree>
    <p:extLst>
      <p:ext uri="{BB962C8B-B14F-4D97-AF65-F5344CB8AC3E}">
        <p14:creationId xmlns:p14="http://schemas.microsoft.com/office/powerpoint/2010/main" val="27067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5967"/>
            <a:ext cx="9531625" cy="1569660"/>
          </a:xfrm>
          <a:prstGeom prst="rect">
            <a:avLst/>
          </a:prstGeom>
          <a:noFill/>
        </p:spPr>
        <p:txBody>
          <a:bodyPr wrap="square" rtlCol="0" anchor="ctr">
            <a:spAutoFit/>
          </a:bodyPr>
          <a:lstStyle/>
          <a:p>
            <a:r>
              <a:rPr lang="en-US" altLang="ko-KR" sz="3200" dirty="0">
                <a:solidFill>
                  <a:schemeClr val="bg1"/>
                </a:solidFill>
                <a:latin typeface="+mj-lt"/>
                <a:cs typeface="Calibri" panose="020F0502020204030204" pitchFamily="34" charset="0"/>
              </a:rPr>
              <a:t>Toxic comments on any online platform can create unsafe environment that can discourage open discussion</a:t>
            </a:r>
            <a:endParaRPr lang="ko-KR" altLang="en-US" sz="3200" dirty="0">
              <a:solidFill>
                <a:schemeClr val="bg1"/>
              </a:solidFill>
              <a:latin typeface="+mj-lt"/>
              <a:cs typeface="Calibri" panose="020F0502020204030204" pitchFamily="34" charset="0"/>
            </a:endParaRPr>
          </a:p>
        </p:txBody>
      </p:sp>
      <p:sp>
        <p:nvSpPr>
          <p:cNvPr id="28" name="TextBox 27">
            <a:extLst>
              <a:ext uri="{FF2B5EF4-FFF2-40B4-BE49-F238E27FC236}">
                <a16:creationId xmlns:a16="http://schemas.microsoft.com/office/drawing/2014/main" id="{89DA9A0A-1F22-498C-A63F-802984197176}"/>
              </a:ext>
            </a:extLst>
          </p:cNvPr>
          <p:cNvSpPr txBox="1"/>
          <p:nvPr/>
        </p:nvSpPr>
        <p:spPr>
          <a:xfrm>
            <a:off x="1361661" y="3105834"/>
            <a:ext cx="9018170" cy="646331"/>
          </a:xfrm>
          <a:prstGeom prst="rect">
            <a:avLst/>
          </a:prstGeom>
          <a:solidFill>
            <a:srgbClr val="FFC000"/>
          </a:solidFill>
        </p:spPr>
        <p:txBody>
          <a:bodyPr wrap="square" rtlCol="0">
            <a:spAutoFit/>
          </a:bodyPr>
          <a:lstStyle/>
          <a:p>
            <a:pPr algn="ctr"/>
            <a:r>
              <a:rPr lang="en-US" altLang="ko-KR" b="1" dirty="0">
                <a:solidFill>
                  <a:srgbClr val="FEFEFE"/>
                </a:solidFill>
                <a:cs typeface="Arial" pitchFamily="34" charset="0"/>
              </a:rPr>
              <a:t>How successful is the automation of flagged comments through AI algorithms like Google’s Perspective API ? </a:t>
            </a:r>
          </a:p>
        </p:txBody>
      </p:sp>
      <p:sp>
        <p:nvSpPr>
          <p:cNvPr id="10" name="TextBox 9">
            <a:extLst>
              <a:ext uri="{FF2B5EF4-FFF2-40B4-BE49-F238E27FC236}">
                <a16:creationId xmlns:a16="http://schemas.microsoft.com/office/drawing/2014/main" id="{940E1F5C-3B6F-4532-9711-D7C93A08AA4A}"/>
              </a:ext>
            </a:extLst>
          </p:cNvPr>
          <p:cNvSpPr txBox="1"/>
          <p:nvPr/>
        </p:nvSpPr>
        <p:spPr>
          <a:xfrm>
            <a:off x="765311" y="4372430"/>
            <a:ext cx="9452113" cy="1477328"/>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cs typeface="Arial" pitchFamily="34" charset="0"/>
              </a:rPr>
              <a:t>New York Times uses Tensor flow based perspective API solution to flag toxic comments</a:t>
            </a:r>
          </a:p>
          <a:p>
            <a:pPr marL="285750" indent="-285750">
              <a:buFont typeface="Wingdings" panose="05000000000000000000" pitchFamily="2" charset="2"/>
              <a:buChar char="Ø"/>
            </a:pPr>
            <a:endParaRPr lang="en-US" altLang="ko-KR" dirty="0">
              <a:cs typeface="Arial" pitchFamily="34" charset="0"/>
            </a:endParaRPr>
          </a:p>
          <a:p>
            <a:pPr marL="285750" indent="-285750">
              <a:buFont typeface="Wingdings" panose="05000000000000000000" pitchFamily="2" charset="2"/>
              <a:buChar char="Ø"/>
            </a:pPr>
            <a:r>
              <a:rPr lang="en-US" altLang="ko-KR" dirty="0">
                <a:cs typeface="Arial" pitchFamily="34" charset="0"/>
              </a:rPr>
              <a:t>But moderators still have to accept or reject the suggestion made by the algorithm</a:t>
            </a:r>
          </a:p>
          <a:p>
            <a:pPr marL="285750" indent="-285750">
              <a:buFont typeface="Wingdings" panose="05000000000000000000" pitchFamily="2" charset="2"/>
              <a:buChar char="Ø"/>
            </a:pPr>
            <a:endParaRPr lang="en-US" altLang="ko-KR" dirty="0">
              <a:cs typeface="Arial" pitchFamily="34" charset="0"/>
            </a:endParaRPr>
          </a:p>
          <a:p>
            <a:pPr marL="285750" indent="-285750">
              <a:buFont typeface="Wingdings" panose="05000000000000000000" pitchFamily="2" charset="2"/>
              <a:buChar char="Ø"/>
            </a:pPr>
            <a:r>
              <a:rPr lang="en-US" altLang="ko-KR" dirty="0">
                <a:cs typeface="Arial" pitchFamily="34" charset="0"/>
              </a:rPr>
              <a:t>More than 1000 flagged comments are reviewed daily by a team member</a:t>
            </a:r>
          </a:p>
        </p:txBody>
      </p:sp>
    </p:spTree>
    <p:extLst>
      <p:ext uri="{BB962C8B-B14F-4D97-AF65-F5344CB8AC3E}">
        <p14:creationId xmlns:p14="http://schemas.microsoft.com/office/powerpoint/2010/main" val="390466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5967"/>
            <a:ext cx="11072191" cy="1569660"/>
          </a:xfrm>
          <a:prstGeom prst="rect">
            <a:avLst/>
          </a:prstGeom>
          <a:noFill/>
        </p:spPr>
        <p:txBody>
          <a:bodyPr wrap="square" rtlCol="0" anchor="ctr">
            <a:spAutoFit/>
          </a:bodyPr>
          <a:lstStyle/>
          <a:p>
            <a:r>
              <a:rPr lang="en-US" altLang="ko-KR" sz="3200" dirty="0">
                <a:solidFill>
                  <a:schemeClr val="bg1"/>
                </a:solidFill>
                <a:latin typeface="+mj-lt"/>
                <a:cs typeface="Calibri" panose="020F0502020204030204" pitchFamily="34" charset="0"/>
              </a:rPr>
              <a:t>Many regular words/ terms referred in the toxic comments in an offensive way can cause the model to be biased risking transition of that bias to the user</a:t>
            </a:r>
            <a:endParaRPr lang="ko-KR" altLang="en-US" sz="3200" dirty="0">
              <a:solidFill>
                <a:schemeClr val="bg1"/>
              </a:solidFill>
              <a:latin typeface="+mj-lt"/>
              <a:cs typeface="Calibri" panose="020F0502020204030204" pitchFamily="34" charset="0"/>
            </a:endParaRPr>
          </a:p>
        </p:txBody>
      </p:sp>
      <p:sp>
        <p:nvSpPr>
          <p:cNvPr id="10" name="TextBox 9">
            <a:extLst>
              <a:ext uri="{FF2B5EF4-FFF2-40B4-BE49-F238E27FC236}">
                <a16:creationId xmlns:a16="http://schemas.microsoft.com/office/drawing/2014/main" id="{940E1F5C-3B6F-4532-9711-D7C93A08AA4A}"/>
              </a:ext>
            </a:extLst>
          </p:cNvPr>
          <p:cNvSpPr txBox="1"/>
          <p:nvPr/>
        </p:nvSpPr>
        <p:spPr>
          <a:xfrm>
            <a:off x="1361661" y="3676691"/>
            <a:ext cx="9452113" cy="1754326"/>
          </a:xfrm>
          <a:prstGeom prst="rect">
            <a:avLst/>
          </a:prstGeom>
          <a:noFill/>
        </p:spPr>
        <p:txBody>
          <a:bodyPr wrap="square" rtlCol="0">
            <a:spAutoFit/>
          </a:bodyPr>
          <a:lstStyle/>
          <a:p>
            <a:r>
              <a:rPr lang="en-US" altLang="ko-KR" dirty="0">
                <a:cs typeface="Arial" pitchFamily="34" charset="0"/>
              </a:rPr>
              <a:t>Below are some words that occurred frequently in the toxic comments but </a:t>
            </a:r>
          </a:p>
          <a:p>
            <a:pPr marL="742894" lvl="1" indent="-285750">
              <a:buFont typeface="Wingdings" panose="05000000000000000000" pitchFamily="2" charset="2"/>
              <a:buChar char="Ø"/>
            </a:pPr>
            <a:r>
              <a:rPr lang="en-US" altLang="ko-KR" dirty="0">
                <a:cs typeface="Arial" pitchFamily="34" charset="0"/>
              </a:rPr>
              <a:t>Gay</a:t>
            </a:r>
          </a:p>
          <a:p>
            <a:pPr marL="742894" lvl="1" indent="-285750">
              <a:buFont typeface="Wingdings" panose="05000000000000000000" pitchFamily="2" charset="2"/>
              <a:buChar char="Ø"/>
            </a:pPr>
            <a:r>
              <a:rPr lang="en-US" altLang="ko-KR" dirty="0">
                <a:cs typeface="Arial" pitchFamily="34" charset="0"/>
              </a:rPr>
              <a:t>Article</a:t>
            </a:r>
          </a:p>
          <a:p>
            <a:pPr marL="742894" lvl="1" indent="-285750">
              <a:buFont typeface="Wingdings" panose="05000000000000000000" pitchFamily="2" charset="2"/>
              <a:buChar char="Ø"/>
            </a:pPr>
            <a:r>
              <a:rPr lang="en-US" altLang="ko-KR" dirty="0">
                <a:cs typeface="Arial" pitchFamily="34" charset="0"/>
              </a:rPr>
              <a:t>Wikipedia</a:t>
            </a:r>
          </a:p>
          <a:p>
            <a:pPr marL="742894" lvl="1" indent="-285750">
              <a:buFont typeface="Wingdings" panose="05000000000000000000" pitchFamily="2" charset="2"/>
              <a:buChar char="Ø"/>
            </a:pPr>
            <a:r>
              <a:rPr lang="en-US" altLang="ko-KR" dirty="0">
                <a:cs typeface="Arial" pitchFamily="34" charset="0"/>
              </a:rPr>
              <a:t>Dog</a:t>
            </a:r>
          </a:p>
          <a:p>
            <a:pPr marL="742894" lvl="1" indent="-285750">
              <a:buFont typeface="Wingdings" panose="05000000000000000000" pitchFamily="2" charset="2"/>
              <a:buChar char="Ø"/>
            </a:pPr>
            <a:r>
              <a:rPr lang="en-US" altLang="ko-KR" dirty="0">
                <a:cs typeface="Arial" pitchFamily="34" charset="0"/>
              </a:rPr>
              <a:t>Jews</a:t>
            </a:r>
          </a:p>
        </p:txBody>
      </p:sp>
      <p:sp>
        <p:nvSpPr>
          <p:cNvPr id="5" name="TextBox 4">
            <a:extLst>
              <a:ext uri="{FF2B5EF4-FFF2-40B4-BE49-F238E27FC236}">
                <a16:creationId xmlns:a16="http://schemas.microsoft.com/office/drawing/2014/main" id="{C1F087AA-8E99-4769-9F5A-DB25971020F0}"/>
              </a:ext>
            </a:extLst>
          </p:cNvPr>
          <p:cNvSpPr txBox="1"/>
          <p:nvPr/>
        </p:nvSpPr>
        <p:spPr>
          <a:xfrm>
            <a:off x="1361661" y="3105834"/>
            <a:ext cx="9018170" cy="369332"/>
          </a:xfrm>
          <a:prstGeom prst="rect">
            <a:avLst/>
          </a:prstGeom>
          <a:solidFill>
            <a:srgbClr val="FFC000"/>
          </a:solidFill>
        </p:spPr>
        <p:txBody>
          <a:bodyPr wrap="square" rtlCol="0">
            <a:spAutoFit/>
          </a:bodyPr>
          <a:lstStyle/>
          <a:p>
            <a:pPr algn="ctr"/>
            <a:r>
              <a:rPr lang="en-US" altLang="ko-KR" b="1" dirty="0">
                <a:solidFill>
                  <a:srgbClr val="FEFEFE"/>
                </a:solidFill>
                <a:cs typeface="Arial" pitchFamily="34" charset="0"/>
              </a:rPr>
              <a:t>Training data included: Comments from Wikipedia Talk Pages</a:t>
            </a:r>
          </a:p>
        </p:txBody>
      </p:sp>
      <p:sp>
        <p:nvSpPr>
          <p:cNvPr id="6" name="TextBox 5">
            <a:extLst>
              <a:ext uri="{FF2B5EF4-FFF2-40B4-BE49-F238E27FC236}">
                <a16:creationId xmlns:a16="http://schemas.microsoft.com/office/drawing/2014/main" id="{C4B71C4B-8222-458B-85E8-7AB32F02FF47}"/>
              </a:ext>
            </a:extLst>
          </p:cNvPr>
          <p:cNvSpPr txBox="1"/>
          <p:nvPr/>
        </p:nvSpPr>
        <p:spPr>
          <a:xfrm>
            <a:off x="1361661" y="5743017"/>
            <a:ext cx="9018170" cy="369332"/>
          </a:xfrm>
          <a:prstGeom prst="rect">
            <a:avLst/>
          </a:prstGeom>
          <a:solidFill>
            <a:srgbClr val="FFC000"/>
          </a:solidFill>
        </p:spPr>
        <p:txBody>
          <a:bodyPr wrap="square" rtlCol="0">
            <a:spAutoFit/>
          </a:bodyPr>
          <a:lstStyle/>
          <a:p>
            <a:pPr algn="ctr"/>
            <a:r>
              <a:rPr lang="en-US" altLang="ko-KR" b="1" dirty="0">
                <a:solidFill>
                  <a:srgbClr val="FEFEFE"/>
                </a:solidFill>
                <a:cs typeface="Arial" pitchFamily="34" charset="0"/>
              </a:rPr>
              <a:t>Developing strategies to identified these unintended biases are critical</a:t>
            </a:r>
          </a:p>
        </p:txBody>
      </p:sp>
    </p:spTree>
    <p:extLst>
      <p:ext uri="{BB962C8B-B14F-4D97-AF65-F5344CB8AC3E}">
        <p14:creationId xmlns:p14="http://schemas.microsoft.com/office/powerpoint/2010/main" val="130997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5967"/>
            <a:ext cx="11052313" cy="1569660"/>
          </a:xfrm>
          <a:prstGeom prst="rect">
            <a:avLst/>
          </a:prstGeom>
          <a:noFill/>
        </p:spPr>
        <p:txBody>
          <a:bodyPr wrap="square" rtlCol="0" anchor="ctr">
            <a:spAutoFit/>
          </a:bodyPr>
          <a:lstStyle/>
          <a:p>
            <a:r>
              <a:rPr lang="en-US" altLang="ko-KR" sz="3200" dirty="0">
                <a:solidFill>
                  <a:schemeClr val="bg1"/>
                </a:solidFill>
                <a:latin typeface="+mj-lt"/>
                <a:cs typeface="Calibri" panose="020F0502020204030204" pitchFamily="34" charset="0"/>
              </a:rPr>
              <a:t>My Objective for this project in terms of execution was to understand the typical workflow of an NLP project and importance of configuring various hyperparameters</a:t>
            </a:r>
            <a:endParaRPr lang="ko-KR" altLang="en-US" sz="3200" dirty="0">
              <a:solidFill>
                <a:schemeClr val="bg1"/>
              </a:solidFill>
              <a:latin typeface="+mj-lt"/>
              <a:cs typeface="Calibri" panose="020F0502020204030204" pitchFamily="34" charset="0"/>
            </a:endParaRPr>
          </a:p>
        </p:txBody>
      </p:sp>
      <p:sp>
        <p:nvSpPr>
          <p:cNvPr id="5" name="TextBox 4">
            <a:extLst>
              <a:ext uri="{FF2B5EF4-FFF2-40B4-BE49-F238E27FC236}">
                <a16:creationId xmlns:a16="http://schemas.microsoft.com/office/drawing/2014/main" id="{C1F087AA-8E99-4769-9F5A-DB25971020F0}"/>
              </a:ext>
            </a:extLst>
          </p:cNvPr>
          <p:cNvSpPr txBox="1"/>
          <p:nvPr/>
        </p:nvSpPr>
        <p:spPr>
          <a:xfrm>
            <a:off x="1361661" y="3105834"/>
            <a:ext cx="9018170" cy="369332"/>
          </a:xfrm>
          <a:prstGeom prst="rect">
            <a:avLst/>
          </a:prstGeom>
          <a:solidFill>
            <a:srgbClr val="FFC000"/>
          </a:solidFill>
        </p:spPr>
        <p:txBody>
          <a:bodyPr wrap="square" rtlCol="0">
            <a:spAutoFit/>
          </a:bodyPr>
          <a:lstStyle/>
          <a:p>
            <a:pPr algn="ctr"/>
            <a:r>
              <a:rPr lang="en-US" altLang="ko-KR" b="1" dirty="0">
                <a:solidFill>
                  <a:srgbClr val="FEFEFE"/>
                </a:solidFill>
                <a:cs typeface="Arial" pitchFamily="34" charset="0"/>
              </a:rPr>
              <a:t>“Hello NLP World”</a:t>
            </a:r>
          </a:p>
        </p:txBody>
      </p:sp>
      <p:sp>
        <p:nvSpPr>
          <p:cNvPr id="7" name="TextBox 6">
            <a:extLst>
              <a:ext uri="{FF2B5EF4-FFF2-40B4-BE49-F238E27FC236}">
                <a16:creationId xmlns:a16="http://schemas.microsoft.com/office/drawing/2014/main" id="{D8CFA144-C40E-439F-99A2-5162943D660E}"/>
              </a:ext>
            </a:extLst>
          </p:cNvPr>
          <p:cNvSpPr txBox="1"/>
          <p:nvPr/>
        </p:nvSpPr>
        <p:spPr>
          <a:xfrm>
            <a:off x="1361661" y="3676691"/>
            <a:ext cx="9452113" cy="2585323"/>
          </a:xfrm>
          <a:prstGeom prst="rect">
            <a:avLst/>
          </a:prstGeom>
          <a:noFill/>
        </p:spPr>
        <p:txBody>
          <a:bodyPr wrap="square" rtlCol="0">
            <a:spAutoFit/>
          </a:bodyPr>
          <a:lstStyle/>
          <a:p>
            <a:pPr marL="342900" indent="-342900">
              <a:buFont typeface="Wingdings" panose="05000000000000000000" pitchFamily="2" charset="2"/>
              <a:buChar char="Ø"/>
            </a:pPr>
            <a:r>
              <a:rPr lang="en-US" altLang="ko-KR" dirty="0">
                <a:cs typeface="Arial" pitchFamily="34" charset="0"/>
              </a:rPr>
              <a:t>Tweak the hyperparameters to get the most accurate word embeddings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Explore CNN, RNN, and LSTM models for this classification problem </a:t>
            </a:r>
            <a:r>
              <a:rPr lang="en-US" i="1" dirty="0">
                <a:solidFill>
                  <a:srgbClr val="C00000"/>
                </a:solidFill>
              </a:rPr>
              <a:t>Toxic, Server toxic, Obscene, Threat, Insult, Identity hate</a:t>
            </a:r>
            <a:endParaRPr lang="en-US" altLang="ko-KR" i="1" dirty="0">
              <a:solidFill>
                <a:srgbClr val="C00000"/>
              </a:solidFill>
              <a:cs typeface="Arial" pitchFamily="34" charset="0"/>
            </a:endParaRP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Leverage the Wikipedia data to train a model and then use it to classify the toxicity from NBA player’s Twitter account</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Identify the correlation between player performance and Negative tweets</a:t>
            </a:r>
          </a:p>
        </p:txBody>
      </p:sp>
    </p:spTree>
    <p:extLst>
      <p:ext uri="{BB962C8B-B14F-4D97-AF65-F5344CB8AC3E}">
        <p14:creationId xmlns:p14="http://schemas.microsoft.com/office/powerpoint/2010/main" val="350115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5967"/>
            <a:ext cx="11072191" cy="1569660"/>
          </a:xfrm>
          <a:prstGeom prst="rect">
            <a:avLst/>
          </a:prstGeom>
          <a:noFill/>
        </p:spPr>
        <p:txBody>
          <a:bodyPr wrap="square" rtlCol="0" anchor="ctr">
            <a:spAutoFit/>
          </a:bodyPr>
          <a:lstStyle/>
          <a:p>
            <a:r>
              <a:rPr lang="en-US" altLang="ko-KR" sz="3200" dirty="0">
                <a:solidFill>
                  <a:schemeClr val="bg1"/>
                </a:solidFill>
                <a:latin typeface="+mj-lt"/>
                <a:cs typeface="Calibri" panose="020F0502020204030204" pitchFamily="34" charset="0"/>
              </a:rPr>
              <a:t>The data set used to train and test various toxicity identification models in this project is Wikipedia talk page comments from Jigsaw’s Kaggle contest from 2018</a:t>
            </a:r>
            <a:endParaRPr lang="ko-KR" altLang="en-US" sz="3200" dirty="0">
              <a:solidFill>
                <a:schemeClr val="bg1"/>
              </a:solidFill>
              <a:latin typeface="+mj-lt"/>
              <a:cs typeface="Calibri" panose="020F0502020204030204" pitchFamily="34" charset="0"/>
            </a:endParaRPr>
          </a:p>
        </p:txBody>
      </p:sp>
      <p:sp>
        <p:nvSpPr>
          <p:cNvPr id="5" name="TextBox 4">
            <a:extLst>
              <a:ext uri="{FF2B5EF4-FFF2-40B4-BE49-F238E27FC236}">
                <a16:creationId xmlns:a16="http://schemas.microsoft.com/office/drawing/2014/main" id="{C1F087AA-8E99-4769-9F5A-DB25971020F0}"/>
              </a:ext>
            </a:extLst>
          </p:cNvPr>
          <p:cNvSpPr txBox="1"/>
          <p:nvPr/>
        </p:nvSpPr>
        <p:spPr>
          <a:xfrm>
            <a:off x="1361661" y="3105834"/>
            <a:ext cx="9018170" cy="369332"/>
          </a:xfrm>
          <a:prstGeom prst="rect">
            <a:avLst/>
          </a:prstGeom>
          <a:solidFill>
            <a:srgbClr val="FFC000"/>
          </a:solidFill>
        </p:spPr>
        <p:txBody>
          <a:bodyPr wrap="square" rtlCol="0">
            <a:spAutoFit/>
          </a:bodyPr>
          <a:lstStyle/>
          <a:p>
            <a:pPr algn="ctr"/>
            <a:r>
              <a:rPr lang="en-US" altLang="ko-KR" b="1" dirty="0">
                <a:solidFill>
                  <a:srgbClr val="FEFEFE"/>
                </a:solidFill>
                <a:cs typeface="Arial" pitchFamily="34" charset="0"/>
              </a:rPr>
              <a:t>Other Data sets used outside model training</a:t>
            </a:r>
          </a:p>
        </p:txBody>
      </p:sp>
      <p:sp>
        <p:nvSpPr>
          <p:cNvPr id="7" name="TextBox 6">
            <a:extLst>
              <a:ext uri="{FF2B5EF4-FFF2-40B4-BE49-F238E27FC236}">
                <a16:creationId xmlns:a16="http://schemas.microsoft.com/office/drawing/2014/main" id="{D8CFA144-C40E-439F-99A2-5162943D660E}"/>
              </a:ext>
            </a:extLst>
          </p:cNvPr>
          <p:cNvSpPr txBox="1"/>
          <p:nvPr/>
        </p:nvSpPr>
        <p:spPr>
          <a:xfrm>
            <a:off x="1361661" y="3676691"/>
            <a:ext cx="9452113" cy="3139321"/>
          </a:xfrm>
          <a:prstGeom prst="rect">
            <a:avLst/>
          </a:prstGeom>
          <a:noFill/>
        </p:spPr>
        <p:txBody>
          <a:bodyPr wrap="square" rtlCol="0">
            <a:spAutoFit/>
          </a:bodyPr>
          <a:lstStyle/>
          <a:p>
            <a:pPr marL="342900" indent="-342900">
              <a:buFont typeface="Wingdings" panose="05000000000000000000" pitchFamily="2" charset="2"/>
              <a:buChar char="Ø"/>
            </a:pPr>
            <a:r>
              <a:rPr lang="en-US" altLang="ko-KR" dirty="0">
                <a:cs typeface="Arial" pitchFamily="34" charset="0"/>
              </a:rPr>
              <a:t>Almost 1M Tweets scrapped by leveraging official twitter handle of 381 NBA Players, 80 Media Partners, 30 Teams [Python’s </a:t>
            </a:r>
            <a:r>
              <a:rPr lang="en-US" altLang="ko-KR" dirty="0" err="1">
                <a:cs typeface="Arial" pitchFamily="34" charset="0"/>
              </a:rPr>
              <a:t>Tweepy</a:t>
            </a:r>
            <a:r>
              <a:rPr lang="en-US" altLang="ko-KR" dirty="0">
                <a:cs typeface="Arial" pitchFamily="34" charset="0"/>
              </a:rPr>
              <a:t> library]</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60K player-game records from last 10 NBA seasons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0.5 M Random tweets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altLang="ko-KR" dirty="0">
                <a:cs typeface="Arial" pitchFamily="34" charset="0"/>
              </a:rPr>
              <a:t>0.5 M IMDB movie reviews</a:t>
            </a:r>
          </a:p>
          <a:p>
            <a:pPr marL="342900" indent="-342900">
              <a:buFont typeface="Wingdings" panose="05000000000000000000" pitchFamily="2" charset="2"/>
              <a:buChar char="Ø"/>
            </a:pPr>
            <a:endParaRPr lang="en-US" altLang="ko-KR" dirty="0">
              <a:cs typeface="Arial" pitchFamily="34" charset="0"/>
            </a:endParaRPr>
          </a:p>
          <a:p>
            <a:pPr marL="342900" indent="-342900">
              <a:buFont typeface="Wingdings" panose="05000000000000000000" pitchFamily="2" charset="2"/>
              <a:buChar char="Ø"/>
            </a:pPr>
            <a:r>
              <a:rPr lang="en-US" spc="-5" dirty="0">
                <a:latin typeface="+mj-lt"/>
                <a:ea typeface="SimSun" panose="02010600030101010101" pitchFamily="2" charset="-122"/>
              </a:rPr>
              <a:t>Google Analogy data set</a:t>
            </a:r>
            <a:endParaRPr lang="en-US" altLang="ko-KR" dirty="0">
              <a:latin typeface="+mj-lt"/>
              <a:cs typeface="Arial" pitchFamily="34" charset="0"/>
            </a:endParaRPr>
          </a:p>
          <a:p>
            <a:endParaRPr lang="en-US" altLang="ko-KR" dirty="0">
              <a:cs typeface="Arial" pitchFamily="34" charset="0"/>
            </a:endParaRPr>
          </a:p>
        </p:txBody>
      </p:sp>
      <p:pic>
        <p:nvPicPr>
          <p:cNvPr id="1026" name="Picture 2">
            <a:extLst>
              <a:ext uri="{FF2B5EF4-FFF2-40B4-BE49-F238E27FC236}">
                <a16:creationId xmlns:a16="http://schemas.microsoft.com/office/drawing/2014/main" id="{6F6E8657-6390-439A-A1E6-0D2551B21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702" y="4234436"/>
            <a:ext cx="4407477" cy="220806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3AF103-22E4-4327-97C3-885017D0B46C}"/>
              </a:ext>
            </a:extLst>
          </p:cNvPr>
          <p:cNvSpPr txBox="1"/>
          <p:nvPr/>
        </p:nvSpPr>
        <p:spPr>
          <a:xfrm>
            <a:off x="8392161" y="4625373"/>
            <a:ext cx="3129280" cy="400110"/>
          </a:xfrm>
          <a:prstGeom prst="rect">
            <a:avLst/>
          </a:prstGeom>
          <a:noFill/>
        </p:spPr>
        <p:txBody>
          <a:bodyPr wrap="square" rtlCol="0">
            <a:spAutoFit/>
          </a:bodyPr>
          <a:lstStyle/>
          <a:p>
            <a:r>
              <a:rPr lang="en-US" sz="1000" dirty="0"/>
              <a:t>Min Accuracy for classification Toxic = 1; 90.41%</a:t>
            </a:r>
          </a:p>
          <a:p>
            <a:r>
              <a:rPr lang="en-US" sz="1000" dirty="0"/>
              <a:t>If all comments are considered as non-toxic</a:t>
            </a:r>
          </a:p>
        </p:txBody>
      </p:sp>
    </p:spTree>
    <p:extLst>
      <p:ext uri="{BB962C8B-B14F-4D97-AF65-F5344CB8AC3E}">
        <p14:creationId xmlns:p14="http://schemas.microsoft.com/office/powerpoint/2010/main" val="334321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3C1945F9-EC1A-4DC6-94BC-B32747B005FE}"/>
              </a:ext>
            </a:extLst>
          </p:cNvPr>
          <p:cNvSpPr/>
          <p:nvPr/>
        </p:nvSpPr>
        <p:spPr>
          <a:xfrm>
            <a:off x="991460" y="1770566"/>
            <a:ext cx="2152726" cy="2178520"/>
          </a:xfrm>
          <a:prstGeom prst="roundRect">
            <a:avLst>
              <a:gd name="adj" fmla="val 7734"/>
            </a:avLst>
          </a:prstGeom>
          <a:solidFill>
            <a:schemeClr val="bg1"/>
          </a:solidFill>
          <a:ln w="25400">
            <a:solidFill>
              <a:schemeClr val="accent1"/>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4" name="Group 3">
            <a:extLst>
              <a:ext uri="{FF2B5EF4-FFF2-40B4-BE49-F238E27FC236}">
                <a16:creationId xmlns:a16="http://schemas.microsoft.com/office/drawing/2014/main" id="{C42AE8C6-0132-4E80-B542-A71689D8034C}"/>
              </a:ext>
            </a:extLst>
          </p:cNvPr>
          <p:cNvGrpSpPr/>
          <p:nvPr/>
        </p:nvGrpSpPr>
        <p:grpSpPr>
          <a:xfrm>
            <a:off x="1246733" y="3355817"/>
            <a:ext cx="1642180" cy="593269"/>
            <a:chOff x="1077300" y="4004825"/>
            <a:chExt cx="1698908" cy="593269"/>
          </a:xfrm>
        </p:grpSpPr>
        <p:sp>
          <p:nvSpPr>
            <p:cNvPr id="5" name="TextBox 4">
              <a:extLst>
                <a:ext uri="{FF2B5EF4-FFF2-40B4-BE49-F238E27FC236}">
                  <a16:creationId xmlns:a16="http://schemas.microsoft.com/office/drawing/2014/main" id="{B4F33A5B-4124-4040-9CE8-2CC7389D865C}"/>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Load Data</a:t>
              </a:r>
              <a:endParaRPr lang="ko-KR" altLang="en-US" sz="12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C01525DC-8BA7-4018-90E4-2BDCE54D14CE}"/>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7" name="Right Arrow 6">
            <a:extLst>
              <a:ext uri="{FF2B5EF4-FFF2-40B4-BE49-F238E27FC236}">
                <a16:creationId xmlns:a16="http://schemas.microsoft.com/office/drawing/2014/main" id="{DF92240F-9426-4459-961B-946E9397F0BD}"/>
              </a:ext>
            </a:extLst>
          </p:cNvPr>
          <p:cNvSpPr/>
          <p:nvPr/>
        </p:nvSpPr>
        <p:spPr>
          <a:xfrm>
            <a:off x="991460" y="1950834"/>
            <a:ext cx="1478459" cy="864096"/>
          </a:xfrm>
          <a:prstGeom prst="rightArrow">
            <a:avLst>
              <a:gd name="adj1" fmla="val 65118"/>
              <a:gd name="adj2" fmla="val 83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8F40333B-F156-427B-AAF1-944EE4E4CA42}"/>
              </a:ext>
            </a:extLst>
          </p:cNvPr>
          <p:cNvSpPr txBox="1"/>
          <p:nvPr/>
        </p:nvSpPr>
        <p:spPr>
          <a:xfrm>
            <a:off x="1324822"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Rounded Rectangle 64">
            <a:extLst>
              <a:ext uri="{FF2B5EF4-FFF2-40B4-BE49-F238E27FC236}">
                <a16:creationId xmlns:a16="http://schemas.microsoft.com/office/drawing/2014/main" id="{E89F2E82-E7EE-4C9E-8597-98FAD43633DD}"/>
              </a:ext>
            </a:extLst>
          </p:cNvPr>
          <p:cNvSpPr/>
          <p:nvPr/>
        </p:nvSpPr>
        <p:spPr>
          <a:xfrm>
            <a:off x="3671930" y="1770566"/>
            <a:ext cx="2152726" cy="2178520"/>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10" name="Group 9">
            <a:extLst>
              <a:ext uri="{FF2B5EF4-FFF2-40B4-BE49-F238E27FC236}">
                <a16:creationId xmlns:a16="http://schemas.microsoft.com/office/drawing/2014/main" id="{10CEAE11-F733-418D-90FA-9BC61AEA23A5}"/>
              </a:ext>
            </a:extLst>
          </p:cNvPr>
          <p:cNvGrpSpPr/>
          <p:nvPr/>
        </p:nvGrpSpPr>
        <p:grpSpPr>
          <a:xfrm>
            <a:off x="3927202" y="3355817"/>
            <a:ext cx="1642180" cy="593269"/>
            <a:chOff x="1077300" y="4004825"/>
            <a:chExt cx="1698908" cy="593269"/>
          </a:xfrm>
        </p:grpSpPr>
        <p:sp>
          <p:nvSpPr>
            <p:cNvPr id="11" name="TextBox 10">
              <a:extLst>
                <a:ext uri="{FF2B5EF4-FFF2-40B4-BE49-F238E27FC236}">
                  <a16:creationId xmlns:a16="http://schemas.microsoft.com/office/drawing/2014/main" id="{4A8A565F-9B05-422B-A324-51E9943213B0}"/>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 processing</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EA12232A-A513-4EDD-8F67-EE885CFE5C78}"/>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13" name="Right Arrow 66">
            <a:extLst>
              <a:ext uri="{FF2B5EF4-FFF2-40B4-BE49-F238E27FC236}">
                <a16:creationId xmlns:a16="http://schemas.microsoft.com/office/drawing/2014/main" id="{1AFC4C71-6016-4497-B259-A0F52845B0DF}"/>
              </a:ext>
            </a:extLst>
          </p:cNvPr>
          <p:cNvSpPr/>
          <p:nvPr/>
        </p:nvSpPr>
        <p:spPr>
          <a:xfrm>
            <a:off x="3671929" y="1950834"/>
            <a:ext cx="1478459" cy="864096"/>
          </a:xfrm>
          <a:prstGeom prst="rightArrow">
            <a:avLst>
              <a:gd name="adj1" fmla="val 65118"/>
              <a:gd name="adj2" fmla="val 84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E07BBAD1-7EBC-4E45-AE20-2B920F2D7751}"/>
              </a:ext>
            </a:extLst>
          </p:cNvPr>
          <p:cNvSpPr txBox="1"/>
          <p:nvPr/>
        </p:nvSpPr>
        <p:spPr>
          <a:xfrm>
            <a:off x="3985351"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Rounded Rectangle 71">
            <a:extLst>
              <a:ext uri="{FF2B5EF4-FFF2-40B4-BE49-F238E27FC236}">
                <a16:creationId xmlns:a16="http://schemas.microsoft.com/office/drawing/2014/main" id="{7D0BCF7D-5706-4743-9547-30B7A843D0E5}"/>
              </a:ext>
            </a:extLst>
          </p:cNvPr>
          <p:cNvSpPr/>
          <p:nvPr/>
        </p:nvSpPr>
        <p:spPr>
          <a:xfrm>
            <a:off x="6352398" y="1770566"/>
            <a:ext cx="2152726" cy="2178520"/>
          </a:xfrm>
          <a:prstGeom prst="roundRect">
            <a:avLst>
              <a:gd name="adj" fmla="val 7734"/>
            </a:avLst>
          </a:prstGeom>
          <a:solidFill>
            <a:schemeClr val="bg1"/>
          </a:solidFill>
          <a:ln w="25400">
            <a:solidFill>
              <a:schemeClr val="accent3"/>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17" name="TextBox 16">
            <a:extLst>
              <a:ext uri="{FF2B5EF4-FFF2-40B4-BE49-F238E27FC236}">
                <a16:creationId xmlns:a16="http://schemas.microsoft.com/office/drawing/2014/main" id="{4D3730A5-8E44-4F94-9229-AC4402CCA01A}"/>
              </a:ext>
            </a:extLst>
          </p:cNvPr>
          <p:cNvSpPr txBox="1"/>
          <p:nvPr/>
        </p:nvSpPr>
        <p:spPr>
          <a:xfrm>
            <a:off x="6607671" y="3171150"/>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Word Embedding Models and accuracy</a:t>
            </a:r>
            <a:endParaRPr lang="ko-KR" altLang="en-US" sz="1200" b="1" dirty="0">
              <a:solidFill>
                <a:schemeClr val="tx1">
                  <a:lumMod val="75000"/>
                  <a:lumOff val="25000"/>
                </a:schemeClr>
              </a:solidFill>
              <a:cs typeface="Arial" pitchFamily="34" charset="0"/>
            </a:endParaRPr>
          </a:p>
        </p:txBody>
      </p:sp>
      <p:sp>
        <p:nvSpPr>
          <p:cNvPr id="19" name="Right Arrow 73">
            <a:extLst>
              <a:ext uri="{FF2B5EF4-FFF2-40B4-BE49-F238E27FC236}">
                <a16:creationId xmlns:a16="http://schemas.microsoft.com/office/drawing/2014/main" id="{644BAD84-2B0F-440C-8BE1-D05D443EE5F4}"/>
              </a:ext>
            </a:extLst>
          </p:cNvPr>
          <p:cNvSpPr/>
          <p:nvPr/>
        </p:nvSpPr>
        <p:spPr>
          <a:xfrm>
            <a:off x="6352398" y="1950834"/>
            <a:ext cx="1478459" cy="864096"/>
          </a:xfrm>
          <a:prstGeom prst="rightArrow">
            <a:avLst>
              <a:gd name="adj1" fmla="val 65118"/>
              <a:gd name="adj2" fmla="val 846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00F56028-DB8B-44D7-9297-8EA3E4FD85D0}"/>
              </a:ext>
            </a:extLst>
          </p:cNvPr>
          <p:cNvSpPr txBox="1"/>
          <p:nvPr/>
        </p:nvSpPr>
        <p:spPr>
          <a:xfrm>
            <a:off x="6645880"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Rounded Rectangle 78">
            <a:extLst>
              <a:ext uri="{FF2B5EF4-FFF2-40B4-BE49-F238E27FC236}">
                <a16:creationId xmlns:a16="http://schemas.microsoft.com/office/drawing/2014/main" id="{676F6070-24AD-4D7E-802B-A6734E33582B}"/>
              </a:ext>
            </a:extLst>
          </p:cNvPr>
          <p:cNvSpPr/>
          <p:nvPr/>
        </p:nvSpPr>
        <p:spPr>
          <a:xfrm>
            <a:off x="9032868" y="1770566"/>
            <a:ext cx="2152726" cy="2178520"/>
          </a:xfrm>
          <a:prstGeom prst="roundRect">
            <a:avLst>
              <a:gd name="adj" fmla="val 7734"/>
            </a:avLst>
          </a:prstGeom>
          <a:solidFill>
            <a:schemeClr val="bg1"/>
          </a:solidFill>
          <a:ln w="25400">
            <a:solidFill>
              <a:schemeClr val="accent4"/>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23" name="TextBox 22">
            <a:extLst>
              <a:ext uri="{FF2B5EF4-FFF2-40B4-BE49-F238E27FC236}">
                <a16:creationId xmlns:a16="http://schemas.microsoft.com/office/drawing/2014/main" id="{8DEFD285-72DF-4BE9-8229-D059CF0B88F2}"/>
              </a:ext>
            </a:extLst>
          </p:cNvPr>
          <p:cNvSpPr txBox="1"/>
          <p:nvPr/>
        </p:nvSpPr>
        <p:spPr>
          <a:xfrm>
            <a:off x="9288141" y="3163556"/>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Identify Best Models for NBA Analysis</a:t>
            </a:r>
            <a:endParaRPr lang="ko-KR" altLang="en-US" sz="1200" b="1" dirty="0">
              <a:solidFill>
                <a:schemeClr val="tx1">
                  <a:lumMod val="75000"/>
                  <a:lumOff val="25000"/>
                </a:schemeClr>
              </a:solidFill>
              <a:cs typeface="Arial" pitchFamily="34" charset="0"/>
            </a:endParaRPr>
          </a:p>
        </p:txBody>
      </p:sp>
      <p:sp>
        <p:nvSpPr>
          <p:cNvPr id="25" name="Right Arrow 80">
            <a:extLst>
              <a:ext uri="{FF2B5EF4-FFF2-40B4-BE49-F238E27FC236}">
                <a16:creationId xmlns:a16="http://schemas.microsoft.com/office/drawing/2014/main" id="{73FD92FB-5EC6-4424-B0D6-95F27DFAE786}"/>
              </a:ext>
            </a:extLst>
          </p:cNvPr>
          <p:cNvSpPr/>
          <p:nvPr/>
        </p:nvSpPr>
        <p:spPr>
          <a:xfrm>
            <a:off x="9032868" y="1950834"/>
            <a:ext cx="1478459" cy="864096"/>
          </a:xfrm>
          <a:prstGeom prst="rightArrow">
            <a:avLst>
              <a:gd name="adj1" fmla="val 65118"/>
              <a:gd name="adj2" fmla="val 846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81148520-F1E4-4235-A9FF-C746ABA6A418}"/>
              </a:ext>
            </a:extLst>
          </p:cNvPr>
          <p:cNvSpPr txBox="1"/>
          <p:nvPr/>
        </p:nvSpPr>
        <p:spPr>
          <a:xfrm>
            <a:off x="9306408"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33" name="Rectangle 32">
            <a:extLst>
              <a:ext uri="{FF2B5EF4-FFF2-40B4-BE49-F238E27FC236}">
                <a16:creationId xmlns:a16="http://schemas.microsoft.com/office/drawing/2014/main" id="{2B2C3ABA-568B-438B-98B0-86E6606C16C8}"/>
              </a:ext>
            </a:extLst>
          </p:cNvPr>
          <p:cNvSpPr/>
          <p:nvPr/>
        </p:nvSpPr>
        <p:spPr>
          <a:xfrm>
            <a:off x="3281671" y="1461119"/>
            <a:ext cx="2879790" cy="2808477"/>
          </a:xfrm>
          <a:prstGeom prst="rect">
            <a:avLst/>
          </a:prstGeom>
          <a:solidFill>
            <a:srgbClr val="C0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lumMod val="75000"/>
                  </a:schemeClr>
                </a:solidFill>
              </a:ln>
              <a:solidFill>
                <a:srgbClr val="C00000"/>
              </a:solidFill>
            </a:endParaRPr>
          </a:p>
        </p:txBody>
      </p:sp>
    </p:spTree>
    <p:extLst>
      <p:ext uri="{BB962C8B-B14F-4D97-AF65-F5344CB8AC3E}">
        <p14:creationId xmlns:p14="http://schemas.microsoft.com/office/powerpoint/2010/main" val="383304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656F0653-AEDA-4B83-B698-1694671E8953}"/>
              </a:ext>
            </a:extLst>
          </p:cNvPr>
          <p:cNvSpPr txBox="1">
            <a:spLocks/>
          </p:cNvSpPr>
          <p:nvPr/>
        </p:nvSpPr>
        <p:spPr>
          <a:xfrm rot="16200000">
            <a:off x="-2083117" y="2906913"/>
            <a:ext cx="6164031" cy="104417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4400" b="1" dirty="0">
                <a:solidFill>
                  <a:schemeClr val="bg1"/>
                </a:solidFill>
                <a:latin typeface="+mj-lt"/>
                <a:cs typeface="Arial" pitchFamily="34" charset="0"/>
              </a:rPr>
              <a:t>Pre Processing</a:t>
            </a:r>
          </a:p>
        </p:txBody>
      </p:sp>
      <p:sp>
        <p:nvSpPr>
          <p:cNvPr id="25" name="Rectangle 24">
            <a:extLst>
              <a:ext uri="{FF2B5EF4-FFF2-40B4-BE49-F238E27FC236}">
                <a16:creationId xmlns:a16="http://schemas.microsoft.com/office/drawing/2014/main" id="{B4407B6F-C4C2-4081-A604-30A5AF737D15}"/>
              </a:ext>
            </a:extLst>
          </p:cNvPr>
          <p:cNvSpPr/>
          <p:nvPr/>
        </p:nvSpPr>
        <p:spPr>
          <a:xfrm>
            <a:off x="2648112" y="718235"/>
            <a:ext cx="4580015" cy="923330"/>
          </a:xfrm>
          <a:prstGeom prst="rect">
            <a:avLst/>
          </a:prstGeom>
        </p:spPr>
        <p:txBody>
          <a:bodyPr>
            <a:spAutoFit/>
          </a:bodyPr>
          <a:lstStyle/>
          <a:p>
            <a:pPr algn="ctr"/>
            <a:r>
              <a:rPr lang="en-US" dirty="0"/>
              <a:t>RT @CloydRivers: Stupid is as stupid does. Feel The Bern. Merica. https://t.co/uK5z9UyNWm</a:t>
            </a:r>
          </a:p>
        </p:txBody>
      </p:sp>
      <p:sp>
        <p:nvSpPr>
          <p:cNvPr id="26" name="Rectangle 25">
            <a:extLst>
              <a:ext uri="{FF2B5EF4-FFF2-40B4-BE49-F238E27FC236}">
                <a16:creationId xmlns:a16="http://schemas.microsoft.com/office/drawing/2014/main" id="{4716D4E4-F903-4ABF-90F9-75EF2FCD9444}"/>
              </a:ext>
            </a:extLst>
          </p:cNvPr>
          <p:cNvSpPr/>
          <p:nvPr/>
        </p:nvSpPr>
        <p:spPr>
          <a:xfrm>
            <a:off x="3007452" y="718235"/>
            <a:ext cx="305335" cy="35872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13C224-987F-4378-9B6E-24C0B8E0812F}"/>
              </a:ext>
            </a:extLst>
          </p:cNvPr>
          <p:cNvSpPr/>
          <p:nvPr/>
        </p:nvSpPr>
        <p:spPr>
          <a:xfrm>
            <a:off x="3395938" y="718235"/>
            <a:ext cx="229403" cy="35872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1B584D-DFD9-4166-80B2-ED0F4AF1A260}"/>
              </a:ext>
            </a:extLst>
          </p:cNvPr>
          <p:cNvSpPr/>
          <p:nvPr/>
        </p:nvSpPr>
        <p:spPr>
          <a:xfrm>
            <a:off x="3625485" y="1315937"/>
            <a:ext cx="2674199" cy="27221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E5AF3DC-7C6C-428B-84D5-EA46E2F776A7}"/>
              </a:ext>
            </a:extLst>
          </p:cNvPr>
          <p:cNvSpPr/>
          <p:nvPr/>
        </p:nvSpPr>
        <p:spPr>
          <a:xfrm>
            <a:off x="2648112" y="2713335"/>
            <a:ext cx="4580015" cy="1200329"/>
          </a:xfrm>
          <a:prstGeom prst="rect">
            <a:avLst/>
          </a:prstGeom>
        </p:spPr>
        <p:txBody>
          <a:bodyPr wrap="square">
            <a:spAutoFit/>
          </a:bodyPr>
          <a:lstStyle/>
          <a:p>
            <a:pPr algn="ctr"/>
            <a:r>
              <a:rPr lang="en-US" dirty="0">
                <a:solidFill>
                  <a:srgbClr val="000000"/>
                </a:solidFill>
                <a:latin typeface="Calibri" panose="020F0502020204030204" pitchFamily="34" charset="0"/>
              </a:rPr>
              <a:t>RT @LILBTHEBASEDGOD: IMA SEXY BITCH AND YOU CANT HAVE ME! MUAH BABY! LIL B IS BACK IN TOWN AND YES! "THE BASEDGOD" HAS MY FRONT AND BACK BI…</a:t>
            </a:r>
            <a:r>
              <a:rPr lang="en-US" dirty="0"/>
              <a:t> </a:t>
            </a:r>
          </a:p>
        </p:txBody>
      </p:sp>
      <p:sp>
        <p:nvSpPr>
          <p:cNvPr id="30" name="TextBox 29">
            <a:extLst>
              <a:ext uri="{FF2B5EF4-FFF2-40B4-BE49-F238E27FC236}">
                <a16:creationId xmlns:a16="http://schemas.microsoft.com/office/drawing/2014/main" id="{8F921FB6-620B-4B83-91FF-9735394A20A6}"/>
              </a:ext>
            </a:extLst>
          </p:cNvPr>
          <p:cNvSpPr txBox="1"/>
          <p:nvPr/>
        </p:nvSpPr>
        <p:spPr>
          <a:xfrm>
            <a:off x="3873458" y="2344003"/>
            <a:ext cx="1787669" cy="369332"/>
          </a:xfrm>
          <a:prstGeom prst="rect">
            <a:avLst/>
          </a:prstGeom>
          <a:noFill/>
        </p:spPr>
        <p:txBody>
          <a:bodyPr wrap="none" rtlCol="0">
            <a:spAutoFit/>
          </a:bodyPr>
          <a:lstStyle/>
          <a:p>
            <a:r>
              <a:rPr lang="en-US" i="1" dirty="0">
                <a:solidFill>
                  <a:srgbClr val="C00000"/>
                </a:solidFill>
              </a:rPr>
              <a:t>Case sensitivity</a:t>
            </a:r>
          </a:p>
        </p:txBody>
      </p:sp>
      <p:sp>
        <p:nvSpPr>
          <p:cNvPr id="31" name="Rectangle 30">
            <a:extLst>
              <a:ext uri="{FF2B5EF4-FFF2-40B4-BE49-F238E27FC236}">
                <a16:creationId xmlns:a16="http://schemas.microsoft.com/office/drawing/2014/main" id="{FFA81B51-B7FC-4D05-B60A-3FCA353DE547}"/>
              </a:ext>
            </a:extLst>
          </p:cNvPr>
          <p:cNvSpPr/>
          <p:nvPr/>
        </p:nvSpPr>
        <p:spPr>
          <a:xfrm>
            <a:off x="2721245" y="2713334"/>
            <a:ext cx="4506882" cy="120032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D7EE5A8-B644-4942-B47B-9664F69A113B}"/>
              </a:ext>
            </a:extLst>
          </p:cNvPr>
          <p:cNvSpPr/>
          <p:nvPr/>
        </p:nvSpPr>
        <p:spPr>
          <a:xfrm>
            <a:off x="3505559" y="3663152"/>
            <a:ext cx="2692400" cy="116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D69B163-03E4-4B1C-88A4-C86F4A5813A0}"/>
              </a:ext>
            </a:extLst>
          </p:cNvPr>
          <p:cNvSpPr/>
          <p:nvPr/>
        </p:nvSpPr>
        <p:spPr>
          <a:xfrm>
            <a:off x="5566109" y="2834372"/>
            <a:ext cx="1038036" cy="128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325FA3F-F3DE-4121-A283-40BCFE545ABB}"/>
              </a:ext>
            </a:extLst>
          </p:cNvPr>
          <p:cNvSpPr/>
          <p:nvPr/>
        </p:nvSpPr>
        <p:spPr>
          <a:xfrm>
            <a:off x="2686758" y="4533373"/>
            <a:ext cx="4580015" cy="1938992"/>
          </a:xfrm>
          <a:prstGeom prst="rect">
            <a:avLst/>
          </a:prstGeom>
          <a:ln>
            <a:solidFill>
              <a:schemeClr val="bg1">
                <a:lumMod val="75000"/>
              </a:schemeClr>
            </a:solidFill>
          </a:ln>
        </p:spPr>
        <p:txBody>
          <a:bodyPr>
            <a:spAutoFit/>
          </a:bodyPr>
          <a:lstStyle/>
          <a:p>
            <a:endParaRPr lang="en-US" sz="1200" dirty="0"/>
          </a:p>
          <a:p>
            <a:r>
              <a:rPr lang="en-US" sz="1200" dirty="0" err="1"/>
              <a:t>emoji_pattern</a:t>
            </a:r>
            <a:r>
              <a:rPr lang="en-US" sz="1200" dirty="0"/>
              <a:t> = </a:t>
            </a:r>
            <a:r>
              <a:rPr lang="en-US" sz="1200" dirty="0" err="1"/>
              <a:t>re.compile</a:t>
            </a:r>
            <a:r>
              <a:rPr lang="en-US" sz="1200" dirty="0"/>
              <a:t>("["</a:t>
            </a:r>
          </a:p>
          <a:p>
            <a:r>
              <a:rPr lang="en-US" sz="1200" dirty="0"/>
              <a:t>         u"\U0001F600-\U0001F64F"  # emoticons</a:t>
            </a:r>
          </a:p>
          <a:p>
            <a:r>
              <a:rPr lang="en-US" sz="1200" dirty="0"/>
              <a:t>         u"\U0001F300-\U0001F5FF"  # symbols &amp; pictographs</a:t>
            </a:r>
          </a:p>
          <a:p>
            <a:r>
              <a:rPr lang="en-US" sz="1200" dirty="0"/>
              <a:t>         u"\U0001F680-\U0001F6FF"  # transport &amp; map symbols</a:t>
            </a:r>
          </a:p>
          <a:p>
            <a:r>
              <a:rPr lang="en-US" sz="1200" dirty="0"/>
              <a:t>         u"\U0001F1E0-\U0001F1FF"  # flags (iOS)</a:t>
            </a:r>
          </a:p>
          <a:p>
            <a:r>
              <a:rPr lang="en-US" sz="1200" dirty="0"/>
              <a:t>         u"\U00002702-\U000027B0"</a:t>
            </a:r>
          </a:p>
          <a:p>
            <a:r>
              <a:rPr lang="en-US" sz="1200" dirty="0"/>
              <a:t>         u"\U000024C2-\U0001F251"</a:t>
            </a:r>
          </a:p>
          <a:p>
            <a:r>
              <a:rPr lang="en-US" sz="1200" dirty="0"/>
              <a:t>         "]+", flags=</a:t>
            </a:r>
            <a:r>
              <a:rPr lang="en-US" sz="1200" dirty="0" err="1"/>
              <a:t>re.UNICODE</a:t>
            </a:r>
            <a:r>
              <a:rPr lang="en-US" sz="1200" dirty="0"/>
              <a:t>)</a:t>
            </a:r>
          </a:p>
          <a:p>
            <a:endParaRPr lang="en-US" sz="1200" dirty="0"/>
          </a:p>
        </p:txBody>
      </p:sp>
      <p:sp>
        <p:nvSpPr>
          <p:cNvPr id="35" name="TextBox 34">
            <a:extLst>
              <a:ext uri="{FF2B5EF4-FFF2-40B4-BE49-F238E27FC236}">
                <a16:creationId xmlns:a16="http://schemas.microsoft.com/office/drawing/2014/main" id="{0197B1BE-8093-4CF2-89A5-51089603EBE3}"/>
              </a:ext>
            </a:extLst>
          </p:cNvPr>
          <p:cNvSpPr txBox="1"/>
          <p:nvPr/>
        </p:nvSpPr>
        <p:spPr>
          <a:xfrm>
            <a:off x="4136350" y="4111911"/>
            <a:ext cx="1261884" cy="369332"/>
          </a:xfrm>
          <a:prstGeom prst="rect">
            <a:avLst/>
          </a:prstGeom>
          <a:noFill/>
        </p:spPr>
        <p:txBody>
          <a:bodyPr wrap="none" rtlCol="0">
            <a:spAutoFit/>
          </a:bodyPr>
          <a:lstStyle/>
          <a:p>
            <a:r>
              <a:rPr lang="en-US" i="1" dirty="0">
                <a:solidFill>
                  <a:srgbClr val="C00000"/>
                </a:solidFill>
              </a:rPr>
              <a:t>Emoticons</a:t>
            </a:r>
          </a:p>
        </p:txBody>
      </p:sp>
      <p:sp>
        <p:nvSpPr>
          <p:cNvPr id="36" name="Rectangle 35">
            <a:extLst>
              <a:ext uri="{FF2B5EF4-FFF2-40B4-BE49-F238E27FC236}">
                <a16:creationId xmlns:a16="http://schemas.microsoft.com/office/drawing/2014/main" id="{65612C87-EE3B-4EB1-B983-C7E661D62947}"/>
              </a:ext>
            </a:extLst>
          </p:cNvPr>
          <p:cNvSpPr/>
          <p:nvPr/>
        </p:nvSpPr>
        <p:spPr>
          <a:xfrm>
            <a:off x="7457799" y="718235"/>
            <a:ext cx="4289168" cy="923330"/>
          </a:xfrm>
          <a:prstGeom prst="rect">
            <a:avLst/>
          </a:prstGeom>
        </p:spPr>
        <p:txBody>
          <a:bodyPr wrap="square">
            <a:spAutoFit/>
          </a:bodyPr>
          <a:lstStyle/>
          <a:p>
            <a:pPr algn="ctr"/>
            <a:r>
              <a:rPr lang="en-US" dirty="0">
                <a:solidFill>
                  <a:srgbClr val="000000"/>
                </a:solidFill>
                <a:latin typeface="Calibri" panose="020F0502020204030204" pitchFamily="34" charset="0"/>
              </a:rPr>
              <a:t>RT @</a:t>
            </a:r>
            <a:r>
              <a:rPr lang="en-US" dirty="0" err="1">
                <a:solidFill>
                  <a:srgbClr val="000000"/>
                </a:solidFill>
                <a:latin typeface="Calibri" panose="020F0502020204030204" pitchFamily="34" charset="0"/>
              </a:rPr>
              <a:t>Real_DSGriffin</a:t>
            </a:r>
            <a:r>
              <a:rPr lang="en-US" dirty="0">
                <a:solidFill>
                  <a:srgbClr val="000000"/>
                </a:solidFill>
                <a:latin typeface="Calibri" panose="020F0502020204030204" pitchFamily="34" charset="0"/>
              </a:rPr>
              <a:t>: A good woman is a investment and a bad bitch is a bill. Thank you @</a:t>
            </a:r>
            <a:r>
              <a:rPr lang="en-US" dirty="0" err="1">
                <a:solidFill>
                  <a:srgbClr val="000000"/>
                </a:solidFill>
                <a:latin typeface="Calibri" panose="020F0502020204030204" pitchFamily="34" charset="0"/>
              </a:rPr>
              <a:t>iAmSJ</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Realtalk</a:t>
            </a:r>
            <a:r>
              <a:rPr lang="en-US" dirty="0"/>
              <a:t> </a:t>
            </a:r>
          </a:p>
        </p:txBody>
      </p:sp>
      <p:sp>
        <p:nvSpPr>
          <p:cNvPr id="37" name="Arrow: Down 36">
            <a:extLst>
              <a:ext uri="{FF2B5EF4-FFF2-40B4-BE49-F238E27FC236}">
                <a16:creationId xmlns:a16="http://schemas.microsoft.com/office/drawing/2014/main" id="{A64CB088-6DD2-4A51-B898-E883EFDAFA17}"/>
              </a:ext>
            </a:extLst>
          </p:cNvPr>
          <p:cNvSpPr/>
          <p:nvPr/>
        </p:nvSpPr>
        <p:spPr>
          <a:xfrm>
            <a:off x="9347559" y="1808480"/>
            <a:ext cx="406400" cy="10471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668320-EC5C-4F3D-9F82-E28600461491}"/>
              </a:ext>
            </a:extLst>
          </p:cNvPr>
          <p:cNvSpPr/>
          <p:nvPr/>
        </p:nvSpPr>
        <p:spPr>
          <a:xfrm>
            <a:off x="9918481" y="843736"/>
            <a:ext cx="708993" cy="128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21688E-4389-471E-A293-0DB0F0986A39}"/>
              </a:ext>
            </a:extLst>
          </p:cNvPr>
          <p:cNvSpPr/>
          <p:nvPr/>
        </p:nvSpPr>
        <p:spPr>
          <a:xfrm>
            <a:off x="9260043" y="1118372"/>
            <a:ext cx="708993" cy="128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910F850-1F3B-48DE-AF38-E21332291E54}"/>
              </a:ext>
            </a:extLst>
          </p:cNvPr>
          <p:cNvSpPr/>
          <p:nvPr/>
        </p:nvSpPr>
        <p:spPr>
          <a:xfrm>
            <a:off x="7457798" y="3083450"/>
            <a:ext cx="4036435" cy="646331"/>
          </a:xfrm>
          <a:prstGeom prst="rect">
            <a:avLst/>
          </a:prstGeom>
        </p:spPr>
        <p:txBody>
          <a:bodyPr wrap="square">
            <a:spAutoFit/>
          </a:bodyPr>
          <a:lstStyle/>
          <a:p>
            <a:pPr algn="ctr"/>
            <a:r>
              <a:rPr lang="en-US" dirty="0">
                <a:solidFill>
                  <a:srgbClr val="000000"/>
                </a:solidFill>
                <a:latin typeface="Calibri" panose="020F0502020204030204" pitchFamily="34" charset="0"/>
              </a:rPr>
              <a:t>['good', 'woman', 'investment', 'bad', 'bitch', 'bill', 'thank', '</a:t>
            </a:r>
            <a:r>
              <a:rPr lang="en-US" dirty="0" err="1">
                <a:solidFill>
                  <a:srgbClr val="000000"/>
                </a:solidFill>
                <a:latin typeface="Calibri" panose="020F0502020204030204" pitchFamily="34" charset="0"/>
              </a:rPr>
              <a:t>realtalk</a:t>
            </a:r>
            <a:r>
              <a:rPr lang="en-US" dirty="0">
                <a:solidFill>
                  <a:srgbClr val="000000"/>
                </a:solidFill>
                <a:latin typeface="Calibri" panose="020F0502020204030204" pitchFamily="34" charset="0"/>
              </a:rPr>
              <a:t>']</a:t>
            </a:r>
            <a:r>
              <a:rPr lang="en-US" dirty="0"/>
              <a:t> </a:t>
            </a:r>
          </a:p>
        </p:txBody>
      </p:sp>
      <p:sp>
        <p:nvSpPr>
          <p:cNvPr id="41" name="Rectangle 40">
            <a:extLst>
              <a:ext uri="{FF2B5EF4-FFF2-40B4-BE49-F238E27FC236}">
                <a16:creationId xmlns:a16="http://schemas.microsoft.com/office/drawing/2014/main" id="{8D24CD37-D47C-4BCA-A209-8348A9E49EA7}"/>
              </a:ext>
            </a:extLst>
          </p:cNvPr>
          <p:cNvSpPr/>
          <p:nvPr/>
        </p:nvSpPr>
        <p:spPr>
          <a:xfrm>
            <a:off x="8137750" y="3215937"/>
            <a:ext cx="779892" cy="128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9368E32-A284-40C0-B72E-7FE226FF9E93}"/>
              </a:ext>
            </a:extLst>
          </p:cNvPr>
          <p:cNvSpPr/>
          <p:nvPr/>
        </p:nvSpPr>
        <p:spPr>
          <a:xfrm>
            <a:off x="8058217" y="3498783"/>
            <a:ext cx="532677" cy="128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727B6DC-021E-4582-8A67-A385F5AFD6BC}"/>
              </a:ext>
            </a:extLst>
          </p:cNvPr>
          <p:cNvSpPr txBox="1"/>
          <p:nvPr/>
        </p:nvSpPr>
        <p:spPr>
          <a:xfrm>
            <a:off x="8814980" y="2044330"/>
            <a:ext cx="1471557" cy="369332"/>
          </a:xfrm>
          <a:prstGeom prst="rect">
            <a:avLst/>
          </a:prstGeom>
          <a:solidFill>
            <a:schemeClr val="bg1"/>
          </a:solidFill>
        </p:spPr>
        <p:txBody>
          <a:bodyPr wrap="none" rtlCol="0">
            <a:spAutoFit/>
          </a:bodyPr>
          <a:lstStyle/>
          <a:p>
            <a:r>
              <a:rPr lang="en-US" i="1" dirty="0">
                <a:solidFill>
                  <a:srgbClr val="C00000"/>
                </a:solidFill>
              </a:rPr>
              <a:t>Tokenization</a:t>
            </a:r>
          </a:p>
        </p:txBody>
      </p:sp>
      <p:graphicFrame>
        <p:nvGraphicFramePr>
          <p:cNvPr id="44" name="Table 43">
            <a:extLst>
              <a:ext uri="{FF2B5EF4-FFF2-40B4-BE49-F238E27FC236}">
                <a16:creationId xmlns:a16="http://schemas.microsoft.com/office/drawing/2014/main" id="{47D1DB49-98F6-4690-809E-7A2CC9525511}"/>
              </a:ext>
            </a:extLst>
          </p:cNvPr>
          <p:cNvGraphicFramePr>
            <a:graphicFrameLocks noGrp="1"/>
          </p:cNvGraphicFramePr>
          <p:nvPr>
            <p:extLst>
              <p:ext uri="{D42A27DB-BD31-4B8C-83A1-F6EECF244321}">
                <p14:modId xmlns:p14="http://schemas.microsoft.com/office/powerpoint/2010/main" val="3182500244"/>
              </p:ext>
            </p:extLst>
          </p:nvPr>
        </p:nvGraphicFramePr>
        <p:xfrm>
          <a:off x="8194399" y="4588469"/>
          <a:ext cx="3119120" cy="914400"/>
        </p:xfrm>
        <a:graphic>
          <a:graphicData uri="http://schemas.openxmlformats.org/drawingml/2006/table">
            <a:tbl>
              <a:tblPr firstRow="1" bandRow="1">
                <a:tableStyleId>{5C22544A-7EE6-4342-B048-85BDC9FD1C3A}</a:tableStyleId>
              </a:tblPr>
              <a:tblGrid>
                <a:gridCol w="1559560">
                  <a:extLst>
                    <a:ext uri="{9D8B030D-6E8A-4147-A177-3AD203B41FA5}">
                      <a16:colId xmlns:a16="http://schemas.microsoft.com/office/drawing/2014/main" val="3559023583"/>
                    </a:ext>
                  </a:extLst>
                </a:gridCol>
                <a:gridCol w="1559560">
                  <a:extLst>
                    <a:ext uri="{9D8B030D-6E8A-4147-A177-3AD203B41FA5}">
                      <a16:colId xmlns:a16="http://schemas.microsoft.com/office/drawing/2014/main" val="3396991191"/>
                    </a:ext>
                  </a:extLst>
                </a:gridCol>
              </a:tblGrid>
              <a:tr h="254333">
                <a:tc>
                  <a:txBody>
                    <a:bodyPr/>
                    <a:lstStyle/>
                    <a:p>
                      <a:pPr algn="ctr"/>
                      <a:r>
                        <a:rPr lang="en-US" sz="1400" dirty="0"/>
                        <a:t>Word</a:t>
                      </a:r>
                    </a:p>
                  </a:txBody>
                  <a:tcPr/>
                </a:tc>
                <a:tc>
                  <a:txBody>
                    <a:bodyPr/>
                    <a:lstStyle/>
                    <a:p>
                      <a:pPr algn="ctr"/>
                      <a:r>
                        <a:rPr lang="en-US" sz="1400" dirty="0"/>
                        <a:t>Lemma</a:t>
                      </a:r>
                    </a:p>
                  </a:txBody>
                  <a:tcPr/>
                </a:tc>
                <a:extLst>
                  <a:ext uri="{0D108BD9-81ED-4DB2-BD59-A6C34878D82A}">
                    <a16:rowId xmlns:a16="http://schemas.microsoft.com/office/drawing/2014/main" val="353416861"/>
                  </a:ext>
                </a:extLst>
              </a:tr>
              <a:tr h="254333">
                <a:tc>
                  <a:txBody>
                    <a:bodyPr/>
                    <a:lstStyle/>
                    <a:p>
                      <a:pPr algn="ctr"/>
                      <a:r>
                        <a:rPr lang="en-US" sz="1400" dirty="0"/>
                        <a:t>Studies</a:t>
                      </a:r>
                    </a:p>
                  </a:txBody>
                  <a:tcPr/>
                </a:tc>
                <a:tc>
                  <a:txBody>
                    <a:bodyPr/>
                    <a:lstStyle/>
                    <a:p>
                      <a:pPr algn="ctr"/>
                      <a:r>
                        <a:rPr lang="en-US" sz="1400" dirty="0"/>
                        <a:t>Study</a:t>
                      </a:r>
                    </a:p>
                  </a:txBody>
                  <a:tcPr/>
                </a:tc>
                <a:extLst>
                  <a:ext uri="{0D108BD9-81ED-4DB2-BD59-A6C34878D82A}">
                    <a16:rowId xmlns:a16="http://schemas.microsoft.com/office/drawing/2014/main" val="3718330256"/>
                  </a:ext>
                </a:extLst>
              </a:tr>
              <a:tr h="254333">
                <a:tc>
                  <a:txBody>
                    <a:bodyPr/>
                    <a:lstStyle/>
                    <a:p>
                      <a:pPr algn="ctr"/>
                      <a:r>
                        <a:rPr lang="en-US" sz="1400" dirty="0"/>
                        <a:t>Studying</a:t>
                      </a:r>
                    </a:p>
                  </a:txBody>
                  <a:tcPr/>
                </a:tc>
                <a:tc>
                  <a:txBody>
                    <a:bodyPr/>
                    <a:lstStyle/>
                    <a:p>
                      <a:pPr algn="ctr"/>
                      <a:r>
                        <a:rPr lang="en-US" sz="1400" dirty="0"/>
                        <a:t>Study</a:t>
                      </a:r>
                    </a:p>
                  </a:txBody>
                  <a:tcPr/>
                </a:tc>
                <a:extLst>
                  <a:ext uri="{0D108BD9-81ED-4DB2-BD59-A6C34878D82A}">
                    <a16:rowId xmlns:a16="http://schemas.microsoft.com/office/drawing/2014/main" val="563962943"/>
                  </a:ext>
                </a:extLst>
              </a:tr>
            </a:tbl>
          </a:graphicData>
        </a:graphic>
      </p:graphicFrame>
      <p:sp>
        <p:nvSpPr>
          <p:cNvPr id="45" name="TextBox 44">
            <a:extLst>
              <a:ext uri="{FF2B5EF4-FFF2-40B4-BE49-F238E27FC236}">
                <a16:creationId xmlns:a16="http://schemas.microsoft.com/office/drawing/2014/main" id="{2CB180B3-1F57-4805-880E-00DA268DB307}"/>
              </a:ext>
            </a:extLst>
          </p:cNvPr>
          <p:cNvSpPr txBox="1"/>
          <p:nvPr/>
        </p:nvSpPr>
        <p:spPr>
          <a:xfrm>
            <a:off x="8899497" y="4111911"/>
            <a:ext cx="1685077" cy="369332"/>
          </a:xfrm>
          <a:prstGeom prst="rect">
            <a:avLst/>
          </a:prstGeom>
          <a:noFill/>
        </p:spPr>
        <p:txBody>
          <a:bodyPr wrap="none" rtlCol="0">
            <a:spAutoFit/>
          </a:bodyPr>
          <a:lstStyle/>
          <a:p>
            <a:r>
              <a:rPr lang="en-US" i="1" dirty="0">
                <a:solidFill>
                  <a:srgbClr val="C00000"/>
                </a:solidFill>
              </a:rPr>
              <a:t>Lemmatization</a:t>
            </a:r>
          </a:p>
        </p:txBody>
      </p:sp>
      <p:sp>
        <p:nvSpPr>
          <p:cNvPr id="46" name="TextBox 45">
            <a:extLst>
              <a:ext uri="{FF2B5EF4-FFF2-40B4-BE49-F238E27FC236}">
                <a16:creationId xmlns:a16="http://schemas.microsoft.com/office/drawing/2014/main" id="{1306E50F-6C45-4CBC-9983-75CADC882A1F}"/>
              </a:ext>
            </a:extLst>
          </p:cNvPr>
          <p:cNvSpPr txBox="1"/>
          <p:nvPr/>
        </p:nvSpPr>
        <p:spPr>
          <a:xfrm>
            <a:off x="7669102" y="5829598"/>
            <a:ext cx="3890873" cy="369332"/>
          </a:xfrm>
          <a:prstGeom prst="rect">
            <a:avLst/>
          </a:prstGeom>
          <a:noFill/>
        </p:spPr>
        <p:txBody>
          <a:bodyPr wrap="none" rtlCol="0">
            <a:spAutoFit/>
          </a:bodyPr>
          <a:lstStyle/>
          <a:p>
            <a:r>
              <a:rPr lang="en-US" i="1" dirty="0">
                <a:solidFill>
                  <a:srgbClr val="C00000"/>
                </a:solidFill>
              </a:rPr>
              <a:t>Numbers, Special Char, Stop Words</a:t>
            </a:r>
          </a:p>
        </p:txBody>
      </p:sp>
      <p:sp>
        <p:nvSpPr>
          <p:cNvPr id="47" name="Rectangle 46">
            <a:extLst>
              <a:ext uri="{FF2B5EF4-FFF2-40B4-BE49-F238E27FC236}">
                <a16:creationId xmlns:a16="http://schemas.microsoft.com/office/drawing/2014/main" id="{96436746-DCD1-4EC8-B624-9F6E7F2B6E52}"/>
              </a:ext>
            </a:extLst>
          </p:cNvPr>
          <p:cNvSpPr/>
          <p:nvPr/>
        </p:nvSpPr>
        <p:spPr>
          <a:xfrm>
            <a:off x="7810198" y="6139082"/>
            <a:ext cx="360868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‘is’, ‘am’, ‘are’, ‘this’, ‘a’, ‘an’, ‘the’</a:t>
            </a:r>
            <a:endParaRPr lang="en-US" dirty="0"/>
          </a:p>
        </p:txBody>
      </p:sp>
    </p:spTree>
    <p:extLst>
      <p:ext uri="{BB962C8B-B14F-4D97-AF65-F5344CB8AC3E}">
        <p14:creationId xmlns:p14="http://schemas.microsoft.com/office/powerpoint/2010/main" val="241648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3C1945F9-EC1A-4DC6-94BC-B32747B005FE}"/>
              </a:ext>
            </a:extLst>
          </p:cNvPr>
          <p:cNvSpPr/>
          <p:nvPr/>
        </p:nvSpPr>
        <p:spPr>
          <a:xfrm>
            <a:off x="991460" y="1770566"/>
            <a:ext cx="2152726" cy="2178520"/>
          </a:xfrm>
          <a:prstGeom prst="roundRect">
            <a:avLst>
              <a:gd name="adj" fmla="val 7734"/>
            </a:avLst>
          </a:prstGeom>
          <a:solidFill>
            <a:schemeClr val="bg1"/>
          </a:solidFill>
          <a:ln w="25400">
            <a:solidFill>
              <a:schemeClr val="accent1"/>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4" name="Group 3">
            <a:extLst>
              <a:ext uri="{FF2B5EF4-FFF2-40B4-BE49-F238E27FC236}">
                <a16:creationId xmlns:a16="http://schemas.microsoft.com/office/drawing/2014/main" id="{C42AE8C6-0132-4E80-B542-A71689D8034C}"/>
              </a:ext>
            </a:extLst>
          </p:cNvPr>
          <p:cNvGrpSpPr/>
          <p:nvPr/>
        </p:nvGrpSpPr>
        <p:grpSpPr>
          <a:xfrm>
            <a:off x="1246733" y="3355817"/>
            <a:ext cx="1642180" cy="593269"/>
            <a:chOff x="1077300" y="4004825"/>
            <a:chExt cx="1698908" cy="593269"/>
          </a:xfrm>
        </p:grpSpPr>
        <p:sp>
          <p:nvSpPr>
            <p:cNvPr id="5" name="TextBox 4">
              <a:extLst>
                <a:ext uri="{FF2B5EF4-FFF2-40B4-BE49-F238E27FC236}">
                  <a16:creationId xmlns:a16="http://schemas.microsoft.com/office/drawing/2014/main" id="{B4F33A5B-4124-4040-9CE8-2CC7389D865C}"/>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Load Data</a:t>
              </a:r>
              <a:endParaRPr lang="ko-KR" altLang="en-US" sz="12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C01525DC-8BA7-4018-90E4-2BDCE54D14CE}"/>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7" name="Right Arrow 6">
            <a:extLst>
              <a:ext uri="{FF2B5EF4-FFF2-40B4-BE49-F238E27FC236}">
                <a16:creationId xmlns:a16="http://schemas.microsoft.com/office/drawing/2014/main" id="{DF92240F-9426-4459-961B-946E9397F0BD}"/>
              </a:ext>
            </a:extLst>
          </p:cNvPr>
          <p:cNvSpPr/>
          <p:nvPr/>
        </p:nvSpPr>
        <p:spPr>
          <a:xfrm>
            <a:off x="991460" y="1950834"/>
            <a:ext cx="1478459" cy="864096"/>
          </a:xfrm>
          <a:prstGeom prst="rightArrow">
            <a:avLst>
              <a:gd name="adj1" fmla="val 65118"/>
              <a:gd name="adj2" fmla="val 83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8F40333B-F156-427B-AAF1-944EE4E4CA42}"/>
              </a:ext>
            </a:extLst>
          </p:cNvPr>
          <p:cNvSpPr txBox="1"/>
          <p:nvPr/>
        </p:nvSpPr>
        <p:spPr>
          <a:xfrm>
            <a:off x="1324822"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Rounded Rectangle 64">
            <a:extLst>
              <a:ext uri="{FF2B5EF4-FFF2-40B4-BE49-F238E27FC236}">
                <a16:creationId xmlns:a16="http://schemas.microsoft.com/office/drawing/2014/main" id="{E89F2E82-E7EE-4C9E-8597-98FAD43633DD}"/>
              </a:ext>
            </a:extLst>
          </p:cNvPr>
          <p:cNvSpPr/>
          <p:nvPr/>
        </p:nvSpPr>
        <p:spPr>
          <a:xfrm>
            <a:off x="3671930" y="1770566"/>
            <a:ext cx="2152726" cy="2178520"/>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10" name="Group 9">
            <a:extLst>
              <a:ext uri="{FF2B5EF4-FFF2-40B4-BE49-F238E27FC236}">
                <a16:creationId xmlns:a16="http://schemas.microsoft.com/office/drawing/2014/main" id="{10CEAE11-F733-418D-90FA-9BC61AEA23A5}"/>
              </a:ext>
            </a:extLst>
          </p:cNvPr>
          <p:cNvGrpSpPr/>
          <p:nvPr/>
        </p:nvGrpSpPr>
        <p:grpSpPr>
          <a:xfrm>
            <a:off x="3927202" y="3355817"/>
            <a:ext cx="1642180" cy="593269"/>
            <a:chOff x="1077300" y="4004825"/>
            <a:chExt cx="1698908" cy="593269"/>
          </a:xfrm>
        </p:grpSpPr>
        <p:sp>
          <p:nvSpPr>
            <p:cNvPr id="11" name="TextBox 10">
              <a:extLst>
                <a:ext uri="{FF2B5EF4-FFF2-40B4-BE49-F238E27FC236}">
                  <a16:creationId xmlns:a16="http://schemas.microsoft.com/office/drawing/2014/main" id="{4A8A565F-9B05-422B-A324-51E9943213B0}"/>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 processing</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EA12232A-A513-4EDD-8F67-EE885CFE5C78}"/>
                </a:ext>
              </a:extLst>
            </p:cNvPr>
            <p:cNvSpPr txBox="1"/>
            <p:nvPr/>
          </p:nvSpPr>
          <p:spPr>
            <a:xfrm>
              <a:off x="1077300" y="4321095"/>
              <a:ext cx="1698908" cy="276999"/>
            </a:xfrm>
            <a:prstGeom prst="rect">
              <a:avLst/>
            </a:prstGeom>
            <a:noFill/>
          </p:spPr>
          <p:txBody>
            <a:bodyPr wrap="square" rtlCol="0">
              <a:spAutoFit/>
            </a:bodyPr>
            <a:lstStyle/>
            <a:p>
              <a:pPr algn="ctr"/>
              <a:endParaRPr lang="en-US" altLang="ko-KR" sz="1200" dirty="0">
                <a:solidFill>
                  <a:schemeClr val="tx1">
                    <a:lumMod val="65000"/>
                    <a:lumOff val="35000"/>
                  </a:schemeClr>
                </a:solidFill>
                <a:cs typeface="Arial" pitchFamily="34" charset="0"/>
              </a:endParaRPr>
            </a:p>
          </p:txBody>
        </p:sp>
      </p:grpSp>
      <p:sp>
        <p:nvSpPr>
          <p:cNvPr id="13" name="Right Arrow 66">
            <a:extLst>
              <a:ext uri="{FF2B5EF4-FFF2-40B4-BE49-F238E27FC236}">
                <a16:creationId xmlns:a16="http://schemas.microsoft.com/office/drawing/2014/main" id="{1AFC4C71-6016-4497-B259-A0F52845B0DF}"/>
              </a:ext>
            </a:extLst>
          </p:cNvPr>
          <p:cNvSpPr/>
          <p:nvPr/>
        </p:nvSpPr>
        <p:spPr>
          <a:xfrm>
            <a:off x="3671929" y="1950834"/>
            <a:ext cx="1478459" cy="864096"/>
          </a:xfrm>
          <a:prstGeom prst="rightArrow">
            <a:avLst>
              <a:gd name="adj1" fmla="val 65118"/>
              <a:gd name="adj2" fmla="val 84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E07BBAD1-7EBC-4E45-AE20-2B920F2D7751}"/>
              </a:ext>
            </a:extLst>
          </p:cNvPr>
          <p:cNvSpPr txBox="1"/>
          <p:nvPr/>
        </p:nvSpPr>
        <p:spPr>
          <a:xfrm>
            <a:off x="3985351"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Rounded Rectangle 71">
            <a:extLst>
              <a:ext uri="{FF2B5EF4-FFF2-40B4-BE49-F238E27FC236}">
                <a16:creationId xmlns:a16="http://schemas.microsoft.com/office/drawing/2014/main" id="{7D0BCF7D-5706-4743-9547-30B7A843D0E5}"/>
              </a:ext>
            </a:extLst>
          </p:cNvPr>
          <p:cNvSpPr/>
          <p:nvPr/>
        </p:nvSpPr>
        <p:spPr>
          <a:xfrm>
            <a:off x="6352398" y="1770566"/>
            <a:ext cx="2152726" cy="2178520"/>
          </a:xfrm>
          <a:prstGeom prst="roundRect">
            <a:avLst>
              <a:gd name="adj" fmla="val 7734"/>
            </a:avLst>
          </a:prstGeom>
          <a:solidFill>
            <a:schemeClr val="bg1"/>
          </a:solidFill>
          <a:ln w="25400">
            <a:solidFill>
              <a:schemeClr val="accent3"/>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17" name="TextBox 16">
            <a:extLst>
              <a:ext uri="{FF2B5EF4-FFF2-40B4-BE49-F238E27FC236}">
                <a16:creationId xmlns:a16="http://schemas.microsoft.com/office/drawing/2014/main" id="{4D3730A5-8E44-4F94-9229-AC4402CCA01A}"/>
              </a:ext>
            </a:extLst>
          </p:cNvPr>
          <p:cNvSpPr txBox="1"/>
          <p:nvPr/>
        </p:nvSpPr>
        <p:spPr>
          <a:xfrm>
            <a:off x="6607671" y="3171150"/>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Word Embedding Models and accuracy</a:t>
            </a:r>
            <a:endParaRPr lang="ko-KR" altLang="en-US" sz="1200" b="1" dirty="0">
              <a:solidFill>
                <a:schemeClr val="tx1">
                  <a:lumMod val="75000"/>
                  <a:lumOff val="25000"/>
                </a:schemeClr>
              </a:solidFill>
              <a:cs typeface="Arial" pitchFamily="34" charset="0"/>
            </a:endParaRPr>
          </a:p>
        </p:txBody>
      </p:sp>
      <p:sp>
        <p:nvSpPr>
          <p:cNvPr id="19" name="Right Arrow 73">
            <a:extLst>
              <a:ext uri="{FF2B5EF4-FFF2-40B4-BE49-F238E27FC236}">
                <a16:creationId xmlns:a16="http://schemas.microsoft.com/office/drawing/2014/main" id="{644BAD84-2B0F-440C-8BE1-D05D443EE5F4}"/>
              </a:ext>
            </a:extLst>
          </p:cNvPr>
          <p:cNvSpPr/>
          <p:nvPr/>
        </p:nvSpPr>
        <p:spPr>
          <a:xfrm>
            <a:off x="6352398" y="1950834"/>
            <a:ext cx="1478459" cy="864096"/>
          </a:xfrm>
          <a:prstGeom prst="rightArrow">
            <a:avLst>
              <a:gd name="adj1" fmla="val 65118"/>
              <a:gd name="adj2" fmla="val 846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00F56028-DB8B-44D7-9297-8EA3E4FD85D0}"/>
              </a:ext>
            </a:extLst>
          </p:cNvPr>
          <p:cNvSpPr txBox="1"/>
          <p:nvPr/>
        </p:nvSpPr>
        <p:spPr>
          <a:xfrm>
            <a:off x="6645880"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Rounded Rectangle 78">
            <a:extLst>
              <a:ext uri="{FF2B5EF4-FFF2-40B4-BE49-F238E27FC236}">
                <a16:creationId xmlns:a16="http://schemas.microsoft.com/office/drawing/2014/main" id="{676F6070-24AD-4D7E-802B-A6734E33582B}"/>
              </a:ext>
            </a:extLst>
          </p:cNvPr>
          <p:cNvSpPr/>
          <p:nvPr/>
        </p:nvSpPr>
        <p:spPr>
          <a:xfrm>
            <a:off x="9032868" y="1770566"/>
            <a:ext cx="2152726" cy="2178520"/>
          </a:xfrm>
          <a:prstGeom prst="roundRect">
            <a:avLst>
              <a:gd name="adj" fmla="val 7734"/>
            </a:avLst>
          </a:prstGeom>
          <a:solidFill>
            <a:schemeClr val="bg1"/>
          </a:solidFill>
          <a:ln w="25400">
            <a:solidFill>
              <a:schemeClr val="accent4"/>
            </a:solidFill>
          </a:ln>
          <a:effectLst/>
        </p:spPr>
        <p:txBody>
          <a:bodyPr vert="horz" wrap="square" lIns="91440" tIns="45720" rIns="91440" bIns="45720" numCol="1" anchor="t" anchorCtr="0" compatLnSpc="1">
            <a:prstTxWarp prst="textNoShape">
              <a:avLst/>
            </a:prstTxWarp>
          </a:bodyPr>
          <a:lstStyle/>
          <a:p>
            <a:endParaRPr lang="ko-KR" altLang="en-US" sz="2700"/>
          </a:p>
        </p:txBody>
      </p:sp>
      <p:sp>
        <p:nvSpPr>
          <p:cNvPr id="23" name="TextBox 22">
            <a:extLst>
              <a:ext uri="{FF2B5EF4-FFF2-40B4-BE49-F238E27FC236}">
                <a16:creationId xmlns:a16="http://schemas.microsoft.com/office/drawing/2014/main" id="{8DEFD285-72DF-4BE9-8229-D059CF0B88F2}"/>
              </a:ext>
            </a:extLst>
          </p:cNvPr>
          <p:cNvSpPr txBox="1"/>
          <p:nvPr/>
        </p:nvSpPr>
        <p:spPr>
          <a:xfrm>
            <a:off x="9288141" y="3163556"/>
            <a:ext cx="164218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Identify Best Models for NBA Analysis</a:t>
            </a:r>
            <a:endParaRPr lang="ko-KR" altLang="en-US" sz="1200" b="1" dirty="0">
              <a:solidFill>
                <a:schemeClr val="tx1">
                  <a:lumMod val="75000"/>
                  <a:lumOff val="25000"/>
                </a:schemeClr>
              </a:solidFill>
              <a:cs typeface="Arial" pitchFamily="34" charset="0"/>
            </a:endParaRPr>
          </a:p>
        </p:txBody>
      </p:sp>
      <p:sp>
        <p:nvSpPr>
          <p:cNvPr id="25" name="Right Arrow 80">
            <a:extLst>
              <a:ext uri="{FF2B5EF4-FFF2-40B4-BE49-F238E27FC236}">
                <a16:creationId xmlns:a16="http://schemas.microsoft.com/office/drawing/2014/main" id="{73FD92FB-5EC6-4424-B0D6-95F27DFAE786}"/>
              </a:ext>
            </a:extLst>
          </p:cNvPr>
          <p:cNvSpPr/>
          <p:nvPr/>
        </p:nvSpPr>
        <p:spPr>
          <a:xfrm>
            <a:off x="9032868" y="1950834"/>
            <a:ext cx="1478459" cy="864096"/>
          </a:xfrm>
          <a:prstGeom prst="rightArrow">
            <a:avLst>
              <a:gd name="adj1" fmla="val 65118"/>
              <a:gd name="adj2" fmla="val 846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81148520-F1E4-4235-A9FF-C746ABA6A418}"/>
              </a:ext>
            </a:extLst>
          </p:cNvPr>
          <p:cNvSpPr txBox="1"/>
          <p:nvPr/>
        </p:nvSpPr>
        <p:spPr>
          <a:xfrm>
            <a:off x="9306408"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33" name="Rectangle 32">
            <a:extLst>
              <a:ext uri="{FF2B5EF4-FFF2-40B4-BE49-F238E27FC236}">
                <a16:creationId xmlns:a16="http://schemas.microsoft.com/office/drawing/2014/main" id="{2B2C3ABA-568B-438B-98B0-86E6606C16C8}"/>
              </a:ext>
            </a:extLst>
          </p:cNvPr>
          <p:cNvSpPr/>
          <p:nvPr/>
        </p:nvSpPr>
        <p:spPr>
          <a:xfrm>
            <a:off x="6014711" y="1461119"/>
            <a:ext cx="2879790" cy="2808477"/>
          </a:xfrm>
          <a:prstGeom prst="rect">
            <a:avLst/>
          </a:prstGeom>
          <a:solidFill>
            <a:srgbClr val="C0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lumMod val="75000"/>
                  </a:schemeClr>
                </a:solidFill>
              </a:ln>
              <a:solidFill>
                <a:srgbClr val="C00000"/>
              </a:solidFill>
            </a:endParaRPr>
          </a:p>
        </p:txBody>
      </p:sp>
    </p:spTree>
    <p:extLst>
      <p:ext uri="{BB962C8B-B14F-4D97-AF65-F5344CB8AC3E}">
        <p14:creationId xmlns:p14="http://schemas.microsoft.com/office/powerpoint/2010/main" val="921286185"/>
      </p:ext>
    </p:extLst>
  </p:cSld>
  <p:clrMapOvr>
    <a:masterClrMapping/>
  </p:clrMapOvr>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2046</Words>
  <Application>Microsoft Office PowerPoint</Application>
  <PresentationFormat>Widescreen</PresentationFormat>
  <Paragraphs>531</Paragraphs>
  <Slides>20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SimSun</vt:lpstr>
      <vt:lpstr>Arial</vt:lpstr>
      <vt:lpstr>Arial Unicode MS</vt:lpstr>
      <vt:lpstr>Calibri</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Anish (ZS Associates)</dc:creator>
  <cp:lastModifiedBy>Philip, Anish (ZS Associates)</cp:lastModifiedBy>
  <cp:revision>15</cp:revision>
  <dcterms:created xsi:type="dcterms:W3CDTF">2019-08-10T15:52:12Z</dcterms:created>
  <dcterms:modified xsi:type="dcterms:W3CDTF">2019-08-10T19:11:14Z</dcterms:modified>
</cp:coreProperties>
</file>