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Helvetica Neue"/>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305A6F-7AF4-4551-B11D-9CD0BD59307E}">
  <a:tblStyle styleId="{DB305A6F-7AF4-4551-B11D-9CD0BD5930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HelveticaNeue-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conducted a sleep study to evaluate how screen time affects sleep quality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2b128758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2b128758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your analysis, results </a:t>
            </a:r>
            <a:endParaRPr/>
          </a:p>
          <a:p>
            <a:pPr indent="0" lvl="0" marL="0" rtl="0" algn="l">
              <a:spcBef>
                <a:spcPts val="0"/>
              </a:spcBef>
              <a:spcAft>
                <a:spcPts val="0"/>
              </a:spcAft>
              <a:buNone/>
            </a:pPr>
            <a:r>
              <a:rPr lang="en"/>
              <a:t>After Blocking, we balanced our covariates to ensure we have a similar population in both groups. Again, each participant went through both control and treatment.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32c62952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2c62952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faced partial non compliance where many participants did not follow the instructions for a couple of days in the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our mail was not delivered to some participants due to the lockdown. We asked them to do self reading in lieu of our paper. We found out that there was lower compliance in this group of participants in treatment group.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debated on who should we classify as a complier and ended up with a participant who read the assigned article (phone in placebo and paper in treatment). This </a:t>
            </a:r>
            <a:r>
              <a:rPr lang="en"/>
              <a:t>participant</a:t>
            </a:r>
            <a:r>
              <a:rPr lang="en"/>
              <a:t> should also have done this reading as the last activity before going to bed. The </a:t>
            </a:r>
            <a:r>
              <a:rPr lang="en"/>
              <a:t>participant</a:t>
            </a:r>
            <a:r>
              <a:rPr lang="en"/>
              <a:t> should also have 15 minutes of screentime in placebo and no screen-time in treatment.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2b12875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2b12875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Explain who/what your measurement units are. People? From where? Robots? What type?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Present a flow document like in Box 13.3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Started with expectation of 570 records, ended up with 468</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Due to COVID-19 we had lower compliance in treatment group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3 participants attrited week one of the experiment.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our models we’ll take you through how we dealt with compliance issues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373f0321c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373f0321c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373f0321c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373f0321c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39d14eeb7_3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39d14eeb7_3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000"/>
              </a:spcBef>
              <a:spcAft>
                <a:spcPts val="0"/>
              </a:spcAft>
              <a:buClr>
                <a:srgbClr val="002060"/>
              </a:buClr>
              <a:buSzPts val="1600"/>
              <a:buChar char="●"/>
            </a:pPr>
            <a:r>
              <a:rPr lang="en" sz="1600">
                <a:solidFill>
                  <a:srgbClr val="002060"/>
                </a:solidFill>
              </a:rPr>
              <a:t>Individual observation level data </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No significant difference between treatment and placebo</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Positive treatment effect when limited to compliant observations</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Treatment effect among compliers tend to vary by age groups</a:t>
            </a:r>
            <a:endParaRPr sz="1600">
              <a:solidFill>
                <a:srgbClr val="002060"/>
              </a:solidFill>
            </a:endParaRPr>
          </a:p>
          <a:p>
            <a:pPr indent="0" lvl="0" marL="457200" rtl="0" algn="l">
              <a:lnSpc>
                <a:spcPct val="90000"/>
              </a:lnSpc>
              <a:spcBef>
                <a:spcPts val="1000"/>
              </a:spcBef>
              <a:spcAft>
                <a:spcPts val="0"/>
              </a:spcAft>
              <a:buNone/>
            </a:pPr>
            <a:r>
              <a:t/>
            </a:r>
            <a:endParaRPr sz="1600">
              <a:solidFill>
                <a:srgbClr val="002060"/>
              </a:solidFill>
            </a:endParaRPr>
          </a:p>
          <a:p>
            <a:pPr indent="-330200" lvl="0" marL="457200" rtl="0" algn="l">
              <a:lnSpc>
                <a:spcPct val="90000"/>
              </a:lnSpc>
              <a:spcBef>
                <a:spcPts val="1000"/>
              </a:spcBef>
              <a:spcAft>
                <a:spcPts val="0"/>
              </a:spcAft>
              <a:buClr>
                <a:srgbClr val="002060"/>
              </a:buClr>
              <a:buSzPts val="1600"/>
              <a:buChar char="●"/>
            </a:pPr>
            <a:r>
              <a:rPr lang="en" sz="1600">
                <a:solidFill>
                  <a:srgbClr val="002060"/>
                </a:solidFill>
              </a:rPr>
              <a:t>Candidate level model</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No significant difference among treatment and placebo group</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Among compliers some positive treatment effect - Not significant in most cases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34cbc8ce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34cbc8ce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recorded measurements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Treatment effect is not significant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diff of avg outcome between treatment and placebo was negative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32c62952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32c62952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600">
                <a:solidFill>
                  <a:schemeClr val="dk1"/>
                </a:solidFill>
                <a:latin typeface="Helvetica Neue"/>
                <a:ea typeface="Helvetica Neue"/>
                <a:cs typeface="Helvetica Neue"/>
                <a:sym typeface="Helvetica Neue"/>
              </a:rPr>
              <a:t>Filter for compliant records, we get 302 records. Get significant treatment</a:t>
            </a:r>
            <a:endParaRPr sz="6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Clr>
                <a:schemeClr val="dk1"/>
              </a:buClr>
              <a:buSzPts val="1100"/>
              <a:buFont typeface="Arial"/>
              <a:buNone/>
            </a:pPr>
            <a:r>
              <a:rPr lang="en" sz="600">
                <a:solidFill>
                  <a:schemeClr val="dk1"/>
                </a:solidFill>
                <a:latin typeface="Helvetica Neue"/>
                <a:ea typeface="Helvetica Neue"/>
                <a:cs typeface="Helvetica Neue"/>
                <a:sym typeface="Helvetica Neue"/>
              </a:rPr>
              <a:t>0.3 on a scale of 1-7 </a:t>
            </a:r>
            <a:endParaRPr sz="6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Clr>
                <a:schemeClr val="dk1"/>
              </a:buClr>
              <a:buSzPts val="1100"/>
              <a:buFont typeface="Arial"/>
              <a:buNone/>
            </a:pPr>
            <a:r>
              <a:rPr lang="en" sz="600">
                <a:solidFill>
                  <a:schemeClr val="dk1"/>
                </a:solidFill>
                <a:latin typeface="Helvetica Neue"/>
                <a:ea typeface="Helvetica Neue"/>
                <a:cs typeface="Helvetica Neue"/>
                <a:sym typeface="Helvetica Neue"/>
              </a:rPr>
              <a:t>Bias due to having more data from certain participants(some people have more readings). Most compliant observations </a:t>
            </a:r>
            <a:endParaRPr sz="6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Clr>
                <a:schemeClr val="dk1"/>
              </a:buClr>
              <a:buSzPts val="1100"/>
              <a:buFont typeface="Arial"/>
              <a:buNone/>
            </a:pPr>
            <a:r>
              <a:rPr lang="en" sz="600">
                <a:solidFill>
                  <a:schemeClr val="dk1"/>
                </a:solidFill>
                <a:latin typeface="Helvetica Neue"/>
                <a:ea typeface="Helvetica Neue"/>
                <a:cs typeface="Helvetica Neue"/>
                <a:sym typeface="Helvetica Neue"/>
              </a:rPr>
              <a:t>This is everyone who was a complier. So they did the reading and they used phone or did not use phone 15 mins before. This is taking into account each time they filled out a survey. So if i filled out the survey 6 times, then i will have 6 records. </a:t>
            </a:r>
            <a:endParaRPr sz="6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Clr>
                <a:schemeClr val="dk1"/>
              </a:buClr>
              <a:buSzPts val="1100"/>
              <a:buFont typeface="Arial"/>
              <a:buNone/>
            </a:pPr>
            <a:r>
              <a:rPr lang="en" sz="600">
                <a:solidFill>
                  <a:schemeClr val="dk1"/>
                </a:solidFill>
                <a:latin typeface="Helvetica Neue"/>
                <a:ea typeface="Helvetica Neue"/>
                <a:cs typeface="Helvetica Neue"/>
                <a:sym typeface="Helvetica Neue"/>
              </a:rPr>
              <a:t>Positive treatment effect </a:t>
            </a:r>
            <a:endParaRPr sz="6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Clr>
                <a:schemeClr val="dk1"/>
              </a:buClr>
              <a:buSzPts val="1100"/>
              <a:buFont typeface="Arial"/>
              <a:buNone/>
            </a:pPr>
            <a:r>
              <a:rPr lang="en" sz="600">
                <a:solidFill>
                  <a:schemeClr val="dk1"/>
                </a:solidFill>
                <a:latin typeface="Helvetica Neue"/>
                <a:ea typeface="Helvetica Neue"/>
                <a:cs typeface="Helvetica Neue"/>
                <a:sym typeface="Helvetica Neue"/>
              </a:rPr>
              <a:t>Treatment effect is biased towards people who we have more data points </a:t>
            </a:r>
            <a:endParaRPr sz="6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34cbc8ce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4cbc8ce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model is same as the previous slide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Heterog by looking at diff covariates. Week 1 vs week 2 and found no difference in effect in treatment across the 2 weeks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Age - slight difference in treatment effect on the older treatment population. Effect higher in 36-45 age group. Greater than 45 has a negative treatment effect but not significant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Days - no heterogeneity on days.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longitudinal tracking for everyone bc compliance. Very few </a:t>
            </a:r>
            <a:r>
              <a:rPr lang="en"/>
              <a:t>continuous</a:t>
            </a:r>
            <a:r>
              <a:rPr lang="en"/>
              <a:t> for 5 days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39d14eeb7_3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39d14eeb7_3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000"/>
              </a:spcBef>
              <a:spcAft>
                <a:spcPts val="0"/>
              </a:spcAft>
              <a:buClr>
                <a:srgbClr val="002060"/>
              </a:buClr>
              <a:buSzPts val="1600"/>
              <a:buChar char="●"/>
            </a:pPr>
            <a:r>
              <a:rPr lang="en" sz="1600">
                <a:solidFill>
                  <a:srgbClr val="002060"/>
                </a:solidFill>
              </a:rPr>
              <a:t>Individual observation level data </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No significant difference between treatment and placebo</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Positive treatment effect when limited to compliant observations</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Treatment effect among compliers tend to vary by age groups</a:t>
            </a:r>
            <a:endParaRPr sz="1600">
              <a:solidFill>
                <a:srgbClr val="002060"/>
              </a:solidFill>
            </a:endParaRPr>
          </a:p>
          <a:p>
            <a:pPr indent="0" lvl="0" marL="457200" rtl="0" algn="l">
              <a:lnSpc>
                <a:spcPct val="90000"/>
              </a:lnSpc>
              <a:spcBef>
                <a:spcPts val="1000"/>
              </a:spcBef>
              <a:spcAft>
                <a:spcPts val="0"/>
              </a:spcAft>
              <a:buNone/>
            </a:pPr>
            <a:r>
              <a:t/>
            </a:r>
            <a:endParaRPr sz="1600">
              <a:solidFill>
                <a:srgbClr val="002060"/>
              </a:solidFill>
            </a:endParaRPr>
          </a:p>
          <a:p>
            <a:pPr indent="-330200" lvl="0" marL="457200" rtl="0" algn="l">
              <a:lnSpc>
                <a:spcPct val="90000"/>
              </a:lnSpc>
              <a:spcBef>
                <a:spcPts val="1000"/>
              </a:spcBef>
              <a:spcAft>
                <a:spcPts val="0"/>
              </a:spcAft>
              <a:buClr>
                <a:srgbClr val="002060"/>
              </a:buClr>
              <a:buSzPts val="1600"/>
              <a:buChar char="●"/>
            </a:pPr>
            <a:r>
              <a:rPr lang="en" sz="1600">
                <a:solidFill>
                  <a:srgbClr val="002060"/>
                </a:solidFill>
              </a:rPr>
              <a:t>Candidate level model</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No significant difference among treatment and placebo group</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Among compliers some positive treatment effect - Not significant in most cases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373f0321c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373f0321c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32c62952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2c62952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sig diff across treatment effect on diff days so moved into this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didn’t find any significant different in treatment vs placebo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39d14eeb7_3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39d14eeb7_3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000"/>
              </a:spcBef>
              <a:spcAft>
                <a:spcPts val="0"/>
              </a:spcAft>
              <a:buClr>
                <a:srgbClr val="002060"/>
              </a:buClr>
              <a:buSzPts val="1600"/>
              <a:buChar char="●"/>
            </a:pPr>
            <a:r>
              <a:rPr lang="en" sz="1600">
                <a:solidFill>
                  <a:srgbClr val="002060"/>
                </a:solidFill>
              </a:rPr>
              <a:t>Individual observation level data </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No significant difference between treatment and placebo</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Positive treatment effect when limited to compliant observations</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Treatment effect among compliers tend to vary by age groups</a:t>
            </a:r>
            <a:endParaRPr sz="1600">
              <a:solidFill>
                <a:srgbClr val="002060"/>
              </a:solidFill>
            </a:endParaRPr>
          </a:p>
          <a:p>
            <a:pPr indent="0" lvl="0" marL="457200" rtl="0" algn="l">
              <a:lnSpc>
                <a:spcPct val="90000"/>
              </a:lnSpc>
              <a:spcBef>
                <a:spcPts val="1000"/>
              </a:spcBef>
              <a:spcAft>
                <a:spcPts val="0"/>
              </a:spcAft>
              <a:buNone/>
            </a:pPr>
            <a:r>
              <a:t/>
            </a:r>
            <a:endParaRPr sz="1600">
              <a:solidFill>
                <a:srgbClr val="002060"/>
              </a:solidFill>
            </a:endParaRPr>
          </a:p>
          <a:p>
            <a:pPr indent="-330200" lvl="0" marL="457200" rtl="0" algn="l">
              <a:lnSpc>
                <a:spcPct val="90000"/>
              </a:lnSpc>
              <a:spcBef>
                <a:spcPts val="1000"/>
              </a:spcBef>
              <a:spcAft>
                <a:spcPts val="0"/>
              </a:spcAft>
              <a:buClr>
                <a:srgbClr val="002060"/>
              </a:buClr>
              <a:buSzPts val="1600"/>
              <a:buChar char="●"/>
            </a:pPr>
            <a:r>
              <a:rPr lang="en" sz="1600">
                <a:solidFill>
                  <a:srgbClr val="002060"/>
                </a:solidFill>
              </a:rPr>
              <a:t>Candidate level model</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No significant difference among treatment and placebo group</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Among compliers some positive treatment effect - Not significant in most cases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39d14eeb7_3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39d14eeb7_3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000"/>
              </a:spcBef>
              <a:spcAft>
                <a:spcPts val="0"/>
              </a:spcAft>
              <a:buClr>
                <a:srgbClr val="002060"/>
              </a:buClr>
              <a:buSzPts val="1600"/>
              <a:buChar char="●"/>
            </a:pPr>
            <a:r>
              <a:rPr lang="en" sz="1600">
                <a:solidFill>
                  <a:srgbClr val="002060"/>
                </a:solidFill>
              </a:rPr>
              <a:t>Individual observation level data </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No significant difference between treatment and placebo</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Positive treatment effect when limited to compliant observations</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Treatment effect among compliers tend to vary by age groups</a:t>
            </a:r>
            <a:endParaRPr sz="1600">
              <a:solidFill>
                <a:srgbClr val="002060"/>
              </a:solidFill>
            </a:endParaRPr>
          </a:p>
          <a:p>
            <a:pPr indent="0" lvl="0" marL="457200" rtl="0" algn="l">
              <a:lnSpc>
                <a:spcPct val="90000"/>
              </a:lnSpc>
              <a:spcBef>
                <a:spcPts val="1000"/>
              </a:spcBef>
              <a:spcAft>
                <a:spcPts val="0"/>
              </a:spcAft>
              <a:buNone/>
            </a:pPr>
            <a:r>
              <a:t/>
            </a:r>
            <a:endParaRPr sz="1600">
              <a:solidFill>
                <a:srgbClr val="002060"/>
              </a:solidFill>
            </a:endParaRPr>
          </a:p>
          <a:p>
            <a:pPr indent="-330200" lvl="0" marL="457200" rtl="0" algn="l">
              <a:lnSpc>
                <a:spcPct val="90000"/>
              </a:lnSpc>
              <a:spcBef>
                <a:spcPts val="1000"/>
              </a:spcBef>
              <a:spcAft>
                <a:spcPts val="0"/>
              </a:spcAft>
              <a:buClr>
                <a:srgbClr val="002060"/>
              </a:buClr>
              <a:buSzPts val="1600"/>
              <a:buChar char="●"/>
            </a:pPr>
            <a:r>
              <a:rPr lang="en" sz="1600">
                <a:solidFill>
                  <a:srgbClr val="002060"/>
                </a:solidFill>
              </a:rPr>
              <a:t>Candidate level model</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No significant difference among treatment and placebo group</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Among compliers some positive treatment effect - Not significant in most cases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3529a2e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3529a2e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Also didn’t find significance here either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39d14eeb7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39d14eeb7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90000"/>
              </a:lnSpc>
              <a:spcBef>
                <a:spcPts val="1000"/>
              </a:spcBef>
              <a:spcAft>
                <a:spcPts val="0"/>
              </a:spcAft>
              <a:buClr>
                <a:srgbClr val="002060"/>
              </a:buClr>
              <a:buSzPts val="1600"/>
              <a:buChar char="●"/>
            </a:pPr>
            <a:r>
              <a:rPr lang="en" sz="1600">
                <a:solidFill>
                  <a:srgbClr val="002060"/>
                </a:solidFill>
              </a:rPr>
              <a:t>Individual observation level data </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No significant difference between treatment and placebo</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Positive treatment effect when limited to compliant observations</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Treatment effect among compliers tend to vary by age groups</a:t>
            </a:r>
            <a:endParaRPr sz="1600">
              <a:solidFill>
                <a:srgbClr val="002060"/>
              </a:solidFill>
            </a:endParaRPr>
          </a:p>
          <a:p>
            <a:pPr indent="0" lvl="0" marL="457200" rtl="0" algn="l">
              <a:lnSpc>
                <a:spcPct val="90000"/>
              </a:lnSpc>
              <a:spcBef>
                <a:spcPts val="1000"/>
              </a:spcBef>
              <a:spcAft>
                <a:spcPts val="0"/>
              </a:spcAft>
              <a:buNone/>
            </a:pPr>
            <a:r>
              <a:t/>
            </a:r>
            <a:endParaRPr sz="1600">
              <a:solidFill>
                <a:srgbClr val="002060"/>
              </a:solidFill>
            </a:endParaRPr>
          </a:p>
          <a:p>
            <a:pPr indent="-330200" lvl="0" marL="457200" rtl="0" algn="l">
              <a:lnSpc>
                <a:spcPct val="90000"/>
              </a:lnSpc>
              <a:spcBef>
                <a:spcPts val="1000"/>
              </a:spcBef>
              <a:spcAft>
                <a:spcPts val="0"/>
              </a:spcAft>
              <a:buClr>
                <a:srgbClr val="002060"/>
              </a:buClr>
              <a:buSzPts val="1600"/>
              <a:buChar char="●"/>
            </a:pPr>
            <a:r>
              <a:rPr lang="en" sz="1600">
                <a:solidFill>
                  <a:srgbClr val="002060"/>
                </a:solidFill>
              </a:rPr>
              <a:t>Candidate level model</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No significant difference among treatment and placebo group</a:t>
            </a:r>
            <a:endParaRPr sz="1600">
              <a:solidFill>
                <a:srgbClr val="002060"/>
              </a:solidFill>
            </a:endParaRPr>
          </a:p>
          <a:p>
            <a:pPr indent="-330200" lvl="1" marL="914400" rtl="0" algn="l">
              <a:lnSpc>
                <a:spcPct val="90000"/>
              </a:lnSpc>
              <a:spcBef>
                <a:spcPts val="0"/>
              </a:spcBef>
              <a:spcAft>
                <a:spcPts val="0"/>
              </a:spcAft>
              <a:buClr>
                <a:srgbClr val="002060"/>
              </a:buClr>
              <a:buSzPts val="1600"/>
              <a:buChar char="○"/>
            </a:pPr>
            <a:r>
              <a:rPr lang="en" sz="1600">
                <a:solidFill>
                  <a:srgbClr val="002060"/>
                </a:solidFill>
              </a:rPr>
              <a:t>Among compliers some positive treatment effect - Not significant in most cases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32c62952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32c62952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 not have filled in survey because maybe had bad night and were really tired in the morning. We took his suggestion to fill in missing data with avg of control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Did not find any significance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Mean is worst case that helps in failing to reject the null hypothesis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373f0321c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373f0321c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32c62952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32c62952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many responses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People seemed to be affected by COVID-19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373f0321c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373f0321c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32c62952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32c62952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2b12875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2b12875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your research question? Why is an experiment necessary? </a:t>
            </a:r>
            <a:endParaRPr/>
          </a:p>
          <a:p>
            <a:pPr indent="0" lvl="0" marL="0" rtl="0" algn="l">
              <a:spcBef>
                <a:spcPts val="0"/>
              </a:spcBef>
              <a:spcAft>
                <a:spcPts val="0"/>
              </a:spcAft>
              <a:buNone/>
            </a:pPr>
            <a:r>
              <a:rPr lang="en"/>
              <a:t>What is the specific hypothesis you’re testing that is implied by theory or your question? What direction do you expect your outcomes to move as a consequence of treatment?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research question is xyz. It’s an important research question because it applies to everyone. Most people spend their entire day staring at screens and scrolling through our phones before going to sleep. People are saying use of electronic devices before bed messes up your sleep cycle. It delays your body’s internal clock and </a:t>
            </a:r>
            <a:r>
              <a:rPr lang="en"/>
              <a:t>suppresses</a:t>
            </a:r>
            <a:r>
              <a:rPr lang="en"/>
              <a:t> the sleep hormone melatonin. This makes it more difficult to fall asleep; you have worse sleep quality, and in the future it can lead to health problems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32c62952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32c62952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the questions and concerns that you want your peers to help you puzzle through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32c62952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32c62952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34cbc8ce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4cbc8ce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34cbc8ce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34cbc8ce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7373f0321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373f0321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Also didn’t find significance here either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32c62952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32c62952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also suggested filling in with the worst case scenario where we found negative treatment and significance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32c6295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32c6295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your research question? Why is an experiment necessary? </a:t>
            </a:r>
            <a:endParaRPr/>
          </a:p>
          <a:p>
            <a:pPr indent="0" lvl="0" marL="0" rtl="0" algn="l">
              <a:spcBef>
                <a:spcPts val="0"/>
              </a:spcBef>
              <a:spcAft>
                <a:spcPts val="0"/>
              </a:spcAft>
              <a:buNone/>
            </a:pPr>
            <a:r>
              <a:rPr lang="en"/>
              <a:t>What is the specific hypothesis you’re testing that is implied by theory or your question? What direction do you expect your outcomes to move as a consequence of treatment?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null hypothesis is screen time sleep quality is equivalent to no screen time sleep quality. Our alternate hypothesis is screen time sleep quality is not the same as no screen time sleep quality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2b12875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2b128758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 out using ROXO grammar your experiment design, describe the comparisons that you’re going to make that tell you something causal. Call this RDD, or a DnD or a within subjects or a between subjects comparison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Crossover repeated measure design</a:t>
            </a:r>
            <a:endParaRPr/>
          </a:p>
          <a:p>
            <a:pPr indent="0" lvl="0" marL="0" rtl="0" algn="l">
              <a:spcBef>
                <a:spcPts val="0"/>
              </a:spcBef>
              <a:spcAft>
                <a:spcPts val="0"/>
              </a:spcAft>
              <a:buNone/>
            </a:pPr>
            <a:r>
              <a:rPr lang="en"/>
              <a:t>Treated measure or control measure </a:t>
            </a:r>
            <a:endParaRPr/>
          </a:p>
          <a:p>
            <a:pPr indent="0" lvl="0" marL="0" rtl="0" algn="l">
              <a:spcBef>
                <a:spcPts val="0"/>
              </a:spcBef>
              <a:spcAft>
                <a:spcPts val="0"/>
              </a:spcAft>
              <a:buNone/>
            </a:pPr>
            <a:r>
              <a:rPr lang="en"/>
              <a:t>At some point all participants were in treatment and control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across subjects comparison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32c629525_1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32c629525_1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How did you randomize and did it work?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Pilot study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minimize interference only took one person from each household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our exp, we anticipated a lot of compliance issues, especially for the week where participants were asked not to use electronic devices before bed. We dealt with this by assigning readings either by ED or paper everyday before bed.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10 days split over 2 weeks. Explain the chart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Randomized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duration of the study was 10 days. The 10 days were split equally over the span of two weeks (Sunday through Friday for each week). Participants were assigned a reading every night that was followed by a week day (Sunday through Thursday), and were asked to complete a survey the following morning (Monday through Friday). We decided not to include weekends because people’s weekend sleep behavior may not be consistent with their weekday sleep behavior.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2b12875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2b12875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your treatment? Be specific. Show pictures of it, show the language that you used,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Treatment and control group </a:t>
            </a:r>
            <a:endParaRPr/>
          </a:p>
          <a:p>
            <a:pPr indent="0" lvl="0" marL="0" rtl="0" algn="l">
              <a:spcBef>
                <a:spcPts val="0"/>
              </a:spcBef>
              <a:spcAft>
                <a:spcPts val="0"/>
              </a:spcAft>
              <a:buNone/>
            </a:pPr>
            <a:r>
              <a:rPr lang="en"/>
              <a:t>Also anticipated people would forget to do readings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defined our control group as people using ED 10-15 mins before bed and treatment as not using ED 10-15 before bed. We knew compliance would be an issue, especially in the treatment group since it’s hard for people to remember to put their phone down. It’s easy to get caught up in a youtube video or scrolling through your instagram feed.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needed a way to remind people every night so we decided to assign readings. The control group would read an article on their ED for 10-15 mins and then go to sleep. Those in the treatment group would read articles that we mailed them for 10-15 mins and then sleep. We sent reminders to everyone at 8pm. We have screenshot examples on the left and the middle. </a:t>
            </a:r>
            <a:r>
              <a:rPr lang="en"/>
              <a:t>y</a:t>
            </a:r>
            <a:r>
              <a:rPr lang="en"/>
              <a:t>ou ‘ll see for the control group we included the link to the article so they wouldn’t have to go looking for it. In the morning, they would receive the link to the survey within the hour they typically wake up to fill in.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373f0321c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373f0321c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32c62952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32c62952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90000"/>
              </a:lnSpc>
              <a:spcBef>
                <a:spcPts val="1000"/>
              </a:spcBef>
              <a:spcAft>
                <a:spcPts val="0"/>
              </a:spcAft>
              <a:buSzPts val="1000"/>
              <a:buChar char="●"/>
            </a:pPr>
            <a:r>
              <a:rPr lang="en" sz="1000"/>
              <a:t>We collected baseline data prior to start of study </a:t>
            </a:r>
            <a:endParaRPr sz="1000"/>
          </a:p>
          <a:p>
            <a:pPr indent="-292100" lvl="0" marL="457200" rtl="0" algn="l">
              <a:lnSpc>
                <a:spcPct val="90000"/>
              </a:lnSpc>
              <a:spcBef>
                <a:spcPts val="0"/>
              </a:spcBef>
              <a:spcAft>
                <a:spcPts val="0"/>
              </a:spcAft>
              <a:buSzPts val="1000"/>
              <a:buChar char="●"/>
            </a:pPr>
            <a:r>
              <a:rPr lang="en" sz="1000"/>
              <a:t>We included variables that we thought would affect sleep quality </a:t>
            </a:r>
            <a:endParaRPr sz="1000"/>
          </a:p>
          <a:p>
            <a:pPr indent="-292100" lvl="0" marL="457200" rtl="0" algn="l">
              <a:lnSpc>
                <a:spcPct val="90000"/>
              </a:lnSpc>
              <a:spcBef>
                <a:spcPts val="0"/>
              </a:spcBef>
              <a:spcAft>
                <a:spcPts val="0"/>
              </a:spcAft>
              <a:buSzPts val="1000"/>
              <a:buChar char="●"/>
            </a:pPr>
            <a:r>
              <a:rPr lang="en" sz="1000"/>
              <a:t>This included general participant information like age, gender</a:t>
            </a:r>
            <a:endParaRPr sz="1000"/>
          </a:p>
          <a:p>
            <a:pPr indent="-292100" lvl="0" marL="457200" rtl="0" algn="l">
              <a:lnSpc>
                <a:spcPct val="90000"/>
              </a:lnSpc>
              <a:spcBef>
                <a:spcPts val="0"/>
              </a:spcBef>
              <a:spcAft>
                <a:spcPts val="0"/>
              </a:spcAft>
              <a:buSzPts val="1000"/>
              <a:buChar char="●"/>
            </a:pPr>
            <a:r>
              <a:rPr lang="en" sz="1000"/>
              <a:t>We were also interested in the living conditions like number of cohabitants, house type, neighborhood type.</a:t>
            </a:r>
            <a:endParaRPr sz="1000"/>
          </a:p>
          <a:p>
            <a:pPr indent="-292100" lvl="0" marL="457200" rtl="0" algn="l">
              <a:lnSpc>
                <a:spcPct val="90000"/>
              </a:lnSpc>
              <a:spcBef>
                <a:spcPts val="0"/>
              </a:spcBef>
              <a:spcAft>
                <a:spcPts val="0"/>
              </a:spcAft>
              <a:buSzPts val="1000"/>
              <a:buChar char="●"/>
            </a:pPr>
            <a:r>
              <a:rPr lang="en" sz="1000"/>
              <a:t>The current screen time was   </a:t>
            </a:r>
            <a:endParaRPr sz="1000"/>
          </a:p>
          <a:p>
            <a:pPr indent="0" lvl="0" marL="0" rtl="0" algn="l">
              <a:lnSpc>
                <a:spcPct val="90000"/>
              </a:lnSpc>
              <a:spcBef>
                <a:spcPts val="1000"/>
              </a:spcBef>
              <a:spcAft>
                <a:spcPts val="0"/>
              </a:spcAft>
              <a:buNone/>
            </a:pPr>
            <a:r>
              <a:t/>
            </a:r>
            <a:endParaRPr sz="1000"/>
          </a:p>
          <a:p>
            <a:pPr indent="0" lvl="0" marL="0" rtl="0" algn="l">
              <a:lnSpc>
                <a:spcPct val="90000"/>
              </a:lnSpc>
              <a:spcBef>
                <a:spcPts val="1000"/>
              </a:spcBef>
              <a:spcAft>
                <a:spcPts val="0"/>
              </a:spcAft>
              <a:buNone/>
            </a:pPr>
            <a:r>
              <a:rPr lang="en" sz="1000"/>
              <a:t>Talk about the POS scale and Matrix Sleep Quality scores - time it takes  interrupted sleep time, waking up earlier than intended wake up time</a:t>
            </a:r>
            <a:endParaRPr sz="1000"/>
          </a:p>
          <a:p>
            <a:pPr indent="0" lvl="0" marL="0" rtl="0" algn="l">
              <a:lnSpc>
                <a:spcPct val="90000"/>
              </a:lnSpc>
              <a:spcBef>
                <a:spcPts val="1000"/>
              </a:spcBef>
              <a:spcAft>
                <a:spcPts val="0"/>
              </a:spcAft>
              <a:buNone/>
            </a:pPr>
            <a:r>
              <a:t/>
            </a:r>
            <a:endParaRPr sz="1000"/>
          </a:p>
          <a:p>
            <a:pPr indent="0" lvl="0" marL="0" rtl="0" algn="l">
              <a:lnSpc>
                <a:spcPct val="90000"/>
              </a:lnSpc>
              <a:spcBef>
                <a:spcPts val="1000"/>
              </a:spcBef>
              <a:spcAft>
                <a:spcPts val="0"/>
              </a:spcAft>
              <a:buNone/>
            </a:pPr>
            <a:r>
              <a:t/>
            </a:r>
            <a:endParaRPr sz="1000"/>
          </a:p>
          <a:p>
            <a:pPr indent="0" lvl="0" marL="0" rtl="0" algn="l">
              <a:lnSpc>
                <a:spcPct val="90000"/>
              </a:lnSpc>
              <a:spcBef>
                <a:spcPts val="1000"/>
              </a:spcBef>
              <a:spcAft>
                <a:spcPts val="0"/>
              </a:spcAft>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0" y="4823616"/>
            <a:ext cx="9144000" cy="319800"/>
          </a:xfrm>
          <a:prstGeom prst="rect">
            <a:avLst/>
          </a:prstGeom>
          <a:solidFill>
            <a:srgbClr val="00326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 name="Google Shape;16;p2"/>
          <p:cNvPicPr preferRelativeResize="0"/>
          <p:nvPr/>
        </p:nvPicPr>
        <p:blipFill rotWithShape="1">
          <a:blip r:embed="rId2">
            <a:alphaModFix/>
          </a:blip>
          <a:srcRect b="0" l="0" r="0" t="0"/>
          <a:stretch/>
        </p:blipFill>
        <p:spPr>
          <a:xfrm>
            <a:off x="50099" y="4878270"/>
            <a:ext cx="1262775" cy="246241"/>
          </a:xfrm>
          <a:prstGeom prst="rect">
            <a:avLst/>
          </a:prstGeom>
          <a:noFill/>
          <a:ln>
            <a:noFill/>
          </a:ln>
        </p:spPr>
      </p:pic>
      <p:sp>
        <p:nvSpPr>
          <p:cNvPr id="17" name="Google Shape;17;p2"/>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Helvetica Neue"/>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 name="Google Shape;18;p2"/>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593024" y="4878579"/>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1" type="ftr"/>
          </p:nvPr>
        </p:nvSpPr>
        <p:spPr>
          <a:xfrm>
            <a:off x="3028950" y="4867492"/>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2"/>
          <p:cNvSpPr txBox="1"/>
          <p:nvPr>
            <p:ph idx="12" type="sldNum"/>
          </p:nvPr>
        </p:nvSpPr>
        <p:spPr>
          <a:xfrm>
            <a:off x="7086600" y="4889665"/>
            <a:ext cx="2057400" cy="2538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787400" y="29707"/>
            <a:ext cx="8001000" cy="496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1"/>
          <p:cNvSpPr txBox="1"/>
          <p:nvPr>
            <p:ph idx="1" type="body"/>
          </p:nvPr>
        </p:nvSpPr>
        <p:spPr>
          <a:xfrm rot="5400000">
            <a:off x="2560850" y="-1594646"/>
            <a:ext cx="3939900" cy="8515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6" name="Google Shape;76;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1"/>
          <p:cNvSpPr txBox="1"/>
          <p:nvPr>
            <p:ph idx="12" type="sldNum"/>
          </p:nvPr>
        </p:nvSpPr>
        <p:spPr>
          <a:xfrm>
            <a:off x="7036501" y="484471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2"/>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2"/>
          <p:cNvSpPr txBox="1"/>
          <p:nvPr>
            <p:ph idx="12" type="sldNum"/>
          </p:nvPr>
        </p:nvSpPr>
        <p:spPr>
          <a:xfrm>
            <a:off x="7036501" y="484471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5" name="Shape 85"/>
        <p:cNvGrpSpPr/>
        <p:nvPr/>
      </p:nvGrpSpPr>
      <p:grpSpPr>
        <a:xfrm>
          <a:off x="0" y="0"/>
          <a:ext cx="0" cy="0"/>
          <a:chOff x="0" y="0"/>
          <a:chExt cx="0" cy="0"/>
        </a:xfrm>
      </p:grpSpPr>
      <p:sp>
        <p:nvSpPr>
          <p:cNvPr id="86" name="Google Shape;86;p13"/>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13"/>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8" name="Google Shape;88;p1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787400" y="29707"/>
            <a:ext cx="8001000" cy="496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 name="Google Shape;24;p3"/>
          <p:cNvSpPr txBox="1"/>
          <p:nvPr>
            <p:ph idx="1" type="body"/>
          </p:nvPr>
        </p:nvSpPr>
        <p:spPr>
          <a:xfrm>
            <a:off x="273050" y="693004"/>
            <a:ext cx="8515200" cy="3939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3"/>
          <p:cNvSpPr txBox="1"/>
          <p:nvPr>
            <p:ph idx="12" type="sldNum"/>
          </p:nvPr>
        </p:nvSpPr>
        <p:spPr>
          <a:xfrm>
            <a:off x="7036501" y="484471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8" name="Shape 28"/>
        <p:cNvGrpSpPr/>
        <p:nvPr/>
      </p:nvGrpSpPr>
      <p:grpSpPr>
        <a:xfrm>
          <a:off x="0" y="0"/>
          <a:ext cx="0" cy="0"/>
          <a:chOff x="0" y="0"/>
          <a:chExt cx="0" cy="0"/>
        </a:xfrm>
      </p:grpSpPr>
      <p:sp>
        <p:nvSpPr>
          <p:cNvPr id="29" name="Google Shape;29;p4"/>
          <p:cNvSpPr txBox="1"/>
          <p:nvPr>
            <p:ph type="title"/>
          </p:nvPr>
        </p:nvSpPr>
        <p:spPr>
          <a:xfrm>
            <a:off x="787400" y="29707"/>
            <a:ext cx="8001000" cy="496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4"/>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4"/>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2" name="Google Shape;32;p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4"/>
          <p:cNvSpPr txBox="1"/>
          <p:nvPr>
            <p:ph idx="12" type="sldNum"/>
          </p:nvPr>
        </p:nvSpPr>
        <p:spPr>
          <a:xfrm>
            <a:off x="7036501" y="484471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Helvetica Neue"/>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 name="Google Shape;37;p5"/>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5"/>
          <p:cNvSpPr txBox="1"/>
          <p:nvPr>
            <p:ph idx="12" type="sldNum"/>
          </p:nvPr>
        </p:nvSpPr>
        <p:spPr>
          <a:xfrm>
            <a:off x="7036501" y="484471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6"/>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p6"/>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p6"/>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p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6"/>
          <p:cNvSpPr txBox="1"/>
          <p:nvPr>
            <p:ph idx="12" type="sldNum"/>
          </p:nvPr>
        </p:nvSpPr>
        <p:spPr>
          <a:xfrm>
            <a:off x="7036501" y="484471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787400" y="29707"/>
            <a:ext cx="8001000" cy="496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p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7"/>
          <p:cNvSpPr txBox="1"/>
          <p:nvPr>
            <p:ph idx="12" type="sldNum"/>
          </p:nvPr>
        </p:nvSpPr>
        <p:spPr>
          <a:xfrm>
            <a:off x="7036501" y="484471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8"/>
          <p:cNvSpPr txBox="1"/>
          <p:nvPr>
            <p:ph idx="12" type="sldNum"/>
          </p:nvPr>
        </p:nvSpPr>
        <p:spPr>
          <a:xfrm>
            <a:off x="7036501" y="484471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Helvetica Neue"/>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9"/>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9"/>
          <p:cNvSpPr txBox="1"/>
          <p:nvPr>
            <p:ph idx="12" type="sldNum"/>
          </p:nvPr>
        </p:nvSpPr>
        <p:spPr>
          <a:xfrm>
            <a:off x="7036501" y="484471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Helvetica Neue"/>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0"/>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Helvetica Neue"/>
                <a:ea typeface="Helvetica Neue"/>
                <a:cs typeface="Helvetica Neue"/>
                <a:sym typeface="Helvetica Neue"/>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10"/>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0"/>
          <p:cNvSpPr txBox="1"/>
          <p:nvPr>
            <p:ph idx="12" type="sldNum"/>
          </p:nvPr>
        </p:nvSpPr>
        <p:spPr>
          <a:xfrm>
            <a:off x="7036501" y="484471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7400" y="29707"/>
            <a:ext cx="8001000" cy="496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273050" y="693004"/>
            <a:ext cx="8515200" cy="39399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p:nvPr/>
        </p:nvSpPr>
        <p:spPr>
          <a:xfrm>
            <a:off x="0" y="4823616"/>
            <a:ext cx="9144000" cy="319800"/>
          </a:xfrm>
          <a:prstGeom prst="rect">
            <a:avLst/>
          </a:prstGeom>
          <a:solidFill>
            <a:srgbClr val="00326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 name="Google Shape;11;p1"/>
          <p:cNvPicPr preferRelativeResize="0"/>
          <p:nvPr/>
        </p:nvPicPr>
        <p:blipFill rotWithShape="1">
          <a:blip r:embed="rId1">
            <a:alphaModFix/>
          </a:blip>
          <a:srcRect b="0" l="0" r="0" t="0"/>
          <a:stretch/>
        </p:blipFill>
        <p:spPr>
          <a:xfrm>
            <a:off x="50099" y="4878270"/>
            <a:ext cx="1262775" cy="246241"/>
          </a:xfrm>
          <a:prstGeom prst="rect">
            <a:avLst/>
          </a:prstGeom>
          <a:noFill/>
          <a:ln>
            <a:noFill/>
          </a:ln>
        </p:spPr>
      </p:pic>
      <p:cxnSp>
        <p:nvCxnSpPr>
          <p:cNvPr id="12" name="Google Shape;12;p1"/>
          <p:cNvCxnSpPr/>
          <p:nvPr/>
        </p:nvCxnSpPr>
        <p:spPr>
          <a:xfrm>
            <a:off x="0" y="609600"/>
            <a:ext cx="8515200" cy="0"/>
          </a:xfrm>
          <a:prstGeom prst="straightConnector1">
            <a:avLst/>
          </a:prstGeom>
          <a:noFill/>
          <a:ln cap="flat" cmpd="sng" w="101600">
            <a:solidFill>
              <a:srgbClr val="E09E19"/>
            </a:solidFill>
            <a:prstDash val="solid"/>
            <a:miter lim="800000"/>
            <a:headEnd len="sm" w="sm" type="none"/>
            <a:tailEnd len="sm" w="sm" type="none"/>
          </a:ln>
        </p:spPr>
      </p:cxnSp>
      <p:sp>
        <p:nvSpPr>
          <p:cNvPr id="13" name="Google Shape;13;p1"/>
          <p:cNvSpPr txBox="1"/>
          <p:nvPr>
            <p:ph idx="12" type="sldNum"/>
          </p:nvPr>
        </p:nvSpPr>
        <p:spPr>
          <a:xfrm>
            <a:off x="7036501" y="484471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25.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7.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29.jpg"/><Relationship Id="rId5"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 name="Shape 92"/>
        <p:cNvGrpSpPr/>
        <p:nvPr/>
      </p:nvGrpSpPr>
      <p:grpSpPr>
        <a:xfrm>
          <a:off x="0" y="0"/>
          <a:ext cx="0" cy="0"/>
          <a:chOff x="0" y="0"/>
          <a:chExt cx="0" cy="0"/>
        </a:xfrm>
      </p:grpSpPr>
      <p:pic>
        <p:nvPicPr>
          <p:cNvPr id="93" name="Google Shape;93;p14"/>
          <p:cNvPicPr preferRelativeResize="0"/>
          <p:nvPr/>
        </p:nvPicPr>
        <p:blipFill>
          <a:blip r:embed="rId4">
            <a:alphaModFix/>
          </a:blip>
          <a:stretch>
            <a:fillRect/>
          </a:stretch>
        </p:blipFill>
        <p:spPr>
          <a:xfrm>
            <a:off x="0" y="0"/>
            <a:ext cx="9144000" cy="5143499"/>
          </a:xfrm>
          <a:prstGeom prst="rect">
            <a:avLst/>
          </a:prstGeom>
          <a:noFill/>
          <a:ln>
            <a:noFill/>
          </a:ln>
        </p:spPr>
      </p:pic>
      <p:sp>
        <p:nvSpPr>
          <p:cNvPr id="94" name="Google Shape;94;p14"/>
          <p:cNvSpPr txBox="1"/>
          <p:nvPr>
            <p:ph type="ctrTitle"/>
          </p:nvPr>
        </p:nvSpPr>
        <p:spPr>
          <a:xfrm>
            <a:off x="685800" y="841772"/>
            <a:ext cx="7772400" cy="1790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 sz="4200">
                <a:solidFill>
                  <a:srgbClr val="FFFFFF"/>
                </a:solidFill>
                <a:latin typeface="Arial"/>
                <a:ea typeface="Arial"/>
                <a:cs typeface="Arial"/>
                <a:sym typeface="Arial"/>
              </a:rPr>
              <a:t>Effect Of </a:t>
            </a:r>
            <a:r>
              <a:rPr b="1" lang="en" sz="4200">
                <a:solidFill>
                  <a:srgbClr val="FFFFFF"/>
                </a:solidFill>
                <a:latin typeface="Arial"/>
                <a:ea typeface="Arial"/>
                <a:cs typeface="Arial"/>
                <a:sym typeface="Arial"/>
              </a:rPr>
              <a:t>Screen Time On Sleep Quality </a:t>
            </a:r>
            <a:endParaRPr b="1" sz="4200">
              <a:solidFill>
                <a:srgbClr val="FFFFFF"/>
              </a:solidFill>
              <a:latin typeface="Arial"/>
              <a:ea typeface="Arial"/>
              <a:cs typeface="Arial"/>
              <a:sym typeface="Arial"/>
            </a:endParaRPr>
          </a:p>
        </p:txBody>
      </p:sp>
      <p:sp>
        <p:nvSpPr>
          <p:cNvPr id="95" name="Google Shape;95;p14"/>
          <p:cNvSpPr txBox="1"/>
          <p:nvPr>
            <p:ph idx="1" type="subTitle"/>
          </p:nvPr>
        </p:nvSpPr>
        <p:spPr>
          <a:xfrm>
            <a:off x="1143000" y="2701526"/>
            <a:ext cx="6858000" cy="7026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 sz="1800">
                <a:solidFill>
                  <a:srgbClr val="FFFFFF"/>
                </a:solidFill>
                <a:latin typeface="Arial"/>
                <a:ea typeface="Arial"/>
                <a:cs typeface="Arial"/>
                <a:sym typeface="Arial"/>
              </a:rPr>
              <a:t>Anish Phillip | Sarah Iranpour | Swati Akella</a:t>
            </a:r>
            <a:endParaRPr b="1" sz="1800">
              <a:solidFill>
                <a:srgbClr val="FFFFFF"/>
              </a:solidFill>
              <a:latin typeface="Arial"/>
              <a:ea typeface="Arial"/>
              <a:cs typeface="Arial"/>
              <a:sym typeface="Arial"/>
            </a:endParaRPr>
          </a:p>
        </p:txBody>
      </p:sp>
      <p:sp>
        <p:nvSpPr>
          <p:cNvPr id="96" name="Google Shape;96;p14"/>
          <p:cNvSpPr txBox="1"/>
          <p:nvPr>
            <p:ph idx="1" type="subTitle"/>
          </p:nvPr>
        </p:nvSpPr>
        <p:spPr>
          <a:xfrm>
            <a:off x="1143000" y="3562326"/>
            <a:ext cx="6858000" cy="7026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i="1" lang="en" sz="1400">
                <a:solidFill>
                  <a:srgbClr val="FFFFFF"/>
                </a:solidFill>
                <a:latin typeface="Arial"/>
                <a:ea typeface="Arial"/>
                <a:cs typeface="Arial"/>
                <a:sym typeface="Arial"/>
              </a:rPr>
              <a:t>W241 Experiments and </a:t>
            </a:r>
            <a:r>
              <a:rPr i="1" lang="en" sz="1400">
                <a:solidFill>
                  <a:srgbClr val="FFFFFF"/>
                </a:solidFill>
                <a:latin typeface="Arial"/>
                <a:ea typeface="Arial"/>
                <a:cs typeface="Arial"/>
                <a:sym typeface="Arial"/>
              </a:rPr>
              <a:t>Causality</a:t>
            </a:r>
            <a:r>
              <a:rPr i="1" lang="en" sz="1400">
                <a:solidFill>
                  <a:srgbClr val="FFFFFF"/>
                </a:solidFill>
                <a:latin typeface="Arial"/>
                <a:ea typeface="Arial"/>
                <a:cs typeface="Arial"/>
                <a:sym typeface="Arial"/>
              </a:rPr>
              <a:t> </a:t>
            </a:r>
            <a:endParaRPr i="1" sz="1400">
              <a:solidFill>
                <a:srgbClr val="FFFFFF"/>
              </a:solidFill>
              <a:latin typeface="Arial"/>
              <a:ea typeface="Arial"/>
              <a:cs typeface="Arial"/>
              <a:sym typeface="Arial"/>
            </a:endParaRPr>
          </a:p>
          <a:p>
            <a:pPr indent="0" lvl="0" marL="0" rtl="0" algn="ctr">
              <a:spcBef>
                <a:spcPts val="1000"/>
              </a:spcBef>
              <a:spcAft>
                <a:spcPts val="0"/>
              </a:spcAft>
              <a:buNone/>
            </a:pPr>
            <a:r>
              <a:rPr i="1" lang="en" sz="1400">
                <a:solidFill>
                  <a:srgbClr val="FFFFFF"/>
                </a:solidFill>
                <a:latin typeface="Arial"/>
                <a:ea typeface="Arial"/>
                <a:cs typeface="Arial"/>
                <a:sym typeface="Arial"/>
              </a:rPr>
              <a:t>April 16</a:t>
            </a:r>
            <a:r>
              <a:rPr baseline="30000" i="1" lang="en" sz="1400">
                <a:solidFill>
                  <a:srgbClr val="FFFFFF"/>
                </a:solidFill>
                <a:latin typeface="Arial"/>
                <a:ea typeface="Arial"/>
                <a:cs typeface="Arial"/>
                <a:sym typeface="Arial"/>
              </a:rPr>
              <a:t>th</a:t>
            </a:r>
            <a:r>
              <a:rPr i="1" lang="en" sz="1400">
                <a:solidFill>
                  <a:srgbClr val="FFFFFF"/>
                </a:solidFill>
                <a:latin typeface="Arial"/>
                <a:ea typeface="Arial"/>
                <a:cs typeface="Arial"/>
                <a:sym typeface="Arial"/>
              </a:rPr>
              <a:t>, 2020</a:t>
            </a:r>
            <a:endParaRPr i="1" sz="1400">
              <a:solidFill>
                <a:srgbClr val="FFFFFF"/>
              </a:solidFill>
              <a:latin typeface="Arial"/>
              <a:ea typeface="Arial"/>
              <a:cs typeface="Arial"/>
              <a:sym typeface="Arial"/>
            </a:endParaRPr>
          </a:p>
        </p:txBody>
      </p:sp>
      <p:pic>
        <p:nvPicPr>
          <p:cNvPr id="97" name="Google Shape;97;p14"/>
          <p:cNvPicPr preferRelativeResize="0"/>
          <p:nvPr/>
        </p:nvPicPr>
        <p:blipFill>
          <a:blip r:embed="rId5">
            <a:alphaModFix/>
          </a:blip>
          <a:stretch>
            <a:fillRect/>
          </a:stretch>
        </p:blipFill>
        <p:spPr>
          <a:xfrm>
            <a:off x="0" y="4810587"/>
            <a:ext cx="9144000" cy="3329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64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02060"/>
                </a:solidFill>
              </a:rPr>
              <a:t>Covariate balance</a:t>
            </a:r>
            <a:endParaRPr sz="2600">
              <a:solidFill>
                <a:srgbClr val="002060"/>
              </a:solidFill>
            </a:endParaRPr>
          </a:p>
        </p:txBody>
      </p:sp>
      <p:pic>
        <p:nvPicPr>
          <p:cNvPr id="168" name="Google Shape;168;p23"/>
          <p:cNvPicPr preferRelativeResize="0"/>
          <p:nvPr/>
        </p:nvPicPr>
        <p:blipFill>
          <a:blip r:embed="rId3">
            <a:alphaModFix/>
          </a:blip>
          <a:stretch>
            <a:fillRect/>
          </a:stretch>
        </p:blipFill>
        <p:spPr>
          <a:xfrm>
            <a:off x="311700" y="983351"/>
            <a:ext cx="7743200" cy="3552851"/>
          </a:xfrm>
          <a:prstGeom prst="rect">
            <a:avLst/>
          </a:prstGeom>
          <a:noFill/>
          <a:ln>
            <a:noFill/>
          </a:ln>
        </p:spPr>
      </p:pic>
      <p:pic>
        <p:nvPicPr>
          <p:cNvPr id="169" name="Google Shape;169;p23"/>
          <p:cNvPicPr preferRelativeResize="0"/>
          <p:nvPr/>
        </p:nvPicPr>
        <p:blipFill>
          <a:blip r:embed="rId4">
            <a:alphaModFix/>
          </a:blip>
          <a:stretch>
            <a:fillRect/>
          </a:stretch>
        </p:blipFill>
        <p:spPr>
          <a:xfrm>
            <a:off x="8114575" y="3896500"/>
            <a:ext cx="645400" cy="38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64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rPr>
              <a:t>Compliance</a:t>
            </a:r>
            <a:endParaRPr sz="2600">
              <a:solidFill>
                <a:srgbClr val="073763"/>
              </a:solidFill>
            </a:endParaRPr>
          </a:p>
        </p:txBody>
      </p:sp>
      <p:sp>
        <p:nvSpPr>
          <p:cNvPr id="175" name="Google Shape;175;p24"/>
          <p:cNvSpPr txBox="1"/>
          <p:nvPr>
            <p:ph idx="1" type="body"/>
          </p:nvPr>
        </p:nvSpPr>
        <p:spPr>
          <a:xfrm>
            <a:off x="311700" y="1000075"/>
            <a:ext cx="8520600" cy="34164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 sz="1800" u="sng">
                <a:solidFill>
                  <a:srgbClr val="073763"/>
                </a:solidFill>
                <a:latin typeface="Arial"/>
                <a:ea typeface="Arial"/>
                <a:cs typeface="Arial"/>
                <a:sym typeface="Arial"/>
              </a:rPr>
              <a:t>Impact of COVID-19 on Treatment application</a:t>
            </a:r>
            <a:endParaRPr sz="1800">
              <a:solidFill>
                <a:srgbClr val="073763"/>
              </a:solidFill>
              <a:latin typeface="Arial"/>
              <a:ea typeface="Arial"/>
              <a:cs typeface="Arial"/>
              <a:sym typeface="Arial"/>
            </a:endParaRPr>
          </a:p>
          <a:p>
            <a:pPr indent="-317500" lvl="0" marL="457200" rtl="0" algn="l">
              <a:lnSpc>
                <a:spcPct val="115000"/>
              </a:lnSpc>
              <a:spcBef>
                <a:spcPts val="1000"/>
              </a:spcBef>
              <a:spcAft>
                <a:spcPts val="0"/>
              </a:spcAft>
              <a:buClr>
                <a:srgbClr val="073763"/>
              </a:buClr>
              <a:buSzPts val="1400"/>
              <a:buChar char="•"/>
            </a:pPr>
            <a:r>
              <a:rPr lang="en" sz="1400">
                <a:solidFill>
                  <a:srgbClr val="073763"/>
                </a:solidFill>
                <a:latin typeface="Arial"/>
                <a:ea typeface="Arial"/>
                <a:cs typeface="Arial"/>
                <a:sym typeface="Arial"/>
              </a:rPr>
              <a:t>Participants who did not receive mail due to COVID-19 and were asked to do self-reading</a:t>
            </a:r>
            <a:endParaRPr sz="1400">
              <a:solidFill>
                <a:srgbClr val="073763"/>
              </a:solidFill>
              <a:latin typeface="Arial"/>
              <a:ea typeface="Arial"/>
              <a:cs typeface="Arial"/>
              <a:sym typeface="Arial"/>
            </a:endParaRPr>
          </a:p>
          <a:p>
            <a:pPr indent="-165100" lvl="1" marL="685800" rtl="0" algn="l">
              <a:lnSpc>
                <a:spcPct val="115000"/>
              </a:lnSpc>
              <a:spcBef>
                <a:spcPts val="0"/>
              </a:spcBef>
              <a:spcAft>
                <a:spcPts val="0"/>
              </a:spcAft>
              <a:buClr>
                <a:srgbClr val="073763"/>
              </a:buClr>
              <a:buSzPts val="1400"/>
              <a:buChar char="•"/>
            </a:pPr>
            <a:r>
              <a:rPr lang="en" sz="1400">
                <a:solidFill>
                  <a:srgbClr val="073763"/>
                </a:solidFill>
                <a:latin typeface="Arial"/>
                <a:ea typeface="Arial"/>
                <a:cs typeface="Arial"/>
                <a:sym typeface="Arial"/>
              </a:rPr>
              <a:t>Lower compliance was observed among the participants who were asked to do self reading</a:t>
            </a:r>
            <a:endParaRPr sz="1400">
              <a:solidFill>
                <a:srgbClr val="073763"/>
              </a:solidFill>
              <a:latin typeface="Arial"/>
              <a:ea typeface="Arial"/>
              <a:cs typeface="Arial"/>
              <a:sym typeface="Arial"/>
            </a:endParaRPr>
          </a:p>
          <a:p>
            <a:pPr indent="0" lvl="0" marL="0" rtl="0" algn="l">
              <a:lnSpc>
                <a:spcPct val="115000"/>
              </a:lnSpc>
              <a:spcBef>
                <a:spcPts val="1000"/>
              </a:spcBef>
              <a:spcAft>
                <a:spcPts val="0"/>
              </a:spcAft>
              <a:buNone/>
            </a:pPr>
            <a:r>
              <a:rPr lang="en" sz="1800" u="sng">
                <a:solidFill>
                  <a:srgbClr val="073763"/>
                </a:solidFill>
                <a:latin typeface="Arial"/>
                <a:ea typeface="Arial"/>
                <a:cs typeface="Arial"/>
                <a:sym typeface="Arial"/>
              </a:rPr>
              <a:t>Who is a </a:t>
            </a:r>
            <a:r>
              <a:rPr lang="en" sz="1800" u="sng">
                <a:solidFill>
                  <a:srgbClr val="073763"/>
                </a:solidFill>
                <a:latin typeface="Arial"/>
                <a:ea typeface="Arial"/>
                <a:cs typeface="Arial"/>
                <a:sym typeface="Arial"/>
              </a:rPr>
              <a:t>complier</a:t>
            </a:r>
            <a:r>
              <a:rPr lang="en" sz="1800" u="sng">
                <a:solidFill>
                  <a:srgbClr val="073763"/>
                </a:solidFill>
                <a:latin typeface="Arial"/>
                <a:ea typeface="Arial"/>
                <a:cs typeface="Arial"/>
                <a:sym typeface="Arial"/>
              </a:rPr>
              <a:t>?</a:t>
            </a:r>
            <a:endParaRPr sz="1800" u="sng">
              <a:solidFill>
                <a:srgbClr val="073763"/>
              </a:solidFill>
              <a:latin typeface="Arial"/>
              <a:ea typeface="Arial"/>
              <a:cs typeface="Arial"/>
              <a:sym typeface="Arial"/>
            </a:endParaRPr>
          </a:p>
          <a:p>
            <a:pPr indent="-317500" lvl="0" marL="457200" rtl="0" algn="l">
              <a:lnSpc>
                <a:spcPct val="115000"/>
              </a:lnSpc>
              <a:spcBef>
                <a:spcPts val="1000"/>
              </a:spcBef>
              <a:spcAft>
                <a:spcPts val="0"/>
              </a:spcAft>
              <a:buClr>
                <a:srgbClr val="073763"/>
              </a:buClr>
              <a:buSzPts val="1400"/>
              <a:buChar char="•"/>
            </a:pPr>
            <a:r>
              <a:rPr lang="en" sz="1400">
                <a:solidFill>
                  <a:srgbClr val="073763"/>
                </a:solidFill>
                <a:latin typeface="Arial"/>
                <a:ea typeface="Arial"/>
                <a:cs typeface="Arial"/>
                <a:sym typeface="Arial"/>
              </a:rPr>
              <a:t>Participant who read the assigned article (Treatment - Printed; Placebo - Electronic)</a:t>
            </a:r>
            <a:endParaRPr sz="1400">
              <a:solidFill>
                <a:srgbClr val="073763"/>
              </a:solidFill>
              <a:latin typeface="Arial"/>
              <a:ea typeface="Arial"/>
              <a:cs typeface="Arial"/>
              <a:sym typeface="Arial"/>
            </a:endParaRPr>
          </a:p>
          <a:p>
            <a:pPr indent="-317500" lvl="0" marL="457200" rtl="0" algn="l">
              <a:lnSpc>
                <a:spcPct val="115000"/>
              </a:lnSpc>
              <a:spcBef>
                <a:spcPts val="0"/>
              </a:spcBef>
              <a:spcAft>
                <a:spcPts val="0"/>
              </a:spcAft>
              <a:buClr>
                <a:srgbClr val="073763"/>
              </a:buClr>
              <a:buSzPts val="1400"/>
              <a:buChar char="•"/>
            </a:pPr>
            <a:r>
              <a:rPr lang="en" sz="1400">
                <a:solidFill>
                  <a:srgbClr val="073763"/>
                </a:solidFill>
                <a:latin typeface="Arial"/>
                <a:ea typeface="Arial"/>
                <a:cs typeface="Arial"/>
                <a:sym typeface="Arial"/>
              </a:rPr>
              <a:t>Did the reading as last activity before going to bed</a:t>
            </a:r>
            <a:endParaRPr sz="1400">
              <a:solidFill>
                <a:srgbClr val="073763"/>
              </a:solidFill>
              <a:latin typeface="Arial"/>
              <a:ea typeface="Arial"/>
              <a:cs typeface="Arial"/>
              <a:sym typeface="Arial"/>
            </a:endParaRPr>
          </a:p>
          <a:p>
            <a:pPr indent="-317500" lvl="0" marL="457200" rtl="0" algn="l">
              <a:lnSpc>
                <a:spcPct val="115000"/>
              </a:lnSpc>
              <a:spcBef>
                <a:spcPts val="0"/>
              </a:spcBef>
              <a:spcAft>
                <a:spcPts val="0"/>
              </a:spcAft>
              <a:buClr>
                <a:srgbClr val="073763"/>
              </a:buClr>
              <a:buSzPts val="1400"/>
              <a:buChar char="•"/>
            </a:pPr>
            <a:r>
              <a:rPr lang="en" sz="1400">
                <a:solidFill>
                  <a:srgbClr val="073763"/>
                </a:solidFill>
                <a:latin typeface="Arial"/>
                <a:ea typeface="Arial"/>
                <a:cs typeface="Arial"/>
                <a:sym typeface="Arial"/>
              </a:rPr>
              <a:t>No screen time 15 minutes before sleep</a:t>
            </a:r>
            <a:endParaRPr sz="1400">
              <a:solidFill>
                <a:srgbClr val="073763"/>
              </a:solidFill>
              <a:latin typeface="Arial"/>
              <a:ea typeface="Arial"/>
              <a:cs typeface="Arial"/>
              <a:sym typeface="Arial"/>
            </a:endParaRPr>
          </a:p>
          <a:p>
            <a:pPr indent="0" lvl="0" marL="0" rtl="0" algn="l">
              <a:lnSpc>
                <a:spcPct val="115000"/>
              </a:lnSpc>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311700" y="64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rPr>
              <a:t>Treatment Flow</a:t>
            </a:r>
            <a:endParaRPr sz="2600">
              <a:solidFill>
                <a:srgbClr val="073763"/>
              </a:solidFill>
            </a:endParaRPr>
          </a:p>
        </p:txBody>
      </p:sp>
      <p:cxnSp>
        <p:nvCxnSpPr>
          <p:cNvPr id="181" name="Google Shape;181;p25"/>
          <p:cNvCxnSpPr>
            <a:stCxn id="182" idx="2"/>
            <a:endCxn id="183" idx="0"/>
          </p:cNvCxnSpPr>
          <p:nvPr/>
        </p:nvCxnSpPr>
        <p:spPr>
          <a:xfrm flipH="1" rot="-5400000">
            <a:off x="4836600" y="695200"/>
            <a:ext cx="545100" cy="19887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84" name="Google Shape;184;p25"/>
          <p:cNvCxnSpPr>
            <a:stCxn id="185" idx="0"/>
            <a:endCxn id="182" idx="2"/>
          </p:cNvCxnSpPr>
          <p:nvPr/>
        </p:nvCxnSpPr>
        <p:spPr>
          <a:xfrm rot="-5400000">
            <a:off x="2929200" y="776351"/>
            <a:ext cx="545100" cy="1826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86" name="Google Shape;186;p25"/>
          <p:cNvCxnSpPr>
            <a:stCxn id="185" idx="2"/>
            <a:endCxn id="187" idx="0"/>
          </p:cNvCxnSpPr>
          <p:nvPr/>
        </p:nvCxnSpPr>
        <p:spPr>
          <a:xfrm flipH="1" rot="-5400000">
            <a:off x="2434350" y="2361401"/>
            <a:ext cx="609600" cy="9012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188" name="Google Shape;188;p25"/>
          <p:cNvCxnSpPr>
            <a:stCxn id="189" idx="0"/>
            <a:endCxn id="185" idx="2"/>
          </p:cNvCxnSpPr>
          <p:nvPr/>
        </p:nvCxnSpPr>
        <p:spPr>
          <a:xfrm rot="-5400000">
            <a:off x="1589100" y="2417450"/>
            <a:ext cx="609600" cy="7893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190" name="Google Shape;190;p25"/>
          <p:cNvCxnSpPr>
            <a:stCxn id="183" idx="2"/>
            <a:endCxn id="191" idx="0"/>
          </p:cNvCxnSpPr>
          <p:nvPr/>
        </p:nvCxnSpPr>
        <p:spPr>
          <a:xfrm flipH="1" rot="-5400000">
            <a:off x="6125850" y="2512300"/>
            <a:ext cx="582000" cy="627000"/>
          </a:xfrm>
          <a:prstGeom prst="bentConnector3">
            <a:avLst>
              <a:gd fmla="val 50009" name="adj1"/>
            </a:avLst>
          </a:prstGeom>
          <a:noFill/>
          <a:ln cap="flat" cmpd="sng" w="19050">
            <a:solidFill>
              <a:srgbClr val="C2C2C2"/>
            </a:solidFill>
            <a:prstDash val="solid"/>
            <a:miter lim="8000"/>
            <a:headEnd len="sm" w="sm" type="none"/>
            <a:tailEnd len="sm" w="sm" type="none"/>
          </a:ln>
        </p:spPr>
      </p:cxnSp>
      <p:cxnSp>
        <p:nvCxnSpPr>
          <p:cNvPr id="192" name="Google Shape;192;p25"/>
          <p:cNvCxnSpPr>
            <a:stCxn id="193" idx="0"/>
            <a:endCxn id="183" idx="2"/>
          </p:cNvCxnSpPr>
          <p:nvPr/>
        </p:nvCxnSpPr>
        <p:spPr>
          <a:xfrm rot="-5400000">
            <a:off x="5280600" y="2294150"/>
            <a:ext cx="582000" cy="1063500"/>
          </a:xfrm>
          <a:prstGeom prst="bentConnector3">
            <a:avLst>
              <a:gd fmla="val 50009" name="adj1"/>
            </a:avLst>
          </a:prstGeom>
          <a:noFill/>
          <a:ln cap="flat" cmpd="sng" w="19050">
            <a:solidFill>
              <a:srgbClr val="C2C2C2"/>
            </a:solidFill>
            <a:prstDash val="solid"/>
            <a:miter lim="8000"/>
            <a:headEnd len="sm" w="sm" type="none"/>
            <a:tailEnd len="sm" w="sm" type="none"/>
          </a:ln>
        </p:spPr>
      </p:cxnSp>
      <p:sp>
        <p:nvSpPr>
          <p:cNvPr id="182" name="Google Shape;182;p25"/>
          <p:cNvSpPr txBox="1"/>
          <p:nvPr/>
        </p:nvSpPr>
        <p:spPr>
          <a:xfrm>
            <a:off x="3344550" y="1050700"/>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Randomized = 57</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57x10 = 570 </a:t>
            </a:r>
            <a:endParaRPr sz="1000">
              <a:solidFill>
                <a:srgbClr val="A72A1E"/>
              </a:solidFill>
              <a:latin typeface="Roboto"/>
              <a:ea typeface="Roboto"/>
              <a:cs typeface="Roboto"/>
              <a:sym typeface="Roboto"/>
            </a:endParaRPr>
          </a:p>
        </p:txBody>
      </p:sp>
      <p:sp>
        <p:nvSpPr>
          <p:cNvPr id="185" name="Google Shape;185;p25"/>
          <p:cNvSpPr txBox="1"/>
          <p:nvPr/>
        </p:nvSpPr>
        <p:spPr>
          <a:xfrm>
            <a:off x="1346850" y="1962101"/>
            <a:ext cx="1883400" cy="5451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Week 1</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Placebo = 29x10 = 290</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Treatment = 28x10 = 280</a:t>
            </a:r>
            <a:endParaRPr sz="1000">
              <a:solidFill>
                <a:srgbClr val="A72A1E"/>
              </a:solidFill>
              <a:latin typeface="Roboto"/>
              <a:ea typeface="Roboto"/>
              <a:cs typeface="Roboto"/>
              <a:sym typeface="Roboto"/>
            </a:endParaRPr>
          </a:p>
        </p:txBody>
      </p:sp>
      <p:sp>
        <p:nvSpPr>
          <p:cNvPr id="183" name="Google Shape;183;p25"/>
          <p:cNvSpPr txBox="1"/>
          <p:nvPr/>
        </p:nvSpPr>
        <p:spPr>
          <a:xfrm>
            <a:off x="5190150" y="1962100"/>
            <a:ext cx="1826400" cy="5727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Week 2</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Placebo = 28x10 = 280</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Treatment = 29x10 = 290</a:t>
            </a:r>
            <a:endParaRPr sz="1000">
              <a:solidFill>
                <a:srgbClr val="A72A1E"/>
              </a:solidFill>
              <a:latin typeface="Roboto"/>
              <a:ea typeface="Roboto"/>
              <a:cs typeface="Roboto"/>
              <a:sym typeface="Roboto"/>
            </a:endParaRPr>
          </a:p>
        </p:txBody>
      </p:sp>
      <p:sp>
        <p:nvSpPr>
          <p:cNvPr id="191" name="Google Shape;191;p25"/>
          <p:cNvSpPr txBox="1"/>
          <p:nvPr/>
        </p:nvSpPr>
        <p:spPr>
          <a:xfrm>
            <a:off x="5961300" y="31169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Treatment = 111 </a:t>
            </a:r>
            <a:endParaRPr sz="1000">
              <a:solidFill>
                <a:srgbClr val="A72A1E"/>
              </a:solidFill>
              <a:latin typeface="Roboto"/>
              <a:ea typeface="Roboto"/>
              <a:cs typeface="Roboto"/>
              <a:sym typeface="Roboto"/>
            </a:endParaRPr>
          </a:p>
        </p:txBody>
      </p:sp>
      <p:sp>
        <p:nvSpPr>
          <p:cNvPr id="193" name="Google Shape;193;p25"/>
          <p:cNvSpPr txBox="1"/>
          <p:nvPr/>
        </p:nvSpPr>
        <p:spPr>
          <a:xfrm>
            <a:off x="4270800" y="31169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Placebo = 123 </a:t>
            </a:r>
            <a:endParaRPr sz="1000">
              <a:solidFill>
                <a:srgbClr val="A72A1E"/>
              </a:solidFill>
              <a:latin typeface="Roboto"/>
              <a:ea typeface="Roboto"/>
              <a:cs typeface="Roboto"/>
              <a:sym typeface="Roboto"/>
            </a:endParaRPr>
          </a:p>
        </p:txBody>
      </p:sp>
      <p:sp>
        <p:nvSpPr>
          <p:cNvPr id="187" name="Google Shape;187;p25"/>
          <p:cNvSpPr txBox="1"/>
          <p:nvPr/>
        </p:nvSpPr>
        <p:spPr>
          <a:xfrm>
            <a:off x="2420700" y="31169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Treatment = 101 </a:t>
            </a:r>
            <a:endParaRPr sz="1000">
              <a:solidFill>
                <a:srgbClr val="A72A1E"/>
              </a:solidFill>
              <a:latin typeface="Roboto"/>
              <a:ea typeface="Roboto"/>
              <a:cs typeface="Roboto"/>
              <a:sym typeface="Roboto"/>
            </a:endParaRPr>
          </a:p>
        </p:txBody>
      </p:sp>
      <p:sp>
        <p:nvSpPr>
          <p:cNvPr id="189" name="Google Shape;189;p25"/>
          <p:cNvSpPr txBox="1"/>
          <p:nvPr/>
        </p:nvSpPr>
        <p:spPr>
          <a:xfrm>
            <a:off x="730200" y="31169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Placebo = 134 </a:t>
            </a:r>
            <a:endParaRPr sz="1000">
              <a:solidFill>
                <a:srgbClr val="A72A1E"/>
              </a:solidFill>
              <a:latin typeface="Roboto"/>
              <a:ea typeface="Roboto"/>
              <a:cs typeface="Roboto"/>
              <a:sym typeface="Roboto"/>
            </a:endParaRPr>
          </a:p>
        </p:txBody>
      </p:sp>
      <p:sp>
        <p:nvSpPr>
          <p:cNvPr id="194" name="Google Shape;194;p25"/>
          <p:cNvSpPr txBox="1"/>
          <p:nvPr/>
        </p:nvSpPr>
        <p:spPr>
          <a:xfrm>
            <a:off x="730200" y="3724750"/>
            <a:ext cx="1538100" cy="6477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 Compliant = 90</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Partial/Not Compliant = 44 </a:t>
            </a:r>
            <a:endParaRPr sz="1000">
              <a:solidFill>
                <a:srgbClr val="A72A1E"/>
              </a:solidFill>
              <a:latin typeface="Roboto"/>
              <a:ea typeface="Roboto"/>
              <a:cs typeface="Roboto"/>
              <a:sym typeface="Roboto"/>
            </a:endParaRPr>
          </a:p>
        </p:txBody>
      </p:sp>
      <p:sp>
        <p:nvSpPr>
          <p:cNvPr id="195" name="Google Shape;195;p25"/>
          <p:cNvSpPr txBox="1"/>
          <p:nvPr/>
        </p:nvSpPr>
        <p:spPr>
          <a:xfrm>
            <a:off x="2420700" y="3724750"/>
            <a:ext cx="1538100" cy="6477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rgbClr val="A72A1E"/>
                </a:solidFill>
                <a:latin typeface="Roboto"/>
                <a:ea typeface="Roboto"/>
                <a:cs typeface="Roboto"/>
                <a:sym typeface="Roboto"/>
              </a:rPr>
              <a:t>Compliant = 57</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Partial/Not Compliant = 44 </a:t>
            </a:r>
            <a:endParaRPr sz="1000">
              <a:solidFill>
                <a:srgbClr val="A72A1E"/>
              </a:solidFill>
              <a:latin typeface="Roboto"/>
              <a:ea typeface="Roboto"/>
              <a:cs typeface="Roboto"/>
              <a:sym typeface="Roboto"/>
            </a:endParaRPr>
          </a:p>
        </p:txBody>
      </p:sp>
      <p:sp>
        <p:nvSpPr>
          <p:cNvPr id="196" name="Google Shape;196;p25"/>
          <p:cNvSpPr txBox="1"/>
          <p:nvPr/>
        </p:nvSpPr>
        <p:spPr>
          <a:xfrm>
            <a:off x="4270800" y="3724750"/>
            <a:ext cx="1538100" cy="6477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rgbClr val="A72A1E"/>
                </a:solidFill>
                <a:latin typeface="Roboto"/>
                <a:ea typeface="Roboto"/>
                <a:cs typeface="Roboto"/>
                <a:sym typeface="Roboto"/>
              </a:rPr>
              <a:t>Compliant = 91</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sz="1000">
                <a:solidFill>
                  <a:srgbClr val="A72A1E"/>
                </a:solidFill>
                <a:latin typeface="Roboto"/>
                <a:ea typeface="Roboto"/>
                <a:cs typeface="Roboto"/>
                <a:sym typeface="Roboto"/>
              </a:rPr>
              <a:t>Partial/Not Compliant = 32</a:t>
            </a:r>
            <a:endParaRPr sz="1000">
              <a:solidFill>
                <a:srgbClr val="A72A1E"/>
              </a:solidFill>
              <a:latin typeface="Roboto"/>
              <a:ea typeface="Roboto"/>
              <a:cs typeface="Roboto"/>
              <a:sym typeface="Roboto"/>
            </a:endParaRPr>
          </a:p>
        </p:txBody>
      </p:sp>
      <p:sp>
        <p:nvSpPr>
          <p:cNvPr id="197" name="Google Shape;197;p25"/>
          <p:cNvSpPr txBox="1"/>
          <p:nvPr/>
        </p:nvSpPr>
        <p:spPr>
          <a:xfrm>
            <a:off x="5961300" y="3724750"/>
            <a:ext cx="1538100" cy="6477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rgbClr val="A72A1E"/>
                </a:solidFill>
                <a:latin typeface="Roboto"/>
                <a:ea typeface="Roboto"/>
                <a:cs typeface="Roboto"/>
                <a:sym typeface="Roboto"/>
              </a:rPr>
              <a:t>Compliant = 64</a:t>
            </a:r>
            <a:endParaRPr sz="1000">
              <a:solidFill>
                <a:srgbClr val="A72A1E"/>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000">
                <a:solidFill>
                  <a:srgbClr val="A72A1E"/>
                </a:solidFill>
                <a:latin typeface="Roboto"/>
                <a:ea typeface="Roboto"/>
                <a:cs typeface="Roboto"/>
                <a:sym typeface="Roboto"/>
              </a:rPr>
              <a:t>Partial/Not Compliant = 47  </a:t>
            </a:r>
            <a:endParaRPr sz="1000">
              <a:solidFill>
                <a:srgbClr val="A72A1E"/>
              </a:solidFill>
              <a:latin typeface="Roboto"/>
              <a:ea typeface="Roboto"/>
              <a:cs typeface="Roboto"/>
              <a:sym typeface="Roboto"/>
            </a:endParaRPr>
          </a:p>
        </p:txBody>
      </p:sp>
      <p:cxnSp>
        <p:nvCxnSpPr>
          <p:cNvPr id="198" name="Google Shape;198;p25"/>
          <p:cNvCxnSpPr>
            <a:endCxn id="194" idx="0"/>
          </p:cNvCxnSpPr>
          <p:nvPr/>
        </p:nvCxnSpPr>
        <p:spPr>
          <a:xfrm>
            <a:off x="1499250" y="3483250"/>
            <a:ext cx="0" cy="241500"/>
          </a:xfrm>
          <a:prstGeom prst="straightConnector1">
            <a:avLst/>
          </a:prstGeom>
          <a:noFill/>
          <a:ln cap="flat" cmpd="sng" w="19050">
            <a:solidFill>
              <a:srgbClr val="B7B7B7"/>
            </a:solidFill>
            <a:prstDash val="solid"/>
            <a:round/>
            <a:headEnd len="med" w="med" type="none"/>
            <a:tailEnd len="med" w="med" type="none"/>
          </a:ln>
        </p:spPr>
      </p:cxnSp>
      <p:cxnSp>
        <p:nvCxnSpPr>
          <p:cNvPr id="199" name="Google Shape;199;p25"/>
          <p:cNvCxnSpPr>
            <a:stCxn id="187" idx="2"/>
            <a:endCxn id="195" idx="0"/>
          </p:cNvCxnSpPr>
          <p:nvPr/>
        </p:nvCxnSpPr>
        <p:spPr>
          <a:xfrm>
            <a:off x="3189750" y="3483200"/>
            <a:ext cx="0" cy="241500"/>
          </a:xfrm>
          <a:prstGeom prst="straightConnector1">
            <a:avLst/>
          </a:prstGeom>
          <a:noFill/>
          <a:ln cap="flat" cmpd="sng" w="19050">
            <a:solidFill>
              <a:srgbClr val="B7B7B7"/>
            </a:solidFill>
            <a:prstDash val="solid"/>
            <a:round/>
            <a:headEnd len="med" w="med" type="none"/>
            <a:tailEnd len="med" w="med" type="none"/>
          </a:ln>
        </p:spPr>
      </p:cxnSp>
      <p:cxnSp>
        <p:nvCxnSpPr>
          <p:cNvPr id="200" name="Google Shape;200;p25"/>
          <p:cNvCxnSpPr>
            <a:endCxn id="196" idx="0"/>
          </p:cNvCxnSpPr>
          <p:nvPr/>
        </p:nvCxnSpPr>
        <p:spPr>
          <a:xfrm>
            <a:off x="5039850" y="3483250"/>
            <a:ext cx="0" cy="241500"/>
          </a:xfrm>
          <a:prstGeom prst="straightConnector1">
            <a:avLst/>
          </a:prstGeom>
          <a:noFill/>
          <a:ln cap="flat" cmpd="sng" w="19050">
            <a:solidFill>
              <a:srgbClr val="B7B7B7"/>
            </a:solidFill>
            <a:prstDash val="solid"/>
            <a:round/>
            <a:headEnd len="med" w="med" type="none"/>
            <a:tailEnd len="med" w="med" type="none"/>
          </a:ln>
        </p:spPr>
      </p:cxnSp>
      <p:cxnSp>
        <p:nvCxnSpPr>
          <p:cNvPr id="201" name="Google Shape;201;p25"/>
          <p:cNvCxnSpPr>
            <a:endCxn id="197" idx="0"/>
          </p:cNvCxnSpPr>
          <p:nvPr/>
        </p:nvCxnSpPr>
        <p:spPr>
          <a:xfrm>
            <a:off x="6730350" y="3483250"/>
            <a:ext cx="0" cy="241500"/>
          </a:xfrm>
          <a:prstGeom prst="straightConnector1">
            <a:avLst/>
          </a:prstGeom>
          <a:noFill/>
          <a:ln cap="flat" cmpd="sng" w="19050">
            <a:solidFill>
              <a:srgbClr val="B7B7B7"/>
            </a:solidFill>
            <a:prstDash val="solid"/>
            <a:round/>
            <a:headEnd len="med" w="med" type="none"/>
            <a:tailEnd len="med" w="med" type="none"/>
          </a:ln>
        </p:spPr>
      </p:cxnSp>
      <p:sp>
        <p:nvSpPr>
          <p:cNvPr id="202" name="Google Shape;202;p25"/>
          <p:cNvSpPr/>
          <p:nvPr/>
        </p:nvSpPr>
        <p:spPr>
          <a:xfrm>
            <a:off x="615000" y="2996700"/>
            <a:ext cx="7947000" cy="545100"/>
          </a:xfrm>
          <a:prstGeom prst="rect">
            <a:avLst/>
          </a:prstGeom>
          <a:solidFill>
            <a:srgbClr val="4472C4">
              <a:alpha val="16200"/>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                                                                                                                      </a:t>
            </a:r>
            <a:r>
              <a:rPr b="1" lang="en" sz="1600"/>
              <a:t>468</a:t>
            </a:r>
            <a:endParaRPr b="1" sz="1600"/>
          </a:p>
        </p:txBody>
      </p:sp>
      <p:sp>
        <p:nvSpPr>
          <p:cNvPr id="203" name="Google Shape;203;p25"/>
          <p:cNvSpPr/>
          <p:nvPr/>
        </p:nvSpPr>
        <p:spPr>
          <a:xfrm>
            <a:off x="615000" y="3662100"/>
            <a:ext cx="7947000" cy="818400"/>
          </a:xfrm>
          <a:prstGeom prst="rect">
            <a:avLst/>
          </a:prstGeom>
          <a:solidFill>
            <a:srgbClr val="4472C4">
              <a:alpha val="16200"/>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                                                                                                                           302</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26"/>
          <p:cNvPicPr preferRelativeResize="0"/>
          <p:nvPr/>
        </p:nvPicPr>
        <p:blipFill>
          <a:blip r:embed="rId3">
            <a:alphaModFix/>
          </a:blip>
          <a:stretch>
            <a:fillRect/>
          </a:stretch>
        </p:blipFill>
        <p:spPr>
          <a:xfrm>
            <a:off x="65725" y="2641350"/>
            <a:ext cx="8415275" cy="426100"/>
          </a:xfrm>
          <a:prstGeom prst="rect">
            <a:avLst/>
          </a:prstGeom>
          <a:noFill/>
          <a:ln>
            <a:noFill/>
          </a:ln>
        </p:spPr>
      </p:pic>
      <p:sp>
        <p:nvSpPr>
          <p:cNvPr id="209" name="Google Shape;209;p26"/>
          <p:cNvSpPr txBox="1"/>
          <p:nvPr>
            <p:ph idx="4294967295" type="body"/>
          </p:nvPr>
        </p:nvSpPr>
        <p:spPr>
          <a:xfrm>
            <a:off x="311700" y="899575"/>
            <a:ext cx="8520600" cy="36693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lang="en" sz="1600">
                <a:solidFill>
                  <a:srgbClr val="002060"/>
                </a:solidFill>
                <a:latin typeface="Arial"/>
                <a:ea typeface="Arial"/>
                <a:cs typeface="Arial"/>
                <a:sym typeface="Arial"/>
              </a:rPr>
              <a:t>Research Question and Experiment Design</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73763"/>
                </a:solidFill>
                <a:latin typeface="Arial"/>
                <a:ea typeface="Arial"/>
                <a:cs typeface="Arial"/>
                <a:sym typeface="Arial"/>
              </a:rPr>
              <a:t>Covariate Balance and compliance</a:t>
            </a:r>
            <a:endParaRPr b="1" sz="1600">
              <a:solidFill>
                <a:schemeClr val="lt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b="1" lang="en" sz="1600">
                <a:solidFill>
                  <a:schemeClr val="lt1"/>
                </a:solidFill>
                <a:latin typeface="Arial"/>
                <a:ea typeface="Arial"/>
                <a:cs typeface="Arial"/>
                <a:sym typeface="Arial"/>
              </a:rPr>
              <a:t>Model Iterations</a:t>
            </a:r>
            <a:endParaRPr b="1" sz="1600">
              <a:solidFill>
                <a:schemeClr val="lt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73763"/>
                </a:solidFill>
                <a:latin typeface="Arial"/>
                <a:ea typeface="Arial"/>
                <a:cs typeface="Arial"/>
                <a:sym typeface="Arial"/>
              </a:rPr>
              <a:t>Post Experiment Feedback</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 sz="1600">
                <a:solidFill>
                  <a:srgbClr val="002060"/>
                </a:solidFill>
                <a:latin typeface="Arial"/>
                <a:ea typeface="Arial"/>
                <a:cs typeface="Arial"/>
                <a:sym typeface="Arial"/>
              </a:rPr>
              <a:t>Questions and Discussion</a:t>
            </a:r>
            <a:endParaRPr sz="1600">
              <a:solidFill>
                <a:srgbClr val="002060"/>
              </a:solidFill>
              <a:latin typeface="Arial"/>
              <a:ea typeface="Arial"/>
              <a:cs typeface="Arial"/>
              <a:sym typeface="Arial"/>
            </a:endParaRPr>
          </a:p>
          <a:p>
            <a:pPr indent="0" lvl="0" marL="0" rtl="0" algn="l">
              <a:spcBef>
                <a:spcPts val="1000"/>
              </a:spcBef>
              <a:spcAft>
                <a:spcPts val="0"/>
              </a:spcAft>
              <a:buNone/>
            </a:pPr>
            <a:r>
              <a:t/>
            </a:r>
            <a:endParaRPr sz="1600">
              <a:solidFill>
                <a:srgbClr val="002060"/>
              </a:solidFill>
              <a:latin typeface="Arial"/>
              <a:ea typeface="Arial"/>
              <a:cs typeface="Arial"/>
              <a:sym typeface="Arial"/>
            </a:endParaRPr>
          </a:p>
          <a:p>
            <a:pPr indent="0" lvl="0" marL="0" rtl="0" algn="l">
              <a:spcBef>
                <a:spcPts val="1000"/>
              </a:spcBef>
              <a:spcAft>
                <a:spcPts val="0"/>
              </a:spcAft>
              <a:buNone/>
            </a:pPr>
            <a:r>
              <a:t/>
            </a:r>
            <a:endParaRPr sz="1600">
              <a:solidFill>
                <a:srgbClr val="002060"/>
              </a:solidFill>
              <a:latin typeface="Arial"/>
              <a:ea typeface="Arial"/>
              <a:cs typeface="Arial"/>
              <a:sym typeface="Arial"/>
            </a:endParaRPr>
          </a:p>
        </p:txBody>
      </p:sp>
      <p:sp>
        <p:nvSpPr>
          <p:cNvPr id="210" name="Google Shape;210;p26"/>
          <p:cNvSpPr txBox="1"/>
          <p:nvPr>
            <p:ph idx="4294967295" type="title"/>
          </p:nvPr>
        </p:nvSpPr>
        <p:spPr>
          <a:xfrm>
            <a:off x="311700" y="704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03262"/>
                </a:solidFill>
                <a:latin typeface="Arial"/>
                <a:ea typeface="Arial"/>
                <a:cs typeface="Arial"/>
                <a:sym typeface="Arial"/>
              </a:rPr>
              <a:t>Agenda</a:t>
            </a:r>
            <a:endParaRPr sz="2600">
              <a:solidFill>
                <a:srgbClr val="00326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idx="4294967295"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Model iterations</a:t>
            </a:r>
            <a:endParaRPr sz="2600">
              <a:solidFill>
                <a:srgbClr val="073763"/>
              </a:solidFill>
              <a:latin typeface="Arial"/>
              <a:ea typeface="Arial"/>
              <a:cs typeface="Arial"/>
              <a:sym typeface="Arial"/>
            </a:endParaRPr>
          </a:p>
        </p:txBody>
      </p:sp>
      <p:sp>
        <p:nvSpPr>
          <p:cNvPr id="216" name="Google Shape;216;p27"/>
          <p:cNvSpPr txBox="1"/>
          <p:nvPr>
            <p:ph idx="4294967295" type="body"/>
          </p:nvPr>
        </p:nvSpPr>
        <p:spPr>
          <a:xfrm>
            <a:off x="311700" y="792425"/>
            <a:ext cx="8520600" cy="37764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Clr>
                <a:srgbClr val="002060"/>
              </a:buClr>
              <a:buSzPts val="1600"/>
              <a:buChar char="●"/>
            </a:pPr>
            <a:r>
              <a:rPr lang="en" sz="1600">
                <a:solidFill>
                  <a:srgbClr val="002060"/>
                </a:solidFill>
                <a:latin typeface="Arial"/>
                <a:ea typeface="Arial"/>
                <a:cs typeface="Arial"/>
                <a:sym typeface="Arial"/>
              </a:rPr>
              <a:t>Model categories:</a:t>
            </a:r>
            <a:endParaRPr sz="1600">
              <a:solidFill>
                <a:srgbClr val="002060"/>
              </a:solidFill>
              <a:latin typeface="Arial"/>
              <a:ea typeface="Arial"/>
              <a:cs typeface="Arial"/>
              <a:sym typeface="Arial"/>
            </a:endParaRPr>
          </a:p>
          <a:p>
            <a:pPr indent="-330200" lvl="1" marL="914400" rtl="0" algn="l">
              <a:spcBef>
                <a:spcPts val="0"/>
              </a:spcBef>
              <a:spcAft>
                <a:spcPts val="0"/>
              </a:spcAft>
              <a:buClr>
                <a:srgbClr val="002060"/>
              </a:buClr>
              <a:buSzPts val="1600"/>
              <a:buFont typeface="Arial"/>
              <a:buChar char="○"/>
            </a:pPr>
            <a:r>
              <a:rPr lang="en" sz="1600">
                <a:solidFill>
                  <a:srgbClr val="002060"/>
                </a:solidFill>
                <a:latin typeface="Arial"/>
                <a:ea typeface="Arial"/>
                <a:cs typeface="Arial"/>
                <a:sym typeface="Arial"/>
              </a:rPr>
              <a:t>Observation level</a:t>
            </a:r>
            <a:endParaRPr sz="1600">
              <a:solidFill>
                <a:srgbClr val="002060"/>
              </a:solidFill>
              <a:latin typeface="Arial"/>
              <a:ea typeface="Arial"/>
              <a:cs typeface="Arial"/>
              <a:sym typeface="Arial"/>
            </a:endParaRPr>
          </a:p>
          <a:p>
            <a:pPr indent="-330200" lvl="1" marL="914400" rtl="0" algn="l">
              <a:spcBef>
                <a:spcPts val="0"/>
              </a:spcBef>
              <a:spcAft>
                <a:spcPts val="0"/>
              </a:spcAft>
              <a:buClr>
                <a:srgbClr val="002060"/>
              </a:buClr>
              <a:buSzPts val="1600"/>
              <a:buFont typeface="Arial"/>
              <a:buChar char="○"/>
            </a:pPr>
            <a:r>
              <a:rPr lang="en" sz="1600">
                <a:solidFill>
                  <a:srgbClr val="002060"/>
                </a:solidFill>
                <a:latin typeface="Arial"/>
                <a:ea typeface="Arial"/>
                <a:cs typeface="Arial"/>
                <a:sym typeface="Arial"/>
              </a:rPr>
              <a:t>Candidate level (Average, Min, Max, Last and First obs)</a:t>
            </a:r>
            <a:endParaRPr sz="1600">
              <a:solidFill>
                <a:srgbClr val="002060"/>
              </a:solidFill>
              <a:latin typeface="Arial"/>
              <a:ea typeface="Arial"/>
              <a:cs typeface="Arial"/>
              <a:sym typeface="Arial"/>
            </a:endParaRPr>
          </a:p>
          <a:p>
            <a:pPr indent="-330200" lvl="1" marL="914400" rtl="0" algn="l">
              <a:spcBef>
                <a:spcPts val="0"/>
              </a:spcBef>
              <a:spcAft>
                <a:spcPts val="0"/>
              </a:spcAft>
              <a:buClr>
                <a:srgbClr val="002060"/>
              </a:buClr>
              <a:buSzPts val="1600"/>
              <a:buFont typeface="Arial"/>
              <a:buChar char="○"/>
            </a:pPr>
            <a:r>
              <a:rPr lang="en" sz="1600">
                <a:solidFill>
                  <a:srgbClr val="002060"/>
                </a:solidFill>
                <a:latin typeface="Arial"/>
                <a:ea typeface="Arial"/>
                <a:cs typeface="Arial"/>
                <a:sym typeface="Arial"/>
              </a:rPr>
              <a:t>Imputed data model (Avg of Control and Min of control)</a:t>
            </a:r>
            <a:endParaRPr sz="1600">
              <a:solidFill>
                <a:srgbClr val="00206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idx="4294967295"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Model Iteration 1: Individual Observation</a:t>
            </a:r>
            <a:endParaRPr sz="2600">
              <a:solidFill>
                <a:srgbClr val="073763"/>
              </a:solidFill>
              <a:latin typeface="Arial"/>
              <a:ea typeface="Arial"/>
              <a:cs typeface="Arial"/>
              <a:sym typeface="Arial"/>
            </a:endParaRPr>
          </a:p>
        </p:txBody>
      </p:sp>
      <p:sp>
        <p:nvSpPr>
          <p:cNvPr id="222" name="Google Shape;222;p28"/>
          <p:cNvSpPr txBox="1"/>
          <p:nvPr/>
        </p:nvSpPr>
        <p:spPr>
          <a:xfrm>
            <a:off x="345375" y="94970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Individual Observations - All (N=468)</a:t>
            </a:r>
            <a:endParaRPr sz="1000">
              <a:latin typeface="Helvetica Neue"/>
              <a:ea typeface="Helvetica Neue"/>
              <a:cs typeface="Helvetica Neue"/>
              <a:sym typeface="Helvetica Neue"/>
            </a:endParaRPr>
          </a:p>
        </p:txBody>
      </p:sp>
      <p:sp>
        <p:nvSpPr>
          <p:cNvPr id="223" name="Google Shape;223;p28"/>
          <p:cNvSpPr txBox="1"/>
          <p:nvPr/>
        </p:nvSpPr>
        <p:spPr>
          <a:xfrm>
            <a:off x="345375" y="2116025"/>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Individual Observations - Compliant (N=302)</a:t>
            </a:r>
            <a:endParaRPr sz="1000">
              <a:latin typeface="Helvetica Neue"/>
              <a:ea typeface="Helvetica Neue"/>
              <a:cs typeface="Helvetica Neue"/>
              <a:sym typeface="Helvetica Neue"/>
            </a:endParaRPr>
          </a:p>
        </p:txBody>
      </p:sp>
      <p:sp>
        <p:nvSpPr>
          <p:cNvPr id="224" name="Google Shape;224;p28"/>
          <p:cNvSpPr txBox="1"/>
          <p:nvPr/>
        </p:nvSpPr>
        <p:spPr>
          <a:xfrm>
            <a:off x="345375" y="357355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Individual Observations - Compliant (N=302)</a:t>
            </a:r>
            <a:endParaRPr sz="1000">
              <a:latin typeface="Helvetica Neue"/>
              <a:ea typeface="Helvetica Neue"/>
              <a:cs typeface="Helvetica Neue"/>
              <a:sym typeface="Helvetica Neue"/>
            </a:endParaRPr>
          </a:p>
        </p:txBody>
      </p:sp>
      <p:sp>
        <p:nvSpPr>
          <p:cNvPr id="225" name="Google Shape;225;p28"/>
          <p:cNvSpPr txBox="1"/>
          <p:nvPr/>
        </p:nvSpPr>
        <p:spPr>
          <a:xfrm>
            <a:off x="3389993" y="328315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Helvetica Neue"/>
                <a:ea typeface="Helvetica Neue"/>
                <a:cs typeface="Helvetica Neue"/>
                <a:sym typeface="Helvetica Neue"/>
              </a:rPr>
              <a:t>Age: 18-25</a:t>
            </a:r>
            <a:endParaRPr sz="800">
              <a:latin typeface="Helvetica Neue"/>
              <a:ea typeface="Helvetica Neue"/>
              <a:cs typeface="Helvetica Neue"/>
              <a:sym typeface="Helvetica Neue"/>
            </a:endParaRPr>
          </a:p>
        </p:txBody>
      </p:sp>
      <p:sp>
        <p:nvSpPr>
          <p:cNvPr id="226" name="Google Shape;226;p28"/>
          <p:cNvSpPr txBox="1"/>
          <p:nvPr/>
        </p:nvSpPr>
        <p:spPr>
          <a:xfrm>
            <a:off x="3390000" y="357835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Helvetica Neue"/>
                <a:ea typeface="Helvetica Neue"/>
                <a:cs typeface="Helvetica Neue"/>
                <a:sym typeface="Helvetica Neue"/>
              </a:rPr>
              <a:t>Age: 26-35</a:t>
            </a:r>
            <a:endParaRPr sz="800">
              <a:latin typeface="Helvetica Neue"/>
              <a:ea typeface="Helvetica Neue"/>
              <a:cs typeface="Helvetica Neue"/>
              <a:sym typeface="Helvetica Neue"/>
            </a:endParaRPr>
          </a:p>
        </p:txBody>
      </p:sp>
      <p:sp>
        <p:nvSpPr>
          <p:cNvPr id="227" name="Google Shape;227;p28"/>
          <p:cNvSpPr txBox="1"/>
          <p:nvPr/>
        </p:nvSpPr>
        <p:spPr>
          <a:xfrm>
            <a:off x="3390000" y="387355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Helvetica Neue"/>
                <a:ea typeface="Helvetica Neue"/>
                <a:cs typeface="Helvetica Neue"/>
                <a:sym typeface="Helvetica Neue"/>
              </a:rPr>
              <a:t>Age: 36-45</a:t>
            </a:r>
            <a:endParaRPr sz="800">
              <a:latin typeface="Helvetica Neue"/>
              <a:ea typeface="Helvetica Neue"/>
              <a:cs typeface="Helvetica Neue"/>
              <a:sym typeface="Helvetica Neue"/>
            </a:endParaRPr>
          </a:p>
        </p:txBody>
      </p:sp>
      <p:sp>
        <p:nvSpPr>
          <p:cNvPr id="228" name="Google Shape;228;p28"/>
          <p:cNvSpPr txBox="1"/>
          <p:nvPr/>
        </p:nvSpPr>
        <p:spPr>
          <a:xfrm>
            <a:off x="3390000" y="416875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Helvetica Neue"/>
                <a:ea typeface="Helvetica Neue"/>
                <a:cs typeface="Helvetica Neue"/>
                <a:sym typeface="Helvetica Neue"/>
              </a:rPr>
              <a:t>Age: &gt;45</a:t>
            </a:r>
            <a:endParaRPr sz="800">
              <a:latin typeface="Helvetica Neue"/>
              <a:ea typeface="Helvetica Neue"/>
              <a:cs typeface="Helvetica Neue"/>
              <a:sym typeface="Helvetica Neue"/>
            </a:endParaRPr>
          </a:p>
        </p:txBody>
      </p:sp>
      <p:pic>
        <p:nvPicPr>
          <p:cNvPr id="229" name="Google Shape;229;p28"/>
          <p:cNvPicPr preferRelativeResize="0"/>
          <p:nvPr/>
        </p:nvPicPr>
        <p:blipFill>
          <a:blip r:embed="rId3">
            <a:alphaModFix/>
          </a:blip>
          <a:stretch>
            <a:fillRect/>
          </a:stretch>
        </p:blipFill>
        <p:spPr>
          <a:xfrm rot="5400000">
            <a:off x="666737" y="1808812"/>
            <a:ext cx="3733800" cy="1846925"/>
          </a:xfrm>
          <a:prstGeom prst="rect">
            <a:avLst/>
          </a:prstGeom>
          <a:noFill/>
          <a:ln>
            <a:noFill/>
          </a:ln>
        </p:spPr>
      </p:pic>
      <p:pic>
        <p:nvPicPr>
          <p:cNvPr id="230" name="Google Shape;230;p28"/>
          <p:cNvPicPr preferRelativeResize="0"/>
          <p:nvPr/>
        </p:nvPicPr>
        <p:blipFill>
          <a:blip r:embed="rId4">
            <a:alphaModFix/>
          </a:blip>
          <a:stretch>
            <a:fillRect/>
          </a:stretch>
        </p:blipFill>
        <p:spPr>
          <a:xfrm>
            <a:off x="2944424" y="2423101"/>
            <a:ext cx="109950" cy="120312"/>
          </a:xfrm>
          <a:prstGeom prst="rect">
            <a:avLst/>
          </a:prstGeom>
          <a:noFill/>
          <a:ln>
            <a:noFill/>
          </a:ln>
        </p:spPr>
      </p:pic>
      <p:pic>
        <p:nvPicPr>
          <p:cNvPr id="231" name="Google Shape;231;p28"/>
          <p:cNvPicPr preferRelativeResize="0"/>
          <p:nvPr/>
        </p:nvPicPr>
        <p:blipFill>
          <a:blip r:embed="rId4">
            <a:alphaModFix/>
          </a:blip>
          <a:stretch>
            <a:fillRect/>
          </a:stretch>
        </p:blipFill>
        <p:spPr>
          <a:xfrm>
            <a:off x="4011224" y="3642301"/>
            <a:ext cx="109950" cy="120312"/>
          </a:xfrm>
          <a:prstGeom prst="rect">
            <a:avLst/>
          </a:prstGeom>
          <a:noFill/>
          <a:ln>
            <a:noFill/>
          </a:ln>
        </p:spPr>
      </p:pic>
      <p:pic>
        <p:nvPicPr>
          <p:cNvPr id="232" name="Google Shape;232;p28"/>
          <p:cNvPicPr preferRelativeResize="0"/>
          <p:nvPr/>
        </p:nvPicPr>
        <p:blipFill>
          <a:blip r:embed="rId4">
            <a:alphaModFix/>
          </a:blip>
          <a:stretch>
            <a:fillRect/>
          </a:stretch>
        </p:blipFill>
        <p:spPr>
          <a:xfrm>
            <a:off x="4011224" y="3947101"/>
            <a:ext cx="109950" cy="120312"/>
          </a:xfrm>
          <a:prstGeom prst="rect">
            <a:avLst/>
          </a:prstGeom>
          <a:noFill/>
          <a:ln>
            <a:noFill/>
          </a:ln>
        </p:spPr>
      </p:pic>
      <p:pic>
        <p:nvPicPr>
          <p:cNvPr id="233" name="Google Shape;233;p28"/>
          <p:cNvPicPr preferRelativeResize="0"/>
          <p:nvPr/>
        </p:nvPicPr>
        <p:blipFill>
          <a:blip r:embed="rId4">
            <a:alphaModFix/>
          </a:blip>
          <a:stretch>
            <a:fillRect/>
          </a:stretch>
        </p:blipFill>
        <p:spPr>
          <a:xfrm>
            <a:off x="81009" y="4599101"/>
            <a:ext cx="109939" cy="120299"/>
          </a:xfrm>
          <a:prstGeom prst="rect">
            <a:avLst/>
          </a:prstGeom>
          <a:noFill/>
          <a:ln>
            <a:noFill/>
          </a:ln>
        </p:spPr>
      </p:pic>
      <p:sp>
        <p:nvSpPr>
          <p:cNvPr id="234" name="Google Shape;234;p28"/>
          <p:cNvSpPr txBox="1"/>
          <p:nvPr/>
        </p:nvSpPr>
        <p:spPr>
          <a:xfrm>
            <a:off x="191963" y="451165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Helvetica Neue"/>
                <a:ea typeface="Helvetica Neue"/>
                <a:cs typeface="Helvetica Neue"/>
                <a:sym typeface="Helvetica Neue"/>
              </a:rPr>
              <a:t>p &lt; 0.05</a:t>
            </a:r>
            <a:endParaRPr sz="800">
              <a:latin typeface="Helvetica Neue"/>
              <a:ea typeface="Helvetica Neue"/>
              <a:cs typeface="Helvetica Neue"/>
              <a:sym typeface="Helvetica Neue"/>
            </a:endParaRPr>
          </a:p>
        </p:txBody>
      </p:sp>
      <p:cxnSp>
        <p:nvCxnSpPr>
          <p:cNvPr id="235" name="Google Shape;235;p28"/>
          <p:cNvCxnSpPr/>
          <p:nvPr/>
        </p:nvCxnSpPr>
        <p:spPr>
          <a:xfrm>
            <a:off x="1545875" y="1244900"/>
            <a:ext cx="168600" cy="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28"/>
          <p:cNvCxnSpPr/>
          <p:nvPr/>
        </p:nvCxnSpPr>
        <p:spPr>
          <a:xfrm>
            <a:off x="1545875" y="2411225"/>
            <a:ext cx="168600" cy="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28"/>
          <p:cNvCxnSpPr/>
          <p:nvPr/>
        </p:nvCxnSpPr>
        <p:spPr>
          <a:xfrm>
            <a:off x="1545875" y="3868750"/>
            <a:ext cx="168600" cy="0"/>
          </a:xfrm>
          <a:prstGeom prst="straightConnector1">
            <a:avLst/>
          </a:prstGeom>
          <a:noFill/>
          <a:ln cap="flat" cmpd="sng" w="9525">
            <a:solidFill>
              <a:schemeClr val="dk2"/>
            </a:solidFill>
            <a:prstDash val="solid"/>
            <a:round/>
            <a:headEnd len="med" w="med" type="none"/>
            <a:tailEnd len="med" w="med" type="none"/>
          </a:ln>
        </p:spPr>
      </p:cxnSp>
      <p:sp>
        <p:nvSpPr>
          <p:cNvPr id="238" name="Google Shape;238;p28"/>
          <p:cNvSpPr txBox="1"/>
          <p:nvPr>
            <p:ph idx="4294967295" type="body"/>
          </p:nvPr>
        </p:nvSpPr>
        <p:spPr>
          <a:xfrm>
            <a:off x="4343450" y="3642300"/>
            <a:ext cx="4184400" cy="92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200">
                <a:solidFill>
                  <a:srgbClr val="002060"/>
                </a:solidFill>
                <a:latin typeface="Arial"/>
                <a:ea typeface="Arial"/>
                <a:cs typeface="Arial"/>
                <a:sym typeface="Arial"/>
              </a:rPr>
              <a:t>On average candidates who complied to the treatment and placebo conditions reported a </a:t>
            </a:r>
            <a:r>
              <a:rPr b="1" lang="en" sz="1200">
                <a:solidFill>
                  <a:srgbClr val="002060"/>
                </a:solidFill>
                <a:latin typeface="Arial"/>
                <a:ea typeface="Arial"/>
                <a:cs typeface="Arial"/>
                <a:sym typeface="Arial"/>
              </a:rPr>
              <a:t>0.270 (0.106)</a:t>
            </a:r>
            <a:r>
              <a:rPr lang="en" sz="1200">
                <a:solidFill>
                  <a:srgbClr val="002060"/>
                </a:solidFill>
                <a:latin typeface="Arial"/>
                <a:ea typeface="Arial"/>
                <a:cs typeface="Arial"/>
                <a:sym typeface="Arial"/>
              </a:rPr>
              <a:t> positive delta in their sleep quality on application of treatment vs placebo </a:t>
            </a:r>
            <a:endParaRPr sz="1200">
              <a:solidFill>
                <a:srgbClr val="002060"/>
              </a:solidFill>
              <a:latin typeface="Arial"/>
              <a:ea typeface="Arial"/>
              <a:cs typeface="Arial"/>
              <a:sym typeface="Arial"/>
            </a:endParaRPr>
          </a:p>
        </p:txBody>
      </p:sp>
      <p:pic>
        <p:nvPicPr>
          <p:cNvPr id="239" name="Google Shape;239;p28"/>
          <p:cNvPicPr preferRelativeResize="0"/>
          <p:nvPr/>
        </p:nvPicPr>
        <p:blipFill>
          <a:blip r:embed="rId5">
            <a:alphaModFix/>
          </a:blip>
          <a:stretch>
            <a:fillRect/>
          </a:stretch>
        </p:blipFill>
        <p:spPr>
          <a:xfrm>
            <a:off x="4261693" y="865375"/>
            <a:ext cx="4184406" cy="2619802"/>
          </a:xfrm>
          <a:prstGeom prst="rect">
            <a:avLst/>
          </a:prstGeom>
          <a:noFill/>
          <a:ln cap="flat" cmpd="sng" w="9525">
            <a:solidFill>
              <a:srgbClr val="00206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Model 1 (a): Individual Observation</a:t>
            </a:r>
            <a:endParaRPr sz="2600">
              <a:solidFill>
                <a:srgbClr val="073763"/>
              </a:solidFill>
              <a:latin typeface="Arial"/>
              <a:ea typeface="Arial"/>
              <a:cs typeface="Arial"/>
              <a:sym typeface="Arial"/>
            </a:endParaRPr>
          </a:p>
        </p:txBody>
      </p:sp>
      <p:pic>
        <p:nvPicPr>
          <p:cNvPr id="245" name="Google Shape;245;p29"/>
          <p:cNvPicPr preferRelativeResize="0"/>
          <p:nvPr/>
        </p:nvPicPr>
        <p:blipFill>
          <a:blip r:embed="rId3">
            <a:alphaModFix/>
          </a:blip>
          <a:stretch>
            <a:fillRect/>
          </a:stretch>
        </p:blipFill>
        <p:spPr>
          <a:xfrm>
            <a:off x="658575" y="707325"/>
            <a:ext cx="7881425" cy="4055174"/>
          </a:xfrm>
          <a:prstGeom prst="rect">
            <a:avLst/>
          </a:prstGeom>
          <a:noFill/>
          <a:ln>
            <a:noFill/>
          </a:ln>
        </p:spPr>
      </p:pic>
      <p:sp>
        <p:nvSpPr>
          <p:cNvPr id="246" name="Google Shape;246;p29"/>
          <p:cNvSpPr/>
          <p:nvPr/>
        </p:nvSpPr>
        <p:spPr>
          <a:xfrm>
            <a:off x="415700" y="1600800"/>
            <a:ext cx="8124300" cy="1842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30"/>
          <p:cNvPicPr preferRelativeResize="0"/>
          <p:nvPr/>
        </p:nvPicPr>
        <p:blipFill>
          <a:blip r:embed="rId3">
            <a:alphaModFix/>
          </a:blip>
          <a:stretch>
            <a:fillRect/>
          </a:stretch>
        </p:blipFill>
        <p:spPr>
          <a:xfrm>
            <a:off x="431587" y="721475"/>
            <a:ext cx="7982225" cy="4077075"/>
          </a:xfrm>
          <a:prstGeom prst="rect">
            <a:avLst/>
          </a:prstGeom>
          <a:noFill/>
          <a:ln>
            <a:noFill/>
          </a:ln>
        </p:spPr>
      </p:pic>
      <p:sp>
        <p:nvSpPr>
          <p:cNvPr id="252" name="Google Shape;252;p30"/>
          <p:cNvSpPr txBox="1"/>
          <p:nvPr>
            <p:ph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Model 1 (b): Individual Compliant Observation</a:t>
            </a:r>
            <a:endParaRPr sz="2600">
              <a:solidFill>
                <a:srgbClr val="073763"/>
              </a:solidFill>
              <a:latin typeface="Arial"/>
              <a:ea typeface="Arial"/>
              <a:cs typeface="Arial"/>
              <a:sym typeface="Arial"/>
            </a:endParaRPr>
          </a:p>
        </p:txBody>
      </p:sp>
      <p:sp>
        <p:nvSpPr>
          <p:cNvPr id="253" name="Google Shape;253;p30"/>
          <p:cNvSpPr/>
          <p:nvPr/>
        </p:nvSpPr>
        <p:spPr>
          <a:xfrm>
            <a:off x="6971500" y="1634300"/>
            <a:ext cx="1513500" cy="1842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31"/>
          <p:cNvPicPr preferRelativeResize="0"/>
          <p:nvPr/>
        </p:nvPicPr>
        <p:blipFill>
          <a:blip r:embed="rId3">
            <a:alphaModFix/>
          </a:blip>
          <a:stretch>
            <a:fillRect/>
          </a:stretch>
        </p:blipFill>
        <p:spPr>
          <a:xfrm>
            <a:off x="1135575" y="674775"/>
            <a:ext cx="6684525" cy="4128551"/>
          </a:xfrm>
          <a:prstGeom prst="rect">
            <a:avLst/>
          </a:prstGeom>
          <a:noFill/>
          <a:ln>
            <a:noFill/>
          </a:ln>
        </p:spPr>
      </p:pic>
      <p:sp>
        <p:nvSpPr>
          <p:cNvPr id="259" name="Google Shape;259;p31"/>
          <p:cNvSpPr txBox="1"/>
          <p:nvPr>
            <p:ph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Model 1 (c): Heterogeneous Treatment Effects</a:t>
            </a:r>
            <a:endParaRPr sz="2600">
              <a:solidFill>
                <a:srgbClr val="073763"/>
              </a:solidFill>
              <a:latin typeface="Arial"/>
              <a:ea typeface="Arial"/>
              <a:cs typeface="Arial"/>
              <a:sym typeface="Arial"/>
            </a:endParaRPr>
          </a:p>
        </p:txBody>
      </p:sp>
      <p:sp>
        <p:nvSpPr>
          <p:cNvPr id="260" name="Google Shape;260;p31"/>
          <p:cNvSpPr/>
          <p:nvPr/>
        </p:nvSpPr>
        <p:spPr>
          <a:xfrm>
            <a:off x="5362700" y="2781950"/>
            <a:ext cx="1167000" cy="3960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3032050" y="1247275"/>
            <a:ext cx="1083300" cy="1815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2"/>
          <p:cNvSpPr txBox="1"/>
          <p:nvPr>
            <p:ph idx="4294967295"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Model Iteration 2: Candidate level</a:t>
            </a:r>
            <a:endParaRPr sz="2600">
              <a:solidFill>
                <a:srgbClr val="073763"/>
              </a:solidFill>
              <a:latin typeface="Arial"/>
              <a:ea typeface="Arial"/>
              <a:cs typeface="Arial"/>
              <a:sym typeface="Arial"/>
            </a:endParaRPr>
          </a:p>
        </p:txBody>
      </p:sp>
      <p:sp>
        <p:nvSpPr>
          <p:cNvPr id="267" name="Google Shape;267;p32"/>
          <p:cNvSpPr txBox="1"/>
          <p:nvPr/>
        </p:nvSpPr>
        <p:spPr>
          <a:xfrm>
            <a:off x="615738" y="1473500"/>
            <a:ext cx="21813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Candidate </a:t>
            </a:r>
            <a:r>
              <a:rPr b="1" lang="en" sz="1000">
                <a:latin typeface="Helvetica Neue"/>
                <a:ea typeface="Helvetica Neue"/>
                <a:cs typeface="Helvetica Neue"/>
                <a:sym typeface="Helvetica Neue"/>
              </a:rPr>
              <a:t>Avg </a:t>
            </a:r>
            <a:r>
              <a:rPr lang="en" sz="1000">
                <a:latin typeface="Helvetica Neue"/>
                <a:ea typeface="Helvetica Neue"/>
                <a:cs typeface="Helvetica Neue"/>
                <a:sym typeface="Helvetica Neue"/>
              </a:rPr>
              <a:t>- All (N=110)</a:t>
            </a:r>
            <a:endParaRPr sz="1000">
              <a:latin typeface="Helvetica Neue"/>
              <a:ea typeface="Helvetica Neue"/>
              <a:cs typeface="Helvetica Neue"/>
              <a:sym typeface="Helvetica Neue"/>
            </a:endParaRPr>
          </a:p>
        </p:txBody>
      </p:sp>
      <p:pic>
        <p:nvPicPr>
          <p:cNvPr id="268" name="Google Shape;268;p32"/>
          <p:cNvPicPr preferRelativeResize="0"/>
          <p:nvPr/>
        </p:nvPicPr>
        <p:blipFill>
          <a:blip r:embed="rId3">
            <a:alphaModFix/>
          </a:blip>
          <a:stretch>
            <a:fillRect/>
          </a:stretch>
        </p:blipFill>
        <p:spPr>
          <a:xfrm>
            <a:off x="81009" y="4675301"/>
            <a:ext cx="109939" cy="120299"/>
          </a:xfrm>
          <a:prstGeom prst="rect">
            <a:avLst/>
          </a:prstGeom>
          <a:noFill/>
          <a:ln>
            <a:noFill/>
          </a:ln>
        </p:spPr>
      </p:pic>
      <p:sp>
        <p:nvSpPr>
          <p:cNvPr id="269" name="Google Shape;269;p32"/>
          <p:cNvSpPr txBox="1"/>
          <p:nvPr/>
        </p:nvSpPr>
        <p:spPr>
          <a:xfrm>
            <a:off x="191963" y="458785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Helvetica Neue"/>
                <a:ea typeface="Helvetica Neue"/>
                <a:cs typeface="Helvetica Neue"/>
                <a:sym typeface="Helvetica Neue"/>
              </a:rPr>
              <a:t>p &lt; 0.05</a:t>
            </a:r>
            <a:endParaRPr sz="800">
              <a:latin typeface="Helvetica Neue"/>
              <a:ea typeface="Helvetica Neue"/>
              <a:cs typeface="Helvetica Neue"/>
              <a:sym typeface="Helvetica Neue"/>
            </a:endParaRPr>
          </a:p>
        </p:txBody>
      </p:sp>
      <p:pic>
        <p:nvPicPr>
          <p:cNvPr id="270" name="Google Shape;270;p32"/>
          <p:cNvPicPr preferRelativeResize="0"/>
          <p:nvPr/>
        </p:nvPicPr>
        <p:blipFill>
          <a:blip r:embed="rId4">
            <a:alphaModFix/>
          </a:blip>
          <a:stretch>
            <a:fillRect/>
          </a:stretch>
        </p:blipFill>
        <p:spPr>
          <a:xfrm>
            <a:off x="4007638" y="944850"/>
            <a:ext cx="3486150" cy="2752725"/>
          </a:xfrm>
          <a:prstGeom prst="rect">
            <a:avLst/>
          </a:prstGeom>
          <a:noFill/>
          <a:ln cap="flat" cmpd="sng" w="9525">
            <a:solidFill>
              <a:srgbClr val="31538F"/>
            </a:solidFill>
            <a:prstDash val="solid"/>
            <a:round/>
            <a:headEnd len="sm" w="sm" type="none"/>
            <a:tailEnd len="sm" w="sm" type="none"/>
          </a:ln>
        </p:spPr>
      </p:pic>
      <p:pic>
        <p:nvPicPr>
          <p:cNvPr id="271" name="Google Shape;271;p32"/>
          <p:cNvPicPr preferRelativeResize="0"/>
          <p:nvPr/>
        </p:nvPicPr>
        <p:blipFill>
          <a:blip r:embed="rId5">
            <a:alphaModFix/>
          </a:blip>
          <a:stretch>
            <a:fillRect/>
          </a:stretch>
        </p:blipFill>
        <p:spPr>
          <a:xfrm>
            <a:off x="615763" y="1749713"/>
            <a:ext cx="2181225" cy="114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5"/>
          <p:cNvPicPr preferRelativeResize="0"/>
          <p:nvPr/>
        </p:nvPicPr>
        <p:blipFill>
          <a:blip r:embed="rId3">
            <a:alphaModFix/>
          </a:blip>
          <a:stretch>
            <a:fillRect/>
          </a:stretch>
        </p:blipFill>
        <p:spPr>
          <a:xfrm>
            <a:off x="65725" y="993775"/>
            <a:ext cx="8415275" cy="426100"/>
          </a:xfrm>
          <a:prstGeom prst="rect">
            <a:avLst/>
          </a:prstGeom>
          <a:noFill/>
          <a:ln>
            <a:noFill/>
          </a:ln>
        </p:spPr>
      </p:pic>
      <p:sp>
        <p:nvSpPr>
          <p:cNvPr id="103" name="Google Shape;103;p15"/>
          <p:cNvSpPr txBox="1"/>
          <p:nvPr>
            <p:ph idx="4294967295" type="body"/>
          </p:nvPr>
        </p:nvSpPr>
        <p:spPr>
          <a:xfrm>
            <a:off x="311700" y="899575"/>
            <a:ext cx="8520600" cy="36693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 sz="1600">
                <a:solidFill>
                  <a:schemeClr val="lt1"/>
                </a:solidFill>
                <a:latin typeface="Arial"/>
                <a:ea typeface="Arial"/>
                <a:cs typeface="Arial"/>
                <a:sym typeface="Arial"/>
              </a:rPr>
              <a:t>Research Question and Experiment Design</a:t>
            </a:r>
            <a:endParaRPr b="1" sz="1600">
              <a:solidFill>
                <a:schemeClr val="lt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73763"/>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73763"/>
                </a:solidFill>
                <a:latin typeface="Arial"/>
                <a:ea typeface="Arial"/>
                <a:cs typeface="Arial"/>
                <a:sym typeface="Arial"/>
              </a:rPr>
              <a:t>Covariate Balance and compliance</a:t>
            </a:r>
            <a:endParaRPr sz="1600">
              <a:solidFill>
                <a:srgbClr val="073763"/>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73763"/>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73763"/>
                </a:solidFill>
                <a:latin typeface="Arial"/>
                <a:ea typeface="Arial"/>
                <a:cs typeface="Arial"/>
                <a:sym typeface="Arial"/>
              </a:rPr>
              <a:t>Model Iteration</a:t>
            </a:r>
            <a:endParaRPr sz="1600">
              <a:solidFill>
                <a:srgbClr val="073763"/>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73763"/>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73763"/>
                </a:solidFill>
                <a:latin typeface="Arial"/>
                <a:ea typeface="Arial"/>
                <a:cs typeface="Arial"/>
                <a:sym typeface="Arial"/>
              </a:rPr>
              <a:t>Post Experiment Feedback</a:t>
            </a:r>
            <a:endParaRPr sz="1600">
              <a:solidFill>
                <a:srgbClr val="073763"/>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73763"/>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 sz="1600">
                <a:solidFill>
                  <a:srgbClr val="073763"/>
                </a:solidFill>
                <a:latin typeface="Arial"/>
                <a:ea typeface="Arial"/>
                <a:cs typeface="Arial"/>
                <a:sym typeface="Arial"/>
              </a:rPr>
              <a:t>Questions and Discussion</a:t>
            </a:r>
            <a:endParaRPr sz="1600">
              <a:solidFill>
                <a:srgbClr val="073763"/>
              </a:solidFill>
              <a:latin typeface="Arial"/>
              <a:ea typeface="Arial"/>
              <a:cs typeface="Arial"/>
              <a:sym typeface="Arial"/>
            </a:endParaRPr>
          </a:p>
          <a:p>
            <a:pPr indent="0" lvl="0" marL="0" rtl="0" algn="l">
              <a:spcBef>
                <a:spcPts val="1000"/>
              </a:spcBef>
              <a:spcAft>
                <a:spcPts val="0"/>
              </a:spcAft>
              <a:buNone/>
            </a:pPr>
            <a:r>
              <a:t/>
            </a:r>
            <a:endParaRPr sz="1600">
              <a:solidFill>
                <a:srgbClr val="073763"/>
              </a:solidFill>
              <a:latin typeface="Arial"/>
              <a:ea typeface="Arial"/>
              <a:cs typeface="Arial"/>
              <a:sym typeface="Arial"/>
            </a:endParaRPr>
          </a:p>
          <a:p>
            <a:pPr indent="0" lvl="0" marL="0" rtl="0" algn="l">
              <a:spcBef>
                <a:spcPts val="1000"/>
              </a:spcBef>
              <a:spcAft>
                <a:spcPts val="0"/>
              </a:spcAft>
              <a:buNone/>
            </a:pPr>
            <a:r>
              <a:t/>
            </a:r>
            <a:endParaRPr sz="1600">
              <a:latin typeface="Arial"/>
              <a:ea typeface="Arial"/>
              <a:cs typeface="Arial"/>
              <a:sym typeface="Arial"/>
            </a:endParaRPr>
          </a:p>
        </p:txBody>
      </p:sp>
      <p:sp>
        <p:nvSpPr>
          <p:cNvPr id="104" name="Google Shape;104;p15"/>
          <p:cNvSpPr txBox="1"/>
          <p:nvPr>
            <p:ph idx="4294967295" type="title"/>
          </p:nvPr>
        </p:nvSpPr>
        <p:spPr>
          <a:xfrm>
            <a:off x="311700" y="704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03262"/>
                </a:solidFill>
                <a:latin typeface="Arial"/>
                <a:ea typeface="Arial"/>
                <a:cs typeface="Arial"/>
                <a:sym typeface="Arial"/>
              </a:rPr>
              <a:t>Agenda</a:t>
            </a:r>
            <a:endParaRPr sz="2600">
              <a:solidFill>
                <a:srgbClr val="00326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311700" y="907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rPr>
              <a:t>Model 2 (a): ATE Of Average Recorded Value</a:t>
            </a:r>
            <a:endParaRPr sz="2600">
              <a:solidFill>
                <a:srgbClr val="073763"/>
              </a:solidFill>
            </a:endParaRPr>
          </a:p>
        </p:txBody>
      </p:sp>
      <p:pic>
        <p:nvPicPr>
          <p:cNvPr id="277" name="Google Shape;277;p33"/>
          <p:cNvPicPr preferRelativeResize="0"/>
          <p:nvPr/>
        </p:nvPicPr>
        <p:blipFill>
          <a:blip r:embed="rId3">
            <a:alphaModFix/>
          </a:blip>
          <a:stretch>
            <a:fillRect/>
          </a:stretch>
        </p:blipFill>
        <p:spPr>
          <a:xfrm>
            <a:off x="593625" y="872450"/>
            <a:ext cx="7786475" cy="3691000"/>
          </a:xfrm>
          <a:prstGeom prst="rect">
            <a:avLst/>
          </a:prstGeom>
          <a:noFill/>
          <a:ln>
            <a:noFill/>
          </a:ln>
        </p:spPr>
      </p:pic>
      <p:sp>
        <p:nvSpPr>
          <p:cNvPr id="278" name="Google Shape;278;p33"/>
          <p:cNvSpPr/>
          <p:nvPr/>
        </p:nvSpPr>
        <p:spPr>
          <a:xfrm>
            <a:off x="563250" y="1709925"/>
            <a:ext cx="7786500" cy="2127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4"/>
          <p:cNvSpPr txBox="1"/>
          <p:nvPr>
            <p:ph idx="4294967295"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Model Iteration 2 (b): Candidate level</a:t>
            </a:r>
            <a:endParaRPr sz="2600">
              <a:solidFill>
                <a:srgbClr val="073763"/>
              </a:solidFill>
              <a:latin typeface="Arial"/>
              <a:ea typeface="Arial"/>
              <a:cs typeface="Arial"/>
              <a:sym typeface="Arial"/>
            </a:endParaRPr>
          </a:p>
        </p:txBody>
      </p:sp>
      <p:pic>
        <p:nvPicPr>
          <p:cNvPr id="284" name="Google Shape;284;p34"/>
          <p:cNvPicPr preferRelativeResize="0"/>
          <p:nvPr/>
        </p:nvPicPr>
        <p:blipFill>
          <a:blip r:embed="rId3">
            <a:alphaModFix/>
          </a:blip>
          <a:stretch>
            <a:fillRect/>
          </a:stretch>
        </p:blipFill>
        <p:spPr>
          <a:xfrm>
            <a:off x="81009" y="4675301"/>
            <a:ext cx="109939" cy="120299"/>
          </a:xfrm>
          <a:prstGeom prst="rect">
            <a:avLst/>
          </a:prstGeom>
          <a:noFill/>
          <a:ln>
            <a:noFill/>
          </a:ln>
        </p:spPr>
      </p:pic>
      <p:sp>
        <p:nvSpPr>
          <p:cNvPr id="285" name="Google Shape;285;p34"/>
          <p:cNvSpPr txBox="1"/>
          <p:nvPr/>
        </p:nvSpPr>
        <p:spPr>
          <a:xfrm>
            <a:off x="191963" y="458785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Helvetica Neue"/>
                <a:ea typeface="Helvetica Neue"/>
                <a:cs typeface="Helvetica Neue"/>
                <a:sym typeface="Helvetica Neue"/>
              </a:rPr>
              <a:t>p &lt; 0.05</a:t>
            </a:r>
            <a:endParaRPr sz="800">
              <a:latin typeface="Helvetica Neue"/>
              <a:ea typeface="Helvetica Neue"/>
              <a:cs typeface="Helvetica Neue"/>
              <a:sym typeface="Helvetica Neue"/>
            </a:endParaRPr>
          </a:p>
        </p:txBody>
      </p:sp>
      <p:pic>
        <p:nvPicPr>
          <p:cNvPr id="286" name="Google Shape;286;p34"/>
          <p:cNvPicPr preferRelativeResize="0"/>
          <p:nvPr/>
        </p:nvPicPr>
        <p:blipFill>
          <a:blip r:embed="rId4">
            <a:alphaModFix/>
          </a:blip>
          <a:stretch>
            <a:fillRect/>
          </a:stretch>
        </p:blipFill>
        <p:spPr>
          <a:xfrm>
            <a:off x="1581125" y="725963"/>
            <a:ext cx="5981738" cy="36915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5"/>
          <p:cNvSpPr txBox="1"/>
          <p:nvPr>
            <p:ph idx="4294967295"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Model Iteration 2 (c): Candidate level</a:t>
            </a:r>
            <a:endParaRPr sz="2600">
              <a:solidFill>
                <a:srgbClr val="073763"/>
              </a:solidFill>
              <a:latin typeface="Arial"/>
              <a:ea typeface="Arial"/>
              <a:cs typeface="Arial"/>
              <a:sym typeface="Arial"/>
            </a:endParaRPr>
          </a:p>
        </p:txBody>
      </p:sp>
      <p:pic>
        <p:nvPicPr>
          <p:cNvPr id="292" name="Google Shape;292;p35"/>
          <p:cNvPicPr preferRelativeResize="0"/>
          <p:nvPr/>
        </p:nvPicPr>
        <p:blipFill>
          <a:blip r:embed="rId3">
            <a:alphaModFix/>
          </a:blip>
          <a:stretch>
            <a:fillRect/>
          </a:stretch>
        </p:blipFill>
        <p:spPr>
          <a:xfrm>
            <a:off x="81009" y="4675301"/>
            <a:ext cx="109939" cy="120299"/>
          </a:xfrm>
          <a:prstGeom prst="rect">
            <a:avLst/>
          </a:prstGeom>
          <a:noFill/>
          <a:ln>
            <a:noFill/>
          </a:ln>
        </p:spPr>
      </p:pic>
      <p:sp>
        <p:nvSpPr>
          <p:cNvPr id="293" name="Google Shape;293;p35"/>
          <p:cNvSpPr txBox="1"/>
          <p:nvPr/>
        </p:nvSpPr>
        <p:spPr>
          <a:xfrm>
            <a:off x="191963" y="458785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Helvetica Neue"/>
                <a:ea typeface="Helvetica Neue"/>
                <a:cs typeface="Helvetica Neue"/>
                <a:sym typeface="Helvetica Neue"/>
              </a:rPr>
              <a:t>p &lt; 0.05</a:t>
            </a:r>
            <a:endParaRPr sz="800">
              <a:latin typeface="Helvetica Neue"/>
              <a:ea typeface="Helvetica Neue"/>
              <a:cs typeface="Helvetica Neue"/>
              <a:sym typeface="Helvetica Neue"/>
            </a:endParaRPr>
          </a:p>
        </p:txBody>
      </p:sp>
      <p:pic>
        <p:nvPicPr>
          <p:cNvPr id="294" name="Google Shape;294;p35"/>
          <p:cNvPicPr preferRelativeResize="0"/>
          <p:nvPr/>
        </p:nvPicPr>
        <p:blipFill>
          <a:blip r:embed="rId4">
            <a:alphaModFix/>
          </a:blip>
          <a:stretch>
            <a:fillRect/>
          </a:stretch>
        </p:blipFill>
        <p:spPr>
          <a:xfrm>
            <a:off x="190950" y="823163"/>
            <a:ext cx="4369694" cy="2696725"/>
          </a:xfrm>
          <a:prstGeom prst="rect">
            <a:avLst/>
          </a:prstGeom>
          <a:noFill/>
          <a:ln>
            <a:noFill/>
          </a:ln>
        </p:spPr>
      </p:pic>
      <p:pic>
        <p:nvPicPr>
          <p:cNvPr id="295" name="Google Shape;295;p35"/>
          <p:cNvPicPr preferRelativeResize="0"/>
          <p:nvPr/>
        </p:nvPicPr>
        <p:blipFill>
          <a:blip r:embed="rId5">
            <a:alphaModFix/>
          </a:blip>
          <a:stretch>
            <a:fillRect/>
          </a:stretch>
        </p:blipFill>
        <p:spPr>
          <a:xfrm>
            <a:off x="4551075" y="801300"/>
            <a:ext cx="4440525" cy="2740438"/>
          </a:xfrm>
          <a:prstGeom prst="rect">
            <a:avLst/>
          </a:prstGeom>
          <a:noFill/>
          <a:ln>
            <a:noFill/>
          </a:ln>
        </p:spPr>
      </p:pic>
      <p:sp>
        <p:nvSpPr>
          <p:cNvPr id="296" name="Google Shape;296;p35"/>
          <p:cNvSpPr txBox="1"/>
          <p:nvPr>
            <p:ph idx="4294967295" type="body"/>
          </p:nvPr>
        </p:nvSpPr>
        <p:spPr>
          <a:xfrm>
            <a:off x="311700" y="3519888"/>
            <a:ext cx="8520600" cy="9684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Clr>
                <a:srgbClr val="002060"/>
              </a:buClr>
              <a:buSzPts val="1400"/>
              <a:buChar char="●"/>
            </a:pPr>
            <a:r>
              <a:rPr lang="en" sz="1400">
                <a:solidFill>
                  <a:srgbClr val="002060"/>
                </a:solidFill>
                <a:latin typeface="Arial"/>
                <a:ea typeface="Arial"/>
                <a:cs typeface="Arial"/>
                <a:sym typeface="Arial"/>
              </a:rPr>
              <a:t>Other Iterations:</a:t>
            </a:r>
            <a:endParaRPr sz="1400">
              <a:solidFill>
                <a:srgbClr val="002060"/>
              </a:solidFill>
              <a:latin typeface="Arial"/>
              <a:ea typeface="Arial"/>
              <a:cs typeface="Arial"/>
              <a:sym typeface="Arial"/>
            </a:endParaRPr>
          </a:p>
          <a:p>
            <a:pPr indent="-317500" lvl="1" marL="914400" rtl="0" algn="l">
              <a:spcBef>
                <a:spcPts val="0"/>
              </a:spcBef>
              <a:spcAft>
                <a:spcPts val="0"/>
              </a:spcAft>
              <a:buClr>
                <a:srgbClr val="002060"/>
              </a:buClr>
              <a:buSzPts val="1400"/>
              <a:buFont typeface="Arial"/>
              <a:buChar char="○"/>
            </a:pPr>
            <a:r>
              <a:rPr lang="en" sz="1400">
                <a:solidFill>
                  <a:srgbClr val="002060"/>
                </a:solidFill>
                <a:latin typeface="Arial"/>
                <a:ea typeface="Arial"/>
                <a:cs typeface="Arial"/>
                <a:sym typeface="Arial"/>
              </a:rPr>
              <a:t>Max of all C/ T observations</a:t>
            </a:r>
            <a:endParaRPr sz="1400">
              <a:solidFill>
                <a:srgbClr val="002060"/>
              </a:solidFill>
              <a:latin typeface="Arial"/>
              <a:ea typeface="Arial"/>
              <a:cs typeface="Arial"/>
              <a:sym typeface="Arial"/>
            </a:endParaRPr>
          </a:p>
          <a:p>
            <a:pPr indent="-317500" lvl="1" marL="914400" rtl="0" algn="l">
              <a:spcBef>
                <a:spcPts val="0"/>
              </a:spcBef>
              <a:spcAft>
                <a:spcPts val="0"/>
              </a:spcAft>
              <a:buClr>
                <a:srgbClr val="002060"/>
              </a:buClr>
              <a:buSzPts val="1400"/>
              <a:buFont typeface="Arial"/>
              <a:buChar char="○"/>
            </a:pPr>
            <a:r>
              <a:rPr lang="en" sz="1400">
                <a:solidFill>
                  <a:srgbClr val="002060"/>
                </a:solidFill>
                <a:latin typeface="Arial"/>
                <a:ea typeface="Arial"/>
                <a:cs typeface="Arial"/>
                <a:sym typeface="Arial"/>
              </a:rPr>
              <a:t>Last C/ T observation</a:t>
            </a:r>
            <a:endParaRPr sz="1400">
              <a:solidFill>
                <a:srgbClr val="002060"/>
              </a:solidFill>
              <a:latin typeface="Arial"/>
              <a:ea typeface="Arial"/>
              <a:cs typeface="Arial"/>
              <a:sym typeface="Arial"/>
            </a:endParaRPr>
          </a:p>
          <a:p>
            <a:pPr indent="-317500" lvl="1" marL="914400" rtl="0" algn="l">
              <a:spcBef>
                <a:spcPts val="0"/>
              </a:spcBef>
              <a:spcAft>
                <a:spcPts val="0"/>
              </a:spcAft>
              <a:buClr>
                <a:srgbClr val="002060"/>
              </a:buClr>
              <a:buSzPts val="1400"/>
              <a:buFont typeface="Arial"/>
              <a:buChar char="○"/>
            </a:pPr>
            <a:r>
              <a:rPr lang="en" sz="1400">
                <a:solidFill>
                  <a:srgbClr val="002060"/>
                </a:solidFill>
                <a:latin typeface="Arial"/>
                <a:ea typeface="Arial"/>
                <a:cs typeface="Arial"/>
                <a:sym typeface="Arial"/>
              </a:rPr>
              <a:t>Max of C; Min of T</a:t>
            </a:r>
            <a:endParaRPr sz="1400">
              <a:solidFill>
                <a:srgbClr val="002060"/>
              </a:solidFill>
              <a:latin typeface="Arial"/>
              <a:ea typeface="Arial"/>
              <a:cs typeface="Arial"/>
              <a:sym typeface="Arial"/>
            </a:endParaRPr>
          </a:p>
          <a:p>
            <a:pPr indent="-317500" lvl="1" marL="914400" rtl="0" algn="l">
              <a:spcBef>
                <a:spcPts val="0"/>
              </a:spcBef>
              <a:spcAft>
                <a:spcPts val="0"/>
              </a:spcAft>
              <a:buClr>
                <a:srgbClr val="002060"/>
              </a:buClr>
              <a:buSzPts val="1400"/>
              <a:buFont typeface="Arial"/>
              <a:buChar char="○"/>
            </a:pPr>
            <a:r>
              <a:rPr lang="en" sz="1400">
                <a:solidFill>
                  <a:srgbClr val="002060"/>
                </a:solidFill>
                <a:latin typeface="Arial"/>
                <a:ea typeface="Arial"/>
                <a:cs typeface="Arial"/>
                <a:sym typeface="Arial"/>
              </a:rPr>
              <a:t>Min of C; Max of T</a:t>
            </a:r>
            <a:endParaRPr sz="1400">
              <a:solidFill>
                <a:srgbClr val="002060"/>
              </a:solidFill>
              <a:latin typeface="Arial"/>
              <a:ea typeface="Arial"/>
              <a:cs typeface="Arial"/>
              <a:sym typeface="Arial"/>
            </a:endParaRPr>
          </a:p>
        </p:txBody>
      </p:sp>
      <p:sp>
        <p:nvSpPr>
          <p:cNvPr id="297" name="Google Shape;297;p35"/>
          <p:cNvSpPr txBox="1"/>
          <p:nvPr>
            <p:ph idx="4294967295" type="body"/>
          </p:nvPr>
        </p:nvSpPr>
        <p:spPr>
          <a:xfrm>
            <a:off x="4343450" y="3642300"/>
            <a:ext cx="4184400" cy="92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1200">
                <a:solidFill>
                  <a:srgbClr val="002060"/>
                </a:solidFill>
                <a:latin typeface="Arial"/>
                <a:ea typeface="Arial"/>
                <a:cs typeface="Arial"/>
                <a:sym typeface="Arial"/>
              </a:rPr>
              <a:t>The </a:t>
            </a:r>
            <a:r>
              <a:rPr lang="en" sz="1200">
                <a:solidFill>
                  <a:srgbClr val="002060"/>
                </a:solidFill>
                <a:latin typeface="Arial"/>
                <a:ea typeface="Arial"/>
                <a:cs typeface="Arial"/>
                <a:sym typeface="Arial"/>
              </a:rPr>
              <a:t>general</a:t>
            </a:r>
            <a:r>
              <a:rPr lang="en" sz="1200">
                <a:solidFill>
                  <a:srgbClr val="002060"/>
                </a:solidFill>
                <a:latin typeface="Arial"/>
                <a:ea typeface="Arial"/>
                <a:cs typeface="Arial"/>
                <a:sym typeface="Arial"/>
              </a:rPr>
              <a:t> trend of treatment effect vs pre-experiment quality of sleep indicates - treatment effect might be higher for candidates who slept poor before the start of experiment</a:t>
            </a:r>
            <a:endParaRPr sz="1200">
              <a:solidFill>
                <a:srgbClr val="00206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36"/>
          <p:cNvPicPr preferRelativeResize="0"/>
          <p:nvPr/>
        </p:nvPicPr>
        <p:blipFill>
          <a:blip r:embed="rId3">
            <a:alphaModFix/>
          </a:blip>
          <a:stretch>
            <a:fillRect/>
          </a:stretch>
        </p:blipFill>
        <p:spPr>
          <a:xfrm>
            <a:off x="51750" y="778125"/>
            <a:ext cx="9040600" cy="3921449"/>
          </a:xfrm>
          <a:prstGeom prst="rect">
            <a:avLst/>
          </a:prstGeom>
          <a:noFill/>
          <a:ln>
            <a:noFill/>
          </a:ln>
        </p:spPr>
      </p:pic>
      <p:sp>
        <p:nvSpPr>
          <p:cNvPr id="303" name="Google Shape;303;p36"/>
          <p:cNvSpPr txBox="1"/>
          <p:nvPr>
            <p:ph type="title"/>
          </p:nvPr>
        </p:nvSpPr>
        <p:spPr>
          <a:xfrm>
            <a:off x="311700" y="9075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rPr>
              <a:t>Model 2 (b): Average Recorded Value - Compliant</a:t>
            </a:r>
            <a:endParaRPr sz="2600">
              <a:solidFill>
                <a:srgbClr val="073763"/>
              </a:solidFill>
            </a:endParaRPr>
          </a:p>
        </p:txBody>
      </p:sp>
      <p:sp>
        <p:nvSpPr>
          <p:cNvPr id="304" name="Google Shape;304;p36"/>
          <p:cNvSpPr/>
          <p:nvPr/>
        </p:nvSpPr>
        <p:spPr>
          <a:xfrm>
            <a:off x="2831624" y="1411950"/>
            <a:ext cx="1254600" cy="1587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2871999" y="3215125"/>
            <a:ext cx="1254600" cy="1587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37"/>
          <p:cNvPicPr preferRelativeResize="0"/>
          <p:nvPr/>
        </p:nvPicPr>
        <p:blipFill>
          <a:blip r:embed="rId3">
            <a:alphaModFix/>
          </a:blip>
          <a:stretch>
            <a:fillRect/>
          </a:stretch>
        </p:blipFill>
        <p:spPr>
          <a:xfrm rot="5400000">
            <a:off x="1028675" y="1635500"/>
            <a:ext cx="2676525" cy="1304925"/>
          </a:xfrm>
          <a:prstGeom prst="rect">
            <a:avLst/>
          </a:prstGeom>
          <a:noFill/>
          <a:ln>
            <a:noFill/>
          </a:ln>
        </p:spPr>
      </p:pic>
      <p:sp>
        <p:nvSpPr>
          <p:cNvPr id="311" name="Google Shape;311;p37"/>
          <p:cNvSpPr txBox="1"/>
          <p:nvPr>
            <p:ph idx="4294967295"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Model Iteration 3: Imputed Observations</a:t>
            </a:r>
            <a:endParaRPr sz="2600">
              <a:solidFill>
                <a:srgbClr val="073763"/>
              </a:solidFill>
              <a:latin typeface="Arial"/>
              <a:ea typeface="Arial"/>
              <a:cs typeface="Arial"/>
              <a:sym typeface="Arial"/>
            </a:endParaRPr>
          </a:p>
        </p:txBody>
      </p:sp>
      <p:sp>
        <p:nvSpPr>
          <p:cNvPr id="312" name="Google Shape;312;p37"/>
          <p:cNvSpPr txBox="1"/>
          <p:nvPr/>
        </p:nvSpPr>
        <p:spPr>
          <a:xfrm>
            <a:off x="345375" y="114050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Imputing missing values with </a:t>
            </a:r>
            <a:r>
              <a:rPr b="1" lang="en" sz="1000">
                <a:latin typeface="Helvetica Neue"/>
                <a:ea typeface="Helvetica Neue"/>
                <a:cs typeface="Helvetica Neue"/>
                <a:sym typeface="Helvetica Neue"/>
              </a:rPr>
              <a:t>average of C</a:t>
            </a:r>
            <a:endParaRPr b="1" sz="1000">
              <a:latin typeface="Helvetica Neue"/>
              <a:ea typeface="Helvetica Neue"/>
              <a:cs typeface="Helvetica Neue"/>
              <a:sym typeface="Helvetica Neue"/>
            </a:endParaRPr>
          </a:p>
        </p:txBody>
      </p:sp>
      <p:sp>
        <p:nvSpPr>
          <p:cNvPr id="313" name="Google Shape;313;p37"/>
          <p:cNvSpPr txBox="1"/>
          <p:nvPr/>
        </p:nvSpPr>
        <p:spPr>
          <a:xfrm>
            <a:off x="345375" y="247285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Imputing missing values with </a:t>
            </a:r>
            <a:r>
              <a:rPr b="1" lang="en" sz="1000">
                <a:latin typeface="Helvetica Neue"/>
                <a:ea typeface="Helvetica Neue"/>
                <a:cs typeface="Helvetica Neue"/>
                <a:sym typeface="Helvetica Neue"/>
              </a:rPr>
              <a:t>min of C</a:t>
            </a:r>
            <a:endParaRPr b="1" sz="1000">
              <a:latin typeface="Helvetica Neue"/>
              <a:ea typeface="Helvetica Neue"/>
              <a:cs typeface="Helvetica Neue"/>
              <a:sym typeface="Helvetica Neue"/>
            </a:endParaRPr>
          </a:p>
        </p:txBody>
      </p:sp>
      <p:pic>
        <p:nvPicPr>
          <p:cNvPr id="314" name="Google Shape;314;p37"/>
          <p:cNvPicPr preferRelativeResize="0"/>
          <p:nvPr/>
        </p:nvPicPr>
        <p:blipFill>
          <a:blip r:embed="rId4">
            <a:alphaModFix/>
          </a:blip>
          <a:stretch>
            <a:fillRect/>
          </a:stretch>
        </p:blipFill>
        <p:spPr>
          <a:xfrm>
            <a:off x="81009" y="4675301"/>
            <a:ext cx="109939" cy="120299"/>
          </a:xfrm>
          <a:prstGeom prst="rect">
            <a:avLst/>
          </a:prstGeom>
          <a:noFill/>
          <a:ln>
            <a:noFill/>
          </a:ln>
        </p:spPr>
      </p:pic>
      <p:sp>
        <p:nvSpPr>
          <p:cNvPr id="315" name="Google Shape;315;p37"/>
          <p:cNvSpPr txBox="1"/>
          <p:nvPr/>
        </p:nvSpPr>
        <p:spPr>
          <a:xfrm>
            <a:off x="191963" y="4587850"/>
            <a:ext cx="12648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Helvetica Neue"/>
                <a:ea typeface="Helvetica Neue"/>
                <a:cs typeface="Helvetica Neue"/>
                <a:sym typeface="Helvetica Neue"/>
              </a:rPr>
              <a:t>p &lt; 0.05</a:t>
            </a:r>
            <a:endParaRPr sz="800">
              <a:latin typeface="Helvetica Neue"/>
              <a:ea typeface="Helvetica Neue"/>
              <a:cs typeface="Helvetica Neue"/>
              <a:sym typeface="Helvetica Neue"/>
            </a:endParaRPr>
          </a:p>
        </p:txBody>
      </p:sp>
      <p:cxnSp>
        <p:nvCxnSpPr>
          <p:cNvPr id="316" name="Google Shape;316;p37"/>
          <p:cNvCxnSpPr/>
          <p:nvPr/>
        </p:nvCxnSpPr>
        <p:spPr>
          <a:xfrm>
            <a:off x="1610175" y="1435700"/>
            <a:ext cx="168600" cy="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37"/>
          <p:cNvCxnSpPr/>
          <p:nvPr/>
        </p:nvCxnSpPr>
        <p:spPr>
          <a:xfrm>
            <a:off x="1610175" y="2696650"/>
            <a:ext cx="168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72050" y="64025"/>
            <a:ext cx="90048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550">
                <a:solidFill>
                  <a:srgbClr val="073763"/>
                </a:solidFill>
                <a:latin typeface="Arial"/>
                <a:ea typeface="Arial"/>
                <a:cs typeface="Arial"/>
                <a:sym typeface="Arial"/>
              </a:rPr>
              <a:t>Model 3 (a): Imputing for missing values - Avg of Placebo obs</a:t>
            </a:r>
            <a:endParaRPr sz="2550">
              <a:solidFill>
                <a:srgbClr val="073763"/>
              </a:solidFill>
              <a:latin typeface="Arial"/>
              <a:ea typeface="Arial"/>
              <a:cs typeface="Arial"/>
              <a:sym typeface="Arial"/>
            </a:endParaRPr>
          </a:p>
        </p:txBody>
      </p:sp>
      <p:pic>
        <p:nvPicPr>
          <p:cNvPr id="323" name="Google Shape;323;p38"/>
          <p:cNvPicPr preferRelativeResize="0"/>
          <p:nvPr/>
        </p:nvPicPr>
        <p:blipFill>
          <a:blip r:embed="rId3">
            <a:alphaModFix/>
          </a:blip>
          <a:stretch>
            <a:fillRect/>
          </a:stretch>
        </p:blipFill>
        <p:spPr>
          <a:xfrm>
            <a:off x="152400" y="1002213"/>
            <a:ext cx="8839200" cy="3139072"/>
          </a:xfrm>
          <a:prstGeom prst="rect">
            <a:avLst/>
          </a:prstGeom>
          <a:noFill/>
          <a:ln>
            <a:noFill/>
          </a:ln>
        </p:spPr>
      </p:pic>
      <p:sp>
        <p:nvSpPr>
          <p:cNvPr id="324" name="Google Shape;324;p38"/>
          <p:cNvSpPr/>
          <p:nvPr/>
        </p:nvSpPr>
        <p:spPr>
          <a:xfrm>
            <a:off x="159300" y="1760875"/>
            <a:ext cx="8520600" cy="1731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39"/>
          <p:cNvPicPr preferRelativeResize="0"/>
          <p:nvPr/>
        </p:nvPicPr>
        <p:blipFill>
          <a:blip r:embed="rId3">
            <a:alphaModFix/>
          </a:blip>
          <a:stretch>
            <a:fillRect/>
          </a:stretch>
        </p:blipFill>
        <p:spPr>
          <a:xfrm>
            <a:off x="65725" y="3432175"/>
            <a:ext cx="8415275" cy="426100"/>
          </a:xfrm>
          <a:prstGeom prst="rect">
            <a:avLst/>
          </a:prstGeom>
          <a:noFill/>
          <a:ln>
            <a:noFill/>
          </a:ln>
        </p:spPr>
      </p:pic>
      <p:sp>
        <p:nvSpPr>
          <p:cNvPr id="330" name="Google Shape;330;p39"/>
          <p:cNvSpPr txBox="1"/>
          <p:nvPr>
            <p:ph idx="4294967295" type="body"/>
          </p:nvPr>
        </p:nvSpPr>
        <p:spPr>
          <a:xfrm>
            <a:off x="311700" y="899575"/>
            <a:ext cx="8520600" cy="36693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lang="en" sz="1600">
                <a:solidFill>
                  <a:srgbClr val="002060"/>
                </a:solidFill>
                <a:latin typeface="Arial"/>
                <a:ea typeface="Arial"/>
                <a:cs typeface="Arial"/>
                <a:sym typeface="Arial"/>
              </a:rPr>
              <a:t>Research Question and Experiment Design</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73763"/>
                </a:solidFill>
                <a:latin typeface="Arial"/>
                <a:ea typeface="Arial"/>
                <a:cs typeface="Arial"/>
                <a:sym typeface="Arial"/>
              </a:rPr>
              <a:t>Covariate Balance and compliance</a:t>
            </a:r>
            <a:endParaRPr b="1" sz="1600">
              <a:solidFill>
                <a:schemeClr val="lt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02060"/>
                </a:solidFill>
                <a:latin typeface="Arial"/>
                <a:ea typeface="Arial"/>
                <a:cs typeface="Arial"/>
                <a:sym typeface="Arial"/>
              </a:rPr>
              <a:t>Model Iterations</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b="1" lang="en" sz="1600">
                <a:solidFill>
                  <a:schemeClr val="lt1"/>
                </a:solidFill>
                <a:latin typeface="Arial"/>
                <a:ea typeface="Arial"/>
                <a:cs typeface="Arial"/>
                <a:sym typeface="Arial"/>
              </a:rPr>
              <a:t>Post Experiment Feedback</a:t>
            </a:r>
            <a:endParaRPr b="1" sz="1600">
              <a:solidFill>
                <a:schemeClr val="lt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 sz="1600">
                <a:solidFill>
                  <a:srgbClr val="002060"/>
                </a:solidFill>
                <a:latin typeface="Arial"/>
                <a:ea typeface="Arial"/>
                <a:cs typeface="Arial"/>
                <a:sym typeface="Arial"/>
              </a:rPr>
              <a:t>Questions and Discussion</a:t>
            </a:r>
            <a:endParaRPr sz="1600">
              <a:solidFill>
                <a:srgbClr val="002060"/>
              </a:solidFill>
              <a:latin typeface="Arial"/>
              <a:ea typeface="Arial"/>
              <a:cs typeface="Arial"/>
              <a:sym typeface="Arial"/>
            </a:endParaRPr>
          </a:p>
          <a:p>
            <a:pPr indent="0" lvl="0" marL="0" rtl="0" algn="l">
              <a:spcBef>
                <a:spcPts val="1000"/>
              </a:spcBef>
              <a:spcAft>
                <a:spcPts val="0"/>
              </a:spcAft>
              <a:buNone/>
            </a:pPr>
            <a:r>
              <a:t/>
            </a:r>
            <a:endParaRPr sz="1600">
              <a:solidFill>
                <a:srgbClr val="002060"/>
              </a:solidFill>
              <a:latin typeface="Arial"/>
              <a:ea typeface="Arial"/>
              <a:cs typeface="Arial"/>
              <a:sym typeface="Arial"/>
            </a:endParaRPr>
          </a:p>
          <a:p>
            <a:pPr indent="0" lvl="0" marL="0" rtl="0" algn="l">
              <a:spcBef>
                <a:spcPts val="1000"/>
              </a:spcBef>
              <a:spcAft>
                <a:spcPts val="0"/>
              </a:spcAft>
              <a:buNone/>
            </a:pPr>
            <a:r>
              <a:t/>
            </a:r>
            <a:endParaRPr sz="1600">
              <a:solidFill>
                <a:srgbClr val="002060"/>
              </a:solidFill>
              <a:latin typeface="Arial"/>
              <a:ea typeface="Arial"/>
              <a:cs typeface="Arial"/>
              <a:sym typeface="Arial"/>
            </a:endParaRPr>
          </a:p>
        </p:txBody>
      </p:sp>
      <p:sp>
        <p:nvSpPr>
          <p:cNvPr id="331" name="Google Shape;331;p39"/>
          <p:cNvSpPr txBox="1"/>
          <p:nvPr>
            <p:ph idx="4294967295" type="title"/>
          </p:nvPr>
        </p:nvSpPr>
        <p:spPr>
          <a:xfrm>
            <a:off x="311700" y="704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03262"/>
                </a:solidFill>
                <a:latin typeface="Arial"/>
                <a:ea typeface="Arial"/>
                <a:cs typeface="Arial"/>
                <a:sym typeface="Arial"/>
              </a:rPr>
              <a:t>Agenda</a:t>
            </a:r>
            <a:endParaRPr sz="2600">
              <a:solidFill>
                <a:srgbClr val="00326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311700" y="64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Experiment Feedback</a:t>
            </a:r>
            <a:endParaRPr sz="2600">
              <a:solidFill>
                <a:srgbClr val="073763"/>
              </a:solidFill>
              <a:latin typeface="Arial"/>
              <a:ea typeface="Arial"/>
              <a:cs typeface="Arial"/>
              <a:sym typeface="Arial"/>
            </a:endParaRPr>
          </a:p>
        </p:txBody>
      </p:sp>
      <p:pic>
        <p:nvPicPr>
          <p:cNvPr id="337" name="Google Shape;337;p40"/>
          <p:cNvPicPr preferRelativeResize="0"/>
          <p:nvPr/>
        </p:nvPicPr>
        <p:blipFill>
          <a:blip r:embed="rId3">
            <a:alphaModFix/>
          </a:blip>
          <a:stretch>
            <a:fillRect/>
          </a:stretch>
        </p:blipFill>
        <p:spPr>
          <a:xfrm>
            <a:off x="311688" y="926975"/>
            <a:ext cx="5114925" cy="2895600"/>
          </a:xfrm>
          <a:prstGeom prst="rect">
            <a:avLst/>
          </a:prstGeom>
          <a:noFill/>
          <a:ln>
            <a:noFill/>
          </a:ln>
        </p:spPr>
      </p:pic>
      <p:pic>
        <p:nvPicPr>
          <p:cNvPr id="338" name="Google Shape;338;p40"/>
          <p:cNvPicPr preferRelativeResize="0"/>
          <p:nvPr/>
        </p:nvPicPr>
        <p:blipFill>
          <a:blip r:embed="rId4">
            <a:alphaModFix/>
          </a:blip>
          <a:stretch>
            <a:fillRect/>
          </a:stretch>
        </p:blipFill>
        <p:spPr>
          <a:xfrm flipH="1">
            <a:off x="5737223" y="3677276"/>
            <a:ext cx="1036302" cy="1036302"/>
          </a:xfrm>
          <a:prstGeom prst="rect">
            <a:avLst/>
          </a:prstGeom>
          <a:noFill/>
          <a:ln>
            <a:noFill/>
          </a:ln>
        </p:spPr>
      </p:pic>
      <p:sp>
        <p:nvSpPr>
          <p:cNvPr id="339" name="Google Shape;339;p40"/>
          <p:cNvSpPr/>
          <p:nvPr/>
        </p:nvSpPr>
        <p:spPr>
          <a:xfrm>
            <a:off x="6345875" y="2942575"/>
            <a:ext cx="2622000" cy="868200"/>
          </a:xfrm>
          <a:prstGeom prst="wedgeRoundRectCallout">
            <a:avLst>
              <a:gd fmla="val -41720" name="adj1"/>
              <a:gd fmla="val 8078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 am glad that I was part of this survey and really enjoyed the reading material provided, would like to develop it as a habit to read something before going to bed.</a:t>
            </a:r>
            <a:endParaRPr sz="1000"/>
          </a:p>
        </p:txBody>
      </p:sp>
      <p:pic>
        <p:nvPicPr>
          <p:cNvPr id="340" name="Google Shape;340;p40"/>
          <p:cNvPicPr preferRelativeResize="0"/>
          <p:nvPr/>
        </p:nvPicPr>
        <p:blipFill>
          <a:blip r:embed="rId5">
            <a:alphaModFix/>
          </a:blip>
          <a:stretch>
            <a:fillRect/>
          </a:stretch>
        </p:blipFill>
        <p:spPr>
          <a:xfrm>
            <a:off x="8093075" y="1672387"/>
            <a:ext cx="874800" cy="806476"/>
          </a:xfrm>
          <a:prstGeom prst="rect">
            <a:avLst/>
          </a:prstGeom>
          <a:noFill/>
          <a:ln>
            <a:noFill/>
          </a:ln>
        </p:spPr>
      </p:pic>
      <p:sp>
        <p:nvSpPr>
          <p:cNvPr id="341" name="Google Shape;341;p40"/>
          <p:cNvSpPr/>
          <p:nvPr/>
        </p:nvSpPr>
        <p:spPr>
          <a:xfrm>
            <a:off x="5737225" y="774575"/>
            <a:ext cx="2622000" cy="868200"/>
          </a:xfrm>
          <a:prstGeom prst="wedgeRoundRectCallout">
            <a:avLst>
              <a:gd fmla="val 50915" name="adj1"/>
              <a:gd fmla="val 8583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Sometimes I stay up late to study for my midterm and that definitely affected my sleep</a:t>
            </a: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id="346" name="Google Shape;346;p41"/>
          <p:cNvPicPr preferRelativeResize="0"/>
          <p:nvPr/>
        </p:nvPicPr>
        <p:blipFill>
          <a:blip r:embed="rId3">
            <a:alphaModFix/>
          </a:blip>
          <a:stretch>
            <a:fillRect/>
          </a:stretch>
        </p:blipFill>
        <p:spPr>
          <a:xfrm>
            <a:off x="65725" y="4222975"/>
            <a:ext cx="8415275" cy="426100"/>
          </a:xfrm>
          <a:prstGeom prst="rect">
            <a:avLst/>
          </a:prstGeom>
          <a:noFill/>
          <a:ln>
            <a:noFill/>
          </a:ln>
        </p:spPr>
      </p:pic>
      <p:sp>
        <p:nvSpPr>
          <p:cNvPr id="347" name="Google Shape;347;p41"/>
          <p:cNvSpPr txBox="1"/>
          <p:nvPr>
            <p:ph idx="4294967295" type="body"/>
          </p:nvPr>
        </p:nvSpPr>
        <p:spPr>
          <a:xfrm>
            <a:off x="311700" y="899575"/>
            <a:ext cx="8520600" cy="36693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lang="en" sz="1600">
                <a:solidFill>
                  <a:srgbClr val="002060"/>
                </a:solidFill>
                <a:latin typeface="Arial"/>
                <a:ea typeface="Arial"/>
                <a:cs typeface="Arial"/>
                <a:sym typeface="Arial"/>
              </a:rPr>
              <a:t>Research Question and Experiment Design</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73763"/>
                </a:solidFill>
                <a:latin typeface="Arial"/>
                <a:ea typeface="Arial"/>
                <a:cs typeface="Arial"/>
                <a:sym typeface="Arial"/>
              </a:rPr>
              <a:t>Covariate Balance and compliance</a:t>
            </a:r>
            <a:endParaRPr b="1" sz="1600">
              <a:solidFill>
                <a:schemeClr val="lt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02060"/>
                </a:solidFill>
                <a:latin typeface="Arial"/>
                <a:ea typeface="Arial"/>
                <a:cs typeface="Arial"/>
                <a:sym typeface="Arial"/>
              </a:rPr>
              <a:t>Model Iterations</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02060"/>
                </a:solidFill>
                <a:latin typeface="Arial"/>
                <a:ea typeface="Arial"/>
                <a:cs typeface="Arial"/>
                <a:sym typeface="Arial"/>
              </a:rPr>
              <a:t>Post Experiment Feedback</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 sz="1600">
                <a:solidFill>
                  <a:schemeClr val="lt1"/>
                </a:solidFill>
                <a:latin typeface="Arial"/>
                <a:ea typeface="Arial"/>
                <a:cs typeface="Arial"/>
                <a:sym typeface="Arial"/>
              </a:rPr>
              <a:t>Questions and Discussion</a:t>
            </a:r>
            <a:endParaRPr b="1" sz="1600">
              <a:solidFill>
                <a:schemeClr val="lt1"/>
              </a:solidFill>
              <a:latin typeface="Arial"/>
              <a:ea typeface="Arial"/>
              <a:cs typeface="Arial"/>
              <a:sym typeface="Arial"/>
            </a:endParaRPr>
          </a:p>
          <a:p>
            <a:pPr indent="0" lvl="0" marL="0" rtl="0" algn="l">
              <a:spcBef>
                <a:spcPts val="1000"/>
              </a:spcBef>
              <a:spcAft>
                <a:spcPts val="0"/>
              </a:spcAft>
              <a:buNone/>
            </a:pPr>
            <a:r>
              <a:t/>
            </a:r>
            <a:endParaRPr sz="1600">
              <a:solidFill>
                <a:srgbClr val="002060"/>
              </a:solidFill>
              <a:latin typeface="Arial"/>
              <a:ea typeface="Arial"/>
              <a:cs typeface="Arial"/>
              <a:sym typeface="Arial"/>
            </a:endParaRPr>
          </a:p>
          <a:p>
            <a:pPr indent="0" lvl="0" marL="0" rtl="0" algn="l">
              <a:spcBef>
                <a:spcPts val="1000"/>
              </a:spcBef>
              <a:spcAft>
                <a:spcPts val="0"/>
              </a:spcAft>
              <a:buNone/>
            </a:pPr>
            <a:r>
              <a:t/>
            </a:r>
            <a:endParaRPr sz="1600">
              <a:solidFill>
                <a:srgbClr val="002060"/>
              </a:solidFill>
              <a:latin typeface="Arial"/>
              <a:ea typeface="Arial"/>
              <a:cs typeface="Arial"/>
              <a:sym typeface="Arial"/>
            </a:endParaRPr>
          </a:p>
        </p:txBody>
      </p:sp>
      <p:sp>
        <p:nvSpPr>
          <p:cNvPr id="348" name="Google Shape;348;p41"/>
          <p:cNvSpPr txBox="1"/>
          <p:nvPr>
            <p:ph idx="4294967295" type="title"/>
          </p:nvPr>
        </p:nvSpPr>
        <p:spPr>
          <a:xfrm>
            <a:off x="311700" y="704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03262"/>
                </a:solidFill>
                <a:latin typeface="Arial"/>
                <a:ea typeface="Arial"/>
                <a:cs typeface="Arial"/>
                <a:sym typeface="Arial"/>
              </a:rPr>
              <a:t>Agenda</a:t>
            </a:r>
            <a:endParaRPr sz="2600">
              <a:solidFill>
                <a:srgbClr val="00326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2"/>
          <p:cNvSpPr txBox="1"/>
          <p:nvPr>
            <p:ph type="title"/>
          </p:nvPr>
        </p:nvSpPr>
        <p:spPr>
          <a:xfrm>
            <a:off x="311700" y="64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rPr>
              <a:t>Questions</a:t>
            </a:r>
            <a:r>
              <a:rPr lang="en" sz="2600">
                <a:solidFill>
                  <a:srgbClr val="073763"/>
                </a:solidFill>
              </a:rPr>
              <a:t> </a:t>
            </a:r>
            <a:endParaRPr sz="2600">
              <a:solidFill>
                <a:srgbClr val="073763"/>
              </a:solidFill>
            </a:endParaRPr>
          </a:p>
        </p:txBody>
      </p:sp>
      <p:sp>
        <p:nvSpPr>
          <p:cNvPr id="354" name="Google Shape;354;p42"/>
          <p:cNvSpPr txBox="1"/>
          <p:nvPr/>
        </p:nvSpPr>
        <p:spPr>
          <a:xfrm>
            <a:off x="539400" y="1018050"/>
            <a:ext cx="7901400" cy="3328200"/>
          </a:xfrm>
          <a:prstGeom prst="rect">
            <a:avLst/>
          </a:prstGeom>
          <a:noFill/>
          <a:ln>
            <a:noFill/>
          </a:ln>
        </p:spPr>
        <p:txBody>
          <a:bodyPr anchorCtr="0" anchor="t" bIns="91425" lIns="91425" spcFirstLastPara="1" rIns="91425" wrap="square" tIns="91425">
            <a:noAutofit/>
          </a:bodyPr>
          <a:lstStyle/>
          <a:p>
            <a:pPr indent="-177800" lvl="1" marL="685800" rtl="0" algn="l">
              <a:lnSpc>
                <a:spcPct val="150000"/>
              </a:lnSpc>
              <a:spcBef>
                <a:spcPts val="1000"/>
              </a:spcBef>
              <a:spcAft>
                <a:spcPts val="0"/>
              </a:spcAft>
              <a:buClr>
                <a:srgbClr val="073763"/>
              </a:buClr>
              <a:buSzPts val="1600"/>
              <a:buFont typeface="Helvetica Neue"/>
              <a:buChar char="○"/>
            </a:pPr>
            <a:r>
              <a:rPr lang="en" sz="1600">
                <a:solidFill>
                  <a:srgbClr val="073763"/>
                </a:solidFill>
                <a:latin typeface="Helvetica Neue"/>
                <a:ea typeface="Helvetica Neue"/>
                <a:cs typeface="Helvetica Neue"/>
                <a:sym typeface="Helvetica Neue"/>
              </a:rPr>
              <a:t>How would you define a complier?</a:t>
            </a:r>
            <a:endParaRPr sz="1600">
              <a:solidFill>
                <a:srgbClr val="073763"/>
              </a:solidFill>
              <a:latin typeface="Helvetica Neue"/>
              <a:ea typeface="Helvetica Neue"/>
              <a:cs typeface="Helvetica Neue"/>
              <a:sym typeface="Helvetica Neue"/>
            </a:endParaRPr>
          </a:p>
          <a:p>
            <a:pPr indent="-177800" lvl="1" marL="685800" rtl="0" algn="l">
              <a:lnSpc>
                <a:spcPct val="150000"/>
              </a:lnSpc>
              <a:spcBef>
                <a:spcPts val="0"/>
              </a:spcBef>
              <a:spcAft>
                <a:spcPts val="0"/>
              </a:spcAft>
              <a:buClr>
                <a:srgbClr val="003262"/>
              </a:buClr>
              <a:buSzPts val="1600"/>
              <a:buChar char="○"/>
            </a:pPr>
            <a:r>
              <a:rPr lang="en" sz="1600">
                <a:solidFill>
                  <a:srgbClr val="073763"/>
                </a:solidFill>
                <a:latin typeface="Helvetica Neue"/>
                <a:ea typeface="Helvetica Neue"/>
                <a:cs typeface="Helvetica Neue"/>
                <a:sym typeface="Helvetica Neue"/>
              </a:rPr>
              <a:t>How would you assess partial compliance?</a:t>
            </a:r>
            <a:endParaRPr sz="1600">
              <a:solidFill>
                <a:srgbClr val="073763"/>
              </a:solidFill>
              <a:latin typeface="Helvetica Neue"/>
              <a:ea typeface="Helvetica Neue"/>
              <a:cs typeface="Helvetica Neue"/>
              <a:sym typeface="Helvetica Neue"/>
            </a:endParaRPr>
          </a:p>
          <a:p>
            <a:pPr indent="-177800" lvl="1" marL="685800" rtl="0" algn="l">
              <a:lnSpc>
                <a:spcPct val="150000"/>
              </a:lnSpc>
              <a:spcBef>
                <a:spcPts val="0"/>
              </a:spcBef>
              <a:spcAft>
                <a:spcPts val="0"/>
              </a:spcAft>
              <a:buClr>
                <a:srgbClr val="003262"/>
              </a:buClr>
              <a:buSzPts val="1600"/>
              <a:buChar char="○"/>
            </a:pPr>
            <a:r>
              <a:rPr lang="en" sz="1600">
                <a:solidFill>
                  <a:srgbClr val="073763"/>
                </a:solidFill>
                <a:latin typeface="Helvetica Neue"/>
                <a:ea typeface="Helvetica Neue"/>
                <a:cs typeface="Helvetica Neue"/>
                <a:sym typeface="Helvetica Neue"/>
              </a:rPr>
              <a:t>Does randomization hold with partial and non compliance?</a:t>
            </a:r>
            <a:endParaRPr sz="1600">
              <a:solidFill>
                <a:srgbClr val="073763"/>
              </a:solidFill>
              <a:latin typeface="Helvetica Neue"/>
              <a:ea typeface="Helvetica Neue"/>
              <a:cs typeface="Helvetica Neue"/>
              <a:sym typeface="Helvetica Neue"/>
            </a:endParaRPr>
          </a:p>
          <a:p>
            <a:pPr indent="-177800" lvl="1" marL="685800" rtl="0" algn="l">
              <a:lnSpc>
                <a:spcPct val="150000"/>
              </a:lnSpc>
              <a:spcBef>
                <a:spcPts val="0"/>
              </a:spcBef>
              <a:spcAft>
                <a:spcPts val="0"/>
              </a:spcAft>
              <a:buClr>
                <a:schemeClr val="dk1"/>
              </a:buClr>
              <a:buSzPts val="1600"/>
              <a:buChar char="○"/>
            </a:pPr>
            <a:r>
              <a:rPr lang="en" sz="1600">
                <a:solidFill>
                  <a:srgbClr val="073763"/>
                </a:solidFill>
                <a:latin typeface="Helvetica Neue"/>
                <a:ea typeface="Helvetica Neue"/>
                <a:cs typeface="Helvetica Neue"/>
                <a:sym typeface="Helvetica Neue"/>
              </a:rPr>
              <a:t>Are there other models we should consider?</a:t>
            </a:r>
            <a:endParaRPr sz="1600">
              <a:solidFill>
                <a:srgbClr val="073763"/>
              </a:solidFill>
              <a:latin typeface="Helvetica Neue"/>
              <a:ea typeface="Helvetica Neue"/>
              <a:cs typeface="Helvetica Neue"/>
              <a:sym typeface="Helvetica Neue"/>
            </a:endParaRPr>
          </a:p>
          <a:p>
            <a:pPr indent="0" lvl="0" marL="228600" marR="0" rtl="0" algn="l">
              <a:lnSpc>
                <a:spcPct val="115000"/>
              </a:lnSpc>
              <a:spcBef>
                <a:spcPts val="1000"/>
              </a:spcBef>
              <a:spcAft>
                <a:spcPts val="0"/>
              </a:spcAft>
              <a:buNone/>
            </a:pPr>
            <a:r>
              <a:t/>
            </a:r>
            <a:endParaRPr sz="1600">
              <a:solidFill>
                <a:srgbClr val="073763"/>
              </a:solidFill>
              <a:latin typeface="Helvetica Neue"/>
              <a:ea typeface="Helvetica Neue"/>
              <a:cs typeface="Helvetica Neue"/>
              <a:sym typeface="Helvetica Neue"/>
            </a:endParaRPr>
          </a:p>
          <a:p>
            <a:pPr indent="0" lvl="0" marL="228600" marR="0" rtl="0" algn="l">
              <a:lnSpc>
                <a:spcPct val="115000"/>
              </a:lnSpc>
              <a:spcBef>
                <a:spcPts val="1000"/>
              </a:spcBef>
              <a:spcAft>
                <a:spcPts val="0"/>
              </a:spcAft>
              <a:buNone/>
            </a:pPr>
            <a:r>
              <a:t/>
            </a:r>
            <a:endParaRPr sz="1600">
              <a:solidFill>
                <a:srgbClr val="07376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704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03262"/>
                </a:solidFill>
                <a:latin typeface="Arial"/>
                <a:ea typeface="Arial"/>
                <a:cs typeface="Arial"/>
                <a:sym typeface="Arial"/>
              </a:rPr>
              <a:t>Research Question </a:t>
            </a:r>
            <a:endParaRPr sz="2600">
              <a:solidFill>
                <a:srgbClr val="003262"/>
              </a:solidFill>
              <a:latin typeface="Arial"/>
              <a:ea typeface="Arial"/>
              <a:cs typeface="Arial"/>
              <a:sym typeface="Arial"/>
            </a:endParaRPr>
          </a:p>
        </p:txBody>
      </p:sp>
      <p:sp>
        <p:nvSpPr>
          <p:cNvPr id="110" name="Google Shape;110;p16"/>
          <p:cNvSpPr txBox="1"/>
          <p:nvPr>
            <p:ph idx="1" type="body"/>
          </p:nvPr>
        </p:nvSpPr>
        <p:spPr>
          <a:xfrm>
            <a:off x="235500" y="1152475"/>
            <a:ext cx="4260300" cy="34164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sz="2400">
              <a:solidFill>
                <a:srgbClr val="073763"/>
              </a:solidFill>
              <a:latin typeface="Arial"/>
              <a:ea typeface="Arial"/>
              <a:cs typeface="Arial"/>
              <a:sym typeface="Arial"/>
            </a:endParaRPr>
          </a:p>
          <a:p>
            <a:pPr indent="0" lvl="0" marL="0" rtl="0" algn="l">
              <a:spcBef>
                <a:spcPts val="1000"/>
              </a:spcBef>
              <a:spcAft>
                <a:spcPts val="0"/>
              </a:spcAft>
              <a:buNone/>
            </a:pPr>
            <a:r>
              <a:rPr lang="en" sz="2400">
                <a:solidFill>
                  <a:srgbClr val="073763"/>
                </a:solidFill>
                <a:latin typeface="Arial"/>
                <a:ea typeface="Arial"/>
                <a:cs typeface="Arial"/>
                <a:sym typeface="Arial"/>
              </a:rPr>
              <a:t>Does 10-15 mins of </a:t>
            </a:r>
            <a:r>
              <a:rPr lang="en" sz="2400" u="sng">
                <a:solidFill>
                  <a:srgbClr val="073763"/>
                </a:solidFill>
                <a:latin typeface="Arial"/>
                <a:ea typeface="Arial"/>
                <a:cs typeface="Arial"/>
                <a:sym typeface="Arial"/>
              </a:rPr>
              <a:t>not</a:t>
            </a:r>
            <a:r>
              <a:rPr lang="en" sz="2400">
                <a:solidFill>
                  <a:srgbClr val="073763"/>
                </a:solidFill>
                <a:latin typeface="Arial"/>
                <a:ea typeface="Arial"/>
                <a:cs typeface="Arial"/>
                <a:sym typeface="Arial"/>
              </a:rPr>
              <a:t> using electronic devices prior to sleep change sleep quality?</a:t>
            </a:r>
            <a:endParaRPr sz="2400">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p:txBody>
      </p:sp>
      <p:pic>
        <p:nvPicPr>
          <p:cNvPr id="111" name="Google Shape;111;p16"/>
          <p:cNvPicPr preferRelativeResize="0"/>
          <p:nvPr/>
        </p:nvPicPr>
        <p:blipFill>
          <a:blip r:embed="rId3">
            <a:alphaModFix/>
          </a:blip>
          <a:stretch>
            <a:fillRect/>
          </a:stretch>
        </p:blipFill>
        <p:spPr>
          <a:xfrm>
            <a:off x="4673324" y="1474887"/>
            <a:ext cx="4158976" cy="27715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pic>
        <p:nvPicPr>
          <p:cNvPr id="359" name="Google Shape;359;p43"/>
          <p:cNvPicPr preferRelativeResize="0"/>
          <p:nvPr/>
        </p:nvPicPr>
        <p:blipFill>
          <a:blip r:embed="rId3">
            <a:alphaModFix/>
          </a:blip>
          <a:stretch>
            <a:fillRect/>
          </a:stretch>
        </p:blipFill>
        <p:spPr>
          <a:xfrm>
            <a:off x="296250" y="2132325"/>
            <a:ext cx="8415275" cy="628650"/>
          </a:xfrm>
          <a:prstGeom prst="rect">
            <a:avLst/>
          </a:prstGeom>
          <a:noFill/>
          <a:ln>
            <a:noFill/>
          </a:ln>
        </p:spPr>
      </p:pic>
      <p:sp>
        <p:nvSpPr>
          <p:cNvPr id="360" name="Google Shape;360;p43"/>
          <p:cNvSpPr txBox="1"/>
          <p:nvPr>
            <p:ph type="ctrTitle"/>
          </p:nvPr>
        </p:nvSpPr>
        <p:spPr>
          <a:xfrm>
            <a:off x="685800" y="841772"/>
            <a:ext cx="7772400" cy="1790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 sz="2600">
                <a:solidFill>
                  <a:schemeClr val="lt1"/>
                </a:solidFill>
              </a:rPr>
              <a:t>Appendix</a:t>
            </a:r>
            <a:endParaRPr b="1" sz="2600">
              <a:solidFill>
                <a:schemeClr val="lt1"/>
              </a:solidFill>
            </a:endParaRPr>
          </a:p>
        </p:txBody>
      </p:sp>
      <p:pic>
        <p:nvPicPr>
          <p:cNvPr id="361" name="Google Shape;361;p43"/>
          <p:cNvPicPr preferRelativeResize="0"/>
          <p:nvPr/>
        </p:nvPicPr>
        <p:blipFill>
          <a:blip r:embed="rId4">
            <a:alphaModFix/>
          </a:blip>
          <a:stretch>
            <a:fillRect/>
          </a:stretch>
        </p:blipFill>
        <p:spPr>
          <a:xfrm>
            <a:off x="0" y="346700"/>
            <a:ext cx="8800725" cy="628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4"/>
          <p:cNvSpPr txBox="1"/>
          <p:nvPr>
            <p:ph type="title"/>
          </p:nvPr>
        </p:nvSpPr>
        <p:spPr>
          <a:xfrm>
            <a:off x="311700" y="64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02060"/>
                </a:solidFill>
              </a:rPr>
              <a:t>References</a:t>
            </a:r>
            <a:endParaRPr sz="2600">
              <a:solidFill>
                <a:srgbClr val="002060"/>
              </a:solidFill>
            </a:endParaRPr>
          </a:p>
        </p:txBody>
      </p:sp>
      <p:sp>
        <p:nvSpPr>
          <p:cNvPr id="367" name="Google Shape;367;p44"/>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Clr>
                <a:srgbClr val="002060"/>
              </a:buClr>
              <a:buSzPts val="1600"/>
              <a:buFont typeface="Arial"/>
              <a:buChar char="●"/>
            </a:pPr>
            <a:r>
              <a:rPr lang="en" sz="1600">
                <a:solidFill>
                  <a:srgbClr val="002060"/>
                </a:solidFill>
                <a:latin typeface="Arial"/>
                <a:ea typeface="Arial"/>
                <a:cs typeface="Arial"/>
                <a:sym typeface="Arial"/>
              </a:rPr>
              <a:t>The Sleep Revolution, Arianna Huffington Pg. 287-289</a:t>
            </a:r>
            <a:endParaRPr sz="1600">
              <a:solidFill>
                <a:srgbClr val="002060"/>
              </a:solidFill>
              <a:latin typeface="Arial"/>
              <a:ea typeface="Arial"/>
              <a:cs typeface="Arial"/>
              <a:sym typeface="Arial"/>
            </a:endParaRPr>
          </a:p>
          <a:p>
            <a:pPr indent="0" lvl="0" marL="0" rtl="0" algn="l">
              <a:spcBef>
                <a:spcPts val="1000"/>
              </a:spcBef>
              <a:spcAft>
                <a:spcPts val="0"/>
              </a:spcAft>
              <a:buNone/>
            </a:pPr>
            <a:r>
              <a:t/>
            </a:r>
            <a:endParaRPr sz="1600">
              <a:solidFill>
                <a:srgbClr val="002060"/>
              </a:solidFill>
              <a:latin typeface="Arial"/>
              <a:ea typeface="Arial"/>
              <a:cs typeface="Arial"/>
              <a:sym typeface="Arial"/>
            </a:endParaRPr>
          </a:p>
          <a:p>
            <a:pPr indent="-330200" lvl="0" marL="457200" rtl="0" algn="l">
              <a:spcBef>
                <a:spcPts val="1000"/>
              </a:spcBef>
              <a:spcAft>
                <a:spcPts val="0"/>
              </a:spcAft>
              <a:buClr>
                <a:srgbClr val="002060"/>
              </a:buClr>
              <a:buSzPts val="1600"/>
              <a:buChar char="●"/>
            </a:pPr>
            <a:r>
              <a:rPr lang="en" sz="1600">
                <a:solidFill>
                  <a:srgbClr val="002060"/>
                </a:solidFill>
              </a:rPr>
              <a:t>Compliance effects in a randomised controlled trial of yoga for chronic low back pain: a methodological study, Physiotherapy. 2014 Sep; 100(3): 256–262, H.E. Tilbrook,⁎ C.E. Hewitt, J.D. Aplin,1 A. Semlyen, A. Trewhela, I. Watt, and D.J. Torgerson</a:t>
            </a:r>
            <a:endParaRPr sz="1600">
              <a:solidFill>
                <a:srgbClr val="002060"/>
              </a:solidFill>
            </a:endParaRPr>
          </a:p>
          <a:p>
            <a:pPr indent="0" lvl="0" marL="457200" rtl="0" algn="l">
              <a:spcBef>
                <a:spcPts val="1000"/>
              </a:spcBef>
              <a:spcAft>
                <a:spcPts val="0"/>
              </a:spcAft>
              <a:buNone/>
            </a:pPr>
            <a:r>
              <a:t/>
            </a:r>
            <a:endParaRPr sz="1600">
              <a:solidFill>
                <a:srgbClr val="002060"/>
              </a:solidFill>
            </a:endParaRPr>
          </a:p>
          <a:p>
            <a:pPr indent="-330200" lvl="0" marL="457200" rtl="0" algn="l">
              <a:spcBef>
                <a:spcPts val="1000"/>
              </a:spcBef>
              <a:spcAft>
                <a:spcPts val="0"/>
              </a:spcAft>
              <a:buClr>
                <a:srgbClr val="002060"/>
              </a:buClr>
              <a:buSzPts val="1600"/>
              <a:buChar char="●"/>
            </a:pPr>
            <a:r>
              <a:rPr lang="en" sz="1600">
                <a:solidFill>
                  <a:srgbClr val="002060"/>
                </a:solidFill>
              </a:rPr>
              <a:t>A case study in comparing therapies involving informative drop-out, non-ignorable non-compliance and repeated measurements, STATISTICS IN MEDICINE Statist. Med. 2005; 24:3773–3787, T. Harkanen, P. Knekt, E. Virtala, O. Lindfors</a:t>
            </a:r>
            <a:endParaRPr sz="160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pic>
        <p:nvPicPr>
          <p:cNvPr id="372" name="Google Shape;372;p45"/>
          <p:cNvPicPr preferRelativeResize="0"/>
          <p:nvPr/>
        </p:nvPicPr>
        <p:blipFill>
          <a:blip r:embed="rId3">
            <a:alphaModFix/>
          </a:blip>
          <a:stretch>
            <a:fillRect/>
          </a:stretch>
        </p:blipFill>
        <p:spPr>
          <a:xfrm>
            <a:off x="556775" y="1024737"/>
            <a:ext cx="8030450" cy="3094025"/>
          </a:xfrm>
          <a:prstGeom prst="rect">
            <a:avLst/>
          </a:prstGeom>
          <a:noFill/>
          <a:ln>
            <a:noFill/>
          </a:ln>
        </p:spPr>
      </p:pic>
      <p:sp>
        <p:nvSpPr>
          <p:cNvPr id="373" name="Google Shape;373;p45"/>
          <p:cNvSpPr txBox="1"/>
          <p:nvPr>
            <p:ph idx="4294967295"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Sensitivity Analysis - Missing data pattern</a:t>
            </a:r>
            <a:endParaRPr sz="2600">
              <a:solidFill>
                <a:srgbClr val="073763"/>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6"/>
          <p:cNvSpPr txBox="1"/>
          <p:nvPr>
            <p:ph idx="4294967295"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Sensitivity Analysis - Missing data by treatment</a:t>
            </a:r>
            <a:endParaRPr sz="2600">
              <a:solidFill>
                <a:srgbClr val="073763"/>
              </a:solidFill>
              <a:latin typeface="Arial"/>
              <a:ea typeface="Arial"/>
              <a:cs typeface="Arial"/>
              <a:sym typeface="Arial"/>
            </a:endParaRPr>
          </a:p>
        </p:txBody>
      </p:sp>
      <p:pic>
        <p:nvPicPr>
          <p:cNvPr id="379" name="Google Shape;379;p46"/>
          <p:cNvPicPr preferRelativeResize="0"/>
          <p:nvPr/>
        </p:nvPicPr>
        <p:blipFill>
          <a:blip r:embed="rId3">
            <a:alphaModFix/>
          </a:blip>
          <a:stretch>
            <a:fillRect/>
          </a:stretch>
        </p:blipFill>
        <p:spPr>
          <a:xfrm>
            <a:off x="609600" y="725100"/>
            <a:ext cx="7980351" cy="3990175"/>
          </a:xfrm>
          <a:prstGeom prst="rect">
            <a:avLst/>
          </a:prstGeom>
          <a:noFill/>
          <a:ln>
            <a:noFill/>
          </a:ln>
        </p:spPr>
      </p:pic>
      <p:sp>
        <p:nvSpPr>
          <p:cNvPr id="380" name="Google Shape;380;p46"/>
          <p:cNvSpPr/>
          <p:nvPr/>
        </p:nvSpPr>
        <p:spPr>
          <a:xfrm>
            <a:off x="235500" y="1684675"/>
            <a:ext cx="8520600" cy="2526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pic>
        <p:nvPicPr>
          <p:cNvPr id="385" name="Google Shape;385;p47"/>
          <p:cNvPicPr preferRelativeResize="0"/>
          <p:nvPr/>
        </p:nvPicPr>
        <p:blipFill>
          <a:blip r:embed="rId3">
            <a:alphaModFix/>
          </a:blip>
          <a:stretch>
            <a:fillRect/>
          </a:stretch>
        </p:blipFill>
        <p:spPr>
          <a:xfrm>
            <a:off x="173875" y="729970"/>
            <a:ext cx="8658425" cy="3979680"/>
          </a:xfrm>
          <a:prstGeom prst="rect">
            <a:avLst/>
          </a:prstGeom>
          <a:noFill/>
          <a:ln>
            <a:noFill/>
          </a:ln>
        </p:spPr>
      </p:pic>
      <p:sp>
        <p:nvSpPr>
          <p:cNvPr id="386" name="Google Shape;386;p47"/>
          <p:cNvSpPr txBox="1"/>
          <p:nvPr>
            <p:ph type="title"/>
          </p:nvPr>
        </p:nvSpPr>
        <p:spPr>
          <a:xfrm>
            <a:off x="311700" y="9075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rPr>
              <a:t>Model 2 (c): Average Recorded Value - Compliant</a:t>
            </a:r>
            <a:endParaRPr sz="2600">
              <a:solidFill>
                <a:srgbClr val="073763"/>
              </a:solidFill>
            </a:endParaRPr>
          </a:p>
        </p:txBody>
      </p:sp>
      <p:sp>
        <p:nvSpPr>
          <p:cNvPr id="387" name="Google Shape;387;p47"/>
          <p:cNvSpPr/>
          <p:nvPr/>
        </p:nvSpPr>
        <p:spPr>
          <a:xfrm>
            <a:off x="4106175" y="1535550"/>
            <a:ext cx="4552800" cy="2223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7"/>
          <p:cNvSpPr/>
          <p:nvPr/>
        </p:nvSpPr>
        <p:spPr>
          <a:xfrm>
            <a:off x="4015050" y="3256100"/>
            <a:ext cx="4644000" cy="1584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9" name="Google Shape;389;p47"/>
          <p:cNvCxnSpPr/>
          <p:nvPr/>
        </p:nvCxnSpPr>
        <p:spPr>
          <a:xfrm>
            <a:off x="5551075" y="1138200"/>
            <a:ext cx="14400" cy="25644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47"/>
          <p:cNvCxnSpPr/>
          <p:nvPr/>
        </p:nvCxnSpPr>
        <p:spPr>
          <a:xfrm>
            <a:off x="7201850" y="1138200"/>
            <a:ext cx="14400" cy="2564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8"/>
          <p:cNvSpPr txBox="1"/>
          <p:nvPr>
            <p:ph type="title"/>
          </p:nvPr>
        </p:nvSpPr>
        <p:spPr>
          <a:xfrm>
            <a:off x="69600" y="86750"/>
            <a:ext cx="90048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550">
                <a:solidFill>
                  <a:srgbClr val="073763"/>
                </a:solidFill>
                <a:latin typeface="Arial"/>
                <a:ea typeface="Arial"/>
                <a:cs typeface="Arial"/>
                <a:sym typeface="Arial"/>
              </a:rPr>
              <a:t>Model 3 (b): Imputing for missing values - Min of Control Obs</a:t>
            </a:r>
            <a:endParaRPr sz="2550"/>
          </a:p>
        </p:txBody>
      </p:sp>
      <p:pic>
        <p:nvPicPr>
          <p:cNvPr id="396" name="Google Shape;396;p48"/>
          <p:cNvPicPr preferRelativeResize="0"/>
          <p:nvPr/>
        </p:nvPicPr>
        <p:blipFill>
          <a:blip r:embed="rId3">
            <a:alphaModFix/>
          </a:blip>
          <a:stretch>
            <a:fillRect/>
          </a:stretch>
        </p:blipFill>
        <p:spPr>
          <a:xfrm>
            <a:off x="152400" y="1020938"/>
            <a:ext cx="8839199" cy="3101627"/>
          </a:xfrm>
          <a:prstGeom prst="rect">
            <a:avLst/>
          </a:prstGeom>
          <a:noFill/>
          <a:ln>
            <a:noFill/>
          </a:ln>
        </p:spPr>
      </p:pic>
      <p:sp>
        <p:nvSpPr>
          <p:cNvPr id="397" name="Google Shape;397;p48"/>
          <p:cNvSpPr/>
          <p:nvPr/>
        </p:nvSpPr>
        <p:spPr>
          <a:xfrm>
            <a:off x="159300" y="1760875"/>
            <a:ext cx="8520600" cy="173100"/>
          </a:xfrm>
          <a:prstGeom prst="rect">
            <a:avLst/>
          </a:prstGeom>
          <a:solidFill>
            <a:srgbClr val="8EA9DB">
              <a:alpha val="7819"/>
            </a:srgbClr>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64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Hypothesis</a:t>
            </a:r>
            <a:r>
              <a:rPr lang="en" sz="2600">
                <a:latin typeface="Arial"/>
                <a:ea typeface="Arial"/>
                <a:cs typeface="Arial"/>
                <a:sym typeface="Arial"/>
              </a:rPr>
              <a:t> </a:t>
            </a:r>
            <a:endParaRPr sz="2600">
              <a:latin typeface="Arial"/>
              <a:ea typeface="Arial"/>
              <a:cs typeface="Arial"/>
              <a:sym typeface="Arial"/>
            </a:endParaRPr>
          </a:p>
        </p:txBody>
      </p:sp>
      <p:sp>
        <p:nvSpPr>
          <p:cNvPr id="117" name="Google Shape;117;p17"/>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2200">
              <a:latin typeface="Arial"/>
              <a:ea typeface="Arial"/>
              <a:cs typeface="Arial"/>
              <a:sym typeface="Arial"/>
            </a:endParaRPr>
          </a:p>
          <a:p>
            <a:pPr indent="0" lvl="0" marL="0" rtl="0" algn="ctr">
              <a:lnSpc>
                <a:spcPct val="115000"/>
              </a:lnSpc>
              <a:spcBef>
                <a:spcPts val="1000"/>
              </a:spcBef>
              <a:spcAft>
                <a:spcPts val="0"/>
              </a:spcAft>
              <a:buClr>
                <a:schemeClr val="dk1"/>
              </a:buClr>
              <a:buSzPts val="1100"/>
              <a:buFont typeface="Arial"/>
              <a:buNone/>
            </a:pPr>
            <a:r>
              <a:rPr lang="en" sz="2100">
                <a:solidFill>
                  <a:srgbClr val="073763"/>
                </a:solidFill>
                <a:latin typeface="Arial"/>
                <a:ea typeface="Arial"/>
                <a:cs typeface="Arial"/>
                <a:sym typeface="Arial"/>
              </a:rPr>
              <a:t>H</a:t>
            </a:r>
            <a:r>
              <a:rPr baseline="-25000" lang="en" sz="2100">
                <a:solidFill>
                  <a:srgbClr val="073763"/>
                </a:solidFill>
                <a:latin typeface="Arial"/>
                <a:ea typeface="Arial"/>
                <a:cs typeface="Arial"/>
                <a:sym typeface="Arial"/>
              </a:rPr>
              <a:t>0</a:t>
            </a:r>
            <a:r>
              <a:rPr lang="en" sz="2100">
                <a:solidFill>
                  <a:srgbClr val="073763"/>
                </a:solidFill>
                <a:latin typeface="Arial"/>
                <a:ea typeface="Arial"/>
                <a:cs typeface="Arial"/>
                <a:sym typeface="Arial"/>
              </a:rPr>
              <a:t>: Sleep Quality Screen Time = Sleep Quality Without Screen Time</a:t>
            </a:r>
            <a:endParaRPr sz="2100">
              <a:solidFill>
                <a:srgbClr val="073763"/>
              </a:solidFill>
              <a:latin typeface="Arial"/>
              <a:ea typeface="Arial"/>
              <a:cs typeface="Arial"/>
              <a:sym typeface="Arial"/>
            </a:endParaRPr>
          </a:p>
          <a:p>
            <a:pPr indent="0" lvl="0" marL="0" rtl="0" algn="ctr">
              <a:lnSpc>
                <a:spcPct val="115000"/>
              </a:lnSpc>
              <a:spcBef>
                <a:spcPts val="1000"/>
              </a:spcBef>
              <a:spcAft>
                <a:spcPts val="0"/>
              </a:spcAft>
              <a:buClr>
                <a:schemeClr val="dk1"/>
              </a:buClr>
              <a:buSzPts val="1100"/>
              <a:buFont typeface="Arial"/>
              <a:buNone/>
            </a:pPr>
            <a:r>
              <a:rPr lang="en" sz="2100">
                <a:solidFill>
                  <a:srgbClr val="073763"/>
                </a:solidFill>
                <a:latin typeface="Arial"/>
                <a:ea typeface="Arial"/>
                <a:cs typeface="Arial"/>
                <a:sym typeface="Arial"/>
              </a:rPr>
              <a:t>H</a:t>
            </a:r>
            <a:r>
              <a:rPr baseline="-25000" lang="en" sz="2100">
                <a:solidFill>
                  <a:srgbClr val="073763"/>
                </a:solidFill>
                <a:latin typeface="Arial"/>
                <a:ea typeface="Arial"/>
                <a:cs typeface="Arial"/>
                <a:sym typeface="Arial"/>
              </a:rPr>
              <a:t>1</a:t>
            </a:r>
            <a:r>
              <a:rPr lang="en" sz="2100">
                <a:solidFill>
                  <a:srgbClr val="073763"/>
                </a:solidFill>
                <a:latin typeface="Arial"/>
                <a:ea typeface="Arial"/>
                <a:cs typeface="Arial"/>
                <a:sym typeface="Arial"/>
              </a:rPr>
              <a:t>: Sleep Quality Screen Time ≠ Sleep Quality Without Screen Time</a:t>
            </a:r>
            <a:endParaRPr sz="2100">
              <a:solidFill>
                <a:srgbClr val="073763"/>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2200">
              <a:solidFill>
                <a:srgbClr val="073763"/>
              </a:solidFill>
              <a:latin typeface="Arial"/>
              <a:ea typeface="Arial"/>
              <a:cs typeface="Arial"/>
              <a:sym typeface="Arial"/>
            </a:endParaRPr>
          </a:p>
          <a:p>
            <a:pPr indent="0" lvl="0" marL="0" rtl="0" algn="l">
              <a:spcBef>
                <a:spcPts val="1000"/>
              </a:spcBef>
              <a:spcAft>
                <a:spcPts val="0"/>
              </a:spcAft>
              <a:buNone/>
            </a:pPr>
            <a:r>
              <a:t/>
            </a:r>
            <a:endParaRPr>
              <a:solidFill>
                <a:srgbClr val="073763"/>
              </a:solidFill>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p:nvPr/>
        </p:nvSpPr>
        <p:spPr>
          <a:xfrm>
            <a:off x="2553775" y="4243875"/>
            <a:ext cx="4586100" cy="467700"/>
          </a:xfrm>
          <a:prstGeom prst="rect">
            <a:avLst/>
          </a:prstGeom>
          <a:solidFill>
            <a:srgbClr val="E7E7E6">
              <a:alpha val="6150"/>
            </a:srgbClr>
          </a:solidFill>
          <a:ln cap="flat" cmpd="sng" w="9525">
            <a:solidFill>
              <a:srgbClr val="086B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2553775" y="3442450"/>
            <a:ext cx="4586100" cy="467700"/>
          </a:xfrm>
          <a:prstGeom prst="rect">
            <a:avLst/>
          </a:prstGeom>
          <a:solidFill>
            <a:srgbClr val="E7E6E6">
              <a:alpha val="6150"/>
            </a:srgbClr>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ph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Crossover repeated measure design</a:t>
            </a:r>
            <a:endParaRPr sz="2600">
              <a:solidFill>
                <a:srgbClr val="073763"/>
              </a:solidFill>
              <a:latin typeface="Arial"/>
              <a:ea typeface="Arial"/>
              <a:cs typeface="Arial"/>
              <a:sym typeface="Arial"/>
            </a:endParaRPr>
          </a:p>
        </p:txBody>
      </p:sp>
      <p:sp>
        <p:nvSpPr>
          <p:cNvPr id="125" name="Google Shape;125;p18"/>
          <p:cNvSpPr txBox="1"/>
          <p:nvPr/>
        </p:nvSpPr>
        <p:spPr>
          <a:xfrm>
            <a:off x="1756325" y="2980400"/>
            <a:ext cx="7340700" cy="18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Jane </a:t>
            </a:r>
            <a:r>
              <a:rPr lang="en" sz="1600">
                <a:latin typeface="Helvetica Neue"/>
                <a:ea typeface="Helvetica Neue"/>
                <a:cs typeface="Helvetica Neue"/>
                <a:sym typeface="Helvetica Neue"/>
              </a:rPr>
              <a:t>was randomly assigned to placebo in week 1</a:t>
            </a:r>
            <a:endParaRPr sz="1600">
              <a:latin typeface="Helvetica Neue"/>
              <a:ea typeface="Helvetica Neue"/>
              <a:cs typeface="Helvetica Neue"/>
              <a:sym typeface="Helvetica Neue"/>
            </a:endParaRPr>
          </a:p>
          <a:p>
            <a:pPr indent="0" lvl="0" marL="0" rtl="0" algn="l">
              <a:spcBef>
                <a:spcPts val="0"/>
              </a:spcBef>
              <a:spcAft>
                <a:spcPts val="0"/>
              </a:spcAft>
              <a:buNone/>
            </a:pPr>
            <a:r>
              <a:t/>
            </a:r>
            <a:endParaRPr sz="1600">
              <a:latin typeface="Helvetica Neue"/>
              <a:ea typeface="Helvetica Neue"/>
              <a:cs typeface="Helvetica Neue"/>
              <a:sym typeface="Helvetica Neue"/>
            </a:endParaRPr>
          </a:p>
          <a:p>
            <a:pPr indent="0" lvl="0" marL="0" rtl="0" algn="l">
              <a:spcBef>
                <a:spcPts val="0"/>
              </a:spcBef>
              <a:spcAft>
                <a:spcPts val="0"/>
              </a:spcAft>
              <a:buNone/>
            </a:pPr>
            <a:r>
              <a:rPr b="1" lang="en" sz="1600">
                <a:latin typeface="Helvetica Neue"/>
                <a:ea typeface="Helvetica Neue"/>
                <a:cs typeface="Helvetica Neue"/>
                <a:sym typeface="Helvetica Neue"/>
              </a:rPr>
              <a:t>R</a:t>
            </a:r>
            <a:r>
              <a:rPr lang="en" sz="1600">
                <a:latin typeface="Helvetica Neue"/>
                <a:ea typeface="Helvetica Neue"/>
                <a:cs typeface="Helvetica Neue"/>
                <a:sym typeface="Helvetica Neue"/>
              </a:rPr>
              <a:t>  O</a:t>
            </a:r>
            <a:r>
              <a:rPr baseline="-25000" lang="en" sz="1600">
                <a:latin typeface="Helvetica Neue"/>
                <a:ea typeface="Helvetica Neue"/>
                <a:cs typeface="Helvetica Neue"/>
                <a:sym typeface="Helvetica Neue"/>
              </a:rPr>
              <a:t>0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1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1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2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2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3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3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4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4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5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5         </a:t>
            </a:r>
            <a:r>
              <a:rPr lang="en" sz="1600">
                <a:solidFill>
                  <a:schemeClr val="dk1"/>
                </a:solidFill>
                <a:latin typeface="Helvetica Neue"/>
                <a:ea typeface="Helvetica Neue"/>
                <a:cs typeface="Helvetica Neue"/>
                <a:sym typeface="Helvetica Neue"/>
              </a:rPr>
              <a:t>Week 1</a:t>
            </a:r>
            <a:endParaRPr baseline="-25000" sz="16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baseline="-25000" sz="16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600">
                <a:solidFill>
                  <a:schemeClr val="lt1"/>
                </a:solidFill>
                <a:latin typeface="Helvetica Neue"/>
                <a:ea typeface="Helvetica Neue"/>
                <a:cs typeface="Helvetica Neue"/>
                <a:sym typeface="Helvetica Neue"/>
              </a:rPr>
              <a:t>R  O</a:t>
            </a:r>
            <a:r>
              <a:rPr baseline="-25000" lang="en" sz="1600">
                <a:solidFill>
                  <a:schemeClr val="lt1"/>
                </a:solidFill>
                <a:latin typeface="Helvetica Neue"/>
                <a:ea typeface="Helvetica Neue"/>
                <a:cs typeface="Helvetica Neue"/>
                <a:sym typeface="Helvetica Neue"/>
              </a:rPr>
              <a:t>0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1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6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2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7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3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8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4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9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5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10     </a:t>
            </a:r>
            <a:r>
              <a:rPr lang="en" sz="1600">
                <a:solidFill>
                  <a:schemeClr val="dk1"/>
                </a:solidFill>
                <a:latin typeface="Helvetica Neue"/>
                <a:ea typeface="Helvetica Neue"/>
                <a:cs typeface="Helvetica Neue"/>
                <a:sym typeface="Helvetica Neue"/>
              </a:rPr>
              <a:t>Week 2</a:t>
            </a:r>
            <a:endParaRPr baseline="-25000" sz="1600">
              <a:solidFill>
                <a:schemeClr val="dk1"/>
              </a:solidFill>
              <a:latin typeface="Helvetica Neue"/>
              <a:ea typeface="Helvetica Neue"/>
              <a:cs typeface="Helvetica Neue"/>
              <a:sym typeface="Helvetica Neue"/>
            </a:endParaRPr>
          </a:p>
        </p:txBody>
      </p:sp>
      <p:sp>
        <p:nvSpPr>
          <p:cNvPr id="126" name="Google Shape;126;p18"/>
          <p:cNvSpPr txBox="1"/>
          <p:nvPr/>
        </p:nvSpPr>
        <p:spPr>
          <a:xfrm>
            <a:off x="1756325" y="1079675"/>
            <a:ext cx="7340700" cy="18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Joe </a:t>
            </a:r>
            <a:r>
              <a:rPr lang="en" sz="1600">
                <a:latin typeface="Helvetica Neue"/>
                <a:ea typeface="Helvetica Neue"/>
                <a:cs typeface="Helvetica Neue"/>
                <a:sym typeface="Helvetica Neue"/>
              </a:rPr>
              <a:t>was randomly assigned to treatment in week 1</a:t>
            </a:r>
            <a:endParaRPr sz="1600">
              <a:latin typeface="Helvetica Neue"/>
              <a:ea typeface="Helvetica Neue"/>
              <a:cs typeface="Helvetica Neue"/>
              <a:sym typeface="Helvetica Neue"/>
            </a:endParaRPr>
          </a:p>
          <a:p>
            <a:pPr indent="0" lvl="0" marL="0" rtl="0" algn="l">
              <a:spcBef>
                <a:spcPts val="0"/>
              </a:spcBef>
              <a:spcAft>
                <a:spcPts val="0"/>
              </a:spcAft>
              <a:buNone/>
            </a:pPr>
            <a:r>
              <a:t/>
            </a:r>
            <a:endParaRPr sz="1600">
              <a:latin typeface="Helvetica Neue"/>
              <a:ea typeface="Helvetica Neue"/>
              <a:cs typeface="Helvetica Neue"/>
              <a:sym typeface="Helvetica Neue"/>
            </a:endParaRPr>
          </a:p>
          <a:p>
            <a:pPr indent="0" lvl="0" marL="0" rtl="0" algn="l">
              <a:spcBef>
                <a:spcPts val="0"/>
              </a:spcBef>
              <a:spcAft>
                <a:spcPts val="0"/>
              </a:spcAft>
              <a:buNone/>
            </a:pPr>
            <a:r>
              <a:rPr b="1" lang="en" sz="1600">
                <a:latin typeface="Helvetica Neue"/>
                <a:ea typeface="Helvetica Neue"/>
                <a:cs typeface="Helvetica Neue"/>
                <a:sym typeface="Helvetica Neue"/>
              </a:rPr>
              <a:t>R</a:t>
            </a:r>
            <a:r>
              <a:rPr lang="en" sz="1600">
                <a:latin typeface="Helvetica Neue"/>
                <a:ea typeface="Helvetica Neue"/>
                <a:cs typeface="Helvetica Neue"/>
                <a:sym typeface="Helvetica Neue"/>
              </a:rPr>
              <a:t>  O</a:t>
            </a:r>
            <a:r>
              <a:rPr baseline="-25000" lang="en" sz="1600">
                <a:latin typeface="Helvetica Neue"/>
                <a:ea typeface="Helvetica Neue"/>
                <a:cs typeface="Helvetica Neue"/>
                <a:sym typeface="Helvetica Neue"/>
              </a:rPr>
              <a:t>0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1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1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2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2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3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3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4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4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5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5        </a:t>
            </a:r>
            <a:r>
              <a:rPr lang="en" sz="1600">
                <a:solidFill>
                  <a:schemeClr val="dk1"/>
                </a:solidFill>
                <a:latin typeface="Helvetica Neue"/>
                <a:ea typeface="Helvetica Neue"/>
                <a:cs typeface="Helvetica Neue"/>
                <a:sym typeface="Helvetica Neue"/>
              </a:rPr>
              <a:t>Week 1</a:t>
            </a:r>
            <a:endParaRPr baseline="-25000" sz="16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baseline="-25000" sz="16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600">
                <a:solidFill>
                  <a:schemeClr val="lt1"/>
                </a:solidFill>
                <a:latin typeface="Helvetica Neue"/>
                <a:ea typeface="Helvetica Neue"/>
                <a:cs typeface="Helvetica Neue"/>
                <a:sym typeface="Helvetica Neue"/>
              </a:rPr>
              <a:t>R  O</a:t>
            </a:r>
            <a:r>
              <a:rPr baseline="-25000" lang="en" sz="1600">
                <a:solidFill>
                  <a:schemeClr val="lt1"/>
                </a:solidFill>
                <a:latin typeface="Helvetica Neue"/>
                <a:ea typeface="Helvetica Neue"/>
                <a:cs typeface="Helvetica Neue"/>
                <a:sym typeface="Helvetica Neue"/>
              </a:rPr>
              <a:t>0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1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6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2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7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3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8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4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9         </a:t>
            </a:r>
            <a:r>
              <a:rPr lang="en" sz="1600">
                <a:solidFill>
                  <a:schemeClr val="dk1"/>
                </a:solidFill>
                <a:latin typeface="Helvetica Neue"/>
                <a:ea typeface="Helvetica Neue"/>
                <a:cs typeface="Helvetica Neue"/>
                <a:sym typeface="Helvetica Neue"/>
              </a:rPr>
              <a:t>X-</a:t>
            </a:r>
            <a:r>
              <a:rPr baseline="-25000" lang="en" sz="1600">
                <a:solidFill>
                  <a:schemeClr val="dk1"/>
                </a:solidFill>
                <a:latin typeface="Helvetica Neue"/>
                <a:ea typeface="Helvetica Neue"/>
                <a:cs typeface="Helvetica Neue"/>
                <a:sym typeface="Helvetica Neue"/>
              </a:rPr>
              <a:t>5    </a:t>
            </a:r>
            <a:r>
              <a:rPr lang="en" sz="1600">
                <a:solidFill>
                  <a:schemeClr val="dk1"/>
                </a:solidFill>
                <a:latin typeface="Helvetica Neue"/>
                <a:ea typeface="Helvetica Neue"/>
                <a:cs typeface="Helvetica Neue"/>
                <a:sym typeface="Helvetica Neue"/>
              </a:rPr>
              <a:t>O</a:t>
            </a:r>
            <a:r>
              <a:rPr baseline="-25000" lang="en" sz="1600">
                <a:solidFill>
                  <a:schemeClr val="dk1"/>
                </a:solidFill>
                <a:latin typeface="Helvetica Neue"/>
                <a:ea typeface="Helvetica Neue"/>
                <a:cs typeface="Helvetica Neue"/>
                <a:sym typeface="Helvetica Neue"/>
              </a:rPr>
              <a:t>10      </a:t>
            </a:r>
            <a:r>
              <a:rPr lang="en" sz="1600">
                <a:solidFill>
                  <a:schemeClr val="dk1"/>
                </a:solidFill>
                <a:latin typeface="Helvetica Neue"/>
                <a:ea typeface="Helvetica Neue"/>
                <a:cs typeface="Helvetica Neue"/>
                <a:sym typeface="Helvetica Neue"/>
              </a:rPr>
              <a:t>Week 2</a:t>
            </a:r>
            <a:endParaRPr baseline="-25000" sz="1600">
              <a:solidFill>
                <a:schemeClr val="dk1"/>
              </a:solidFill>
              <a:latin typeface="Helvetica Neue"/>
              <a:ea typeface="Helvetica Neue"/>
              <a:cs typeface="Helvetica Neue"/>
              <a:sym typeface="Helvetica Neue"/>
            </a:endParaRPr>
          </a:p>
        </p:txBody>
      </p:sp>
      <p:pic>
        <p:nvPicPr>
          <p:cNvPr id="127" name="Google Shape;127;p18"/>
          <p:cNvPicPr preferRelativeResize="0"/>
          <p:nvPr/>
        </p:nvPicPr>
        <p:blipFill>
          <a:blip r:embed="rId3">
            <a:alphaModFix/>
          </a:blip>
          <a:stretch>
            <a:fillRect/>
          </a:stretch>
        </p:blipFill>
        <p:spPr>
          <a:xfrm>
            <a:off x="720025" y="1290350"/>
            <a:ext cx="874800" cy="806476"/>
          </a:xfrm>
          <a:prstGeom prst="rect">
            <a:avLst/>
          </a:prstGeom>
          <a:noFill/>
          <a:ln>
            <a:noFill/>
          </a:ln>
        </p:spPr>
      </p:pic>
      <p:sp>
        <p:nvSpPr>
          <p:cNvPr id="128" name="Google Shape;128;p18"/>
          <p:cNvSpPr/>
          <p:nvPr/>
        </p:nvSpPr>
        <p:spPr>
          <a:xfrm>
            <a:off x="2553775" y="2343150"/>
            <a:ext cx="4586100" cy="467700"/>
          </a:xfrm>
          <a:prstGeom prst="rect">
            <a:avLst/>
          </a:prstGeom>
          <a:solidFill>
            <a:srgbClr val="E7E7E6">
              <a:alpha val="6150"/>
            </a:srgbClr>
          </a:solidFill>
          <a:ln cap="flat" cmpd="sng" w="9525">
            <a:solidFill>
              <a:srgbClr val="086B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2553775" y="1541725"/>
            <a:ext cx="4586100" cy="467700"/>
          </a:xfrm>
          <a:prstGeom prst="rect">
            <a:avLst/>
          </a:prstGeom>
          <a:solidFill>
            <a:srgbClr val="E7E6E6">
              <a:alpha val="6150"/>
            </a:srgbClr>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8"/>
          <p:cNvPicPr preferRelativeResize="0"/>
          <p:nvPr/>
        </p:nvPicPr>
        <p:blipFill>
          <a:blip r:embed="rId4">
            <a:alphaModFix/>
          </a:blip>
          <a:stretch>
            <a:fillRect/>
          </a:stretch>
        </p:blipFill>
        <p:spPr>
          <a:xfrm flipH="1">
            <a:off x="643823" y="2993826"/>
            <a:ext cx="1036302" cy="1036302"/>
          </a:xfrm>
          <a:prstGeom prst="rect">
            <a:avLst/>
          </a:prstGeom>
          <a:noFill/>
          <a:ln>
            <a:noFill/>
          </a:ln>
        </p:spPr>
      </p:pic>
      <p:sp>
        <p:nvSpPr>
          <p:cNvPr id="131" name="Google Shape;131;p18"/>
          <p:cNvSpPr txBox="1"/>
          <p:nvPr/>
        </p:nvSpPr>
        <p:spPr>
          <a:xfrm>
            <a:off x="197000" y="696000"/>
            <a:ext cx="87996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R:</a:t>
            </a:r>
            <a:r>
              <a:rPr lang="en">
                <a:latin typeface="Helvetica Neue"/>
                <a:ea typeface="Helvetica Neue"/>
                <a:cs typeface="Helvetica Neue"/>
                <a:sym typeface="Helvetica Neue"/>
              </a:rPr>
              <a:t> Random Assignment               </a:t>
            </a:r>
            <a:r>
              <a:rPr b="1" lang="en">
                <a:solidFill>
                  <a:schemeClr val="dk1"/>
                </a:solidFill>
                <a:latin typeface="Helvetica Neue"/>
                <a:ea typeface="Helvetica Neue"/>
                <a:cs typeface="Helvetica Neue"/>
                <a:sym typeface="Helvetica Neue"/>
              </a:rPr>
              <a:t>X+</a:t>
            </a:r>
            <a:r>
              <a:rPr b="1" lang="en">
                <a:latin typeface="Helvetica Neue"/>
                <a:ea typeface="Helvetica Neue"/>
                <a:cs typeface="Helvetica Neue"/>
                <a:sym typeface="Helvetica Neue"/>
              </a:rPr>
              <a:t>:</a:t>
            </a:r>
            <a:r>
              <a:rPr lang="en">
                <a:latin typeface="Helvetica Neue"/>
                <a:ea typeface="Helvetica Neue"/>
                <a:cs typeface="Helvetica Neue"/>
                <a:sym typeface="Helvetica Neue"/>
              </a:rPr>
              <a:t> Treatment</a:t>
            </a:r>
            <a:r>
              <a:rPr lang="en">
                <a:solidFill>
                  <a:schemeClr val="dk1"/>
                </a:solidFill>
                <a:latin typeface="Helvetica Neue"/>
                <a:ea typeface="Helvetica Neue"/>
                <a:cs typeface="Helvetica Neue"/>
                <a:sym typeface="Helvetica Neue"/>
              </a:rPr>
              <a:t>               </a:t>
            </a:r>
            <a:r>
              <a:rPr b="1" lang="en">
                <a:latin typeface="Helvetica Neue"/>
                <a:ea typeface="Helvetica Neue"/>
                <a:cs typeface="Helvetica Neue"/>
                <a:sym typeface="Helvetica Neue"/>
              </a:rPr>
              <a:t>X-:</a:t>
            </a:r>
            <a:r>
              <a:rPr lang="en">
                <a:latin typeface="Helvetica Neue"/>
                <a:ea typeface="Helvetica Neue"/>
                <a:cs typeface="Helvetica Neue"/>
                <a:sym typeface="Helvetica Neue"/>
              </a:rPr>
              <a:t> Placebo</a:t>
            </a:r>
            <a:r>
              <a:rPr lang="en">
                <a:solidFill>
                  <a:schemeClr val="dk1"/>
                </a:solidFill>
                <a:latin typeface="Helvetica Neue"/>
                <a:ea typeface="Helvetica Neue"/>
                <a:cs typeface="Helvetica Neue"/>
                <a:sym typeface="Helvetica Neue"/>
              </a:rPr>
              <a:t>               </a:t>
            </a:r>
            <a:r>
              <a:rPr b="1" lang="en">
                <a:latin typeface="Helvetica Neue"/>
                <a:ea typeface="Helvetica Neue"/>
                <a:cs typeface="Helvetica Neue"/>
                <a:sym typeface="Helvetica Neue"/>
              </a:rPr>
              <a:t>O:</a:t>
            </a:r>
            <a:r>
              <a:rPr lang="en">
                <a:latin typeface="Helvetica Neue"/>
                <a:ea typeface="Helvetica Neue"/>
                <a:cs typeface="Helvetica Neue"/>
                <a:sym typeface="Helvetica Neue"/>
              </a:rPr>
              <a:t> Observation</a:t>
            </a:r>
            <a:endParaRPr>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64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Experiment Design </a:t>
            </a:r>
            <a:endParaRPr sz="2600">
              <a:solidFill>
                <a:srgbClr val="073763"/>
              </a:solidFill>
              <a:latin typeface="Arial"/>
              <a:ea typeface="Arial"/>
              <a:cs typeface="Arial"/>
              <a:sym typeface="Arial"/>
            </a:endParaRPr>
          </a:p>
        </p:txBody>
      </p:sp>
      <p:sp>
        <p:nvSpPr>
          <p:cNvPr id="137" name="Google Shape;137;p19"/>
          <p:cNvSpPr txBox="1"/>
          <p:nvPr>
            <p:ph idx="1" type="body"/>
          </p:nvPr>
        </p:nvSpPr>
        <p:spPr>
          <a:xfrm>
            <a:off x="155838" y="3052650"/>
            <a:ext cx="8832300" cy="1620600"/>
          </a:xfrm>
          <a:prstGeom prst="rect">
            <a:avLst/>
          </a:prstGeom>
        </p:spPr>
        <p:txBody>
          <a:bodyPr anchorCtr="0" anchor="t" bIns="45700" lIns="91425" spcFirstLastPara="1" rIns="91425" wrap="square" tIns="45700">
            <a:noAutofit/>
          </a:bodyPr>
          <a:lstStyle/>
          <a:p>
            <a:pPr indent="-330200" lvl="0" marL="457200" rtl="0" algn="l">
              <a:lnSpc>
                <a:spcPct val="115000"/>
              </a:lnSpc>
              <a:spcBef>
                <a:spcPts val="1000"/>
              </a:spcBef>
              <a:spcAft>
                <a:spcPts val="0"/>
              </a:spcAft>
              <a:buClr>
                <a:srgbClr val="073763"/>
              </a:buClr>
              <a:buSzPts val="1600"/>
              <a:buFont typeface="Helvetica Neue"/>
              <a:buChar char="•"/>
            </a:pPr>
            <a:r>
              <a:rPr lang="en" sz="1600">
                <a:solidFill>
                  <a:srgbClr val="073763"/>
                </a:solidFill>
              </a:rPr>
              <a:t>Pilot Study </a:t>
            </a:r>
            <a:endParaRPr sz="1600">
              <a:solidFill>
                <a:srgbClr val="073763"/>
              </a:solidFill>
            </a:endParaRPr>
          </a:p>
          <a:p>
            <a:pPr indent="-330200" lvl="0" marL="457200" rtl="0" algn="l">
              <a:lnSpc>
                <a:spcPct val="115000"/>
              </a:lnSpc>
              <a:spcBef>
                <a:spcPts val="0"/>
              </a:spcBef>
              <a:spcAft>
                <a:spcPts val="0"/>
              </a:spcAft>
              <a:buClr>
                <a:srgbClr val="073763"/>
              </a:buClr>
              <a:buSzPts val="1600"/>
              <a:buFont typeface="Helvetica Neue"/>
              <a:buChar char="•"/>
            </a:pPr>
            <a:r>
              <a:rPr lang="en" sz="1600">
                <a:solidFill>
                  <a:srgbClr val="073763"/>
                </a:solidFill>
              </a:rPr>
              <a:t>Study duration: 10 days </a:t>
            </a:r>
            <a:endParaRPr sz="1600">
              <a:solidFill>
                <a:srgbClr val="073763"/>
              </a:solidFill>
            </a:endParaRPr>
          </a:p>
          <a:p>
            <a:pPr indent="-330200" lvl="0" marL="457200" rtl="0" algn="l">
              <a:lnSpc>
                <a:spcPct val="115000"/>
              </a:lnSpc>
              <a:spcBef>
                <a:spcPts val="0"/>
              </a:spcBef>
              <a:spcAft>
                <a:spcPts val="0"/>
              </a:spcAft>
              <a:buClr>
                <a:srgbClr val="073763"/>
              </a:buClr>
              <a:buSzPts val="1600"/>
              <a:buFont typeface="Helvetica Neue"/>
              <a:buChar char="•"/>
            </a:pPr>
            <a:r>
              <a:rPr lang="en" sz="1600">
                <a:solidFill>
                  <a:srgbClr val="073763"/>
                </a:solidFill>
              </a:rPr>
              <a:t>Only assigned reading where the next day was a weekday </a:t>
            </a:r>
            <a:endParaRPr sz="1600">
              <a:solidFill>
                <a:srgbClr val="073763"/>
              </a:solidFill>
            </a:endParaRPr>
          </a:p>
          <a:p>
            <a:pPr indent="-330200" lvl="0" marL="457200" rtl="0" algn="l">
              <a:lnSpc>
                <a:spcPct val="115000"/>
              </a:lnSpc>
              <a:spcBef>
                <a:spcPts val="0"/>
              </a:spcBef>
              <a:spcAft>
                <a:spcPts val="0"/>
              </a:spcAft>
              <a:buClr>
                <a:srgbClr val="073763"/>
              </a:buClr>
              <a:buSzPts val="1600"/>
              <a:buFont typeface="Helvetica Neue"/>
              <a:buChar char="•"/>
            </a:pPr>
            <a:r>
              <a:rPr lang="en" sz="1600">
                <a:solidFill>
                  <a:srgbClr val="073763"/>
                </a:solidFill>
              </a:rPr>
              <a:t>All participants were randomized equally to the placebo and treatment groups in week 1. They switched groups in week 2 </a:t>
            </a:r>
            <a:endParaRPr sz="1600">
              <a:solidFill>
                <a:srgbClr val="073763"/>
              </a:solidFill>
            </a:endParaRPr>
          </a:p>
        </p:txBody>
      </p:sp>
      <p:graphicFrame>
        <p:nvGraphicFramePr>
          <p:cNvPr id="138" name="Google Shape;138;p19"/>
          <p:cNvGraphicFramePr/>
          <p:nvPr/>
        </p:nvGraphicFramePr>
        <p:xfrm>
          <a:off x="311675" y="1017713"/>
          <a:ext cx="3000000" cy="3000000"/>
        </p:xfrm>
        <a:graphic>
          <a:graphicData uri="http://schemas.openxmlformats.org/drawingml/2006/table">
            <a:tbl>
              <a:tblPr>
                <a:noFill/>
                <a:tableStyleId>{DB305A6F-7AF4-4551-B11D-9CD0BD59307E}</a:tableStyleId>
              </a:tblPr>
              <a:tblGrid>
                <a:gridCol w="1201075"/>
                <a:gridCol w="1215225"/>
                <a:gridCol w="1215225"/>
                <a:gridCol w="1215225"/>
                <a:gridCol w="1229325"/>
                <a:gridCol w="1229325"/>
                <a:gridCol w="1215225"/>
              </a:tblGrid>
              <a:tr h="321775">
                <a:tc>
                  <a:txBody>
                    <a:bodyPr/>
                    <a:lstStyle/>
                    <a:p>
                      <a:pPr indent="0" lvl="0" marL="0" rtl="0" algn="l">
                        <a:spcBef>
                          <a:spcPts val="0"/>
                        </a:spcBef>
                        <a:spcAft>
                          <a:spcPts val="0"/>
                        </a:spcAft>
                        <a:buNone/>
                      </a:pPr>
                      <a:r>
                        <a:rPr b="1" lang="en" sz="900">
                          <a:solidFill>
                            <a:srgbClr val="FFFFFF"/>
                          </a:solidFill>
                        </a:rPr>
                        <a:t>Week 1</a:t>
                      </a:r>
                      <a:endParaRPr b="1" sz="900">
                        <a:solidFill>
                          <a:srgbClr val="FFFFFF"/>
                        </a:solidFill>
                      </a:endParaRPr>
                    </a:p>
                  </a:txBody>
                  <a:tcPr marT="91425" marB="91425" marR="91425" marL="91425" anchor="b">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Sunday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Monday</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Tuesday</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Wednesday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Thursday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Friday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r>
              <a:tr h="321775">
                <a:tc>
                  <a:txBody>
                    <a:bodyPr/>
                    <a:lstStyle/>
                    <a:p>
                      <a:pPr indent="0" lvl="0" marL="0" rtl="0" algn="l">
                        <a:spcBef>
                          <a:spcPts val="0"/>
                        </a:spcBef>
                        <a:spcAft>
                          <a:spcPts val="0"/>
                        </a:spcAft>
                        <a:buNone/>
                      </a:pPr>
                      <a:r>
                        <a:rPr b="1" lang="en" sz="900">
                          <a:solidFill>
                            <a:srgbClr val="FFFFFF"/>
                          </a:solidFill>
                        </a:rPr>
                        <a:t>Morning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900"/>
                        <a:t>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Survey</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Survey</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Survey</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Survey</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Survey</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r>
              <a:tr h="321775">
                <a:tc>
                  <a:txBody>
                    <a:bodyPr/>
                    <a:lstStyle/>
                    <a:p>
                      <a:pPr indent="0" lvl="0" marL="0" rtl="0" algn="l">
                        <a:spcBef>
                          <a:spcPts val="0"/>
                        </a:spcBef>
                        <a:spcAft>
                          <a:spcPts val="0"/>
                        </a:spcAft>
                        <a:buNone/>
                      </a:pPr>
                      <a:r>
                        <a:rPr b="1" lang="en" sz="900">
                          <a:solidFill>
                            <a:srgbClr val="FFFFFF"/>
                          </a:solidFill>
                        </a:rPr>
                        <a:t>Night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900"/>
                        <a:t>Read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Read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Read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Read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Read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r>
              <a:tr h="321775">
                <a:tc>
                  <a:txBody>
                    <a:bodyPr/>
                    <a:lstStyle/>
                    <a:p>
                      <a:pPr indent="0" lvl="0" marL="0" rtl="0" algn="l">
                        <a:spcBef>
                          <a:spcPts val="0"/>
                        </a:spcBef>
                        <a:spcAft>
                          <a:spcPts val="0"/>
                        </a:spcAft>
                        <a:buNone/>
                      </a:pPr>
                      <a:r>
                        <a:rPr b="1" lang="en" sz="900">
                          <a:solidFill>
                            <a:srgbClr val="FFFFFF"/>
                          </a:solidFill>
                        </a:rPr>
                        <a:t>Week 2</a:t>
                      </a:r>
                      <a:endParaRPr b="1" sz="900">
                        <a:solidFill>
                          <a:srgbClr val="FFFFFF"/>
                        </a:solidFill>
                      </a:endParaRPr>
                    </a:p>
                  </a:txBody>
                  <a:tcPr marT="91425" marB="91425" marR="91425" marL="91425" anchor="b">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Sunday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Monday</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Tuesday</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Wednesday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Thursday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c>
                  <a:txBody>
                    <a:bodyPr/>
                    <a:lstStyle/>
                    <a:p>
                      <a:pPr indent="0" lvl="0" marL="0" rtl="0" algn="ctr">
                        <a:lnSpc>
                          <a:spcPct val="115000"/>
                        </a:lnSpc>
                        <a:spcBef>
                          <a:spcPts val="0"/>
                        </a:spcBef>
                        <a:spcAft>
                          <a:spcPts val="0"/>
                        </a:spcAft>
                        <a:buNone/>
                      </a:pPr>
                      <a:r>
                        <a:rPr b="1" lang="en" sz="900">
                          <a:solidFill>
                            <a:srgbClr val="FFFFFF"/>
                          </a:solidFill>
                        </a:rPr>
                        <a:t>Friday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002060"/>
                    </a:solidFill>
                  </a:tcPr>
                </a:tc>
              </a:tr>
              <a:tr h="321775">
                <a:tc>
                  <a:txBody>
                    <a:bodyPr/>
                    <a:lstStyle/>
                    <a:p>
                      <a:pPr indent="0" lvl="0" marL="0" rtl="0" algn="l">
                        <a:spcBef>
                          <a:spcPts val="0"/>
                        </a:spcBef>
                        <a:spcAft>
                          <a:spcPts val="0"/>
                        </a:spcAft>
                        <a:buNone/>
                      </a:pPr>
                      <a:r>
                        <a:rPr b="1" lang="en" sz="900">
                          <a:solidFill>
                            <a:srgbClr val="FFFFFF"/>
                          </a:solidFill>
                        </a:rPr>
                        <a:t>Morning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900"/>
                        <a:t>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Survey</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Survey</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Survey</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Survey</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Survey</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r>
              <a:tr h="321775">
                <a:tc>
                  <a:txBody>
                    <a:bodyPr/>
                    <a:lstStyle/>
                    <a:p>
                      <a:pPr indent="0" lvl="0" marL="0" rtl="0" algn="l">
                        <a:spcBef>
                          <a:spcPts val="0"/>
                        </a:spcBef>
                        <a:spcAft>
                          <a:spcPts val="0"/>
                        </a:spcAft>
                        <a:buNone/>
                      </a:pPr>
                      <a:r>
                        <a:rPr b="1" lang="en" sz="900">
                          <a:solidFill>
                            <a:srgbClr val="FFFFFF"/>
                          </a:solidFill>
                        </a:rPr>
                        <a:t>Night </a:t>
                      </a:r>
                      <a:endParaRPr b="1" sz="900">
                        <a:solidFill>
                          <a:srgbClr val="FFFFFF"/>
                        </a:solidFill>
                      </a:endParaRPr>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solidFill>
                      <a:srgbClr val="8EA9DB"/>
                    </a:solidFill>
                  </a:tcPr>
                </a:tc>
                <a:tc>
                  <a:txBody>
                    <a:bodyPr/>
                    <a:lstStyle/>
                    <a:p>
                      <a:pPr indent="0" lvl="0" marL="0" rtl="0" algn="ctr">
                        <a:lnSpc>
                          <a:spcPct val="115000"/>
                        </a:lnSpc>
                        <a:spcBef>
                          <a:spcPts val="0"/>
                        </a:spcBef>
                        <a:spcAft>
                          <a:spcPts val="0"/>
                        </a:spcAft>
                        <a:buNone/>
                      </a:pPr>
                      <a:r>
                        <a:rPr lang="en" sz="900"/>
                        <a:t>Read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Read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Read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Read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Read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t> </a:t>
                      </a:r>
                      <a:endParaRPr sz="900"/>
                    </a:p>
                  </a:txBody>
                  <a:tcPr marT="91425" marB="91425" marR="91425" marL="91425" anchor="ctr">
                    <a:lnL cap="flat" cmpd="sng" w="6225">
                      <a:solidFill>
                        <a:srgbClr val="FFFFFF"/>
                      </a:solidFill>
                      <a:prstDash val="solid"/>
                      <a:round/>
                      <a:headEnd len="sm" w="sm" type="none"/>
                      <a:tailEnd len="sm" w="sm" type="none"/>
                    </a:lnL>
                    <a:lnR cap="flat" cmpd="sng" w="6225">
                      <a:solidFill>
                        <a:srgbClr val="FFFFFF"/>
                      </a:solidFill>
                      <a:prstDash val="solid"/>
                      <a:round/>
                      <a:headEnd len="sm" w="sm" type="none"/>
                      <a:tailEnd len="sm" w="sm" type="none"/>
                    </a:lnR>
                    <a:lnT cap="flat" cmpd="sng" w="6225">
                      <a:solidFill>
                        <a:srgbClr val="FFFFFF"/>
                      </a:solidFill>
                      <a:prstDash val="solid"/>
                      <a:round/>
                      <a:headEnd len="sm" w="sm" type="none"/>
                      <a:tailEnd len="sm" w="sm" type="none"/>
                    </a:lnT>
                    <a:lnB cap="flat" cmpd="sng" w="6225">
                      <a:solidFill>
                        <a:srgbClr val="FFFFFF"/>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60550" y="76200"/>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Experiment Design</a:t>
            </a:r>
            <a:endParaRPr sz="2600">
              <a:solidFill>
                <a:srgbClr val="073763"/>
              </a:solidFill>
              <a:latin typeface="Arial"/>
              <a:ea typeface="Arial"/>
              <a:cs typeface="Arial"/>
              <a:sym typeface="Arial"/>
            </a:endParaRPr>
          </a:p>
        </p:txBody>
      </p:sp>
      <p:pic>
        <p:nvPicPr>
          <p:cNvPr id="144" name="Google Shape;144;p20"/>
          <p:cNvPicPr preferRelativeResize="0"/>
          <p:nvPr/>
        </p:nvPicPr>
        <p:blipFill rotWithShape="1">
          <a:blip r:embed="rId3">
            <a:alphaModFix/>
          </a:blip>
          <a:srcRect b="14730" l="0" r="0" t="-14730"/>
          <a:stretch/>
        </p:blipFill>
        <p:spPr>
          <a:xfrm>
            <a:off x="6790050" y="989675"/>
            <a:ext cx="2270400" cy="1537725"/>
          </a:xfrm>
          <a:prstGeom prst="rect">
            <a:avLst/>
          </a:prstGeom>
          <a:noFill/>
          <a:ln>
            <a:noFill/>
          </a:ln>
        </p:spPr>
      </p:pic>
      <p:sp>
        <p:nvSpPr>
          <p:cNvPr id="145" name="Google Shape;145;p20"/>
          <p:cNvSpPr txBox="1"/>
          <p:nvPr>
            <p:ph idx="1" type="body"/>
          </p:nvPr>
        </p:nvSpPr>
        <p:spPr>
          <a:xfrm>
            <a:off x="311700" y="695275"/>
            <a:ext cx="8520600" cy="927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 sz="1400">
                <a:solidFill>
                  <a:srgbClr val="073763"/>
                </a:solidFill>
                <a:latin typeface="Arial"/>
                <a:ea typeface="Arial"/>
                <a:cs typeface="Arial"/>
                <a:sym typeface="Arial"/>
              </a:rPr>
              <a:t>Placebo Group:</a:t>
            </a:r>
            <a:r>
              <a:rPr lang="en" sz="1400">
                <a:solidFill>
                  <a:srgbClr val="073763"/>
                </a:solidFill>
                <a:latin typeface="Arial"/>
                <a:ea typeface="Arial"/>
                <a:cs typeface="Arial"/>
                <a:sym typeface="Arial"/>
              </a:rPr>
              <a:t> Will complete the assigned reading on a device for 15 minutes prior to sleep</a:t>
            </a:r>
            <a:endParaRPr sz="1400">
              <a:solidFill>
                <a:srgbClr val="073763"/>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 sz="1400">
                <a:solidFill>
                  <a:srgbClr val="073763"/>
                </a:solidFill>
                <a:latin typeface="Arial"/>
                <a:ea typeface="Arial"/>
                <a:cs typeface="Arial"/>
                <a:sym typeface="Arial"/>
              </a:rPr>
              <a:t>Tre</a:t>
            </a:r>
            <a:r>
              <a:rPr b="1" lang="en" sz="1400">
                <a:solidFill>
                  <a:srgbClr val="073763"/>
                </a:solidFill>
                <a:latin typeface="Arial"/>
                <a:ea typeface="Arial"/>
                <a:cs typeface="Arial"/>
                <a:sym typeface="Arial"/>
              </a:rPr>
              <a:t>atment Group:</a:t>
            </a:r>
            <a:r>
              <a:rPr lang="en" sz="1400">
                <a:solidFill>
                  <a:srgbClr val="073763"/>
                </a:solidFill>
                <a:latin typeface="Arial"/>
                <a:ea typeface="Arial"/>
                <a:cs typeface="Arial"/>
                <a:sym typeface="Arial"/>
              </a:rPr>
              <a:t> Will complete the assigned reading on paper for 15 minutes prior to sleep </a:t>
            </a:r>
            <a:endParaRPr sz="1400">
              <a:solidFill>
                <a:srgbClr val="073763"/>
              </a:solidFill>
              <a:latin typeface="Arial"/>
              <a:ea typeface="Arial"/>
              <a:cs typeface="Arial"/>
              <a:sym typeface="Arial"/>
            </a:endParaRPr>
          </a:p>
        </p:txBody>
      </p:sp>
      <p:pic>
        <p:nvPicPr>
          <p:cNvPr id="146" name="Google Shape;146;p20"/>
          <p:cNvPicPr preferRelativeResize="0"/>
          <p:nvPr/>
        </p:nvPicPr>
        <p:blipFill>
          <a:blip r:embed="rId4">
            <a:alphaModFix/>
          </a:blip>
          <a:stretch>
            <a:fillRect/>
          </a:stretch>
        </p:blipFill>
        <p:spPr>
          <a:xfrm>
            <a:off x="285250" y="2268850"/>
            <a:ext cx="2612142" cy="2501151"/>
          </a:xfrm>
          <a:prstGeom prst="rect">
            <a:avLst/>
          </a:prstGeom>
          <a:noFill/>
          <a:ln>
            <a:noFill/>
          </a:ln>
        </p:spPr>
      </p:pic>
      <p:pic>
        <p:nvPicPr>
          <p:cNvPr id="147" name="Google Shape;147;p20"/>
          <p:cNvPicPr preferRelativeResize="0"/>
          <p:nvPr/>
        </p:nvPicPr>
        <p:blipFill>
          <a:blip r:embed="rId5">
            <a:alphaModFix/>
          </a:blip>
          <a:stretch>
            <a:fillRect/>
          </a:stretch>
        </p:blipFill>
        <p:spPr>
          <a:xfrm>
            <a:off x="5568847" y="2510184"/>
            <a:ext cx="3085778" cy="2138906"/>
          </a:xfrm>
          <a:prstGeom prst="rect">
            <a:avLst/>
          </a:prstGeom>
          <a:noFill/>
          <a:ln>
            <a:noFill/>
          </a:ln>
        </p:spPr>
      </p:pic>
      <p:pic>
        <p:nvPicPr>
          <p:cNvPr id="148" name="Google Shape;148;p20"/>
          <p:cNvPicPr preferRelativeResize="0"/>
          <p:nvPr/>
        </p:nvPicPr>
        <p:blipFill>
          <a:blip r:embed="rId6">
            <a:alphaModFix/>
          </a:blip>
          <a:stretch>
            <a:fillRect/>
          </a:stretch>
        </p:blipFill>
        <p:spPr>
          <a:xfrm>
            <a:off x="2969832" y="2504458"/>
            <a:ext cx="2360999" cy="21823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1"/>
          <p:cNvPicPr preferRelativeResize="0"/>
          <p:nvPr/>
        </p:nvPicPr>
        <p:blipFill>
          <a:blip r:embed="rId3">
            <a:alphaModFix/>
          </a:blip>
          <a:stretch>
            <a:fillRect/>
          </a:stretch>
        </p:blipFill>
        <p:spPr>
          <a:xfrm>
            <a:off x="65725" y="1817575"/>
            <a:ext cx="8415275" cy="426100"/>
          </a:xfrm>
          <a:prstGeom prst="rect">
            <a:avLst/>
          </a:prstGeom>
          <a:noFill/>
          <a:ln>
            <a:noFill/>
          </a:ln>
        </p:spPr>
      </p:pic>
      <p:sp>
        <p:nvSpPr>
          <p:cNvPr id="154" name="Google Shape;154;p21"/>
          <p:cNvSpPr txBox="1"/>
          <p:nvPr>
            <p:ph idx="4294967295" type="body"/>
          </p:nvPr>
        </p:nvSpPr>
        <p:spPr>
          <a:xfrm>
            <a:off x="311700" y="899575"/>
            <a:ext cx="8520600" cy="36693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lang="en" sz="1600">
                <a:solidFill>
                  <a:srgbClr val="002060"/>
                </a:solidFill>
                <a:latin typeface="Arial"/>
                <a:ea typeface="Arial"/>
                <a:cs typeface="Arial"/>
                <a:sym typeface="Arial"/>
              </a:rPr>
              <a:t>Research Question and Experiment Design</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b="1" lang="en" sz="1600">
                <a:solidFill>
                  <a:schemeClr val="lt1"/>
                </a:solidFill>
                <a:latin typeface="Arial"/>
                <a:ea typeface="Arial"/>
                <a:cs typeface="Arial"/>
                <a:sym typeface="Arial"/>
              </a:rPr>
              <a:t>Covariate Balance and compliance</a:t>
            </a:r>
            <a:endParaRPr b="1" sz="1600">
              <a:solidFill>
                <a:schemeClr val="lt1"/>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02060"/>
                </a:solidFill>
                <a:latin typeface="Arial"/>
                <a:ea typeface="Arial"/>
                <a:cs typeface="Arial"/>
                <a:sym typeface="Arial"/>
              </a:rPr>
              <a:t>Model Iterations</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 sz="1600">
                <a:solidFill>
                  <a:srgbClr val="073763"/>
                </a:solidFill>
                <a:latin typeface="Arial"/>
                <a:ea typeface="Arial"/>
                <a:cs typeface="Arial"/>
                <a:sym typeface="Arial"/>
              </a:rPr>
              <a:t>Post Experiment Feedback</a:t>
            </a:r>
            <a:endParaRPr sz="1600">
              <a:solidFill>
                <a:srgbClr val="002060"/>
              </a:solidFill>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600">
              <a:solidFill>
                <a:srgbClr val="002060"/>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 sz="1600">
                <a:solidFill>
                  <a:srgbClr val="002060"/>
                </a:solidFill>
                <a:latin typeface="Arial"/>
                <a:ea typeface="Arial"/>
                <a:cs typeface="Arial"/>
                <a:sym typeface="Arial"/>
              </a:rPr>
              <a:t>Future scope, Questions and Discussion</a:t>
            </a:r>
            <a:endParaRPr sz="1600">
              <a:solidFill>
                <a:srgbClr val="002060"/>
              </a:solidFill>
              <a:latin typeface="Arial"/>
              <a:ea typeface="Arial"/>
              <a:cs typeface="Arial"/>
              <a:sym typeface="Arial"/>
            </a:endParaRPr>
          </a:p>
          <a:p>
            <a:pPr indent="0" lvl="0" marL="0" rtl="0" algn="l">
              <a:spcBef>
                <a:spcPts val="1000"/>
              </a:spcBef>
              <a:spcAft>
                <a:spcPts val="0"/>
              </a:spcAft>
              <a:buNone/>
            </a:pPr>
            <a:r>
              <a:t/>
            </a:r>
            <a:endParaRPr sz="1600">
              <a:solidFill>
                <a:srgbClr val="002060"/>
              </a:solidFill>
              <a:latin typeface="Arial"/>
              <a:ea typeface="Arial"/>
              <a:cs typeface="Arial"/>
              <a:sym typeface="Arial"/>
            </a:endParaRPr>
          </a:p>
          <a:p>
            <a:pPr indent="0" lvl="0" marL="0" rtl="0" algn="l">
              <a:spcBef>
                <a:spcPts val="1000"/>
              </a:spcBef>
              <a:spcAft>
                <a:spcPts val="0"/>
              </a:spcAft>
              <a:buNone/>
            </a:pPr>
            <a:r>
              <a:t/>
            </a:r>
            <a:endParaRPr sz="1600">
              <a:solidFill>
                <a:srgbClr val="002060"/>
              </a:solidFill>
              <a:latin typeface="Arial"/>
              <a:ea typeface="Arial"/>
              <a:cs typeface="Arial"/>
              <a:sym typeface="Arial"/>
            </a:endParaRPr>
          </a:p>
        </p:txBody>
      </p:sp>
      <p:sp>
        <p:nvSpPr>
          <p:cNvPr id="155" name="Google Shape;155;p21"/>
          <p:cNvSpPr txBox="1"/>
          <p:nvPr>
            <p:ph idx="4294967295" type="title"/>
          </p:nvPr>
        </p:nvSpPr>
        <p:spPr>
          <a:xfrm>
            <a:off x="311700" y="704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03262"/>
                </a:solidFill>
                <a:latin typeface="Arial"/>
                <a:ea typeface="Arial"/>
                <a:cs typeface="Arial"/>
                <a:sym typeface="Arial"/>
              </a:rPr>
              <a:t>Agenda</a:t>
            </a:r>
            <a:endParaRPr sz="2600">
              <a:solidFill>
                <a:srgbClr val="00326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64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600">
                <a:solidFill>
                  <a:srgbClr val="073763"/>
                </a:solidFill>
                <a:latin typeface="Arial"/>
                <a:ea typeface="Arial"/>
                <a:cs typeface="Arial"/>
                <a:sym typeface="Arial"/>
              </a:rPr>
              <a:t>Baseline Data</a:t>
            </a:r>
            <a:endParaRPr sz="2600">
              <a:solidFill>
                <a:srgbClr val="073763"/>
              </a:solidFill>
              <a:latin typeface="Arial"/>
              <a:ea typeface="Arial"/>
              <a:cs typeface="Arial"/>
              <a:sym typeface="Arial"/>
            </a:endParaRPr>
          </a:p>
        </p:txBody>
      </p:sp>
      <p:sp>
        <p:nvSpPr>
          <p:cNvPr id="161" name="Google Shape;161;p22"/>
          <p:cNvSpPr txBox="1"/>
          <p:nvPr>
            <p:ph idx="1" type="body"/>
          </p:nvPr>
        </p:nvSpPr>
        <p:spPr>
          <a:xfrm>
            <a:off x="311700" y="900050"/>
            <a:ext cx="5835900" cy="37428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 sz="1600" u="sng">
                <a:solidFill>
                  <a:srgbClr val="003262"/>
                </a:solidFill>
                <a:latin typeface="Arial"/>
                <a:ea typeface="Arial"/>
                <a:cs typeface="Arial"/>
                <a:sym typeface="Arial"/>
              </a:rPr>
              <a:t>General participant information</a:t>
            </a:r>
            <a:endParaRPr sz="1600" u="sng">
              <a:solidFill>
                <a:srgbClr val="003262"/>
              </a:solidFill>
              <a:latin typeface="Arial"/>
              <a:ea typeface="Arial"/>
              <a:cs typeface="Arial"/>
              <a:sym typeface="Arial"/>
            </a:endParaRPr>
          </a:p>
          <a:p>
            <a:pPr indent="-317500" lvl="0" marL="457200" rtl="0" algn="l">
              <a:lnSpc>
                <a:spcPct val="115000"/>
              </a:lnSpc>
              <a:spcBef>
                <a:spcPts val="1000"/>
              </a:spcBef>
              <a:spcAft>
                <a:spcPts val="0"/>
              </a:spcAft>
              <a:buClr>
                <a:srgbClr val="073763"/>
              </a:buClr>
              <a:buSzPts val="1400"/>
              <a:buFont typeface="Arial"/>
              <a:buChar char="•"/>
            </a:pPr>
            <a:r>
              <a:rPr lang="en" sz="1400">
                <a:solidFill>
                  <a:srgbClr val="073763"/>
                </a:solidFill>
                <a:latin typeface="Arial"/>
                <a:ea typeface="Arial"/>
                <a:cs typeface="Arial"/>
                <a:sym typeface="Arial"/>
              </a:rPr>
              <a:t>A</a:t>
            </a:r>
            <a:r>
              <a:rPr lang="en" sz="1400">
                <a:solidFill>
                  <a:srgbClr val="073763"/>
                </a:solidFill>
                <a:latin typeface="Arial"/>
                <a:ea typeface="Arial"/>
                <a:cs typeface="Arial"/>
                <a:sym typeface="Arial"/>
              </a:rPr>
              <a:t>ge, gender, employment status, education</a:t>
            </a:r>
            <a:endParaRPr sz="1400">
              <a:solidFill>
                <a:srgbClr val="073763"/>
              </a:solidFill>
              <a:latin typeface="Arial"/>
              <a:ea typeface="Arial"/>
              <a:cs typeface="Arial"/>
              <a:sym typeface="Arial"/>
            </a:endParaRPr>
          </a:p>
          <a:p>
            <a:pPr indent="0" lvl="0" marL="0" rtl="0" algn="l">
              <a:lnSpc>
                <a:spcPct val="115000"/>
              </a:lnSpc>
              <a:spcBef>
                <a:spcPts val="1000"/>
              </a:spcBef>
              <a:spcAft>
                <a:spcPts val="0"/>
              </a:spcAft>
              <a:buNone/>
            </a:pPr>
            <a:r>
              <a:rPr lang="en" sz="1600" u="sng">
                <a:solidFill>
                  <a:srgbClr val="003262"/>
                </a:solidFill>
                <a:latin typeface="Arial"/>
                <a:ea typeface="Arial"/>
                <a:cs typeface="Arial"/>
                <a:sym typeface="Arial"/>
              </a:rPr>
              <a:t>Living Conditions</a:t>
            </a:r>
            <a:endParaRPr sz="1600" u="sng">
              <a:solidFill>
                <a:srgbClr val="003262"/>
              </a:solidFill>
              <a:latin typeface="Arial"/>
              <a:ea typeface="Arial"/>
              <a:cs typeface="Arial"/>
              <a:sym typeface="Arial"/>
            </a:endParaRPr>
          </a:p>
          <a:p>
            <a:pPr indent="-317500" lvl="0" marL="457200" rtl="0" algn="l">
              <a:spcBef>
                <a:spcPts val="500"/>
              </a:spcBef>
              <a:spcAft>
                <a:spcPts val="0"/>
              </a:spcAft>
              <a:buSzPts val="1400"/>
              <a:buFont typeface="Arial"/>
              <a:buChar char="•"/>
            </a:pPr>
            <a:r>
              <a:rPr lang="en" sz="1400">
                <a:solidFill>
                  <a:srgbClr val="073763"/>
                </a:solidFill>
                <a:latin typeface="Arial"/>
                <a:ea typeface="Arial"/>
                <a:cs typeface="Arial"/>
                <a:sym typeface="Arial"/>
              </a:rPr>
              <a:t>C</a:t>
            </a:r>
            <a:r>
              <a:rPr lang="en" sz="1400">
                <a:solidFill>
                  <a:srgbClr val="073763"/>
                </a:solidFill>
                <a:latin typeface="Arial"/>
                <a:ea typeface="Arial"/>
                <a:cs typeface="Arial"/>
                <a:sym typeface="Arial"/>
              </a:rPr>
              <a:t>ohabitants, house type, neighborhood, and neighborhood noise level</a:t>
            </a:r>
            <a:endParaRPr sz="1400">
              <a:solidFill>
                <a:srgbClr val="073763"/>
              </a:solidFill>
              <a:latin typeface="Arial"/>
              <a:ea typeface="Arial"/>
              <a:cs typeface="Arial"/>
              <a:sym typeface="Arial"/>
            </a:endParaRPr>
          </a:p>
          <a:p>
            <a:pPr indent="0" lvl="0" marL="0" rtl="0" algn="l">
              <a:lnSpc>
                <a:spcPct val="115000"/>
              </a:lnSpc>
              <a:spcBef>
                <a:spcPts val="1000"/>
              </a:spcBef>
              <a:spcAft>
                <a:spcPts val="0"/>
              </a:spcAft>
              <a:buNone/>
            </a:pPr>
            <a:r>
              <a:rPr lang="en" sz="1600" u="sng">
                <a:solidFill>
                  <a:srgbClr val="003262"/>
                </a:solidFill>
                <a:latin typeface="Arial"/>
                <a:ea typeface="Arial"/>
                <a:cs typeface="Arial"/>
                <a:sym typeface="Arial"/>
              </a:rPr>
              <a:t>Screen Time</a:t>
            </a:r>
            <a:endParaRPr sz="1600" u="sng">
              <a:solidFill>
                <a:srgbClr val="003262"/>
              </a:solidFill>
              <a:latin typeface="Arial"/>
              <a:ea typeface="Arial"/>
              <a:cs typeface="Arial"/>
              <a:sym typeface="Arial"/>
            </a:endParaRPr>
          </a:p>
          <a:p>
            <a:pPr indent="-317500" lvl="0" marL="457200" rtl="0" algn="l">
              <a:spcBef>
                <a:spcPts val="500"/>
              </a:spcBef>
              <a:spcAft>
                <a:spcPts val="0"/>
              </a:spcAft>
              <a:buClr>
                <a:srgbClr val="073763"/>
              </a:buClr>
              <a:buSzPts val="1400"/>
              <a:buFont typeface="Arial"/>
              <a:buChar char="•"/>
            </a:pPr>
            <a:r>
              <a:rPr lang="en" sz="1400">
                <a:solidFill>
                  <a:srgbClr val="073763"/>
                </a:solidFill>
                <a:latin typeface="Arial"/>
                <a:ea typeface="Arial"/>
                <a:cs typeface="Arial"/>
                <a:sym typeface="Arial"/>
              </a:rPr>
              <a:t>Screen time in the evening and 15 minutes prior to sleep </a:t>
            </a:r>
            <a:endParaRPr sz="1400">
              <a:solidFill>
                <a:srgbClr val="073763"/>
              </a:solidFill>
              <a:latin typeface="Arial"/>
              <a:ea typeface="Arial"/>
              <a:cs typeface="Arial"/>
              <a:sym typeface="Arial"/>
            </a:endParaRPr>
          </a:p>
          <a:p>
            <a:pPr indent="0" lvl="0" marL="0" rtl="0" algn="l">
              <a:lnSpc>
                <a:spcPct val="115000"/>
              </a:lnSpc>
              <a:spcBef>
                <a:spcPts val="1000"/>
              </a:spcBef>
              <a:spcAft>
                <a:spcPts val="0"/>
              </a:spcAft>
              <a:buNone/>
            </a:pPr>
            <a:r>
              <a:rPr lang="en" sz="1600" u="sng">
                <a:solidFill>
                  <a:srgbClr val="002060"/>
                </a:solidFill>
                <a:latin typeface="Arial"/>
                <a:ea typeface="Arial"/>
                <a:cs typeface="Arial"/>
                <a:sym typeface="Arial"/>
              </a:rPr>
              <a:t>Sleep Metrics</a:t>
            </a:r>
            <a:endParaRPr sz="1600" u="sng">
              <a:solidFill>
                <a:srgbClr val="002060"/>
              </a:solidFill>
              <a:latin typeface="Arial"/>
              <a:ea typeface="Arial"/>
              <a:cs typeface="Arial"/>
              <a:sym typeface="Arial"/>
            </a:endParaRPr>
          </a:p>
          <a:p>
            <a:pPr indent="-317500" lvl="0" marL="457200" rtl="0" algn="l">
              <a:lnSpc>
                <a:spcPct val="115000"/>
              </a:lnSpc>
              <a:spcBef>
                <a:spcPts val="500"/>
              </a:spcBef>
              <a:spcAft>
                <a:spcPts val="0"/>
              </a:spcAft>
              <a:buClr>
                <a:srgbClr val="073763"/>
              </a:buClr>
              <a:buSzPts val="1400"/>
              <a:buFont typeface="Arial"/>
              <a:buChar char="•"/>
            </a:pPr>
            <a:r>
              <a:rPr lang="en" sz="1400">
                <a:solidFill>
                  <a:srgbClr val="073763"/>
                </a:solidFill>
                <a:latin typeface="Arial"/>
                <a:ea typeface="Arial"/>
                <a:cs typeface="Arial"/>
                <a:sym typeface="Arial"/>
              </a:rPr>
              <a:t>Bed</a:t>
            </a:r>
            <a:r>
              <a:rPr lang="en" sz="1400">
                <a:solidFill>
                  <a:srgbClr val="073763"/>
                </a:solidFill>
                <a:latin typeface="Arial"/>
                <a:ea typeface="Arial"/>
                <a:cs typeface="Arial"/>
                <a:sym typeface="Arial"/>
              </a:rPr>
              <a:t> time, wake up time, sleep quality, sleep matrix</a:t>
            </a:r>
            <a:endParaRPr sz="1400">
              <a:solidFill>
                <a:srgbClr val="073763"/>
              </a:solidFill>
              <a:latin typeface="Arial"/>
              <a:ea typeface="Arial"/>
              <a:cs typeface="Arial"/>
              <a:sym typeface="Arial"/>
            </a:endParaRPr>
          </a:p>
          <a:p>
            <a:pPr indent="0" lvl="0" marL="0" rtl="0" algn="l">
              <a:lnSpc>
                <a:spcPct val="115000"/>
              </a:lnSpc>
              <a:spcBef>
                <a:spcPts val="500"/>
              </a:spcBef>
              <a:spcAft>
                <a:spcPts val="0"/>
              </a:spcAft>
              <a:buNone/>
            </a:pPr>
            <a:r>
              <a:rPr lang="en" sz="1600" u="sng">
                <a:solidFill>
                  <a:srgbClr val="002060"/>
                </a:solidFill>
                <a:latin typeface="Arial"/>
                <a:ea typeface="Arial"/>
                <a:cs typeface="Arial"/>
                <a:sym typeface="Arial"/>
              </a:rPr>
              <a:t>Morning Retention Score</a:t>
            </a:r>
            <a:endParaRPr sz="1400">
              <a:solidFill>
                <a:srgbClr val="073763"/>
              </a:solidFill>
              <a:latin typeface="Arial"/>
              <a:ea typeface="Arial"/>
              <a:cs typeface="Arial"/>
              <a:sym typeface="Arial"/>
            </a:endParaRPr>
          </a:p>
          <a:p>
            <a:pPr indent="-317500" lvl="0" marL="457200" rtl="0" algn="l">
              <a:lnSpc>
                <a:spcPct val="115000"/>
              </a:lnSpc>
              <a:spcBef>
                <a:spcPts val="500"/>
              </a:spcBef>
              <a:spcAft>
                <a:spcPts val="0"/>
              </a:spcAft>
              <a:buClr>
                <a:srgbClr val="073763"/>
              </a:buClr>
              <a:buSzPts val="1400"/>
              <a:buChar char="•"/>
            </a:pPr>
            <a:r>
              <a:rPr lang="en" sz="1400">
                <a:solidFill>
                  <a:srgbClr val="073763"/>
                </a:solidFill>
                <a:latin typeface="Arial"/>
                <a:ea typeface="Arial"/>
                <a:cs typeface="Arial"/>
                <a:sym typeface="Arial"/>
              </a:rPr>
              <a:t>Current reading habits and morning retention</a:t>
            </a:r>
            <a:endParaRPr sz="1400">
              <a:solidFill>
                <a:srgbClr val="073763"/>
              </a:solidFill>
              <a:latin typeface="Arial"/>
              <a:ea typeface="Arial"/>
              <a:cs typeface="Arial"/>
              <a:sym typeface="Arial"/>
            </a:endParaRPr>
          </a:p>
          <a:p>
            <a:pPr indent="0" lvl="0" marL="0" rtl="0" algn="l">
              <a:spcBef>
                <a:spcPts val="500"/>
              </a:spcBef>
              <a:spcAft>
                <a:spcPts val="0"/>
              </a:spcAft>
              <a:buNone/>
            </a:pPr>
            <a:r>
              <a:t/>
            </a:r>
            <a:endParaRPr sz="1400">
              <a:solidFill>
                <a:srgbClr val="073763"/>
              </a:solidFill>
              <a:latin typeface="Arial"/>
              <a:ea typeface="Arial"/>
              <a:cs typeface="Arial"/>
              <a:sym typeface="Arial"/>
            </a:endParaRPr>
          </a:p>
          <a:p>
            <a:pPr indent="0" lvl="0" marL="0" rtl="0" algn="l">
              <a:spcBef>
                <a:spcPts val="500"/>
              </a:spcBef>
              <a:spcAft>
                <a:spcPts val="0"/>
              </a:spcAft>
              <a:buNone/>
            </a:pPr>
            <a:r>
              <a:t/>
            </a:r>
            <a:endParaRPr sz="1400">
              <a:solidFill>
                <a:srgbClr val="073763"/>
              </a:solidFill>
              <a:latin typeface="Arial"/>
              <a:ea typeface="Arial"/>
              <a:cs typeface="Arial"/>
              <a:sym typeface="Arial"/>
            </a:endParaRPr>
          </a:p>
        </p:txBody>
      </p:sp>
      <p:sp>
        <p:nvSpPr>
          <p:cNvPr id="162" name="Google Shape;162;p22"/>
          <p:cNvSpPr/>
          <p:nvPr/>
        </p:nvSpPr>
        <p:spPr>
          <a:xfrm>
            <a:off x="6555025" y="1308900"/>
            <a:ext cx="1868400" cy="25257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Blocks</a:t>
            </a:r>
            <a:endParaRPr b="1" sz="1800">
              <a:solidFill>
                <a:schemeClr val="lt1"/>
              </a:solidFill>
            </a:endParaRPr>
          </a:p>
          <a:p>
            <a:pPr indent="0" lvl="0" marL="0" rtl="0" algn="l">
              <a:spcBef>
                <a:spcPts val="0"/>
              </a:spcBef>
              <a:spcAft>
                <a:spcPts val="0"/>
              </a:spcAft>
              <a:buNone/>
            </a:pPr>
            <a:r>
              <a:t/>
            </a:r>
            <a:endParaRPr/>
          </a:p>
          <a:p>
            <a:pPr indent="0" lvl="0" marL="0" rtl="0" algn="ctr">
              <a:spcBef>
                <a:spcPts val="0"/>
              </a:spcBef>
              <a:spcAft>
                <a:spcPts val="0"/>
              </a:spcAft>
              <a:buNone/>
            </a:pPr>
            <a:r>
              <a:rPr lang="en">
                <a:solidFill>
                  <a:schemeClr val="lt1"/>
                </a:solidFill>
              </a:rPr>
              <a:t>Screen Time Usage</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Children Under 5 Years Of Age</a:t>
            </a:r>
            <a:endParaRPr>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