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84" r:id="rId4"/>
    <p:sldId id="258" r:id="rId5"/>
    <p:sldId id="276" r:id="rId6"/>
    <p:sldId id="278" r:id="rId7"/>
    <p:sldId id="279" r:id="rId8"/>
    <p:sldId id="280"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BAB5D2-C64F-40D4-8A5C-08F290A55284}" v="5" dt="2025-01-05T21:11:47.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38"/>
    <p:restoredTop sz="94694"/>
  </p:normalViewPr>
  <p:slideViewPr>
    <p:cSldViewPr snapToGrid="0" showGuides="1">
      <p:cViewPr>
        <p:scale>
          <a:sx n="66" d="100"/>
          <a:sy n="66" d="100"/>
        </p:scale>
        <p:origin x="700" y="1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FA220-3C1A-40A3-B2F1-D0EE385CC4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A974D87-518D-4FDC-8B0F-3565DAEA51BD}">
      <dgm:prSet/>
      <dgm:spPr/>
      <dgm:t>
        <a:bodyPr/>
        <a:lstStyle/>
        <a:p>
          <a:r>
            <a:rPr lang="en-IN" dirty="0">
              <a:latin typeface="Abadi" panose="020B0604020104020204" pitchFamily="34" charset="0"/>
            </a:rPr>
            <a:t>Aim: </a:t>
          </a:r>
          <a:r>
            <a:rPr lang="en-GB" dirty="0">
              <a:latin typeface="Abadi" panose="020B0604020104020204" pitchFamily="34" charset="0"/>
            </a:rPr>
            <a:t>The main aim of the study is to enhance fraud detection in credit card transactions by conducting a comparative analysis of machine learning algorithms that include anomaly detection and classification.</a:t>
          </a:r>
          <a:endParaRPr lang="en-US" dirty="0">
            <a:latin typeface="Abadi" panose="020B0604020104020204" pitchFamily="34" charset="0"/>
          </a:endParaRPr>
        </a:p>
      </dgm:t>
    </dgm:pt>
    <dgm:pt modelId="{61DEBE8A-B6E3-4A38-A969-351360347AD7}" type="parTrans" cxnId="{E1E214EF-803B-4FAE-BA0D-1D02D5206DC9}">
      <dgm:prSet/>
      <dgm:spPr/>
      <dgm:t>
        <a:bodyPr/>
        <a:lstStyle/>
        <a:p>
          <a:endParaRPr lang="en-US"/>
        </a:p>
      </dgm:t>
    </dgm:pt>
    <dgm:pt modelId="{2DDDC293-3A21-4499-85EF-C537CCA86050}" type="sibTrans" cxnId="{E1E214EF-803B-4FAE-BA0D-1D02D5206DC9}">
      <dgm:prSet/>
      <dgm:spPr/>
      <dgm:t>
        <a:bodyPr/>
        <a:lstStyle/>
        <a:p>
          <a:endParaRPr lang="en-US"/>
        </a:p>
      </dgm:t>
    </dgm:pt>
    <dgm:pt modelId="{A2A19AD6-FD4E-452F-8F74-EDBD1F33AA59}">
      <dgm:prSet/>
      <dgm:spPr/>
      <dgm:t>
        <a:bodyPr/>
        <a:lstStyle/>
        <a:p>
          <a:r>
            <a:rPr lang="en-GB" dirty="0">
              <a:latin typeface="Abadi" panose="020B0604020104020204" pitchFamily="34" charset="0"/>
            </a:rPr>
            <a:t>Research Questions?</a:t>
          </a:r>
          <a:endParaRPr lang="en-US" dirty="0">
            <a:latin typeface="Abadi" panose="020B0604020104020204" pitchFamily="34" charset="0"/>
          </a:endParaRPr>
        </a:p>
      </dgm:t>
    </dgm:pt>
    <dgm:pt modelId="{FD5D9E1B-958A-49BF-B8C3-C7541F99101E}" type="parTrans" cxnId="{D7C57D5B-29D7-4B77-BD50-A189440E78EC}">
      <dgm:prSet/>
      <dgm:spPr/>
      <dgm:t>
        <a:bodyPr/>
        <a:lstStyle/>
        <a:p>
          <a:endParaRPr lang="en-US"/>
        </a:p>
      </dgm:t>
    </dgm:pt>
    <dgm:pt modelId="{5A0551F5-833B-48FB-A8DF-7BD567B45D61}" type="sibTrans" cxnId="{D7C57D5B-29D7-4B77-BD50-A189440E78EC}">
      <dgm:prSet/>
      <dgm:spPr/>
      <dgm:t>
        <a:bodyPr/>
        <a:lstStyle/>
        <a:p>
          <a:endParaRPr lang="en-US"/>
        </a:p>
      </dgm:t>
    </dgm:pt>
    <dgm:pt modelId="{769E8385-BF79-4B25-9C95-DE732818397A}">
      <dgm:prSet custT="1"/>
      <dgm:spPr/>
      <dgm:t>
        <a:bodyPr/>
        <a:lstStyle/>
        <a:p>
          <a:r>
            <a:rPr lang="en-US" sz="1800" dirty="0">
              <a:latin typeface="Abadi" panose="020B0604020104020204" pitchFamily="34" charset="0"/>
            </a:rPr>
            <a:t>What are the strengths/weaknesses of the algorithms?</a:t>
          </a:r>
        </a:p>
      </dgm:t>
    </dgm:pt>
    <dgm:pt modelId="{93A850B3-C469-4374-97B9-6EDD0E5C2583}" type="parTrans" cxnId="{C9BF3D57-F07B-4A1E-B0E8-DD723C59AC99}">
      <dgm:prSet/>
      <dgm:spPr/>
      <dgm:t>
        <a:bodyPr/>
        <a:lstStyle/>
        <a:p>
          <a:endParaRPr lang="en-US"/>
        </a:p>
      </dgm:t>
    </dgm:pt>
    <dgm:pt modelId="{FAF09ED8-2719-4247-AC21-83B1264FCF69}" type="sibTrans" cxnId="{C9BF3D57-F07B-4A1E-B0E8-DD723C59AC99}">
      <dgm:prSet/>
      <dgm:spPr/>
      <dgm:t>
        <a:bodyPr/>
        <a:lstStyle/>
        <a:p>
          <a:endParaRPr lang="en-US"/>
        </a:p>
      </dgm:t>
    </dgm:pt>
    <dgm:pt modelId="{DC5A0376-D9B0-4861-8E09-45165E99583C}">
      <dgm:prSet custT="1"/>
      <dgm:spPr/>
      <dgm:t>
        <a:bodyPr/>
        <a:lstStyle/>
        <a:p>
          <a:r>
            <a:rPr lang="en-US" sz="1800" dirty="0">
              <a:latin typeface="Abadi" panose="020B0604020104020204" pitchFamily="34" charset="0"/>
            </a:rPr>
            <a:t>How can anomaly detection complement classification?</a:t>
          </a:r>
        </a:p>
      </dgm:t>
    </dgm:pt>
    <dgm:pt modelId="{412129B3-7189-4516-AAE9-3C462A505A49}" type="parTrans" cxnId="{690F9F02-C04F-403B-BDE4-A159DB464245}">
      <dgm:prSet/>
      <dgm:spPr/>
      <dgm:t>
        <a:bodyPr/>
        <a:lstStyle/>
        <a:p>
          <a:endParaRPr lang="en-US"/>
        </a:p>
      </dgm:t>
    </dgm:pt>
    <dgm:pt modelId="{EC858259-B661-4344-A46D-385C96B6A735}" type="sibTrans" cxnId="{690F9F02-C04F-403B-BDE4-A159DB464245}">
      <dgm:prSet/>
      <dgm:spPr/>
      <dgm:t>
        <a:bodyPr/>
        <a:lstStyle/>
        <a:p>
          <a:endParaRPr lang="en-US"/>
        </a:p>
      </dgm:t>
    </dgm:pt>
    <dgm:pt modelId="{31AF4FE8-261C-4BD3-B435-1FDAB9EBD46F}">
      <dgm:prSet custT="1"/>
      <dgm:spPr/>
      <dgm:t>
        <a:bodyPr/>
        <a:lstStyle/>
        <a:p>
          <a:r>
            <a:rPr lang="en-US" sz="1800" dirty="0">
              <a:latin typeface="Abadi" panose="020B0604020104020204" pitchFamily="34" charset="0"/>
            </a:rPr>
            <a:t>Which models balance accuracy and scalability?</a:t>
          </a:r>
        </a:p>
      </dgm:t>
    </dgm:pt>
    <dgm:pt modelId="{261D8BDC-C5D0-4381-8AC0-FA002329ADF5}" type="parTrans" cxnId="{9276CD96-C70A-4EC4-82C0-1967F309B6BB}">
      <dgm:prSet/>
      <dgm:spPr/>
      <dgm:t>
        <a:bodyPr/>
        <a:lstStyle/>
        <a:p>
          <a:endParaRPr lang="en-US"/>
        </a:p>
      </dgm:t>
    </dgm:pt>
    <dgm:pt modelId="{1FB4D8DE-4BAC-434F-A688-7C1B46F9FCFD}" type="sibTrans" cxnId="{9276CD96-C70A-4EC4-82C0-1967F309B6BB}">
      <dgm:prSet/>
      <dgm:spPr/>
      <dgm:t>
        <a:bodyPr/>
        <a:lstStyle/>
        <a:p>
          <a:endParaRPr lang="en-US"/>
        </a:p>
      </dgm:t>
    </dgm:pt>
    <dgm:pt modelId="{BE5D93DF-A6CC-44D9-A313-77E97027BC86}" type="pres">
      <dgm:prSet presAssocID="{4E3FA220-3C1A-40A3-B2F1-D0EE385CC4D2}" presName="root" presStyleCnt="0">
        <dgm:presLayoutVars>
          <dgm:dir/>
          <dgm:resizeHandles val="exact"/>
        </dgm:presLayoutVars>
      </dgm:prSet>
      <dgm:spPr/>
    </dgm:pt>
    <dgm:pt modelId="{3F7CC4EB-4B70-468F-AB95-44C38E4FA173}" type="pres">
      <dgm:prSet presAssocID="{2A974D87-518D-4FDC-8B0F-3565DAEA51BD}" presName="compNode" presStyleCnt="0"/>
      <dgm:spPr/>
    </dgm:pt>
    <dgm:pt modelId="{782D7198-1E7F-44A5-856D-38D28424D060}" type="pres">
      <dgm:prSet presAssocID="{2A974D87-518D-4FDC-8B0F-3565DAEA51BD}" presName="bgRect" presStyleLbl="bgShp" presStyleIdx="0" presStyleCnt="2" custLinFactNeighborY="15972"/>
      <dgm:spPr/>
    </dgm:pt>
    <dgm:pt modelId="{46E62216-35CB-49DF-9180-164059CB76E3}" type="pres">
      <dgm:prSet presAssocID="{2A974D87-518D-4FDC-8B0F-3565DAEA51BD}" presName="iconRect" presStyleLbl="node1" presStyleIdx="0" presStyleCnt="2" custLinFactNeighborY="2376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2B4BB12-F371-471A-91DA-28098BA8AD4C}" type="pres">
      <dgm:prSet presAssocID="{2A974D87-518D-4FDC-8B0F-3565DAEA51BD}" presName="spaceRect" presStyleCnt="0"/>
      <dgm:spPr/>
    </dgm:pt>
    <dgm:pt modelId="{76996906-0964-4B61-8828-5F87441C2163}" type="pres">
      <dgm:prSet presAssocID="{2A974D87-518D-4FDC-8B0F-3565DAEA51BD}" presName="parTx" presStyleLbl="revTx" presStyleIdx="0" presStyleCnt="3" custLinFactNeighborY="14495">
        <dgm:presLayoutVars>
          <dgm:chMax val="0"/>
          <dgm:chPref val="0"/>
        </dgm:presLayoutVars>
      </dgm:prSet>
      <dgm:spPr/>
    </dgm:pt>
    <dgm:pt modelId="{8995AE0F-DBE9-4D28-8F94-DD92AB948089}" type="pres">
      <dgm:prSet presAssocID="{2DDDC293-3A21-4499-85EF-C537CCA86050}" presName="sibTrans" presStyleCnt="0"/>
      <dgm:spPr/>
    </dgm:pt>
    <dgm:pt modelId="{9AFB955A-EE99-4A22-B401-F4792126B40E}" type="pres">
      <dgm:prSet presAssocID="{A2A19AD6-FD4E-452F-8F74-EDBD1F33AA59}" presName="compNode" presStyleCnt="0"/>
      <dgm:spPr/>
    </dgm:pt>
    <dgm:pt modelId="{0786747E-4D52-44B1-AA7C-AA8B37422158}" type="pres">
      <dgm:prSet presAssocID="{A2A19AD6-FD4E-452F-8F74-EDBD1F33AA59}" presName="bgRect" presStyleLbl="bgShp" presStyleIdx="1" presStyleCnt="2" custScaleY="170951"/>
      <dgm:spPr/>
    </dgm:pt>
    <dgm:pt modelId="{9EC32A47-887A-4EA9-B6A3-6A78F2B68CF8}" type="pres">
      <dgm:prSet presAssocID="{A2A19AD6-FD4E-452F-8F74-EDBD1F33AA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B89749B-2B2D-4040-921F-D54EFFDFD7A2}" type="pres">
      <dgm:prSet presAssocID="{A2A19AD6-FD4E-452F-8F74-EDBD1F33AA59}" presName="spaceRect" presStyleCnt="0"/>
      <dgm:spPr/>
    </dgm:pt>
    <dgm:pt modelId="{5228DAFD-B698-435C-862B-D9F5869B72E1}" type="pres">
      <dgm:prSet presAssocID="{A2A19AD6-FD4E-452F-8F74-EDBD1F33AA59}" presName="parTx" presStyleLbl="revTx" presStyleIdx="1" presStyleCnt="3">
        <dgm:presLayoutVars>
          <dgm:chMax val="0"/>
          <dgm:chPref val="0"/>
        </dgm:presLayoutVars>
      </dgm:prSet>
      <dgm:spPr/>
    </dgm:pt>
    <dgm:pt modelId="{69267975-585C-4226-BA04-9D46EDD3CF94}" type="pres">
      <dgm:prSet presAssocID="{A2A19AD6-FD4E-452F-8F74-EDBD1F33AA59}" presName="desTx" presStyleLbl="revTx" presStyleIdx="2" presStyleCnt="3" custScaleY="220430">
        <dgm:presLayoutVars/>
      </dgm:prSet>
      <dgm:spPr/>
    </dgm:pt>
  </dgm:ptLst>
  <dgm:cxnLst>
    <dgm:cxn modelId="{690F9F02-C04F-403B-BDE4-A159DB464245}" srcId="{A2A19AD6-FD4E-452F-8F74-EDBD1F33AA59}" destId="{DC5A0376-D9B0-4861-8E09-45165E99583C}" srcOrd="1" destOrd="0" parTransId="{412129B3-7189-4516-AAE9-3C462A505A49}" sibTransId="{EC858259-B661-4344-A46D-385C96B6A735}"/>
    <dgm:cxn modelId="{4C3EDA3C-DC2B-46F6-A68A-45B6AA829DB5}" type="presOf" srcId="{DC5A0376-D9B0-4861-8E09-45165E99583C}" destId="{69267975-585C-4226-BA04-9D46EDD3CF94}" srcOrd="0" destOrd="1" presId="urn:microsoft.com/office/officeart/2018/2/layout/IconVerticalSolidList"/>
    <dgm:cxn modelId="{D7C57D5B-29D7-4B77-BD50-A189440E78EC}" srcId="{4E3FA220-3C1A-40A3-B2F1-D0EE385CC4D2}" destId="{A2A19AD6-FD4E-452F-8F74-EDBD1F33AA59}" srcOrd="1" destOrd="0" parTransId="{FD5D9E1B-958A-49BF-B8C3-C7541F99101E}" sibTransId="{5A0551F5-833B-48FB-A8DF-7BD567B45D61}"/>
    <dgm:cxn modelId="{CA0F7C5F-596B-4239-9F4C-A107280E5ACB}" type="presOf" srcId="{4E3FA220-3C1A-40A3-B2F1-D0EE385CC4D2}" destId="{BE5D93DF-A6CC-44D9-A313-77E97027BC86}" srcOrd="0" destOrd="0" presId="urn:microsoft.com/office/officeart/2018/2/layout/IconVerticalSolidList"/>
    <dgm:cxn modelId="{730F706F-A16C-402D-AA99-770A27E8C723}" type="presOf" srcId="{769E8385-BF79-4B25-9C95-DE732818397A}" destId="{69267975-585C-4226-BA04-9D46EDD3CF94}" srcOrd="0" destOrd="0" presId="urn:microsoft.com/office/officeart/2018/2/layout/IconVerticalSolidList"/>
    <dgm:cxn modelId="{C9BF3D57-F07B-4A1E-B0E8-DD723C59AC99}" srcId="{A2A19AD6-FD4E-452F-8F74-EDBD1F33AA59}" destId="{769E8385-BF79-4B25-9C95-DE732818397A}" srcOrd="0" destOrd="0" parTransId="{93A850B3-C469-4374-97B9-6EDD0E5C2583}" sibTransId="{FAF09ED8-2719-4247-AC21-83B1264FCF69}"/>
    <dgm:cxn modelId="{D402B07C-583B-4C5A-A537-F1968E892EE8}" type="presOf" srcId="{A2A19AD6-FD4E-452F-8F74-EDBD1F33AA59}" destId="{5228DAFD-B698-435C-862B-D9F5869B72E1}" srcOrd="0" destOrd="0" presId="urn:microsoft.com/office/officeart/2018/2/layout/IconVerticalSolidList"/>
    <dgm:cxn modelId="{9276CD96-C70A-4EC4-82C0-1967F309B6BB}" srcId="{A2A19AD6-FD4E-452F-8F74-EDBD1F33AA59}" destId="{31AF4FE8-261C-4BD3-B435-1FDAB9EBD46F}" srcOrd="2" destOrd="0" parTransId="{261D8BDC-C5D0-4381-8AC0-FA002329ADF5}" sibTransId="{1FB4D8DE-4BAC-434F-A688-7C1B46F9FCFD}"/>
    <dgm:cxn modelId="{A42FEAE4-15E2-4B0A-BB49-1875B1EBF8A3}" type="presOf" srcId="{31AF4FE8-261C-4BD3-B435-1FDAB9EBD46F}" destId="{69267975-585C-4226-BA04-9D46EDD3CF94}" srcOrd="0" destOrd="2" presId="urn:microsoft.com/office/officeart/2018/2/layout/IconVerticalSolidList"/>
    <dgm:cxn modelId="{E1E214EF-803B-4FAE-BA0D-1D02D5206DC9}" srcId="{4E3FA220-3C1A-40A3-B2F1-D0EE385CC4D2}" destId="{2A974D87-518D-4FDC-8B0F-3565DAEA51BD}" srcOrd="0" destOrd="0" parTransId="{61DEBE8A-B6E3-4A38-A969-351360347AD7}" sibTransId="{2DDDC293-3A21-4499-85EF-C537CCA86050}"/>
    <dgm:cxn modelId="{9DBAA8FE-55C3-4C92-BC44-9DBFC0125B06}" type="presOf" srcId="{2A974D87-518D-4FDC-8B0F-3565DAEA51BD}" destId="{76996906-0964-4B61-8828-5F87441C2163}" srcOrd="0" destOrd="0" presId="urn:microsoft.com/office/officeart/2018/2/layout/IconVerticalSolidList"/>
    <dgm:cxn modelId="{F15ED43A-8985-4B39-9604-7B2DEF04AC55}" type="presParOf" srcId="{BE5D93DF-A6CC-44D9-A313-77E97027BC86}" destId="{3F7CC4EB-4B70-468F-AB95-44C38E4FA173}" srcOrd="0" destOrd="0" presId="urn:microsoft.com/office/officeart/2018/2/layout/IconVerticalSolidList"/>
    <dgm:cxn modelId="{61391C01-3581-4CAE-BED2-113281693CFB}" type="presParOf" srcId="{3F7CC4EB-4B70-468F-AB95-44C38E4FA173}" destId="{782D7198-1E7F-44A5-856D-38D28424D060}" srcOrd="0" destOrd="0" presId="urn:microsoft.com/office/officeart/2018/2/layout/IconVerticalSolidList"/>
    <dgm:cxn modelId="{46A0CC55-F70E-4537-9359-2E6CE5F63C67}" type="presParOf" srcId="{3F7CC4EB-4B70-468F-AB95-44C38E4FA173}" destId="{46E62216-35CB-49DF-9180-164059CB76E3}" srcOrd="1" destOrd="0" presId="urn:microsoft.com/office/officeart/2018/2/layout/IconVerticalSolidList"/>
    <dgm:cxn modelId="{206EAA05-1AD5-4ABB-BFDE-7BF2EDAAC6CE}" type="presParOf" srcId="{3F7CC4EB-4B70-468F-AB95-44C38E4FA173}" destId="{62B4BB12-F371-471A-91DA-28098BA8AD4C}" srcOrd="2" destOrd="0" presId="urn:microsoft.com/office/officeart/2018/2/layout/IconVerticalSolidList"/>
    <dgm:cxn modelId="{9F9FA7DE-040F-4574-8B64-37FCCFCEA278}" type="presParOf" srcId="{3F7CC4EB-4B70-468F-AB95-44C38E4FA173}" destId="{76996906-0964-4B61-8828-5F87441C2163}" srcOrd="3" destOrd="0" presId="urn:microsoft.com/office/officeart/2018/2/layout/IconVerticalSolidList"/>
    <dgm:cxn modelId="{D8A4C29A-151D-409A-A298-1FA279CF9B7B}" type="presParOf" srcId="{BE5D93DF-A6CC-44D9-A313-77E97027BC86}" destId="{8995AE0F-DBE9-4D28-8F94-DD92AB948089}" srcOrd="1" destOrd="0" presId="urn:microsoft.com/office/officeart/2018/2/layout/IconVerticalSolidList"/>
    <dgm:cxn modelId="{B7270497-A20D-438E-946F-CA383E15A918}" type="presParOf" srcId="{BE5D93DF-A6CC-44D9-A313-77E97027BC86}" destId="{9AFB955A-EE99-4A22-B401-F4792126B40E}" srcOrd="2" destOrd="0" presId="urn:microsoft.com/office/officeart/2018/2/layout/IconVerticalSolidList"/>
    <dgm:cxn modelId="{430C0411-475A-46C3-BFF1-9B5C53184957}" type="presParOf" srcId="{9AFB955A-EE99-4A22-B401-F4792126B40E}" destId="{0786747E-4D52-44B1-AA7C-AA8B37422158}" srcOrd="0" destOrd="0" presId="urn:microsoft.com/office/officeart/2018/2/layout/IconVerticalSolidList"/>
    <dgm:cxn modelId="{AA4A545E-2937-4EAC-AD82-B0B7EE0FED30}" type="presParOf" srcId="{9AFB955A-EE99-4A22-B401-F4792126B40E}" destId="{9EC32A47-887A-4EA9-B6A3-6A78F2B68CF8}" srcOrd="1" destOrd="0" presId="urn:microsoft.com/office/officeart/2018/2/layout/IconVerticalSolidList"/>
    <dgm:cxn modelId="{CB586501-764F-4366-A522-01BED95A59A3}" type="presParOf" srcId="{9AFB955A-EE99-4A22-B401-F4792126B40E}" destId="{7B89749B-2B2D-4040-921F-D54EFFDFD7A2}" srcOrd="2" destOrd="0" presId="urn:microsoft.com/office/officeart/2018/2/layout/IconVerticalSolidList"/>
    <dgm:cxn modelId="{0803852D-EEA2-4419-BBB6-7CA2FBDD6845}" type="presParOf" srcId="{9AFB955A-EE99-4A22-B401-F4792126B40E}" destId="{5228DAFD-B698-435C-862B-D9F5869B72E1}" srcOrd="3" destOrd="0" presId="urn:microsoft.com/office/officeart/2018/2/layout/IconVerticalSolidList"/>
    <dgm:cxn modelId="{4E1F3CA1-79EE-4309-8A3C-795EA9D674A8}" type="presParOf" srcId="{9AFB955A-EE99-4A22-B401-F4792126B40E}" destId="{69267975-585C-4226-BA04-9D46EDD3CF9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C217F7-15A8-461D-A59B-A9424BEFB829}"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9A60D7D2-72CA-4CC1-92A5-663BFDF1918C}">
      <dgm:prSet/>
      <dgm:spPr/>
      <dgm:t>
        <a:bodyPr/>
        <a:lstStyle/>
        <a:p>
          <a:r>
            <a:rPr lang="en-IN" b="1" dirty="0">
              <a:latin typeface="Abadi" panose="020B0604020104020204" pitchFamily="34" charset="0"/>
            </a:rPr>
            <a:t>Machine learning’s role in fraud detection.</a:t>
          </a:r>
          <a:endParaRPr lang="en-US" dirty="0">
            <a:latin typeface="Abadi" panose="020B0604020104020204" pitchFamily="34" charset="0"/>
          </a:endParaRPr>
        </a:p>
      </dgm:t>
    </dgm:pt>
    <dgm:pt modelId="{2DEDA504-CEBA-49CF-83F7-CC5867616369}" type="parTrans" cxnId="{2C23FA81-A590-43CB-8137-4B09688B3F3F}">
      <dgm:prSet/>
      <dgm:spPr/>
      <dgm:t>
        <a:bodyPr/>
        <a:lstStyle/>
        <a:p>
          <a:endParaRPr lang="en-US"/>
        </a:p>
      </dgm:t>
    </dgm:pt>
    <dgm:pt modelId="{A0353FFD-88D5-4A43-87B1-E87DB10DA757}" type="sibTrans" cxnId="{2C23FA81-A590-43CB-8137-4B09688B3F3F}">
      <dgm:prSet phldrT="1"/>
      <dgm:spPr/>
      <dgm:t>
        <a:bodyPr/>
        <a:lstStyle/>
        <a:p>
          <a:r>
            <a:rPr lang="en-US"/>
            <a:t>1</a:t>
          </a:r>
        </a:p>
      </dgm:t>
    </dgm:pt>
    <dgm:pt modelId="{6CA7DE4F-8C0A-4BEA-AD71-F73EA2682366}">
      <dgm:prSet/>
      <dgm:spPr/>
      <dgm:t>
        <a:bodyPr/>
        <a:lstStyle/>
        <a:p>
          <a:r>
            <a:rPr lang="en-IN" b="1" dirty="0">
              <a:latin typeface="Abadi" panose="020B0604020104020204" pitchFamily="34" charset="0"/>
            </a:rPr>
            <a:t>Supervised methods: Random Forest, Decision Tree.</a:t>
          </a:r>
          <a:endParaRPr lang="en-US" dirty="0">
            <a:latin typeface="Abadi" panose="020B0604020104020204" pitchFamily="34" charset="0"/>
          </a:endParaRPr>
        </a:p>
      </dgm:t>
    </dgm:pt>
    <dgm:pt modelId="{F6D390C7-1172-4DEC-ACEC-138C5EED8CA7}" type="parTrans" cxnId="{ADFABDE7-4DA3-4564-B18F-ECEA07427087}">
      <dgm:prSet/>
      <dgm:spPr/>
      <dgm:t>
        <a:bodyPr/>
        <a:lstStyle/>
        <a:p>
          <a:endParaRPr lang="en-US"/>
        </a:p>
      </dgm:t>
    </dgm:pt>
    <dgm:pt modelId="{74B2AB0C-3EFB-49C1-8E8F-4C54F65FF1A7}" type="sibTrans" cxnId="{ADFABDE7-4DA3-4564-B18F-ECEA07427087}">
      <dgm:prSet phldrT="2"/>
      <dgm:spPr/>
      <dgm:t>
        <a:bodyPr/>
        <a:lstStyle/>
        <a:p>
          <a:r>
            <a:rPr lang="en-US"/>
            <a:t>2</a:t>
          </a:r>
        </a:p>
      </dgm:t>
    </dgm:pt>
    <dgm:pt modelId="{0D4995CF-ADC2-49B1-AD57-B694918DBEF1}">
      <dgm:prSet/>
      <dgm:spPr/>
      <dgm:t>
        <a:bodyPr/>
        <a:lstStyle/>
        <a:p>
          <a:r>
            <a:rPr lang="en-IN" b="1" dirty="0">
              <a:latin typeface="Abadi" panose="020B0604020104020204" pitchFamily="34" charset="0"/>
            </a:rPr>
            <a:t>Unsupervised methods: Isolation Forest, K-Means.</a:t>
          </a:r>
          <a:endParaRPr lang="en-US" dirty="0">
            <a:latin typeface="Abadi" panose="020B0604020104020204" pitchFamily="34" charset="0"/>
          </a:endParaRPr>
        </a:p>
      </dgm:t>
    </dgm:pt>
    <dgm:pt modelId="{23946778-6FEE-450B-B197-B9AA1F786A52}" type="parTrans" cxnId="{8BAC7192-F6DA-4394-B77D-F2B27112B55A}">
      <dgm:prSet/>
      <dgm:spPr/>
      <dgm:t>
        <a:bodyPr/>
        <a:lstStyle/>
        <a:p>
          <a:endParaRPr lang="en-US"/>
        </a:p>
      </dgm:t>
    </dgm:pt>
    <dgm:pt modelId="{B5D48CE4-474D-4661-B922-B9833CF9E4B2}" type="sibTrans" cxnId="{8BAC7192-F6DA-4394-B77D-F2B27112B55A}">
      <dgm:prSet phldrT="3"/>
      <dgm:spPr/>
      <dgm:t>
        <a:bodyPr/>
        <a:lstStyle/>
        <a:p>
          <a:r>
            <a:rPr lang="en-US"/>
            <a:t>3</a:t>
          </a:r>
        </a:p>
      </dgm:t>
    </dgm:pt>
    <dgm:pt modelId="{B4F4EA9D-AC10-41F3-92C5-7960D5DCF146}">
      <dgm:prSet/>
      <dgm:spPr/>
      <dgm:t>
        <a:bodyPr/>
        <a:lstStyle/>
        <a:p>
          <a:r>
            <a:rPr lang="en-IN" b="1" dirty="0">
              <a:latin typeface="Abadi" panose="020B0604020104020204" pitchFamily="34" charset="0"/>
            </a:rPr>
            <a:t>Identified gaps: Interpretability and adaptability of models.</a:t>
          </a:r>
          <a:endParaRPr lang="en-US" dirty="0">
            <a:latin typeface="Abadi" panose="020B0604020104020204" pitchFamily="34" charset="0"/>
          </a:endParaRPr>
        </a:p>
      </dgm:t>
    </dgm:pt>
    <dgm:pt modelId="{0207E2BB-8626-43E8-8196-32A49FD72B8C}" type="parTrans" cxnId="{B98A2E40-485F-4B02-9657-827B4201ADE4}">
      <dgm:prSet/>
      <dgm:spPr/>
      <dgm:t>
        <a:bodyPr/>
        <a:lstStyle/>
        <a:p>
          <a:endParaRPr lang="en-US"/>
        </a:p>
      </dgm:t>
    </dgm:pt>
    <dgm:pt modelId="{D2E5E1A7-DD00-4A4B-8299-6155C94DC0A6}" type="sibTrans" cxnId="{B98A2E40-485F-4B02-9657-827B4201ADE4}">
      <dgm:prSet phldrT="4"/>
      <dgm:spPr/>
      <dgm:t>
        <a:bodyPr/>
        <a:lstStyle/>
        <a:p>
          <a:r>
            <a:rPr lang="en-US"/>
            <a:t>4</a:t>
          </a:r>
        </a:p>
      </dgm:t>
    </dgm:pt>
    <dgm:pt modelId="{28C7DA2C-A84B-41E1-9FE8-ABEA67B158E3}" type="pres">
      <dgm:prSet presAssocID="{CDC217F7-15A8-461D-A59B-A9424BEFB829}" presName="Name0" presStyleCnt="0">
        <dgm:presLayoutVars>
          <dgm:animLvl val="lvl"/>
          <dgm:resizeHandles val="exact"/>
        </dgm:presLayoutVars>
      </dgm:prSet>
      <dgm:spPr/>
    </dgm:pt>
    <dgm:pt modelId="{F5F6CB3A-5AB0-44AC-9EA3-974492978DF0}" type="pres">
      <dgm:prSet presAssocID="{9A60D7D2-72CA-4CC1-92A5-663BFDF1918C}" presName="compositeNode" presStyleCnt="0">
        <dgm:presLayoutVars>
          <dgm:bulletEnabled val="1"/>
        </dgm:presLayoutVars>
      </dgm:prSet>
      <dgm:spPr/>
    </dgm:pt>
    <dgm:pt modelId="{F1B8352F-9BBF-4782-87C3-6166C12C3758}" type="pres">
      <dgm:prSet presAssocID="{9A60D7D2-72CA-4CC1-92A5-663BFDF1918C}" presName="bgRect" presStyleLbl="bgAccFollowNode1" presStyleIdx="0" presStyleCnt="4"/>
      <dgm:spPr/>
    </dgm:pt>
    <dgm:pt modelId="{5B8A09D5-C909-4E01-9D7F-970A9063EB99}" type="pres">
      <dgm:prSet presAssocID="{A0353FFD-88D5-4A43-87B1-E87DB10DA757}" presName="sibTransNodeCircle" presStyleLbl="alignNode1" presStyleIdx="0" presStyleCnt="8">
        <dgm:presLayoutVars>
          <dgm:chMax val="0"/>
          <dgm:bulletEnabled/>
        </dgm:presLayoutVars>
      </dgm:prSet>
      <dgm:spPr/>
    </dgm:pt>
    <dgm:pt modelId="{C1E32B98-ADA6-42BA-A94A-551348FAC60B}" type="pres">
      <dgm:prSet presAssocID="{9A60D7D2-72CA-4CC1-92A5-663BFDF1918C}" presName="bottomLine" presStyleLbl="alignNode1" presStyleIdx="1" presStyleCnt="8">
        <dgm:presLayoutVars/>
      </dgm:prSet>
      <dgm:spPr/>
    </dgm:pt>
    <dgm:pt modelId="{3E289728-ABA8-4533-8BD3-7A5EB8D2619E}" type="pres">
      <dgm:prSet presAssocID="{9A60D7D2-72CA-4CC1-92A5-663BFDF1918C}" presName="nodeText" presStyleLbl="bgAccFollowNode1" presStyleIdx="0" presStyleCnt="4">
        <dgm:presLayoutVars>
          <dgm:bulletEnabled val="1"/>
        </dgm:presLayoutVars>
      </dgm:prSet>
      <dgm:spPr/>
    </dgm:pt>
    <dgm:pt modelId="{9A105BDE-98DA-41BA-9CF6-1F28D0624A6B}" type="pres">
      <dgm:prSet presAssocID="{A0353FFD-88D5-4A43-87B1-E87DB10DA757}" presName="sibTrans" presStyleCnt="0"/>
      <dgm:spPr/>
    </dgm:pt>
    <dgm:pt modelId="{7D92BF6A-5ED8-49D8-A8C7-DA4938411B91}" type="pres">
      <dgm:prSet presAssocID="{6CA7DE4F-8C0A-4BEA-AD71-F73EA2682366}" presName="compositeNode" presStyleCnt="0">
        <dgm:presLayoutVars>
          <dgm:bulletEnabled val="1"/>
        </dgm:presLayoutVars>
      </dgm:prSet>
      <dgm:spPr/>
    </dgm:pt>
    <dgm:pt modelId="{25C85479-E9BC-490B-A3F8-4FB691BBC9AC}" type="pres">
      <dgm:prSet presAssocID="{6CA7DE4F-8C0A-4BEA-AD71-F73EA2682366}" presName="bgRect" presStyleLbl="bgAccFollowNode1" presStyleIdx="1" presStyleCnt="4"/>
      <dgm:spPr/>
    </dgm:pt>
    <dgm:pt modelId="{0F314F8E-FD70-4A9A-BDE1-6DB263C91B8F}" type="pres">
      <dgm:prSet presAssocID="{74B2AB0C-3EFB-49C1-8E8F-4C54F65FF1A7}" presName="sibTransNodeCircle" presStyleLbl="alignNode1" presStyleIdx="2" presStyleCnt="8">
        <dgm:presLayoutVars>
          <dgm:chMax val="0"/>
          <dgm:bulletEnabled/>
        </dgm:presLayoutVars>
      </dgm:prSet>
      <dgm:spPr/>
    </dgm:pt>
    <dgm:pt modelId="{108F5EC6-A746-4EB1-9081-20BAA772179D}" type="pres">
      <dgm:prSet presAssocID="{6CA7DE4F-8C0A-4BEA-AD71-F73EA2682366}" presName="bottomLine" presStyleLbl="alignNode1" presStyleIdx="3" presStyleCnt="8">
        <dgm:presLayoutVars/>
      </dgm:prSet>
      <dgm:spPr/>
    </dgm:pt>
    <dgm:pt modelId="{07DE7FD4-482D-49FA-B6EA-4304761B8E68}" type="pres">
      <dgm:prSet presAssocID="{6CA7DE4F-8C0A-4BEA-AD71-F73EA2682366}" presName="nodeText" presStyleLbl="bgAccFollowNode1" presStyleIdx="1" presStyleCnt="4">
        <dgm:presLayoutVars>
          <dgm:bulletEnabled val="1"/>
        </dgm:presLayoutVars>
      </dgm:prSet>
      <dgm:spPr/>
    </dgm:pt>
    <dgm:pt modelId="{FAD7F6DA-3DB2-41FA-B794-B511D928282E}" type="pres">
      <dgm:prSet presAssocID="{74B2AB0C-3EFB-49C1-8E8F-4C54F65FF1A7}" presName="sibTrans" presStyleCnt="0"/>
      <dgm:spPr/>
    </dgm:pt>
    <dgm:pt modelId="{EB329066-1EA9-4DDA-9B1A-FC5B86B9B67F}" type="pres">
      <dgm:prSet presAssocID="{0D4995CF-ADC2-49B1-AD57-B694918DBEF1}" presName="compositeNode" presStyleCnt="0">
        <dgm:presLayoutVars>
          <dgm:bulletEnabled val="1"/>
        </dgm:presLayoutVars>
      </dgm:prSet>
      <dgm:spPr/>
    </dgm:pt>
    <dgm:pt modelId="{5E775745-D645-4D07-A2B3-54C495F5ABC6}" type="pres">
      <dgm:prSet presAssocID="{0D4995CF-ADC2-49B1-AD57-B694918DBEF1}" presName="bgRect" presStyleLbl="bgAccFollowNode1" presStyleIdx="2" presStyleCnt="4"/>
      <dgm:spPr/>
    </dgm:pt>
    <dgm:pt modelId="{E6AEF08E-1425-45AE-BCC5-D79A9A8F4D4D}" type="pres">
      <dgm:prSet presAssocID="{B5D48CE4-474D-4661-B922-B9833CF9E4B2}" presName="sibTransNodeCircle" presStyleLbl="alignNode1" presStyleIdx="4" presStyleCnt="8">
        <dgm:presLayoutVars>
          <dgm:chMax val="0"/>
          <dgm:bulletEnabled/>
        </dgm:presLayoutVars>
      </dgm:prSet>
      <dgm:spPr/>
    </dgm:pt>
    <dgm:pt modelId="{466B78DB-C360-41C5-B117-4A23147ACCA5}" type="pres">
      <dgm:prSet presAssocID="{0D4995CF-ADC2-49B1-AD57-B694918DBEF1}" presName="bottomLine" presStyleLbl="alignNode1" presStyleIdx="5" presStyleCnt="8">
        <dgm:presLayoutVars/>
      </dgm:prSet>
      <dgm:spPr/>
    </dgm:pt>
    <dgm:pt modelId="{5ECCB8F1-9F81-4D11-AF2E-9E1C29A69164}" type="pres">
      <dgm:prSet presAssocID="{0D4995CF-ADC2-49B1-AD57-B694918DBEF1}" presName="nodeText" presStyleLbl="bgAccFollowNode1" presStyleIdx="2" presStyleCnt="4">
        <dgm:presLayoutVars>
          <dgm:bulletEnabled val="1"/>
        </dgm:presLayoutVars>
      </dgm:prSet>
      <dgm:spPr/>
    </dgm:pt>
    <dgm:pt modelId="{4F28A737-2FDA-45D7-AE48-4560B9518394}" type="pres">
      <dgm:prSet presAssocID="{B5D48CE4-474D-4661-B922-B9833CF9E4B2}" presName="sibTrans" presStyleCnt="0"/>
      <dgm:spPr/>
    </dgm:pt>
    <dgm:pt modelId="{F655BBF6-E14B-4999-86B2-CF4289C28F1D}" type="pres">
      <dgm:prSet presAssocID="{B4F4EA9D-AC10-41F3-92C5-7960D5DCF146}" presName="compositeNode" presStyleCnt="0">
        <dgm:presLayoutVars>
          <dgm:bulletEnabled val="1"/>
        </dgm:presLayoutVars>
      </dgm:prSet>
      <dgm:spPr/>
    </dgm:pt>
    <dgm:pt modelId="{2FBF1E17-C5EA-4E68-A439-23F9A7C4248C}" type="pres">
      <dgm:prSet presAssocID="{B4F4EA9D-AC10-41F3-92C5-7960D5DCF146}" presName="bgRect" presStyleLbl="bgAccFollowNode1" presStyleIdx="3" presStyleCnt="4"/>
      <dgm:spPr/>
    </dgm:pt>
    <dgm:pt modelId="{52A03F7F-21F2-4CAF-B252-F2F0F1233347}" type="pres">
      <dgm:prSet presAssocID="{D2E5E1A7-DD00-4A4B-8299-6155C94DC0A6}" presName="sibTransNodeCircle" presStyleLbl="alignNode1" presStyleIdx="6" presStyleCnt="8">
        <dgm:presLayoutVars>
          <dgm:chMax val="0"/>
          <dgm:bulletEnabled/>
        </dgm:presLayoutVars>
      </dgm:prSet>
      <dgm:spPr/>
    </dgm:pt>
    <dgm:pt modelId="{EE8D93E8-1EFC-43C8-B21C-AA5C3EC1E5BC}" type="pres">
      <dgm:prSet presAssocID="{B4F4EA9D-AC10-41F3-92C5-7960D5DCF146}" presName="bottomLine" presStyleLbl="alignNode1" presStyleIdx="7" presStyleCnt="8">
        <dgm:presLayoutVars/>
      </dgm:prSet>
      <dgm:spPr/>
    </dgm:pt>
    <dgm:pt modelId="{3C345F5C-566B-4AEE-BFD6-3F8747D79B4C}" type="pres">
      <dgm:prSet presAssocID="{B4F4EA9D-AC10-41F3-92C5-7960D5DCF146}" presName="nodeText" presStyleLbl="bgAccFollowNode1" presStyleIdx="3" presStyleCnt="4">
        <dgm:presLayoutVars>
          <dgm:bulletEnabled val="1"/>
        </dgm:presLayoutVars>
      </dgm:prSet>
      <dgm:spPr/>
    </dgm:pt>
  </dgm:ptLst>
  <dgm:cxnLst>
    <dgm:cxn modelId="{70CDE802-67E6-42B1-B848-2C89A9B9E409}" type="presOf" srcId="{CDC217F7-15A8-461D-A59B-A9424BEFB829}" destId="{28C7DA2C-A84B-41E1-9FE8-ABEA67B158E3}" srcOrd="0" destOrd="0" presId="urn:microsoft.com/office/officeart/2016/7/layout/BasicLinearProcessNumbered"/>
    <dgm:cxn modelId="{375D7F13-9BEA-47FF-8C8C-39818218E5CB}" type="presOf" srcId="{B4F4EA9D-AC10-41F3-92C5-7960D5DCF146}" destId="{2FBF1E17-C5EA-4E68-A439-23F9A7C4248C}" srcOrd="0" destOrd="0" presId="urn:microsoft.com/office/officeart/2016/7/layout/BasicLinearProcessNumbered"/>
    <dgm:cxn modelId="{3E608233-B1DA-4D01-A2DB-E6CB4F77203A}" type="presOf" srcId="{B4F4EA9D-AC10-41F3-92C5-7960D5DCF146}" destId="{3C345F5C-566B-4AEE-BFD6-3F8747D79B4C}" srcOrd="1" destOrd="0" presId="urn:microsoft.com/office/officeart/2016/7/layout/BasicLinearProcessNumbered"/>
    <dgm:cxn modelId="{B98A2E40-485F-4B02-9657-827B4201ADE4}" srcId="{CDC217F7-15A8-461D-A59B-A9424BEFB829}" destId="{B4F4EA9D-AC10-41F3-92C5-7960D5DCF146}" srcOrd="3" destOrd="0" parTransId="{0207E2BB-8626-43E8-8196-32A49FD72B8C}" sibTransId="{D2E5E1A7-DD00-4A4B-8299-6155C94DC0A6}"/>
    <dgm:cxn modelId="{B9456963-AC20-49BA-9FC0-46A2E98E0DC3}" type="presOf" srcId="{9A60D7D2-72CA-4CC1-92A5-663BFDF1918C}" destId="{F1B8352F-9BBF-4782-87C3-6166C12C3758}" srcOrd="0" destOrd="0" presId="urn:microsoft.com/office/officeart/2016/7/layout/BasicLinearProcessNumbered"/>
    <dgm:cxn modelId="{0A8A4B43-11D8-4129-8341-88AF42409870}" type="presOf" srcId="{9A60D7D2-72CA-4CC1-92A5-663BFDF1918C}" destId="{3E289728-ABA8-4533-8BD3-7A5EB8D2619E}" srcOrd="1" destOrd="0" presId="urn:microsoft.com/office/officeart/2016/7/layout/BasicLinearProcessNumbered"/>
    <dgm:cxn modelId="{E1649779-F514-496E-9879-98C96DBD0D6A}" type="presOf" srcId="{D2E5E1A7-DD00-4A4B-8299-6155C94DC0A6}" destId="{52A03F7F-21F2-4CAF-B252-F2F0F1233347}" srcOrd="0" destOrd="0" presId="urn:microsoft.com/office/officeart/2016/7/layout/BasicLinearProcessNumbered"/>
    <dgm:cxn modelId="{32669D5A-2D9E-48C7-8075-A857D5943058}" type="presOf" srcId="{6CA7DE4F-8C0A-4BEA-AD71-F73EA2682366}" destId="{25C85479-E9BC-490B-A3F8-4FB691BBC9AC}" srcOrd="0" destOrd="0" presId="urn:microsoft.com/office/officeart/2016/7/layout/BasicLinearProcessNumbered"/>
    <dgm:cxn modelId="{2C23FA81-A590-43CB-8137-4B09688B3F3F}" srcId="{CDC217F7-15A8-461D-A59B-A9424BEFB829}" destId="{9A60D7D2-72CA-4CC1-92A5-663BFDF1918C}" srcOrd="0" destOrd="0" parTransId="{2DEDA504-CEBA-49CF-83F7-CC5867616369}" sibTransId="{A0353FFD-88D5-4A43-87B1-E87DB10DA757}"/>
    <dgm:cxn modelId="{CE15BA91-EEA1-4561-8D15-EBC90DBA8C69}" type="presOf" srcId="{A0353FFD-88D5-4A43-87B1-E87DB10DA757}" destId="{5B8A09D5-C909-4E01-9D7F-970A9063EB99}" srcOrd="0" destOrd="0" presId="urn:microsoft.com/office/officeart/2016/7/layout/BasicLinearProcessNumbered"/>
    <dgm:cxn modelId="{8BAC7192-F6DA-4394-B77D-F2B27112B55A}" srcId="{CDC217F7-15A8-461D-A59B-A9424BEFB829}" destId="{0D4995CF-ADC2-49B1-AD57-B694918DBEF1}" srcOrd="2" destOrd="0" parTransId="{23946778-6FEE-450B-B197-B9AA1F786A52}" sibTransId="{B5D48CE4-474D-4661-B922-B9833CF9E4B2}"/>
    <dgm:cxn modelId="{4B29FC9A-1B9D-450C-81A7-A51D98BA78AC}" type="presOf" srcId="{0D4995CF-ADC2-49B1-AD57-B694918DBEF1}" destId="{5ECCB8F1-9F81-4D11-AF2E-9E1C29A69164}" srcOrd="1" destOrd="0" presId="urn:microsoft.com/office/officeart/2016/7/layout/BasicLinearProcessNumbered"/>
    <dgm:cxn modelId="{67A017A7-FA5B-4C76-9AA9-C66DB6D78292}" type="presOf" srcId="{6CA7DE4F-8C0A-4BEA-AD71-F73EA2682366}" destId="{07DE7FD4-482D-49FA-B6EA-4304761B8E68}" srcOrd="1" destOrd="0" presId="urn:microsoft.com/office/officeart/2016/7/layout/BasicLinearProcessNumbered"/>
    <dgm:cxn modelId="{5FE459C2-1EDC-44F5-A42D-DA6FF992948F}" type="presOf" srcId="{B5D48CE4-474D-4661-B922-B9833CF9E4B2}" destId="{E6AEF08E-1425-45AE-BCC5-D79A9A8F4D4D}" srcOrd="0" destOrd="0" presId="urn:microsoft.com/office/officeart/2016/7/layout/BasicLinearProcessNumbered"/>
    <dgm:cxn modelId="{7B5464D4-8474-4E00-BCC8-4F5832C0381F}" type="presOf" srcId="{0D4995CF-ADC2-49B1-AD57-B694918DBEF1}" destId="{5E775745-D645-4D07-A2B3-54C495F5ABC6}" srcOrd="0" destOrd="0" presId="urn:microsoft.com/office/officeart/2016/7/layout/BasicLinearProcessNumbered"/>
    <dgm:cxn modelId="{ADFABDE7-4DA3-4564-B18F-ECEA07427087}" srcId="{CDC217F7-15A8-461D-A59B-A9424BEFB829}" destId="{6CA7DE4F-8C0A-4BEA-AD71-F73EA2682366}" srcOrd="1" destOrd="0" parTransId="{F6D390C7-1172-4DEC-ACEC-138C5EED8CA7}" sibTransId="{74B2AB0C-3EFB-49C1-8E8F-4C54F65FF1A7}"/>
    <dgm:cxn modelId="{159DA8EB-6E72-4F98-B5E2-CE8DB80DEF3D}" type="presOf" srcId="{74B2AB0C-3EFB-49C1-8E8F-4C54F65FF1A7}" destId="{0F314F8E-FD70-4A9A-BDE1-6DB263C91B8F}" srcOrd="0" destOrd="0" presId="urn:microsoft.com/office/officeart/2016/7/layout/BasicLinearProcessNumbered"/>
    <dgm:cxn modelId="{5B525018-4AA1-46DF-B784-A4A1451AF8C8}" type="presParOf" srcId="{28C7DA2C-A84B-41E1-9FE8-ABEA67B158E3}" destId="{F5F6CB3A-5AB0-44AC-9EA3-974492978DF0}" srcOrd="0" destOrd="0" presId="urn:microsoft.com/office/officeart/2016/7/layout/BasicLinearProcessNumbered"/>
    <dgm:cxn modelId="{8A903686-C68E-447E-9A72-296D9571BF46}" type="presParOf" srcId="{F5F6CB3A-5AB0-44AC-9EA3-974492978DF0}" destId="{F1B8352F-9BBF-4782-87C3-6166C12C3758}" srcOrd="0" destOrd="0" presId="urn:microsoft.com/office/officeart/2016/7/layout/BasicLinearProcessNumbered"/>
    <dgm:cxn modelId="{71BA4DB6-9B6D-4476-8987-F1A1D1FF4AAC}" type="presParOf" srcId="{F5F6CB3A-5AB0-44AC-9EA3-974492978DF0}" destId="{5B8A09D5-C909-4E01-9D7F-970A9063EB99}" srcOrd="1" destOrd="0" presId="urn:microsoft.com/office/officeart/2016/7/layout/BasicLinearProcessNumbered"/>
    <dgm:cxn modelId="{BEFE7A6C-8979-4ADE-8DC1-ACAF52961385}" type="presParOf" srcId="{F5F6CB3A-5AB0-44AC-9EA3-974492978DF0}" destId="{C1E32B98-ADA6-42BA-A94A-551348FAC60B}" srcOrd="2" destOrd="0" presId="urn:microsoft.com/office/officeart/2016/7/layout/BasicLinearProcessNumbered"/>
    <dgm:cxn modelId="{2B0A18CA-9A0D-44BE-BF37-9D78230938EE}" type="presParOf" srcId="{F5F6CB3A-5AB0-44AC-9EA3-974492978DF0}" destId="{3E289728-ABA8-4533-8BD3-7A5EB8D2619E}" srcOrd="3" destOrd="0" presId="urn:microsoft.com/office/officeart/2016/7/layout/BasicLinearProcessNumbered"/>
    <dgm:cxn modelId="{FA99F943-62F5-4674-82AE-29AB5314EE1B}" type="presParOf" srcId="{28C7DA2C-A84B-41E1-9FE8-ABEA67B158E3}" destId="{9A105BDE-98DA-41BA-9CF6-1F28D0624A6B}" srcOrd="1" destOrd="0" presId="urn:microsoft.com/office/officeart/2016/7/layout/BasicLinearProcessNumbered"/>
    <dgm:cxn modelId="{5E0A22D0-983E-4D62-8B2B-68BE89610EAB}" type="presParOf" srcId="{28C7DA2C-A84B-41E1-9FE8-ABEA67B158E3}" destId="{7D92BF6A-5ED8-49D8-A8C7-DA4938411B91}" srcOrd="2" destOrd="0" presId="urn:microsoft.com/office/officeart/2016/7/layout/BasicLinearProcessNumbered"/>
    <dgm:cxn modelId="{8B15F018-F4D7-4F3D-B4E3-23B319FBEBFB}" type="presParOf" srcId="{7D92BF6A-5ED8-49D8-A8C7-DA4938411B91}" destId="{25C85479-E9BC-490B-A3F8-4FB691BBC9AC}" srcOrd="0" destOrd="0" presId="urn:microsoft.com/office/officeart/2016/7/layout/BasicLinearProcessNumbered"/>
    <dgm:cxn modelId="{CC9D900B-5D3C-4549-8883-1431DC4ED48B}" type="presParOf" srcId="{7D92BF6A-5ED8-49D8-A8C7-DA4938411B91}" destId="{0F314F8E-FD70-4A9A-BDE1-6DB263C91B8F}" srcOrd="1" destOrd="0" presId="urn:microsoft.com/office/officeart/2016/7/layout/BasicLinearProcessNumbered"/>
    <dgm:cxn modelId="{8D95E404-CFFD-44AD-94FC-2DF43F42877E}" type="presParOf" srcId="{7D92BF6A-5ED8-49D8-A8C7-DA4938411B91}" destId="{108F5EC6-A746-4EB1-9081-20BAA772179D}" srcOrd="2" destOrd="0" presId="urn:microsoft.com/office/officeart/2016/7/layout/BasicLinearProcessNumbered"/>
    <dgm:cxn modelId="{6461483A-1458-4B30-999B-A2A31350B758}" type="presParOf" srcId="{7D92BF6A-5ED8-49D8-A8C7-DA4938411B91}" destId="{07DE7FD4-482D-49FA-B6EA-4304761B8E68}" srcOrd="3" destOrd="0" presId="urn:microsoft.com/office/officeart/2016/7/layout/BasicLinearProcessNumbered"/>
    <dgm:cxn modelId="{0D5900E0-C838-46B2-9080-447E8D79B635}" type="presParOf" srcId="{28C7DA2C-A84B-41E1-9FE8-ABEA67B158E3}" destId="{FAD7F6DA-3DB2-41FA-B794-B511D928282E}" srcOrd="3" destOrd="0" presId="urn:microsoft.com/office/officeart/2016/7/layout/BasicLinearProcessNumbered"/>
    <dgm:cxn modelId="{6BA83D2B-B8EE-4F7E-9015-37DA04FB196A}" type="presParOf" srcId="{28C7DA2C-A84B-41E1-9FE8-ABEA67B158E3}" destId="{EB329066-1EA9-4DDA-9B1A-FC5B86B9B67F}" srcOrd="4" destOrd="0" presId="urn:microsoft.com/office/officeart/2016/7/layout/BasicLinearProcessNumbered"/>
    <dgm:cxn modelId="{81B3FDF1-4118-44B7-90B9-A49F4608F1BA}" type="presParOf" srcId="{EB329066-1EA9-4DDA-9B1A-FC5B86B9B67F}" destId="{5E775745-D645-4D07-A2B3-54C495F5ABC6}" srcOrd="0" destOrd="0" presId="urn:microsoft.com/office/officeart/2016/7/layout/BasicLinearProcessNumbered"/>
    <dgm:cxn modelId="{1C8FF201-B1DE-4A74-99C1-529465B74B35}" type="presParOf" srcId="{EB329066-1EA9-4DDA-9B1A-FC5B86B9B67F}" destId="{E6AEF08E-1425-45AE-BCC5-D79A9A8F4D4D}" srcOrd="1" destOrd="0" presId="urn:microsoft.com/office/officeart/2016/7/layout/BasicLinearProcessNumbered"/>
    <dgm:cxn modelId="{125C32D8-9C5A-49A5-B2E5-F12F26024813}" type="presParOf" srcId="{EB329066-1EA9-4DDA-9B1A-FC5B86B9B67F}" destId="{466B78DB-C360-41C5-B117-4A23147ACCA5}" srcOrd="2" destOrd="0" presId="urn:microsoft.com/office/officeart/2016/7/layout/BasicLinearProcessNumbered"/>
    <dgm:cxn modelId="{BEE1E7DF-63CB-470E-B52A-A8AB99A13DEB}" type="presParOf" srcId="{EB329066-1EA9-4DDA-9B1A-FC5B86B9B67F}" destId="{5ECCB8F1-9F81-4D11-AF2E-9E1C29A69164}" srcOrd="3" destOrd="0" presId="urn:microsoft.com/office/officeart/2016/7/layout/BasicLinearProcessNumbered"/>
    <dgm:cxn modelId="{B65CE4C5-DB56-475E-9982-7429DA3E58B8}" type="presParOf" srcId="{28C7DA2C-A84B-41E1-9FE8-ABEA67B158E3}" destId="{4F28A737-2FDA-45D7-AE48-4560B9518394}" srcOrd="5" destOrd="0" presId="urn:microsoft.com/office/officeart/2016/7/layout/BasicLinearProcessNumbered"/>
    <dgm:cxn modelId="{06C6D604-4DE8-4565-A5C6-4A59C37039D9}" type="presParOf" srcId="{28C7DA2C-A84B-41E1-9FE8-ABEA67B158E3}" destId="{F655BBF6-E14B-4999-86B2-CF4289C28F1D}" srcOrd="6" destOrd="0" presId="urn:microsoft.com/office/officeart/2016/7/layout/BasicLinearProcessNumbered"/>
    <dgm:cxn modelId="{C81EC18B-7075-42F7-9BD2-A6FAD53D8517}" type="presParOf" srcId="{F655BBF6-E14B-4999-86B2-CF4289C28F1D}" destId="{2FBF1E17-C5EA-4E68-A439-23F9A7C4248C}" srcOrd="0" destOrd="0" presId="urn:microsoft.com/office/officeart/2016/7/layout/BasicLinearProcessNumbered"/>
    <dgm:cxn modelId="{E1A8005C-C5C1-4504-928C-A0203F9721A3}" type="presParOf" srcId="{F655BBF6-E14B-4999-86B2-CF4289C28F1D}" destId="{52A03F7F-21F2-4CAF-B252-F2F0F1233347}" srcOrd="1" destOrd="0" presId="urn:microsoft.com/office/officeart/2016/7/layout/BasicLinearProcessNumbered"/>
    <dgm:cxn modelId="{05124ABE-CD08-4B14-8573-F859BFC32176}" type="presParOf" srcId="{F655BBF6-E14B-4999-86B2-CF4289C28F1D}" destId="{EE8D93E8-1EFC-43C8-B21C-AA5C3EC1E5BC}" srcOrd="2" destOrd="0" presId="urn:microsoft.com/office/officeart/2016/7/layout/BasicLinearProcessNumbered"/>
    <dgm:cxn modelId="{43BB4E2F-9E36-4347-B09C-87B71ADAC5FD}" type="presParOf" srcId="{F655BBF6-E14B-4999-86B2-CF4289C28F1D}" destId="{3C345F5C-566B-4AEE-BFD6-3F8747D79B4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D7198-1E7F-44A5-856D-38D28424D060}">
      <dsp:nvSpPr>
        <dsp:cNvPr id="0" name=""/>
        <dsp:cNvSpPr/>
      </dsp:nvSpPr>
      <dsp:spPr>
        <a:xfrm>
          <a:off x="0" y="203405"/>
          <a:ext cx="10515600" cy="125827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62216-35CB-49DF-9180-164059CB76E3}">
      <dsp:nvSpPr>
        <dsp:cNvPr id="0" name=""/>
        <dsp:cNvSpPr/>
      </dsp:nvSpPr>
      <dsp:spPr>
        <a:xfrm>
          <a:off x="380629" y="449977"/>
          <a:ext cx="692053" cy="6920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996906-0964-4B61-8828-5F87441C2163}">
      <dsp:nvSpPr>
        <dsp:cNvPr id="0" name=""/>
        <dsp:cNvSpPr/>
      </dsp:nvSpPr>
      <dsp:spPr>
        <a:xfrm>
          <a:off x="1453311" y="184820"/>
          <a:ext cx="9060867" cy="1258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68" tIns="133168" rIns="133168" bIns="133168" numCol="1" spcCol="1270" anchor="ctr" anchorCtr="0">
          <a:noAutofit/>
        </a:bodyPr>
        <a:lstStyle/>
        <a:p>
          <a:pPr marL="0" lvl="0" indent="0" algn="l" defTabSz="1022350">
            <a:lnSpc>
              <a:spcPct val="90000"/>
            </a:lnSpc>
            <a:spcBef>
              <a:spcPct val="0"/>
            </a:spcBef>
            <a:spcAft>
              <a:spcPct val="35000"/>
            </a:spcAft>
            <a:buNone/>
          </a:pPr>
          <a:r>
            <a:rPr lang="en-IN" sz="2300" kern="1200" dirty="0">
              <a:latin typeface="Abadi" panose="020B0604020104020204" pitchFamily="34" charset="0"/>
            </a:rPr>
            <a:t>Aim: </a:t>
          </a:r>
          <a:r>
            <a:rPr lang="en-GB" sz="2300" kern="1200" dirty="0">
              <a:latin typeface="Abadi" panose="020B0604020104020204" pitchFamily="34" charset="0"/>
            </a:rPr>
            <a:t>The main aim of the study is to enhance fraud detection in credit card transactions by conducting a comparative analysis of machine learning algorithms that include anomaly detection and classification.</a:t>
          </a:r>
          <a:endParaRPr lang="en-US" sz="2300" kern="1200" dirty="0">
            <a:latin typeface="Abadi" panose="020B0604020104020204" pitchFamily="34" charset="0"/>
          </a:endParaRPr>
        </a:p>
      </dsp:txBody>
      <dsp:txXfrm>
        <a:off x="1453311" y="184820"/>
        <a:ext cx="9060867" cy="1258278"/>
      </dsp:txXfrm>
    </dsp:sp>
    <dsp:sp modelId="{0786747E-4D52-44B1-AA7C-AA8B37422158}">
      <dsp:nvSpPr>
        <dsp:cNvPr id="0" name=""/>
        <dsp:cNvSpPr/>
      </dsp:nvSpPr>
      <dsp:spPr>
        <a:xfrm>
          <a:off x="0" y="1886573"/>
          <a:ext cx="10515600" cy="21510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32A47-887A-4EA9-B6A3-6A78F2B68CF8}">
      <dsp:nvSpPr>
        <dsp:cNvPr id="0" name=""/>
        <dsp:cNvSpPr/>
      </dsp:nvSpPr>
      <dsp:spPr>
        <a:xfrm>
          <a:off x="380629" y="2616066"/>
          <a:ext cx="692053" cy="6920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28DAFD-B698-435C-862B-D9F5869B72E1}">
      <dsp:nvSpPr>
        <dsp:cNvPr id="0" name=""/>
        <dsp:cNvSpPr/>
      </dsp:nvSpPr>
      <dsp:spPr>
        <a:xfrm>
          <a:off x="1453311" y="2332953"/>
          <a:ext cx="4732020" cy="1258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68" tIns="133168" rIns="133168" bIns="133168" numCol="1" spcCol="1270" anchor="ctr" anchorCtr="0">
          <a:noAutofit/>
        </a:bodyPr>
        <a:lstStyle/>
        <a:p>
          <a:pPr marL="0" lvl="0" indent="0" algn="l" defTabSz="1022350">
            <a:lnSpc>
              <a:spcPct val="90000"/>
            </a:lnSpc>
            <a:spcBef>
              <a:spcPct val="0"/>
            </a:spcBef>
            <a:spcAft>
              <a:spcPct val="35000"/>
            </a:spcAft>
            <a:buNone/>
          </a:pPr>
          <a:r>
            <a:rPr lang="en-GB" sz="2300" kern="1200" dirty="0">
              <a:latin typeface="Abadi" panose="020B0604020104020204" pitchFamily="34" charset="0"/>
            </a:rPr>
            <a:t>Research Questions?</a:t>
          </a:r>
          <a:endParaRPr lang="en-US" sz="2300" kern="1200" dirty="0">
            <a:latin typeface="Abadi" panose="020B0604020104020204" pitchFamily="34" charset="0"/>
          </a:endParaRPr>
        </a:p>
      </dsp:txBody>
      <dsp:txXfrm>
        <a:off x="1453311" y="2332953"/>
        <a:ext cx="4732020" cy="1258278"/>
      </dsp:txXfrm>
    </dsp:sp>
    <dsp:sp modelId="{69267975-585C-4226-BA04-9D46EDD3CF94}">
      <dsp:nvSpPr>
        <dsp:cNvPr id="0" name=""/>
        <dsp:cNvSpPr/>
      </dsp:nvSpPr>
      <dsp:spPr>
        <a:xfrm>
          <a:off x="6185331" y="1575281"/>
          <a:ext cx="4328847" cy="2773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68" tIns="133168" rIns="133168" bIns="133168"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badi" panose="020B0604020104020204" pitchFamily="34" charset="0"/>
            </a:rPr>
            <a:t>What are the strengths/weaknesses of the algorithms?</a:t>
          </a:r>
        </a:p>
        <a:p>
          <a:pPr marL="0" lvl="0" indent="0" algn="l" defTabSz="800100">
            <a:lnSpc>
              <a:spcPct val="90000"/>
            </a:lnSpc>
            <a:spcBef>
              <a:spcPct val="0"/>
            </a:spcBef>
            <a:spcAft>
              <a:spcPct val="35000"/>
            </a:spcAft>
            <a:buNone/>
          </a:pPr>
          <a:r>
            <a:rPr lang="en-US" sz="1800" kern="1200" dirty="0">
              <a:latin typeface="Abadi" panose="020B0604020104020204" pitchFamily="34" charset="0"/>
            </a:rPr>
            <a:t>How can anomaly detection complement classification?</a:t>
          </a:r>
        </a:p>
        <a:p>
          <a:pPr marL="0" lvl="0" indent="0" algn="l" defTabSz="800100">
            <a:lnSpc>
              <a:spcPct val="90000"/>
            </a:lnSpc>
            <a:spcBef>
              <a:spcPct val="0"/>
            </a:spcBef>
            <a:spcAft>
              <a:spcPct val="35000"/>
            </a:spcAft>
            <a:buNone/>
          </a:pPr>
          <a:r>
            <a:rPr lang="en-US" sz="1800" kern="1200" dirty="0">
              <a:latin typeface="Abadi" panose="020B0604020104020204" pitchFamily="34" charset="0"/>
            </a:rPr>
            <a:t>Which models balance accuracy and scalability?</a:t>
          </a:r>
        </a:p>
      </dsp:txBody>
      <dsp:txXfrm>
        <a:off x="6185331" y="1575281"/>
        <a:ext cx="4328847" cy="2773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8352F-9BBF-4782-87C3-6166C12C3758}">
      <dsp:nvSpPr>
        <dsp:cNvPr id="0" name=""/>
        <dsp:cNvSpPr/>
      </dsp:nvSpPr>
      <dsp:spPr>
        <a:xfrm>
          <a:off x="3201" y="667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11250">
            <a:lnSpc>
              <a:spcPct val="90000"/>
            </a:lnSpc>
            <a:spcBef>
              <a:spcPct val="0"/>
            </a:spcBef>
            <a:spcAft>
              <a:spcPct val="35000"/>
            </a:spcAft>
            <a:buNone/>
          </a:pPr>
          <a:r>
            <a:rPr lang="en-IN" sz="2500" b="1" kern="1200" dirty="0">
              <a:latin typeface="Abadi" panose="020B0604020104020204" pitchFamily="34" charset="0"/>
            </a:rPr>
            <a:t>Machine learning’s role in fraud detection.</a:t>
          </a:r>
          <a:endParaRPr lang="en-US" sz="2500" kern="1200" dirty="0">
            <a:latin typeface="Abadi" panose="020B0604020104020204" pitchFamily="34" charset="0"/>
          </a:endParaRPr>
        </a:p>
      </dsp:txBody>
      <dsp:txXfrm>
        <a:off x="3201" y="1418004"/>
        <a:ext cx="2539866" cy="2133487"/>
      </dsp:txXfrm>
    </dsp:sp>
    <dsp:sp modelId="{5B8A09D5-C909-4E01-9D7F-970A9063EB99}">
      <dsp:nvSpPr>
        <dsp:cNvPr id="0" name=""/>
        <dsp:cNvSpPr/>
      </dsp:nvSpPr>
      <dsp:spPr>
        <a:xfrm>
          <a:off x="739762" y="4223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578598"/>
        <a:ext cx="754301" cy="754301"/>
      </dsp:txXfrm>
    </dsp:sp>
    <dsp:sp modelId="{C1E32B98-ADA6-42BA-A94A-551348FAC60B}">
      <dsp:nvSpPr>
        <dsp:cNvPr id="0" name=""/>
        <dsp:cNvSpPr/>
      </dsp:nvSpPr>
      <dsp:spPr>
        <a:xfrm>
          <a:off x="3201" y="3622537"/>
          <a:ext cx="2539866"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85479-E9BC-490B-A3F8-4FB691BBC9AC}">
      <dsp:nvSpPr>
        <dsp:cNvPr id="0" name=""/>
        <dsp:cNvSpPr/>
      </dsp:nvSpPr>
      <dsp:spPr>
        <a:xfrm>
          <a:off x="2797054" y="66795"/>
          <a:ext cx="2539866" cy="355581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11250">
            <a:lnSpc>
              <a:spcPct val="90000"/>
            </a:lnSpc>
            <a:spcBef>
              <a:spcPct val="0"/>
            </a:spcBef>
            <a:spcAft>
              <a:spcPct val="35000"/>
            </a:spcAft>
            <a:buNone/>
          </a:pPr>
          <a:r>
            <a:rPr lang="en-IN" sz="2500" b="1" kern="1200" dirty="0">
              <a:latin typeface="Abadi" panose="020B0604020104020204" pitchFamily="34" charset="0"/>
            </a:rPr>
            <a:t>Supervised methods: Random Forest, Decision Tree.</a:t>
          </a:r>
          <a:endParaRPr lang="en-US" sz="2500" kern="1200" dirty="0">
            <a:latin typeface="Abadi" panose="020B0604020104020204" pitchFamily="34" charset="0"/>
          </a:endParaRPr>
        </a:p>
      </dsp:txBody>
      <dsp:txXfrm>
        <a:off x="2797054" y="1418004"/>
        <a:ext cx="2539866" cy="2133487"/>
      </dsp:txXfrm>
    </dsp:sp>
    <dsp:sp modelId="{0F314F8E-FD70-4A9A-BDE1-6DB263C91B8F}">
      <dsp:nvSpPr>
        <dsp:cNvPr id="0" name=""/>
        <dsp:cNvSpPr/>
      </dsp:nvSpPr>
      <dsp:spPr>
        <a:xfrm>
          <a:off x="3533615" y="422377"/>
          <a:ext cx="1066743" cy="106674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578598"/>
        <a:ext cx="754301" cy="754301"/>
      </dsp:txXfrm>
    </dsp:sp>
    <dsp:sp modelId="{108F5EC6-A746-4EB1-9081-20BAA772179D}">
      <dsp:nvSpPr>
        <dsp:cNvPr id="0" name=""/>
        <dsp:cNvSpPr/>
      </dsp:nvSpPr>
      <dsp:spPr>
        <a:xfrm>
          <a:off x="2797054" y="3622537"/>
          <a:ext cx="2539866"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75745-D645-4D07-A2B3-54C495F5ABC6}">
      <dsp:nvSpPr>
        <dsp:cNvPr id="0" name=""/>
        <dsp:cNvSpPr/>
      </dsp:nvSpPr>
      <dsp:spPr>
        <a:xfrm>
          <a:off x="5590907" y="66795"/>
          <a:ext cx="2539866" cy="355581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11250">
            <a:lnSpc>
              <a:spcPct val="90000"/>
            </a:lnSpc>
            <a:spcBef>
              <a:spcPct val="0"/>
            </a:spcBef>
            <a:spcAft>
              <a:spcPct val="35000"/>
            </a:spcAft>
            <a:buNone/>
          </a:pPr>
          <a:r>
            <a:rPr lang="en-IN" sz="2500" b="1" kern="1200" dirty="0">
              <a:latin typeface="Abadi" panose="020B0604020104020204" pitchFamily="34" charset="0"/>
            </a:rPr>
            <a:t>Unsupervised methods: Isolation Forest, K-Means.</a:t>
          </a:r>
          <a:endParaRPr lang="en-US" sz="2500" kern="1200" dirty="0">
            <a:latin typeface="Abadi" panose="020B0604020104020204" pitchFamily="34" charset="0"/>
          </a:endParaRPr>
        </a:p>
      </dsp:txBody>
      <dsp:txXfrm>
        <a:off x="5590907" y="1418004"/>
        <a:ext cx="2539866" cy="2133487"/>
      </dsp:txXfrm>
    </dsp:sp>
    <dsp:sp modelId="{E6AEF08E-1425-45AE-BCC5-D79A9A8F4D4D}">
      <dsp:nvSpPr>
        <dsp:cNvPr id="0" name=""/>
        <dsp:cNvSpPr/>
      </dsp:nvSpPr>
      <dsp:spPr>
        <a:xfrm>
          <a:off x="6327469" y="422377"/>
          <a:ext cx="1066743" cy="106674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578598"/>
        <a:ext cx="754301" cy="754301"/>
      </dsp:txXfrm>
    </dsp:sp>
    <dsp:sp modelId="{466B78DB-C360-41C5-B117-4A23147ACCA5}">
      <dsp:nvSpPr>
        <dsp:cNvPr id="0" name=""/>
        <dsp:cNvSpPr/>
      </dsp:nvSpPr>
      <dsp:spPr>
        <a:xfrm>
          <a:off x="5590907" y="3622537"/>
          <a:ext cx="2539866"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BF1E17-C5EA-4E68-A439-23F9A7C4248C}">
      <dsp:nvSpPr>
        <dsp:cNvPr id="0" name=""/>
        <dsp:cNvSpPr/>
      </dsp:nvSpPr>
      <dsp:spPr>
        <a:xfrm>
          <a:off x="8384760" y="66795"/>
          <a:ext cx="2539866" cy="355581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11250">
            <a:lnSpc>
              <a:spcPct val="90000"/>
            </a:lnSpc>
            <a:spcBef>
              <a:spcPct val="0"/>
            </a:spcBef>
            <a:spcAft>
              <a:spcPct val="35000"/>
            </a:spcAft>
            <a:buNone/>
          </a:pPr>
          <a:r>
            <a:rPr lang="en-IN" sz="2500" b="1" kern="1200" dirty="0">
              <a:latin typeface="Abadi" panose="020B0604020104020204" pitchFamily="34" charset="0"/>
            </a:rPr>
            <a:t>Identified gaps: Interpretability and adaptability of models.</a:t>
          </a:r>
          <a:endParaRPr lang="en-US" sz="2500" kern="1200" dirty="0">
            <a:latin typeface="Abadi" panose="020B0604020104020204" pitchFamily="34" charset="0"/>
          </a:endParaRPr>
        </a:p>
      </dsp:txBody>
      <dsp:txXfrm>
        <a:off x="8384760" y="1418004"/>
        <a:ext cx="2539866" cy="2133487"/>
      </dsp:txXfrm>
    </dsp:sp>
    <dsp:sp modelId="{52A03F7F-21F2-4CAF-B252-F2F0F1233347}">
      <dsp:nvSpPr>
        <dsp:cNvPr id="0" name=""/>
        <dsp:cNvSpPr/>
      </dsp:nvSpPr>
      <dsp:spPr>
        <a:xfrm>
          <a:off x="9121322" y="422377"/>
          <a:ext cx="1066743" cy="106674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578598"/>
        <a:ext cx="754301" cy="754301"/>
      </dsp:txXfrm>
    </dsp:sp>
    <dsp:sp modelId="{EE8D93E8-1EFC-43C8-B21C-AA5C3EC1E5BC}">
      <dsp:nvSpPr>
        <dsp:cNvPr id="0" name=""/>
        <dsp:cNvSpPr/>
      </dsp:nvSpPr>
      <dsp:spPr>
        <a:xfrm>
          <a:off x="8384760" y="3622537"/>
          <a:ext cx="2539866"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BB2C-07CC-C03D-6FE9-2776CEF5BB6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44AC55-4A64-34AB-B37C-5B250B0B2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5668B9-49A1-FD8A-D6A9-E9CDC2B1598E}"/>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5" name="Footer Placeholder 4">
            <a:extLst>
              <a:ext uri="{FF2B5EF4-FFF2-40B4-BE49-F238E27FC236}">
                <a16:creationId xmlns:a16="http://schemas.microsoft.com/office/drawing/2014/main" id="{F40D67D7-85FD-9DD7-1C93-A51C30730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2A8EF-5977-2A38-EFA1-851713111CA2}"/>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169812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197D-0F57-EA0D-5CFC-7B043C0B923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B92017-4EDE-2C3D-D2F7-F8128B02356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FB10B6-B5E4-72FA-07EE-0D63462D2C80}"/>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5" name="Footer Placeholder 4">
            <a:extLst>
              <a:ext uri="{FF2B5EF4-FFF2-40B4-BE49-F238E27FC236}">
                <a16:creationId xmlns:a16="http://schemas.microsoft.com/office/drawing/2014/main" id="{08E61BAF-F284-0FEF-13EB-990F2B65E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A0B4A-24CC-26C8-A901-FAC0ADE458D6}"/>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364151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382D03-0D04-6C28-235C-9D593D8C6D4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3B5377-BE68-6A20-49FD-118A0975FD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EFC574-DD6A-EDCE-15E4-44E6CBB1AD04}"/>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5" name="Footer Placeholder 4">
            <a:extLst>
              <a:ext uri="{FF2B5EF4-FFF2-40B4-BE49-F238E27FC236}">
                <a16:creationId xmlns:a16="http://schemas.microsoft.com/office/drawing/2014/main" id="{CF2E35B1-73FC-179C-2A9F-0B4AA488D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1CAE9-D541-5543-9CD5-D1BFE2B7752C}"/>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4278347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82D1-97DE-0C63-8557-D49B47BED049}"/>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67D541-0569-961E-A5AD-01C35B143469}"/>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173DD0-8837-4D8A-31F6-CA02BCEC874F}"/>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5" name="Footer Placeholder 4">
            <a:extLst>
              <a:ext uri="{FF2B5EF4-FFF2-40B4-BE49-F238E27FC236}">
                <a16:creationId xmlns:a16="http://schemas.microsoft.com/office/drawing/2014/main" id="{EF8337BE-61AD-0D2B-C391-19F5C9752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63D39-573A-1572-26F5-65D9804C829A}"/>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233197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E7D7-BD6F-5572-8D19-D9BB1D667A9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D82B3-7057-9758-1631-9D9706FD70C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4C3417-8987-6AFD-6912-4E11B634624D}"/>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5" name="Footer Placeholder 4">
            <a:extLst>
              <a:ext uri="{FF2B5EF4-FFF2-40B4-BE49-F238E27FC236}">
                <a16:creationId xmlns:a16="http://schemas.microsoft.com/office/drawing/2014/main" id="{5BC696BC-E535-19D6-56A9-25604CBF7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EA16F-74E8-E483-396A-20EDEF9E53B7}"/>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130547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1F39-C7C2-59E1-8277-628B1B114B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55604D-18F4-2811-34C4-9B90ECD4E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E747216-8C70-AB4F-71EA-BA903B83890D}"/>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5" name="Footer Placeholder 4">
            <a:extLst>
              <a:ext uri="{FF2B5EF4-FFF2-40B4-BE49-F238E27FC236}">
                <a16:creationId xmlns:a16="http://schemas.microsoft.com/office/drawing/2014/main" id="{B4901873-481B-3B25-659F-8598BA9B6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DAC91-CD4F-EE94-45B5-D73E2C942E64}"/>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18169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E6CE-FCB4-423B-E76A-505556B92F9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2BECF13-3D2B-21FC-7585-B20F98808E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4FFC8F0-FC86-8C85-3A3B-655E4A4270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E5BD380-8305-C8CD-B13C-E30A786A2BCE}"/>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6" name="Footer Placeholder 5">
            <a:extLst>
              <a:ext uri="{FF2B5EF4-FFF2-40B4-BE49-F238E27FC236}">
                <a16:creationId xmlns:a16="http://schemas.microsoft.com/office/drawing/2014/main" id="{E76BF7E9-D6C5-2A75-8064-CFD5A2FCE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0069D-4DBF-1BC3-F542-09EFB6300371}"/>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242530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942F-22BA-3ECC-B535-9BC6AAA1A7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241D72-A905-9976-1E2A-E4D39ABB5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AB49C8D-5FE7-1456-C950-7BDD119AAE6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340ECC2-AB1F-9B04-1224-975894775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CA3184-9591-94F9-695D-B4095E21047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3C068E0-5613-9FBD-49C0-B5E7D32E3952}"/>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8" name="Footer Placeholder 7">
            <a:extLst>
              <a:ext uri="{FF2B5EF4-FFF2-40B4-BE49-F238E27FC236}">
                <a16:creationId xmlns:a16="http://schemas.microsoft.com/office/drawing/2014/main" id="{6DD27F3F-8AB3-6B99-8F42-ECC0EEEEAA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ABB2B7-46C8-F548-07C1-A0BF8449ED02}"/>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173232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80ED-E729-D14B-4152-DC8F30DBAE4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2F5B6AE-7761-FD98-0BB6-CE7FEB2277A4}"/>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4" name="Footer Placeholder 3">
            <a:extLst>
              <a:ext uri="{FF2B5EF4-FFF2-40B4-BE49-F238E27FC236}">
                <a16:creationId xmlns:a16="http://schemas.microsoft.com/office/drawing/2014/main" id="{06837594-6665-02EA-32B2-3D188259AC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3D6883-DAC8-B345-93B6-385A67D8BA6C}"/>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268509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EFCCA-C9D6-0B14-953E-F3CF1032B1A6}"/>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3" name="Footer Placeholder 2">
            <a:extLst>
              <a:ext uri="{FF2B5EF4-FFF2-40B4-BE49-F238E27FC236}">
                <a16:creationId xmlns:a16="http://schemas.microsoft.com/office/drawing/2014/main" id="{6622EEB2-5711-554C-A3AF-9C0DFD8557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1752E4-671F-3BFC-7593-51F7C6300617}"/>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355430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4EE1-9229-2524-0C24-D296233C7C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F94EA10-12BB-B379-11E7-69E1107EB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778583F-623B-F7C8-D617-87C477B1F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457E56-5E76-2EFD-AB1A-95BFD05FBF85}"/>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6" name="Footer Placeholder 5">
            <a:extLst>
              <a:ext uri="{FF2B5EF4-FFF2-40B4-BE49-F238E27FC236}">
                <a16:creationId xmlns:a16="http://schemas.microsoft.com/office/drawing/2014/main" id="{AE3435FA-1F3A-4C46-8555-BFFCDCE3A4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C5AC1-627F-5942-8CFC-D8E6D7A84A41}"/>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14142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5996-9F82-4AAB-C57A-262CABC0DB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B95FD30-5FEA-BA7E-CDD8-84B043F15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A142CD-F3E6-68CA-E897-E0772F758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548516-522E-2B8D-0A16-3B7EAB76A032}"/>
              </a:ext>
            </a:extLst>
          </p:cNvPr>
          <p:cNvSpPr>
            <a:spLocks noGrp="1"/>
          </p:cNvSpPr>
          <p:nvPr>
            <p:ph type="dt" sz="half" idx="10"/>
          </p:nvPr>
        </p:nvSpPr>
        <p:spPr/>
        <p:txBody>
          <a:bodyPr/>
          <a:lstStyle/>
          <a:p>
            <a:fld id="{2EBB0652-1B31-7247-B4C8-3E49BBE3FAE7}" type="datetimeFigureOut">
              <a:rPr lang="en-US" smtClean="0"/>
              <a:t>1/5/2025</a:t>
            </a:fld>
            <a:endParaRPr lang="en-US"/>
          </a:p>
        </p:txBody>
      </p:sp>
      <p:sp>
        <p:nvSpPr>
          <p:cNvPr id="6" name="Footer Placeholder 5">
            <a:extLst>
              <a:ext uri="{FF2B5EF4-FFF2-40B4-BE49-F238E27FC236}">
                <a16:creationId xmlns:a16="http://schemas.microsoft.com/office/drawing/2014/main" id="{F4C4725E-12AE-1D15-62A7-AD6B769C2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21722-3C92-446B-29E4-0067A8B5AA71}"/>
              </a:ext>
            </a:extLst>
          </p:cNvPr>
          <p:cNvSpPr>
            <a:spLocks noGrp="1"/>
          </p:cNvSpPr>
          <p:nvPr>
            <p:ph type="sldNum" sz="quarter" idx="12"/>
          </p:nvPr>
        </p:nvSpPr>
        <p:spPr/>
        <p:txBody>
          <a:bodyPr/>
          <a:lstStyle/>
          <a:p>
            <a:fld id="{13568858-44A7-E74B-9B88-69FCD7C31C44}" type="slidenum">
              <a:rPr lang="en-US" smtClean="0"/>
              <a:t>‹#›</a:t>
            </a:fld>
            <a:endParaRPr lang="en-US"/>
          </a:p>
        </p:txBody>
      </p:sp>
    </p:spTree>
    <p:extLst>
      <p:ext uri="{BB962C8B-B14F-4D97-AF65-F5344CB8AC3E}">
        <p14:creationId xmlns:p14="http://schemas.microsoft.com/office/powerpoint/2010/main" val="221001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24A03-1819-56F8-1FE1-F735E1E16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55F81E-09A6-F6A5-611D-5498AE523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08640A-62DF-C7A3-0C5F-26D227CAD5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B0652-1B31-7247-B4C8-3E49BBE3FAE7}" type="datetimeFigureOut">
              <a:rPr lang="en-US" smtClean="0"/>
              <a:t>1/5/2025</a:t>
            </a:fld>
            <a:endParaRPr lang="en-US"/>
          </a:p>
        </p:txBody>
      </p:sp>
      <p:sp>
        <p:nvSpPr>
          <p:cNvPr id="5" name="Footer Placeholder 4">
            <a:extLst>
              <a:ext uri="{FF2B5EF4-FFF2-40B4-BE49-F238E27FC236}">
                <a16:creationId xmlns:a16="http://schemas.microsoft.com/office/drawing/2014/main" id="{FA0CA029-D4B4-5EA6-0F31-C8EEEBEDD7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D343FD-CF81-E310-5599-6D20A81424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68858-44A7-E74B-9B88-69FCD7C31C44}" type="slidenum">
              <a:rPr lang="en-US" smtClean="0"/>
              <a:t>‹#›</a:t>
            </a:fld>
            <a:endParaRPr lang="en-US"/>
          </a:p>
        </p:txBody>
      </p:sp>
    </p:spTree>
    <p:extLst>
      <p:ext uri="{BB962C8B-B14F-4D97-AF65-F5344CB8AC3E}">
        <p14:creationId xmlns:p14="http://schemas.microsoft.com/office/powerpoint/2010/main" val="1231600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1" name="Rectangle 108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BS Students Website">
            <a:extLst>
              <a:ext uri="{FF2B5EF4-FFF2-40B4-BE49-F238E27FC236}">
                <a16:creationId xmlns:a16="http://schemas.microsoft.com/office/drawing/2014/main" id="{721CFB9C-11D3-53E8-1504-5467C9888843}"/>
              </a:ext>
            </a:extLst>
          </p:cNvPr>
          <p:cNvPicPr>
            <a:picLocks noChangeAspect="1"/>
          </p:cNvPicPr>
          <p:nvPr/>
        </p:nvPicPr>
        <p:blipFill>
          <a:blip r:embed="rId2" cstate="print">
            <a:extLst>
              <a:ext uri="{28A0092B-C50C-407E-A947-70E740481C1C}">
                <a14:useLocalDpi xmlns:a14="http://schemas.microsoft.com/office/drawing/2010/main" val="0"/>
              </a:ext>
            </a:extLst>
          </a:blip>
          <a:srcRect l="1588" r="12189" b="4392"/>
          <a:stretch/>
        </p:blipFill>
        <p:spPr bwMode="auto">
          <a:xfrm>
            <a:off x="3523488" y="10"/>
            <a:ext cx="8668512" cy="6857990"/>
          </a:xfrm>
          <a:prstGeom prst="rect">
            <a:avLst/>
          </a:prstGeom>
          <a:noFill/>
        </p:spPr>
      </p:pic>
      <p:sp>
        <p:nvSpPr>
          <p:cNvPr id="1083" name="Rectangle 108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E6CF8F-6115-4604-EEC8-2586611F03D4}"/>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3000" b="1" dirty="0">
                <a:latin typeface="Abadi" panose="020B0604020104020204" pitchFamily="34" charset="0"/>
              </a:rPr>
              <a:t>Optimizing Fraud Detection - Comparative Analysis of Machine Learning Algorithms for enhanced accuracy and efficiency</a:t>
            </a:r>
          </a:p>
        </p:txBody>
      </p:sp>
      <p:sp>
        <p:nvSpPr>
          <p:cNvPr id="5" name="Subtitle 2">
            <a:extLst>
              <a:ext uri="{FF2B5EF4-FFF2-40B4-BE49-F238E27FC236}">
                <a16:creationId xmlns:a16="http://schemas.microsoft.com/office/drawing/2014/main" id="{EA625709-082A-D46F-40C9-5BC4E932AD2B}"/>
              </a:ext>
            </a:extLst>
          </p:cNvPr>
          <p:cNvSpPr txBox="1">
            <a:spLocks/>
          </p:cNvSpPr>
          <p:nvPr/>
        </p:nvSpPr>
        <p:spPr>
          <a:xfrm>
            <a:off x="477980" y="4872922"/>
            <a:ext cx="4023359" cy="12081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latin typeface="Abadi" panose="020B0604020104020204" pitchFamily="34" charset="0"/>
              </a:rPr>
              <a:t>Anish Pitale – 20030877</a:t>
            </a:r>
          </a:p>
        </p:txBody>
      </p:sp>
      <p:sp>
        <p:nvSpPr>
          <p:cNvPr id="1085" name="Rectangle 108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87" name="Rectangle 108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195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Fraud Prevention | First National Bank Texas - First Convenience Bank">
            <a:extLst>
              <a:ext uri="{FF2B5EF4-FFF2-40B4-BE49-F238E27FC236}">
                <a16:creationId xmlns:a16="http://schemas.microsoft.com/office/drawing/2014/main" id="{F9E807ED-7021-1F6B-D7B9-F7928624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3102" b="7784"/>
          <a:stretch/>
        </p:blipFill>
        <p:spPr bwMode="auto">
          <a:xfrm>
            <a:off x="3710762" y="10"/>
            <a:ext cx="8481237"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34E1BBC9-779B-BFB2-8153-A1F81AE4A254}"/>
              </a:ext>
            </a:extLst>
          </p:cNvPr>
          <p:cNvSpPr>
            <a:spLocks noGrp="1"/>
          </p:cNvSpPr>
          <p:nvPr>
            <p:ph type="subTitle" idx="1"/>
          </p:nvPr>
        </p:nvSpPr>
        <p:spPr>
          <a:xfrm>
            <a:off x="149424" y="-210312"/>
            <a:ext cx="4597032" cy="5802851"/>
          </a:xfrm>
        </p:spPr>
        <p:txBody>
          <a:bodyPr>
            <a:noAutofit/>
          </a:bodyPr>
          <a:lstStyle/>
          <a:p>
            <a:pPr algn="just"/>
            <a:endParaRPr lang="en-US" sz="1800" dirty="0">
              <a:latin typeface="Abadi" panose="020F0502020204030204" pitchFamily="34" charset="0"/>
              <a:cs typeface="Times New Roman" panose="02020603050405020304" pitchFamily="18" charset="0"/>
            </a:endParaRPr>
          </a:p>
          <a:p>
            <a:pPr algn="just"/>
            <a:r>
              <a:rPr lang="en-US" sz="1800" b="1" dirty="0">
                <a:latin typeface="Abadi" panose="020F0502020204030204" pitchFamily="34" charset="0"/>
                <a:cs typeface="Times New Roman" panose="02020603050405020304" pitchFamily="18" charset="0"/>
              </a:rPr>
              <a:t>Introduction:</a:t>
            </a:r>
          </a:p>
          <a:p>
            <a:pPr algn="just"/>
            <a:endParaRPr lang="en-US" sz="1800" dirty="0">
              <a:latin typeface="Abad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Abadi" panose="020F0502020204030204" pitchFamily="34" charset="0"/>
                <a:cs typeface="Times New Roman" panose="02020603050405020304" pitchFamily="18" charset="0"/>
              </a:rPr>
              <a:t>Problem Statement –</a:t>
            </a:r>
            <a:r>
              <a:rPr lang="en-US" sz="1800" dirty="0">
                <a:latin typeface="Abadi" panose="020F0502020204030204" pitchFamily="34" charset="0"/>
                <a:cs typeface="Times New Roman" panose="02020603050405020304" pitchFamily="18" charset="0"/>
              </a:rPr>
              <a:t> </a:t>
            </a:r>
            <a:r>
              <a:rPr lang="en-GB" sz="1800" dirty="0">
                <a:latin typeface="Abadi" panose="020F0502020204030204" pitchFamily="34" charset="0"/>
                <a:cs typeface="Times New Roman" panose="02020603050405020304" pitchFamily="18" charset="0"/>
              </a:rPr>
              <a:t>The research endeavours to fill these gaps through a comparison study between standard algorithms like Decision Trees, and Random Forests, and nonstandard algorithms such as Isolation Forests and K-means Clustering in an effort to enhance the performance of fraud detection and system dependability.	</a:t>
            </a:r>
          </a:p>
          <a:p>
            <a:pPr marL="285750" indent="-285750" algn="just">
              <a:buFont typeface="Arial" panose="020B0604020202020204" pitchFamily="34" charset="0"/>
              <a:buChar char="•"/>
            </a:pPr>
            <a:r>
              <a:rPr lang="en-US" sz="1800" b="1" dirty="0">
                <a:latin typeface="Abadi" panose="020F0502020204030204" pitchFamily="34" charset="0"/>
                <a:cs typeface="Times New Roman" panose="02020603050405020304" pitchFamily="18" charset="0"/>
              </a:rPr>
              <a:t>Solution – </a:t>
            </a:r>
            <a:r>
              <a:rPr lang="en-US" sz="1800" dirty="0">
                <a:latin typeface="Abadi" panose="020F0502020204030204" pitchFamily="34" charset="0"/>
                <a:cs typeface="Times New Roman" panose="02020603050405020304" pitchFamily="18" charset="0"/>
              </a:rPr>
              <a:t>A comparative analysis of advanced machine learning algorithms, including Random Forests, Decision Trees, Isolation Forests, and K-Means, to optimize fraud detection systems for accuracy and efficiency.</a:t>
            </a:r>
          </a:p>
          <a:p>
            <a:pPr marL="285750" indent="-285750" algn="just">
              <a:buFont typeface="Arial" panose="020B0604020202020204" pitchFamily="34" charset="0"/>
              <a:buChar char="•"/>
            </a:pPr>
            <a:r>
              <a:rPr lang="en-US" sz="1800" b="1" dirty="0">
                <a:latin typeface="Abadi" panose="020F0502020204030204" pitchFamily="34" charset="0"/>
                <a:cs typeface="Times New Roman" panose="02020603050405020304" pitchFamily="18" charset="0"/>
              </a:rPr>
              <a:t>Conclusion – </a:t>
            </a:r>
            <a:r>
              <a:rPr lang="en-US" sz="1800" dirty="0">
                <a:latin typeface="Abadi" panose="020F0502020204030204" pitchFamily="34" charset="0"/>
                <a:cs typeface="Times New Roman" panose="02020603050405020304" pitchFamily="18" charset="0"/>
              </a:rPr>
              <a:t>By the end of this project, using advanced classification and anomaly detection techniques, especially Random Forest, make it much easier to spot fraud and provide flexible and scalable solutions for the financial industry.</a:t>
            </a:r>
            <a:endParaRPr lang="en-US" sz="1800" b="1" dirty="0">
              <a:latin typeface="Abadi" panose="020F0502020204030204" pitchFamily="34" charset="0"/>
              <a:cs typeface="Times New Roman" panose="02020603050405020304" pitchFamily="18" charset="0"/>
            </a:endParaRPr>
          </a:p>
        </p:txBody>
      </p:sp>
      <p:sp>
        <p:nvSpPr>
          <p:cNvPr id="2061" name="Rectangle 206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61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blue and yellow background&#10;&#10;Description automatically generated">
            <a:extLst>
              <a:ext uri="{FF2B5EF4-FFF2-40B4-BE49-F238E27FC236}">
                <a16:creationId xmlns:a16="http://schemas.microsoft.com/office/drawing/2014/main" id="{9ACCE2F2-8EA1-34D5-3F35-95F324D6C881}"/>
              </a:ext>
            </a:extLst>
          </p:cNvPr>
          <p:cNvPicPr>
            <a:picLocks noChangeAspect="1"/>
          </p:cNvPicPr>
          <p:nvPr/>
        </p:nvPicPr>
        <p:blipFill>
          <a:blip r:embed="rId2">
            <a:alphaModFix amt="35000"/>
          </a:blip>
          <a:srcRect t="1454" b="11336"/>
          <a:stretch/>
        </p:blipFill>
        <p:spPr>
          <a:xfrm>
            <a:off x="20" y="19260"/>
            <a:ext cx="12191980" cy="6857990"/>
          </a:xfrm>
          <a:prstGeom prst="rect">
            <a:avLst/>
          </a:prstGeom>
        </p:spPr>
      </p:pic>
      <p:sp>
        <p:nvSpPr>
          <p:cNvPr id="2" name="Title 1">
            <a:extLst>
              <a:ext uri="{FF2B5EF4-FFF2-40B4-BE49-F238E27FC236}">
                <a16:creationId xmlns:a16="http://schemas.microsoft.com/office/drawing/2014/main" id="{7BAFF3E4-5C7C-E1AD-6F23-21BFB8E1A61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solidFill>
                  <a:srgbClr val="FFFFFF"/>
                </a:solidFill>
                <a:latin typeface="Abadi" panose="020B0604020104020204" pitchFamily="34" charset="0"/>
              </a:rPr>
              <a:t>Research Aim &amp; Research Questions:</a:t>
            </a:r>
          </a:p>
        </p:txBody>
      </p:sp>
      <p:graphicFrame>
        <p:nvGraphicFramePr>
          <p:cNvPr id="25" name="Text Placeholder 2">
            <a:extLst>
              <a:ext uri="{FF2B5EF4-FFF2-40B4-BE49-F238E27FC236}">
                <a16:creationId xmlns:a16="http://schemas.microsoft.com/office/drawing/2014/main" id="{82AAB5CE-C0F7-BA9B-0E3A-052BD99E4F94}"/>
              </a:ext>
            </a:extLst>
          </p:cNvPr>
          <p:cNvGraphicFramePr/>
          <p:nvPr>
            <p:extLst>
              <p:ext uri="{D42A27DB-BD31-4B8C-83A1-F6EECF244321}">
                <p14:modId xmlns:p14="http://schemas.microsoft.com/office/powerpoint/2010/main" val="18864782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38701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AFF3E4-5C7C-E1AD-6F23-21BFB8E1A611}"/>
              </a:ext>
            </a:extLst>
          </p:cNvPr>
          <p:cNvSpPr>
            <a:spLocks noGrp="1"/>
          </p:cNvSpPr>
          <p:nvPr>
            <p:ph type="title"/>
          </p:nvPr>
        </p:nvSpPr>
        <p:spPr>
          <a:xfrm>
            <a:off x="-11970" y="348865"/>
            <a:ext cx="11113645" cy="1576446"/>
          </a:xfrm>
        </p:spPr>
        <p:txBody>
          <a:bodyPr vert="horz" lIns="91440" tIns="45720" rIns="91440" bIns="45720" rtlCol="0" anchor="ctr">
            <a:normAutofit/>
          </a:bodyPr>
          <a:lstStyle/>
          <a:p>
            <a:r>
              <a:rPr lang="en-US" sz="4800" b="1" kern="1200" dirty="0">
                <a:solidFill>
                  <a:srgbClr val="FFFFFF"/>
                </a:solidFill>
                <a:latin typeface="Abadi" panose="020B0604020104020204" pitchFamily="34" charset="0"/>
              </a:rPr>
              <a:t>Literature Review and Gaps:</a:t>
            </a:r>
          </a:p>
        </p:txBody>
      </p:sp>
      <p:sp>
        <p:nvSpPr>
          <p:cNvPr id="4" name="Text Placeholder 2">
            <a:extLst>
              <a:ext uri="{FF2B5EF4-FFF2-40B4-BE49-F238E27FC236}">
                <a16:creationId xmlns:a16="http://schemas.microsoft.com/office/drawing/2014/main" id="{D39785A7-8D24-9C02-FCDA-5C75FA9898BD}"/>
              </a:ext>
            </a:extLst>
          </p:cNvPr>
          <p:cNvSpPr txBox="1">
            <a:spLocks/>
          </p:cNvSpPr>
          <p:nvPr/>
        </p:nvSpPr>
        <p:spPr>
          <a:xfrm>
            <a:off x="6000872" y="2517349"/>
            <a:ext cx="5541826"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p:txBody>
      </p:sp>
      <p:graphicFrame>
        <p:nvGraphicFramePr>
          <p:cNvPr id="25" name="Text Placeholder 2">
            <a:extLst>
              <a:ext uri="{FF2B5EF4-FFF2-40B4-BE49-F238E27FC236}">
                <a16:creationId xmlns:a16="http://schemas.microsoft.com/office/drawing/2014/main" id="{CF18FD7C-AA21-8F04-575C-FD7DC17D95F6}"/>
              </a:ext>
            </a:extLst>
          </p:cNvPr>
          <p:cNvGraphicFramePr/>
          <p:nvPr>
            <p:extLst>
              <p:ext uri="{D42A27DB-BD31-4B8C-83A1-F6EECF244321}">
                <p14:modId xmlns:p14="http://schemas.microsoft.com/office/powerpoint/2010/main" val="111381931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10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9" name="Rectangle 28">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BAFF3E4-5C7C-E1AD-6F23-21BFB8E1A611}"/>
              </a:ext>
            </a:extLst>
          </p:cNvPr>
          <p:cNvSpPr>
            <a:spLocks noGrp="1"/>
          </p:cNvSpPr>
          <p:nvPr>
            <p:ph type="title"/>
          </p:nvPr>
        </p:nvSpPr>
        <p:spPr>
          <a:xfrm>
            <a:off x="731974" y="112344"/>
            <a:ext cx="3702580" cy="1616203"/>
          </a:xfrm>
        </p:spPr>
        <p:txBody>
          <a:bodyPr vert="horz" lIns="91440" tIns="45720" rIns="91440" bIns="45720" rtlCol="0" anchor="b">
            <a:normAutofit/>
          </a:bodyPr>
          <a:lstStyle/>
          <a:p>
            <a:pPr algn="ctr"/>
            <a:r>
              <a:rPr lang="en-US" b="1" kern="1200" dirty="0">
                <a:solidFill>
                  <a:srgbClr val="FFFFFF"/>
                </a:solidFill>
                <a:latin typeface="Abadi" panose="020B0604020104020204" pitchFamily="34" charset="0"/>
              </a:rPr>
              <a:t>Research </a:t>
            </a:r>
            <a:r>
              <a:rPr lang="en-US" b="1" dirty="0">
                <a:solidFill>
                  <a:srgbClr val="FFFFFF"/>
                </a:solidFill>
                <a:latin typeface="Abadi" panose="020B0604020104020204" pitchFamily="34" charset="0"/>
              </a:rPr>
              <a:t>Methodology:</a:t>
            </a:r>
            <a:endParaRPr lang="en-US" b="1" kern="1200" dirty="0">
              <a:solidFill>
                <a:srgbClr val="FFFFFF"/>
              </a:solidFill>
              <a:latin typeface="Abadi" panose="020B0604020104020204" pitchFamily="34" charset="0"/>
            </a:endParaRPr>
          </a:p>
        </p:txBody>
      </p:sp>
      <p:sp>
        <p:nvSpPr>
          <p:cNvPr id="3" name="Text Placeholder 2">
            <a:extLst>
              <a:ext uri="{FF2B5EF4-FFF2-40B4-BE49-F238E27FC236}">
                <a16:creationId xmlns:a16="http://schemas.microsoft.com/office/drawing/2014/main" id="{7FAB83FE-32C6-A1B8-8CEB-1C9503D27BB6}"/>
              </a:ext>
            </a:extLst>
          </p:cNvPr>
          <p:cNvSpPr>
            <a:spLocks noGrp="1"/>
          </p:cNvSpPr>
          <p:nvPr>
            <p:ph type="body" idx="1"/>
          </p:nvPr>
        </p:nvSpPr>
        <p:spPr>
          <a:xfrm>
            <a:off x="201168" y="2102982"/>
            <a:ext cx="4544568" cy="3524823"/>
          </a:xfrm>
        </p:spPr>
        <p:txBody>
          <a:bodyPr vert="horz" lIns="91440" tIns="45720" rIns="91440" bIns="45720" rtlCol="0">
            <a:noAutofit/>
          </a:bodyPr>
          <a:lstStyle/>
          <a:p>
            <a:pPr algn="just"/>
            <a:r>
              <a:rPr lang="en-US" sz="2000" dirty="0">
                <a:solidFill>
                  <a:srgbClr val="FFFFFF"/>
                </a:solidFill>
                <a:latin typeface="Abadi" panose="020B0604020104020204" pitchFamily="34" charset="0"/>
              </a:rPr>
              <a:t>Data Collection: Publicly available Resources (Kaggle)	</a:t>
            </a:r>
          </a:p>
          <a:p>
            <a:pPr algn="just"/>
            <a:r>
              <a:rPr lang="en-US" sz="2000" dirty="0">
                <a:solidFill>
                  <a:srgbClr val="FFFFFF"/>
                </a:solidFill>
                <a:latin typeface="Abadi" panose="020B0604020104020204" pitchFamily="34" charset="0"/>
              </a:rPr>
              <a:t>Data Pre-processing: Cleaning, feature creation, and scaling. </a:t>
            </a:r>
          </a:p>
          <a:p>
            <a:pPr algn="just"/>
            <a:r>
              <a:rPr lang="en-US" sz="2000" dirty="0">
                <a:solidFill>
                  <a:srgbClr val="FFFFFF"/>
                </a:solidFill>
                <a:latin typeface="Abadi" panose="020B0604020104020204" pitchFamily="34" charset="0"/>
              </a:rPr>
              <a:t>Model Development: Training standard and non standard ML models and evaluating performance. Like Random Forest, Decision tree, Anomaly detection such as Isolation Forest and K-Means Clustering.	</a:t>
            </a:r>
          </a:p>
          <a:p>
            <a:pPr algn="just"/>
            <a:r>
              <a:rPr lang="en-US" sz="2000" dirty="0">
                <a:solidFill>
                  <a:srgbClr val="FFFFFF"/>
                </a:solidFill>
                <a:latin typeface="Abadi" panose="020B0604020104020204" pitchFamily="34" charset="0"/>
              </a:rPr>
              <a:t>Model Selection: Identifying the best-performing model.</a:t>
            </a:r>
          </a:p>
        </p:txBody>
      </p:sp>
      <p:pic>
        <p:nvPicPr>
          <p:cNvPr id="4" name="image12.png">
            <a:extLst>
              <a:ext uri="{FF2B5EF4-FFF2-40B4-BE49-F238E27FC236}">
                <a16:creationId xmlns:a16="http://schemas.microsoft.com/office/drawing/2014/main" id="{C57EEB43-BAE6-9B6C-8176-903FB697498E}"/>
              </a:ext>
            </a:extLst>
          </p:cNvPr>
          <p:cNvPicPr/>
          <p:nvPr/>
        </p:nvPicPr>
        <p:blipFill>
          <a:blip r:embed="rId2"/>
          <a:stretch>
            <a:fillRect/>
          </a:stretch>
        </p:blipFill>
        <p:spPr>
          <a:xfrm>
            <a:off x="5858540" y="1337480"/>
            <a:ext cx="5390706" cy="4183039"/>
          </a:xfrm>
          <a:prstGeom prst="rect">
            <a:avLst/>
          </a:prstGeom>
        </p:spPr>
      </p:pic>
    </p:spTree>
    <p:extLst>
      <p:ext uri="{BB962C8B-B14F-4D97-AF65-F5344CB8AC3E}">
        <p14:creationId xmlns:p14="http://schemas.microsoft.com/office/powerpoint/2010/main" val="377800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FF3E4-5C7C-E1AD-6F23-21BFB8E1A611}"/>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600" b="1" kern="1200" dirty="0">
                <a:solidFill>
                  <a:schemeClr val="tx2"/>
                </a:solidFill>
                <a:latin typeface="Abadi" panose="020B0604020104020204" pitchFamily="34" charset="0"/>
              </a:rPr>
              <a:t>Challenges:</a:t>
            </a:r>
          </a:p>
        </p:txBody>
      </p:sp>
      <p:pic>
        <p:nvPicPr>
          <p:cNvPr id="27" name="Graphic 26" descr="Credit card">
            <a:extLst>
              <a:ext uri="{FF2B5EF4-FFF2-40B4-BE49-F238E27FC236}">
                <a16:creationId xmlns:a16="http://schemas.microsoft.com/office/drawing/2014/main" id="{67F2490C-1873-6676-C7F5-CCBE6375CC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Text Placeholder 2">
            <a:extLst>
              <a:ext uri="{FF2B5EF4-FFF2-40B4-BE49-F238E27FC236}">
                <a16:creationId xmlns:a16="http://schemas.microsoft.com/office/drawing/2014/main" id="{7FAB83FE-32C6-A1B8-8CEB-1C9503D27BB6}"/>
              </a:ext>
            </a:extLst>
          </p:cNvPr>
          <p:cNvSpPr>
            <a:spLocks noGrp="1"/>
          </p:cNvSpPr>
          <p:nvPr>
            <p:ph type="body" idx="1"/>
          </p:nvPr>
        </p:nvSpPr>
        <p:spPr>
          <a:xfrm>
            <a:off x="6090573" y="2421682"/>
            <a:ext cx="5615873" cy="3639289"/>
          </a:xfrm>
        </p:spPr>
        <p:txBody>
          <a:bodyPr vert="horz" lIns="91440" tIns="45720" rIns="91440" bIns="45720" rtlCol="0" anchor="ctr">
            <a:noAutofit/>
          </a:bodyPr>
          <a:lstStyle/>
          <a:p>
            <a:pPr algn="just"/>
            <a:r>
              <a:rPr lang="en-US" sz="1800" dirty="0">
                <a:solidFill>
                  <a:schemeClr val="tx2"/>
                </a:solidFill>
              </a:rPr>
              <a:t>The dataset used in this study focuses solely on credit card transactions, limiting its applicability to other sectors like </a:t>
            </a:r>
            <a:r>
              <a:rPr lang="en-US" sz="1800" dirty="0">
                <a:solidFill>
                  <a:schemeClr val="tx2"/>
                </a:solidFill>
                <a:latin typeface="Abadi" panose="020B0604020104020204" pitchFamily="34" charset="0"/>
              </a:rPr>
              <a:t>insurance</a:t>
            </a:r>
            <a:r>
              <a:rPr lang="en-US" sz="1800" dirty="0">
                <a:solidFill>
                  <a:schemeClr val="tx2"/>
                </a:solidFill>
              </a:rPr>
              <a:t> or e-commerce. The anonymized features restrict the ability to identify specific patterns influencing fraud, reducing the generalizability of the findings across industries.</a:t>
            </a:r>
          </a:p>
          <a:p>
            <a:pPr algn="just"/>
            <a:r>
              <a:rPr lang="en-US" sz="1800" dirty="0">
                <a:solidFill>
                  <a:schemeClr val="tx2"/>
                </a:solidFill>
              </a:rPr>
              <a:t>Additionally, the algorithms evaluated have inherent limitations, such as struggles with imbalanced datasets and varying performance across fraud types. Metrics like accuracy, precision, and recall, while standard, may not fully capture the impact of false positives or negatives, which are critical in real-world fraud detection, potentially affecting the study’s credibility.</a:t>
            </a:r>
          </a:p>
        </p:txBody>
      </p:sp>
      <p:grpSp>
        <p:nvGrpSpPr>
          <p:cNvPr id="34" name="Group 3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35" name="Freeform: Shape 3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740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FF3E4-5C7C-E1AD-6F23-21BFB8E1A611}"/>
              </a:ext>
            </a:extLst>
          </p:cNvPr>
          <p:cNvSpPr>
            <a:spLocks noGrp="1"/>
          </p:cNvSpPr>
          <p:nvPr>
            <p:ph type="title"/>
          </p:nvPr>
        </p:nvSpPr>
        <p:spPr>
          <a:xfrm>
            <a:off x="115779" y="179931"/>
            <a:ext cx="5334197" cy="676718"/>
          </a:xfrm>
        </p:spPr>
        <p:txBody>
          <a:bodyPr vert="horz" lIns="91440" tIns="45720" rIns="91440" bIns="45720" rtlCol="0" anchor="ctr">
            <a:normAutofit/>
          </a:bodyPr>
          <a:lstStyle/>
          <a:p>
            <a:r>
              <a:rPr lang="en-US" sz="4000" b="1" dirty="0">
                <a:latin typeface="Abadi" panose="020B0604020104020204" pitchFamily="34" charset="0"/>
              </a:rPr>
              <a:t>Conclusion:</a:t>
            </a:r>
          </a:p>
        </p:txBody>
      </p:sp>
      <p:sp>
        <p:nvSpPr>
          <p:cNvPr id="54" name="TextBox 53">
            <a:extLst>
              <a:ext uri="{FF2B5EF4-FFF2-40B4-BE49-F238E27FC236}">
                <a16:creationId xmlns:a16="http://schemas.microsoft.com/office/drawing/2014/main" id="{7A7B3C67-E844-2E94-B662-759F67C4493B}"/>
              </a:ext>
            </a:extLst>
          </p:cNvPr>
          <p:cNvSpPr txBox="1"/>
          <p:nvPr/>
        </p:nvSpPr>
        <p:spPr>
          <a:xfrm>
            <a:off x="115779" y="2068589"/>
            <a:ext cx="6374325" cy="3769835"/>
          </a:xfrm>
          <a:prstGeom prst="rect">
            <a:avLst/>
          </a:prstGeom>
        </p:spPr>
        <p:txBody>
          <a:bodyPr vert="horz" lIns="91440" tIns="45720" rIns="91440" bIns="45720" rtlCol="0" anchor="ctr">
            <a:noAutofit/>
          </a:bodyPr>
          <a:lstStyle/>
          <a:p>
            <a:pPr indent="-228600">
              <a:spcAft>
                <a:spcPts val="600"/>
              </a:spcAft>
              <a:buFont typeface="Arial" panose="020B0604020202020204" pitchFamily="34" charset="0"/>
              <a:buChar char="•"/>
            </a:pPr>
            <a:endParaRPr lang="en-US" dirty="0">
              <a:latin typeface="Abadi" panose="020B0604020104020204" pitchFamily="34" charset="0"/>
            </a:endParaRPr>
          </a:p>
          <a:p>
            <a:pPr indent="-228600">
              <a:spcAft>
                <a:spcPts val="600"/>
              </a:spcAft>
              <a:buFont typeface="Arial" panose="020B0604020202020204" pitchFamily="34" charset="0"/>
              <a:buChar char="•"/>
            </a:pPr>
            <a:endParaRPr lang="en-US" dirty="0">
              <a:latin typeface="Abadi" panose="020B0604020104020204" pitchFamily="34" charset="0"/>
            </a:endParaRPr>
          </a:p>
          <a:p>
            <a:pPr>
              <a:spcAft>
                <a:spcPts val="600"/>
              </a:spcAft>
            </a:pPr>
            <a:r>
              <a:rPr lang="en-US" b="1" dirty="0">
                <a:latin typeface="Abadi" panose="020B0604020104020204" pitchFamily="34" charset="0"/>
              </a:rPr>
              <a:t>1</a:t>
            </a:r>
            <a:r>
              <a:rPr lang="en-US" dirty="0">
                <a:latin typeface="Abadi" panose="020B0604020104020204" pitchFamily="34" charset="0"/>
              </a:rPr>
              <a:t>. </a:t>
            </a:r>
            <a:r>
              <a:rPr lang="en-US" b="1" dirty="0">
                <a:latin typeface="Abadi" panose="020B0604020104020204" pitchFamily="34" charset="0"/>
              </a:rPr>
              <a:t>Model Performance:</a:t>
            </a:r>
          </a:p>
          <a:p>
            <a:pPr marL="571500" lvl="1" indent="-285750">
              <a:spcAft>
                <a:spcPts val="600"/>
              </a:spcAft>
              <a:buFont typeface="Arial" panose="020B0604020202020204" pitchFamily="34" charset="0"/>
              <a:buChar char="•"/>
            </a:pPr>
            <a:r>
              <a:rPr lang="en-US" dirty="0">
                <a:latin typeface="Abadi" panose="020B0604020104020204" pitchFamily="34" charset="0"/>
              </a:rPr>
              <a:t>Random Forest: Best accuracy (92.39%) and balanced metrics.  </a:t>
            </a:r>
          </a:p>
          <a:p>
            <a:pPr marL="571500" lvl="1" indent="-285750">
              <a:spcAft>
                <a:spcPts val="600"/>
              </a:spcAft>
              <a:buFont typeface="Arial" panose="020B0604020202020204" pitchFamily="34" charset="0"/>
              <a:buChar char="•"/>
            </a:pPr>
            <a:r>
              <a:rPr lang="en-US" dirty="0">
                <a:latin typeface="Abadi" panose="020B0604020104020204" pitchFamily="34" charset="0"/>
              </a:rPr>
              <a:t>Decision Tree: Accurate (88.83%) but prone to overfitting.  </a:t>
            </a:r>
          </a:p>
          <a:p>
            <a:pPr marL="571500" lvl="1" indent="-285750">
              <a:spcAft>
                <a:spcPts val="600"/>
              </a:spcAft>
              <a:buFont typeface="Arial" panose="020B0604020202020204" pitchFamily="34" charset="0"/>
              <a:buChar char="•"/>
            </a:pPr>
            <a:r>
              <a:rPr lang="en-US" dirty="0">
                <a:latin typeface="Abadi" panose="020B0604020104020204" pitchFamily="34" charset="0"/>
              </a:rPr>
              <a:t>Isolation Forest: Poor accuracy (48.96%), high false positives.  </a:t>
            </a:r>
          </a:p>
          <a:p>
            <a:pPr marL="571500" lvl="1" indent="-285750">
              <a:spcAft>
                <a:spcPts val="600"/>
              </a:spcAft>
              <a:buFont typeface="Arial" panose="020B0604020202020204" pitchFamily="34" charset="0"/>
              <a:buChar char="•"/>
            </a:pPr>
            <a:r>
              <a:rPr lang="en-US" dirty="0">
                <a:latin typeface="Abadi" panose="020B0604020104020204" pitchFamily="34" charset="0"/>
              </a:rPr>
              <a:t>K-Means: Moderate clustering (ARI 86%), struggles with noise.</a:t>
            </a:r>
          </a:p>
          <a:p>
            <a:pPr>
              <a:spcAft>
                <a:spcPts val="600"/>
              </a:spcAft>
            </a:pPr>
            <a:r>
              <a:rPr lang="en-US" b="1" dirty="0">
                <a:latin typeface="Abadi" panose="020B0604020104020204" pitchFamily="34" charset="0"/>
              </a:rPr>
              <a:t>2</a:t>
            </a:r>
            <a:r>
              <a:rPr lang="en-US" dirty="0">
                <a:latin typeface="Abadi" panose="020B0604020104020204" pitchFamily="34" charset="0"/>
              </a:rPr>
              <a:t>. </a:t>
            </a:r>
            <a:r>
              <a:rPr lang="en-US" b="1" dirty="0">
                <a:latin typeface="Abadi" panose="020B0604020104020204" pitchFamily="34" charset="0"/>
              </a:rPr>
              <a:t>Challenges:</a:t>
            </a:r>
          </a:p>
          <a:p>
            <a:pPr marL="571500" lvl="1" indent="-285750">
              <a:spcAft>
                <a:spcPts val="600"/>
              </a:spcAft>
              <a:buFont typeface="Arial" panose="020B0604020202020204" pitchFamily="34" charset="0"/>
              <a:buChar char="•"/>
            </a:pPr>
            <a:r>
              <a:rPr lang="en-US" dirty="0">
                <a:latin typeface="Abadi" panose="020B0604020104020204" pitchFamily="34" charset="0"/>
              </a:rPr>
              <a:t>Imbalanced Data: Fraud cases only 0.17%.  </a:t>
            </a:r>
          </a:p>
          <a:p>
            <a:pPr marL="571500" lvl="1" indent="-285750">
              <a:spcAft>
                <a:spcPts val="600"/>
              </a:spcAft>
              <a:buFont typeface="Arial" panose="020B0604020202020204" pitchFamily="34" charset="0"/>
              <a:buChar char="•"/>
            </a:pPr>
            <a:r>
              <a:rPr lang="en-US" dirty="0">
                <a:latin typeface="Abadi" panose="020B0604020104020204" pitchFamily="34" charset="0"/>
              </a:rPr>
              <a:t>Anomaly Models: Limited effectiveness in detecting fraud.</a:t>
            </a:r>
          </a:p>
          <a:p>
            <a:r>
              <a:rPr lang="en-US" b="1" dirty="0">
                <a:latin typeface="Abadi" panose="020B0604020104020204" pitchFamily="34" charset="0"/>
              </a:rPr>
              <a:t>3. Recommendations:</a:t>
            </a:r>
          </a:p>
          <a:p>
            <a:pPr lvl="1" indent="-285750">
              <a:buFont typeface="Arial" panose="020B0604020202020204" pitchFamily="34" charset="0"/>
              <a:buChar char="•"/>
            </a:pPr>
            <a:r>
              <a:rPr lang="en-US" dirty="0">
                <a:latin typeface="Abadi" panose="020B0604020104020204" pitchFamily="34" charset="0"/>
              </a:rPr>
              <a:t>Random Forest: Most suitable for fraud detection.</a:t>
            </a:r>
          </a:p>
          <a:p>
            <a:pPr lvl="1" indent="-285750">
              <a:buFont typeface="Arial" panose="020B0604020202020204" pitchFamily="34" charset="0"/>
              <a:buChar char="•"/>
            </a:pPr>
            <a:r>
              <a:rPr lang="en-US" dirty="0">
                <a:latin typeface="Abadi" panose="020B0604020104020204" pitchFamily="34" charset="0"/>
              </a:rPr>
              <a:t>Combine supervised and unsupervised models for better results.</a:t>
            </a:r>
          </a:p>
          <a:p>
            <a:r>
              <a:rPr lang="en-US" b="1" dirty="0">
                <a:latin typeface="Abadi" panose="020B0604020104020204" pitchFamily="34" charset="0"/>
              </a:rPr>
              <a:t>4. Limitations:</a:t>
            </a:r>
          </a:p>
          <a:p>
            <a:pPr marL="285750" indent="-285750">
              <a:buFont typeface="Arial" panose="020B0604020202020204" pitchFamily="34" charset="0"/>
              <a:buChar char="•"/>
            </a:pPr>
            <a:r>
              <a:rPr lang="en-US" dirty="0">
                <a:latin typeface="Abadi" panose="020B0604020104020204" pitchFamily="34" charset="0"/>
              </a:rPr>
              <a:t>Focused on credit card transactions, limiting generalizability.</a:t>
            </a:r>
          </a:p>
          <a:p>
            <a:pPr marL="514350" lvl="1" indent="-228600">
              <a:spcAft>
                <a:spcPts val="600"/>
              </a:spcAft>
              <a:buFont typeface="Arial" panose="020B0604020202020204" pitchFamily="34" charset="0"/>
              <a:buChar char="•"/>
            </a:pPr>
            <a:endParaRPr lang="en-US" dirty="0">
              <a:latin typeface="Abadi" panose="020B0604020104020204" pitchFamily="34" charset="0"/>
            </a:endParaRPr>
          </a:p>
          <a:p>
            <a:pPr marL="514350" lvl="1" indent="-228600">
              <a:spcAft>
                <a:spcPts val="600"/>
              </a:spcAft>
              <a:buFont typeface="Arial" panose="020B0604020202020204" pitchFamily="34" charset="0"/>
              <a:buChar char="•"/>
            </a:pPr>
            <a:endParaRPr lang="en-US" dirty="0">
              <a:latin typeface="Abadi" panose="020B0604020104020204" pitchFamily="34" charset="0"/>
            </a:endParaRPr>
          </a:p>
          <a:p>
            <a:pPr marL="285750" lvl="1" indent="-228600">
              <a:spcAft>
                <a:spcPts val="600"/>
              </a:spcAft>
              <a:buFont typeface="Arial" panose="020B0604020202020204" pitchFamily="34" charset="0"/>
              <a:buChar char="•"/>
            </a:pPr>
            <a:endParaRPr lang="en-US" dirty="0">
              <a:latin typeface="Abadi" panose="020B0604020104020204" pitchFamily="34" charset="0"/>
            </a:endParaRPr>
          </a:p>
        </p:txBody>
      </p:sp>
      <p:pic>
        <p:nvPicPr>
          <p:cNvPr id="56" name="Picture 55" descr="Aerial view with fire tree">
            <a:extLst>
              <a:ext uri="{FF2B5EF4-FFF2-40B4-BE49-F238E27FC236}">
                <a16:creationId xmlns:a16="http://schemas.microsoft.com/office/drawing/2014/main" id="{818D1B1D-E463-0A95-282E-7FE2F934EC41}"/>
              </a:ext>
            </a:extLst>
          </p:cNvPr>
          <p:cNvPicPr>
            <a:picLocks noChangeAspect="1"/>
          </p:cNvPicPr>
          <p:nvPr/>
        </p:nvPicPr>
        <p:blipFill>
          <a:blip r:embed="rId2"/>
          <a:srcRect l="29019" r="19339"/>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4" name="Text Placeholder 2">
            <a:extLst>
              <a:ext uri="{FF2B5EF4-FFF2-40B4-BE49-F238E27FC236}">
                <a16:creationId xmlns:a16="http://schemas.microsoft.com/office/drawing/2014/main" id="{B6B994DC-FC2C-2E81-3FE5-33728D28EDB4}"/>
              </a:ext>
            </a:extLst>
          </p:cNvPr>
          <p:cNvSpPr txBox="1">
            <a:spLocks/>
          </p:cNvSpPr>
          <p:nvPr/>
        </p:nvSpPr>
        <p:spPr>
          <a:xfrm>
            <a:off x="6665925" y="2626151"/>
            <a:ext cx="4379856" cy="389665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9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0878B6E-6B3C-07A0-053D-9F671795F084}"/>
              </a:ext>
            </a:extLst>
          </p:cNvPr>
          <p:cNvSpPr txBox="1"/>
          <p:nvPr/>
        </p:nvSpPr>
        <p:spPr>
          <a:xfrm>
            <a:off x="5931240" y="2747404"/>
            <a:ext cx="4977578" cy="2412206"/>
          </a:xfrm>
          <a:prstGeom prst="rect">
            <a:avLst/>
          </a:prstGeom>
        </p:spPr>
        <p:txBody>
          <a:bodyPr vert="horz" lIns="91440" tIns="45720" rIns="91440" bIns="45720" rtlCol="0" anchor="ctr">
            <a:normAutofit/>
          </a:bodyPr>
          <a:lstStyle/>
          <a:p>
            <a:pPr marL="514350" lvl="1">
              <a:lnSpc>
                <a:spcPct val="90000"/>
              </a:lnSpc>
              <a:spcAft>
                <a:spcPts val="600"/>
              </a:spcAft>
            </a:pPr>
            <a:endParaRPr lang="en-US" sz="1300" dirty="0">
              <a:solidFill>
                <a:schemeClr val="tx2"/>
              </a:solidFill>
            </a:endParaRPr>
          </a:p>
        </p:txBody>
      </p:sp>
    </p:spTree>
    <p:extLst>
      <p:ext uri="{BB962C8B-B14F-4D97-AF65-F5344CB8AC3E}">
        <p14:creationId xmlns:p14="http://schemas.microsoft.com/office/powerpoint/2010/main" val="114558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FF3E4-5C7C-E1AD-6F23-21BFB8E1A611}"/>
              </a:ext>
            </a:extLst>
          </p:cNvPr>
          <p:cNvSpPr>
            <a:spLocks noGrp="1"/>
          </p:cNvSpPr>
          <p:nvPr>
            <p:ph type="title"/>
          </p:nvPr>
        </p:nvSpPr>
        <p:spPr>
          <a:xfrm>
            <a:off x="257697" y="278535"/>
            <a:ext cx="9895951" cy="1033669"/>
          </a:xfrm>
        </p:spPr>
        <p:txBody>
          <a:bodyPr vert="horz" lIns="91440" tIns="45720" rIns="91440" bIns="45720" rtlCol="0" anchor="ctr">
            <a:normAutofit/>
          </a:bodyPr>
          <a:lstStyle/>
          <a:p>
            <a:r>
              <a:rPr lang="en-US" sz="4000" b="1" kern="1200" dirty="0">
                <a:solidFill>
                  <a:srgbClr val="FFFFFF"/>
                </a:solidFill>
                <a:latin typeface="Abadi" panose="020B0604020104020204" pitchFamily="34" charset="0"/>
              </a:rPr>
              <a:t>References:</a:t>
            </a:r>
          </a:p>
        </p:txBody>
      </p:sp>
      <p:sp>
        <p:nvSpPr>
          <p:cNvPr id="3" name="Text Placeholder 2">
            <a:extLst>
              <a:ext uri="{FF2B5EF4-FFF2-40B4-BE49-F238E27FC236}">
                <a16:creationId xmlns:a16="http://schemas.microsoft.com/office/drawing/2014/main" id="{7FAB83FE-32C6-A1B8-8CEB-1C9503D27BB6}"/>
              </a:ext>
            </a:extLst>
          </p:cNvPr>
          <p:cNvSpPr>
            <a:spLocks noGrp="1"/>
          </p:cNvSpPr>
          <p:nvPr>
            <p:ph type="body" idx="1"/>
          </p:nvPr>
        </p:nvSpPr>
        <p:spPr>
          <a:xfrm>
            <a:off x="-4" y="1328206"/>
            <a:ext cx="12192004" cy="5529793"/>
          </a:xfrm>
        </p:spPr>
        <p:txBody>
          <a:bodyPr vert="horz" lIns="91440" tIns="45720" rIns="91440" bIns="45720" rtlCol="0" anchor="ctr">
            <a:normAutofit/>
          </a:bodyPr>
          <a:lstStyle/>
          <a:p>
            <a:r>
              <a:rPr lang="en-US" sz="1100" dirty="0" err="1">
                <a:latin typeface="Abadi" panose="020B0604020104020204" pitchFamily="34" charset="0"/>
              </a:rPr>
              <a:t>Alarfaj</a:t>
            </a:r>
            <a:r>
              <a:rPr lang="en-US" sz="1100" dirty="0">
                <a:latin typeface="Abadi" panose="020B0604020104020204" pitchFamily="34" charset="0"/>
              </a:rPr>
              <a:t>, F.K., Malik, I., Khan, H.U., </a:t>
            </a:r>
            <a:r>
              <a:rPr lang="en-US" sz="1100" dirty="0" err="1">
                <a:latin typeface="Abadi" panose="020B0604020104020204" pitchFamily="34" charset="0"/>
              </a:rPr>
              <a:t>Almusallam</a:t>
            </a:r>
            <a:r>
              <a:rPr lang="en-US" sz="1100" dirty="0">
                <a:latin typeface="Abadi" panose="020B0604020104020204" pitchFamily="34" charset="0"/>
              </a:rPr>
              <a:t>, N., Ramzan, M. and Ahmed, M., 2022. Credit card fraud detection using state-of-the-art machine learning and deep learning algorithms. IEEE Access, 10, pp.39700-39715.</a:t>
            </a:r>
          </a:p>
          <a:p>
            <a:r>
              <a:rPr lang="en-US" sz="1100" dirty="0">
                <a:latin typeface="Abadi" panose="020B0604020104020204" pitchFamily="34" charset="0"/>
              </a:rPr>
              <a:t>Bahri, M., </a:t>
            </a:r>
            <a:r>
              <a:rPr lang="en-US" sz="1100" dirty="0" err="1">
                <a:latin typeface="Abadi" panose="020B0604020104020204" pitchFamily="34" charset="0"/>
              </a:rPr>
              <a:t>Salutari</a:t>
            </a:r>
            <a:r>
              <a:rPr lang="en-US" sz="1100" dirty="0">
                <a:latin typeface="Abadi" panose="020B0604020104020204" pitchFamily="34" charset="0"/>
              </a:rPr>
              <a:t>, F., Putina, A. and </a:t>
            </a:r>
            <a:r>
              <a:rPr lang="en-US" sz="1100" dirty="0" err="1">
                <a:latin typeface="Abadi" panose="020B0604020104020204" pitchFamily="34" charset="0"/>
              </a:rPr>
              <a:t>Sozio</a:t>
            </a:r>
            <a:r>
              <a:rPr lang="en-US" sz="1100" dirty="0">
                <a:latin typeface="Abadi" panose="020B0604020104020204" pitchFamily="34" charset="0"/>
              </a:rPr>
              <a:t>, M., 2022. </a:t>
            </a:r>
            <a:r>
              <a:rPr lang="en-US" sz="1100" dirty="0" err="1">
                <a:latin typeface="Abadi" panose="020B0604020104020204" pitchFamily="34" charset="0"/>
              </a:rPr>
              <a:t>AutoML</a:t>
            </a:r>
            <a:r>
              <a:rPr lang="en-US" sz="1100" dirty="0">
                <a:latin typeface="Abadi" panose="020B0604020104020204" pitchFamily="34" charset="0"/>
              </a:rPr>
              <a:t>: state of the art with a focus on anomaly detection, challenges, and research directions. International Journal of Data Science and Analytics, 14(2), pp.113-126.</a:t>
            </a:r>
          </a:p>
          <a:p>
            <a:r>
              <a:rPr lang="en-US" sz="1100" dirty="0">
                <a:latin typeface="Abadi" panose="020B0604020104020204" pitchFamily="34" charset="0"/>
              </a:rPr>
              <a:t>Chang, V., Di Stefano, A., Sun, Z. and Fortino, G., 2022. Digital payment fraud detection methods in digital ages and Industry 4.0. Computers and Electrical Engineering, 100, p.107734.</a:t>
            </a:r>
          </a:p>
          <a:p>
            <a:r>
              <a:rPr lang="en-US" sz="1100" dirty="0">
                <a:latin typeface="Abadi" panose="020B0604020104020204" pitchFamily="34" charset="0"/>
              </a:rPr>
              <a:t>Dang, T.K., Tran, T.C., Tuan, L.M. and Tiep, M.V., 2021. Machine learning based on resampling approaches and deep reinforcement learning for credit card fraud detection systems. Applied Sciences, 11(21), p.10004.</a:t>
            </a:r>
          </a:p>
          <a:p>
            <a:r>
              <a:rPr lang="en-US" sz="1100" dirty="0">
                <a:latin typeface="Abadi" panose="020B0604020104020204" pitchFamily="34" charset="0"/>
              </a:rPr>
              <a:t>Elhassan, T., 2022. Financial fraud detection based on machine learning: a systematic literature review. Applied Sciences, 12(19), p.9637.</a:t>
            </a:r>
          </a:p>
          <a:p>
            <a:r>
              <a:rPr lang="en-US" sz="1100" dirty="0">
                <a:latin typeface="Abadi" panose="020B0604020104020204" pitchFamily="34" charset="0"/>
              </a:rPr>
              <a:t>Fang, Y., Zhang, Y. and Huang, C., 2024. Credit card fraud detection based on machine learning. In Proceedings of the 2024 2nd International Conference on Image, Algorithms and Artificial Intelligence (p. 35). Springer Nature.</a:t>
            </a:r>
          </a:p>
          <a:p>
            <a:r>
              <a:rPr lang="en-US" sz="1100" dirty="0" err="1">
                <a:latin typeface="Abadi" panose="020B0604020104020204" pitchFamily="34" charset="0"/>
              </a:rPr>
              <a:t>Gadal</a:t>
            </a:r>
            <a:r>
              <a:rPr lang="en-US" sz="1100" dirty="0">
                <a:latin typeface="Abadi" panose="020B0604020104020204" pitchFamily="34" charset="0"/>
              </a:rPr>
              <a:t>, S., Mokhtar, R., </a:t>
            </a:r>
            <a:r>
              <a:rPr lang="en-US" sz="1100" dirty="0" err="1">
                <a:latin typeface="Abadi" panose="020B0604020104020204" pitchFamily="34" charset="0"/>
              </a:rPr>
              <a:t>Abdelhaq</a:t>
            </a:r>
            <a:r>
              <a:rPr lang="en-US" sz="1100" dirty="0">
                <a:latin typeface="Abadi" panose="020B0604020104020204" pitchFamily="34" charset="0"/>
              </a:rPr>
              <a:t>, M., </a:t>
            </a:r>
            <a:r>
              <a:rPr lang="en-US" sz="1100" dirty="0" err="1">
                <a:latin typeface="Abadi" panose="020B0604020104020204" pitchFamily="34" charset="0"/>
              </a:rPr>
              <a:t>Alsaqour</a:t>
            </a:r>
            <a:r>
              <a:rPr lang="en-US" sz="1100" dirty="0">
                <a:latin typeface="Abadi" panose="020B0604020104020204" pitchFamily="34" charset="0"/>
              </a:rPr>
              <a:t>, R., Ali, E.S. and Saeed, R., 2022. Machine learning-based anomaly detection using K-mean array and sequential minimal optimization. Electronics, 11(14), p.2158.</a:t>
            </a:r>
          </a:p>
          <a:p>
            <a:r>
              <a:rPr lang="en-US" sz="1100" dirty="0">
                <a:latin typeface="Abadi" panose="020B0604020104020204" pitchFamily="34" charset="0"/>
              </a:rPr>
              <a:t>Hasan, M.R., Gazi, M.S. and Gurung, N., 2024. Explainable AI in Credit Card Fraud Detection: Interpretable Models and Transparent Decision-making for Enhanced Trust and Compliance in the USA. Journal of Computer Science and Technology Studies, 6(2), pp.01-12.</a:t>
            </a:r>
          </a:p>
          <a:p>
            <a:r>
              <a:rPr lang="en-US" sz="1100" dirty="0" err="1">
                <a:latin typeface="Abadi" panose="020B0604020104020204" pitchFamily="34" charset="0"/>
              </a:rPr>
              <a:t>Ileberi</a:t>
            </a:r>
            <a:r>
              <a:rPr lang="en-US" sz="1100" dirty="0">
                <a:latin typeface="Abadi" panose="020B0604020104020204" pitchFamily="34" charset="0"/>
              </a:rPr>
              <a:t>, E., Sun, Y. and Wang, Z., 2021. Performance evaluation of machine learning methods for credit card fraud detection using SMOTE and AdaBoost. IEEE Access, 9, pp.165286-165294.</a:t>
            </a:r>
          </a:p>
          <a:p>
            <a:r>
              <a:rPr lang="en-US" sz="1100" dirty="0">
                <a:latin typeface="Abadi" panose="020B0604020104020204" pitchFamily="34" charset="0"/>
              </a:rPr>
              <a:t>Javaid, H.A., 2024. How Artificial Intelligence is Revolutionizing Fraud Detection in Financial Services. Innovative Engineering Sciences Journal, 4(1).</a:t>
            </a:r>
            <a:r>
              <a:rPr lang="en-US" sz="1100" dirty="0" err="1">
                <a:latin typeface="Abadi" panose="020B0604020104020204" pitchFamily="34" charset="0"/>
              </a:rPr>
              <a:t>Kasula</a:t>
            </a:r>
            <a:r>
              <a:rPr lang="en-US" sz="1100" dirty="0">
                <a:latin typeface="Abadi" panose="020B0604020104020204" pitchFamily="34" charset="0"/>
              </a:rPr>
              <a:t>, B.Y., 2020. Fraud Detection and Prevention in Blockchain Systems Using Machine Learning. International Meridian Journal, 2(2), pp.1-8.</a:t>
            </a:r>
          </a:p>
          <a:p>
            <a:r>
              <a:rPr lang="en-US" sz="1100" dirty="0">
                <a:latin typeface="Abadi" panose="020B0604020104020204" pitchFamily="34" charset="0"/>
              </a:rPr>
              <a:t>Lin, T.H. and Jiang, J.R., 2021. Credit card fraud detection with autoencoder and probabilistic random forest. Mathematics, 9(21), p.2683.Mehbodniya, A., Alam, I., Pande, S., </a:t>
            </a:r>
            <a:r>
              <a:rPr lang="en-US" sz="1100" dirty="0" err="1">
                <a:latin typeface="Abadi" panose="020B0604020104020204" pitchFamily="34" charset="0"/>
              </a:rPr>
              <a:t>Neware</a:t>
            </a:r>
            <a:r>
              <a:rPr lang="en-US" sz="1100" dirty="0">
                <a:latin typeface="Abadi" panose="020B0604020104020204" pitchFamily="34" charset="0"/>
              </a:rPr>
              <a:t>, R., Rane, K.P., </a:t>
            </a:r>
            <a:r>
              <a:rPr lang="en-US" sz="1100" dirty="0" err="1">
                <a:latin typeface="Abadi" panose="020B0604020104020204" pitchFamily="34" charset="0"/>
              </a:rPr>
              <a:t>Shabaz</a:t>
            </a:r>
            <a:r>
              <a:rPr lang="en-US" sz="1100" dirty="0">
                <a:latin typeface="Abadi" panose="020B0604020104020204" pitchFamily="34" charset="0"/>
              </a:rPr>
              <a:t>, M. and Madhavan, M.V., 2021. [Retracted] Financial Fraud Detection in Healthcare Using Machine Learning and Deep Learning Techniques. Security and Communication Networks, 2021(1), p.9293877.</a:t>
            </a:r>
          </a:p>
        </p:txBody>
      </p:sp>
    </p:spTree>
    <p:extLst>
      <p:ext uri="{BB962C8B-B14F-4D97-AF65-F5344CB8AC3E}">
        <p14:creationId xmlns:p14="http://schemas.microsoft.com/office/powerpoint/2010/main" val="271985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36" name="Group 35">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37" name="Freeform: Shape 36">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3" name="Subtitle 2">
            <a:extLst>
              <a:ext uri="{FF2B5EF4-FFF2-40B4-BE49-F238E27FC236}">
                <a16:creationId xmlns:a16="http://schemas.microsoft.com/office/drawing/2014/main" id="{34E1BBC9-779B-BFB2-8153-A1F81AE4A254}"/>
              </a:ext>
            </a:extLst>
          </p:cNvPr>
          <p:cNvSpPr>
            <a:spLocks noGrp="1"/>
          </p:cNvSpPr>
          <p:nvPr>
            <p:ph type="subTitle" idx="1"/>
          </p:nvPr>
        </p:nvSpPr>
        <p:spPr>
          <a:xfrm>
            <a:off x="3033906" y="2976219"/>
            <a:ext cx="6105194" cy="682079"/>
          </a:xfrm>
        </p:spPr>
        <p:txBody>
          <a:bodyPr>
            <a:noAutofit/>
          </a:bodyPr>
          <a:lstStyle/>
          <a:p>
            <a:r>
              <a:rPr lang="en-US" sz="6000" b="1" dirty="0">
                <a:solidFill>
                  <a:schemeClr val="tx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2295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1110</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Abadi</vt:lpstr>
      <vt:lpstr>Arial</vt:lpstr>
      <vt:lpstr>Calibri</vt:lpstr>
      <vt:lpstr>Calibri Light</vt:lpstr>
      <vt:lpstr>Times New Roman</vt:lpstr>
      <vt:lpstr>Office Theme</vt:lpstr>
      <vt:lpstr>Optimizing Fraud Detection - Comparative Analysis of Machine Learning Algorithms for enhanced accuracy and efficiency</vt:lpstr>
      <vt:lpstr>PowerPoint Presentation</vt:lpstr>
      <vt:lpstr>Research Aim &amp; Research Questions:</vt:lpstr>
      <vt:lpstr>Literature Review and Gaps:</vt:lpstr>
      <vt:lpstr>Research Methodology:</vt:lpstr>
      <vt:lpstr>Challenges: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Analysis Report</dc:title>
  <dc:creator>Rajanish Farendranath Pandey</dc:creator>
  <cp:lastModifiedBy>Anish Pitale</cp:lastModifiedBy>
  <cp:revision>18</cp:revision>
  <dcterms:created xsi:type="dcterms:W3CDTF">2024-04-09T23:17:44Z</dcterms:created>
  <dcterms:modified xsi:type="dcterms:W3CDTF">2025-01-05T21:23:31Z</dcterms:modified>
</cp:coreProperties>
</file>