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0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F4F15E-9A08-814F-860A-98B5840EA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6C09D-A8F8-0C4D-BE85-F807562DB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018A-0012-9148-814B-B277AF6A68F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D31EF-0920-E840-A339-8368E99BA8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D4F71-96A9-B24E-BAB8-5BD420E91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A8FD0-5B3B-B64C-BFC9-B41FA71A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46C5-8B62-9A46-B775-405EA9492B1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09E5-71B2-0E4C-AF5D-640044AE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C6D-55B4-49FE-9D23-26D7F64A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8F67-F7B1-40EB-8CDF-C012BEE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4F42-461D-4756-A26C-38ACA69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EA6-B54B-49D6-AB05-22F1193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0AFB-6E10-4290-A5E1-3DDBDB1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1DA-580A-4A9C-B428-844A8C71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1C92-8BD3-4CFC-8A3C-5CF75A09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B51-7951-43AE-B541-1421D68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051-7563-4396-B733-0C0BF12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2DD2-9702-4D55-A364-8CE9520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64FFA-3708-495A-B335-984CEB1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1329-3F56-4A9E-BE0C-4DE0B78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35DF-C664-4019-88DD-E1E8490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414E-EC5E-4D32-A854-C55B562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3D8A-BB18-4821-BF8A-44F8925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C6D4-35D0-4876-818C-9613052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7AAA-441A-4237-B8AC-8E14D7A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795D-C982-428E-8944-F887E76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F9FE-D95A-4EA5-94D4-95770F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C784-6AC8-40A0-918D-7FD6B4A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25F8-42B6-4F01-BE6C-E3DF647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FE05-6929-4697-B2BB-C2E4D05E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ADF7-1C5A-48BC-A102-F669207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7A3E-4F63-45AB-B51B-DF2680E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2D79-E69F-4B0E-822E-FEAD444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839-1C70-419B-94C4-7F05D92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62BF-C929-4014-A093-3EA5FC86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306A-3452-4EB6-9D58-93F72814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3A4D-892A-4C40-BAED-3F31EE9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317B-D9C3-4D27-A79D-E0490AD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F60-138A-451F-BBBF-8517622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8D0E-8D9E-4D4B-9820-B3A4270D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AA-6F72-434B-BD0A-C98DFD3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EFBA6-3B06-4432-ABA2-9BD3104F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639CA-A9E6-4D02-BFED-8E1DDFAC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01C2-E738-433D-925C-114943D5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40FE0-3431-4812-B371-B4BAF3B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9F025-1882-4499-A61E-2725A54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FF3E-A4B3-43E1-BD42-F709623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DE23-F12E-465E-9A81-CD39C20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5D98D-6568-46EA-B521-394CC4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AC9D2-19A9-49A1-9E2E-7ED6DE2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A2E0-12C1-4A68-8310-FB1F45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9F27-CC90-41AD-9245-DF6FF0E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433F-404D-4D62-95BF-DDEB4A9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57B2-EA32-4EDD-846F-B5945AEB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691D-C36E-4B13-A954-F7D46AB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9173-AC68-402B-B7B8-0446D39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F250-8F07-440D-9AB5-4AA3138B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A9C2-E700-4817-B9C0-A8F7B18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E339-E7FE-4DDB-BABA-7FB16D0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208D-7F5C-4C88-9482-95D0367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B98-3B08-4098-824F-B039474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F311-A661-4A30-8390-90D5A8C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5B11-3547-4AA2-BBBD-103E9091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8B40-356D-423C-AD2F-B8B410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371F-D70C-45DF-9060-D2580F2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D3B3-11C3-48EA-9F51-7762C3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 descr="Google Shape;54;p13">
            <a:extLst>
              <a:ext uri="{FF2B5EF4-FFF2-40B4-BE49-F238E27FC236}">
                <a16:creationId xmlns:a16="http://schemas.microsoft.com/office/drawing/2014/main" id="{0538ECC8-3E15-6745-B87B-A60AB45E4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4C2F-EA5D-4A0E-AF8C-2A44944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BC4A-C8F1-4241-9290-C6BB267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9C3B-BBAC-48B1-BA6E-D548471D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ACD-1039-45BA-B2DE-C175462F841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129F-A21A-434B-87CE-214A2022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8E3D-E349-4708-9E01-14ADF660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320" y="2578608"/>
            <a:ext cx="94731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/>
              <a:t>    HTTP1.1 vs HTTP2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1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r>
              <a:rPr lang="en-US" dirty="0"/>
              <a:t>HTTP/2 has increased performance over HTTP/1 for non-congested links</a:t>
            </a:r>
          </a:p>
          <a:p>
            <a:r>
              <a:rPr lang="en-US" dirty="0"/>
              <a:t>Unclear if domain </a:t>
            </a:r>
            <a:r>
              <a:rPr lang="en-US" dirty="0" err="1"/>
              <a:t>sharding</a:t>
            </a:r>
            <a:r>
              <a:rPr lang="en-US" dirty="0"/>
              <a:t> will disappear with HTTP/2</a:t>
            </a:r>
          </a:p>
          <a:p>
            <a:r>
              <a:rPr lang="en-US" dirty="0"/>
              <a:t>Under high loss links, HTTP/2 performs significantly worse</a:t>
            </a:r>
          </a:p>
          <a:p>
            <a:r>
              <a:rPr lang="en-US" dirty="0"/>
              <a:t>HTTP/2 may not be ubiquitous, advantages for high bandwidth delay product links with no loss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56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 – Connection Usage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r>
              <a:rPr lang="en-US" dirty="0"/>
              <a:t>HTTP/1.1 connections can request a single object at a time</a:t>
            </a:r>
          </a:p>
          <a:p>
            <a:r>
              <a:rPr lang="en-US" dirty="0"/>
              <a:t>But there are many objects in a webpage and some have dependencies</a:t>
            </a:r>
          </a:p>
          <a:p>
            <a:r>
              <a:rPr lang="en-US" dirty="0"/>
              <a:t>What happens if I want to parallelize downloads?</a:t>
            </a:r>
          </a:p>
          <a:p>
            <a:pPr lvl="1"/>
            <a:r>
              <a:rPr lang="en-US" dirty="0"/>
              <a:t>Need to open multiple TCP connections (usually max 6)</a:t>
            </a:r>
          </a:p>
          <a:p>
            <a:r>
              <a:rPr lang="en-US" dirty="0"/>
              <a:t>What happens if a less important object is downloaded first?</a:t>
            </a:r>
          </a:p>
          <a:p>
            <a:pPr lvl="1"/>
            <a:r>
              <a:rPr lang="en-US" dirty="0"/>
              <a:t>This is a problem</a:t>
            </a:r>
          </a:p>
          <a:p>
            <a:pPr lvl="1"/>
            <a:r>
              <a:rPr lang="en-US" dirty="0"/>
              <a:t>Head Of Line Blocking where a large unimportant file ‘clogs up’ the connection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Sharding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Maximum of 6 connections per </a:t>
            </a:r>
            <a:r>
              <a:rPr lang="en-US" dirty="0" smtClean="0"/>
              <a:t>domain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4120896" y="3456432"/>
            <a:ext cx="3429000" cy="976853"/>
            <a:chOff x="2514600" y="3505200"/>
            <a:chExt cx="3429000" cy="914400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3505200"/>
              <a:ext cx="3276600" cy="762000"/>
              <a:chOff x="2514600" y="3505200"/>
              <a:chExt cx="3276600" cy="762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14600" y="3505200"/>
                <a:ext cx="3048000" cy="533400"/>
                <a:chOff x="2514600" y="3505200"/>
                <a:chExt cx="3048000" cy="533400"/>
              </a:xfrm>
            </p:grpSpPr>
            <p:sp>
              <p:nvSpPr>
                <p:cNvPr id="23" name="Left Arrow 22"/>
                <p:cNvSpPr/>
                <p:nvPr/>
              </p:nvSpPr>
              <p:spPr bwMode="auto">
                <a:xfrm>
                  <a:off x="2514600" y="3505200"/>
                  <a:ext cx="3048000" cy="533400"/>
                </a:xfrm>
                <a:prstGeom prst="leftArrow">
                  <a:avLst/>
                </a:prstGeom>
                <a:solidFill>
                  <a:schemeClr val="accent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971800" y="3657600"/>
                  <a:ext cx="228600" cy="228600"/>
                </a:xfrm>
                <a:prstGeom prst="rect">
                  <a:avLst/>
                </a:prstGeom>
                <a:solidFill>
                  <a:schemeClr val="accent5"/>
                </a:solidFill>
                <a:ln w="12700" cap="sq" algn="ctr">
                  <a:solidFill>
                    <a:srgbClr val="2C6A8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590800" y="3581400"/>
                <a:ext cx="3048000" cy="533400"/>
                <a:chOff x="2514600" y="3505200"/>
                <a:chExt cx="3048000" cy="533400"/>
              </a:xfrm>
            </p:grpSpPr>
            <p:sp>
              <p:nvSpPr>
                <p:cNvPr id="21" name="Left Arrow 20"/>
                <p:cNvSpPr/>
                <p:nvPr/>
              </p:nvSpPr>
              <p:spPr bwMode="auto">
                <a:xfrm>
                  <a:off x="2514600" y="3505200"/>
                  <a:ext cx="3048000" cy="533400"/>
                </a:xfrm>
                <a:prstGeom prst="leftArrow">
                  <a:avLst/>
                </a:prstGeom>
                <a:solidFill>
                  <a:schemeClr val="accent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971800" y="3657600"/>
                  <a:ext cx="228600" cy="228600"/>
                </a:xfrm>
                <a:prstGeom prst="rect">
                  <a:avLst/>
                </a:prstGeom>
                <a:solidFill>
                  <a:schemeClr val="accent5"/>
                </a:solidFill>
                <a:ln w="12700" cap="sq" algn="ctr">
                  <a:solidFill>
                    <a:srgbClr val="2C6A8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667000" y="3657600"/>
                <a:ext cx="3048000" cy="533400"/>
                <a:chOff x="2514600" y="3505200"/>
                <a:chExt cx="3048000" cy="533400"/>
              </a:xfrm>
            </p:grpSpPr>
            <p:sp>
              <p:nvSpPr>
                <p:cNvPr id="19" name="Left Arrow 18"/>
                <p:cNvSpPr/>
                <p:nvPr/>
              </p:nvSpPr>
              <p:spPr bwMode="auto">
                <a:xfrm>
                  <a:off x="2514600" y="3505200"/>
                  <a:ext cx="3048000" cy="533400"/>
                </a:xfrm>
                <a:prstGeom prst="leftArrow">
                  <a:avLst/>
                </a:prstGeom>
                <a:solidFill>
                  <a:schemeClr val="accent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2971800" y="3657600"/>
                  <a:ext cx="228600" cy="228600"/>
                </a:xfrm>
                <a:prstGeom prst="rect">
                  <a:avLst/>
                </a:prstGeom>
                <a:solidFill>
                  <a:schemeClr val="accent5"/>
                </a:solidFill>
                <a:ln w="12700" cap="sq" algn="ctr">
                  <a:solidFill>
                    <a:srgbClr val="2C6A8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743200" y="3733800"/>
                <a:ext cx="3048000" cy="533400"/>
                <a:chOff x="2514600" y="3505200"/>
                <a:chExt cx="3048000" cy="533400"/>
              </a:xfrm>
            </p:grpSpPr>
            <p:sp>
              <p:nvSpPr>
                <p:cNvPr id="17" name="Left Arrow 16"/>
                <p:cNvSpPr/>
                <p:nvPr/>
              </p:nvSpPr>
              <p:spPr bwMode="auto">
                <a:xfrm>
                  <a:off x="2514600" y="3505200"/>
                  <a:ext cx="3048000" cy="533400"/>
                </a:xfrm>
                <a:prstGeom prst="leftArrow">
                  <a:avLst/>
                </a:prstGeom>
                <a:solidFill>
                  <a:schemeClr val="accent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971800" y="3657600"/>
                  <a:ext cx="228600" cy="228600"/>
                </a:xfrm>
                <a:prstGeom prst="rect">
                  <a:avLst/>
                </a:prstGeom>
                <a:solidFill>
                  <a:schemeClr val="accent5"/>
                </a:solidFill>
                <a:ln w="12700" cap="sq" algn="ctr">
                  <a:solidFill>
                    <a:srgbClr val="2C6A8C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1600" dirty="0" smtClean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819400" y="3810000"/>
              <a:ext cx="3048000" cy="533400"/>
              <a:chOff x="2514600" y="3505200"/>
              <a:chExt cx="3048000" cy="533400"/>
            </a:xfrm>
          </p:grpSpPr>
          <p:sp>
            <p:nvSpPr>
              <p:cNvPr id="11" name="Left Arrow 10"/>
              <p:cNvSpPr/>
              <p:nvPr/>
            </p:nvSpPr>
            <p:spPr bwMode="auto">
              <a:xfrm>
                <a:off x="2514600" y="3505200"/>
                <a:ext cx="3048000" cy="533400"/>
              </a:xfrm>
              <a:prstGeom prst="leftArrow">
                <a:avLst/>
              </a:prstGeom>
              <a:solidFill>
                <a:schemeClr val="accent2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971800" y="36576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12700" cap="sq" algn="ctr">
                <a:solidFill>
                  <a:srgbClr val="2C6A8C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95600" y="3886200"/>
              <a:ext cx="3048000" cy="533400"/>
              <a:chOff x="2514600" y="3505200"/>
              <a:chExt cx="3048000" cy="533400"/>
            </a:xfrm>
          </p:grpSpPr>
          <p:sp>
            <p:nvSpPr>
              <p:cNvPr id="9" name="Left Arrow 8"/>
              <p:cNvSpPr/>
              <p:nvPr/>
            </p:nvSpPr>
            <p:spPr bwMode="auto">
              <a:xfrm>
                <a:off x="2514600" y="3505200"/>
                <a:ext cx="3048000" cy="533400"/>
              </a:xfrm>
              <a:prstGeom prst="leftArrow">
                <a:avLst/>
              </a:prstGeom>
              <a:solidFill>
                <a:schemeClr val="accent2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971800" y="3657600"/>
                <a:ext cx="228600" cy="228600"/>
              </a:xfrm>
              <a:prstGeom prst="rect">
                <a:avLst/>
              </a:prstGeom>
              <a:solidFill>
                <a:schemeClr val="accent5"/>
              </a:solidFill>
              <a:ln w="12700" cap="sq" algn="ctr">
                <a:solidFill>
                  <a:srgbClr val="2C6A8C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sp>
        <p:nvSpPr>
          <p:cNvPr id="2" name="Rounded Rectangle 1"/>
          <p:cNvSpPr/>
          <p:nvPr/>
        </p:nvSpPr>
        <p:spPr>
          <a:xfrm>
            <a:off x="2901696" y="3633402"/>
            <a:ext cx="1216152" cy="7326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96" y="2013447"/>
            <a:ext cx="1962765" cy="3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Sharding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856"/>
          <a:stretch/>
        </p:blipFill>
        <p:spPr>
          <a:xfrm>
            <a:off x="2300669" y="2026277"/>
            <a:ext cx="7702868" cy="42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Multiplexed Streaming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Can stream multiple resources over the same </a:t>
            </a:r>
            <a:r>
              <a:rPr lang="en-US" dirty="0" smtClean="0"/>
              <a:t>connections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Resources are prioritized by specifying a dependency graph, no Head Of Line </a:t>
            </a:r>
            <a:r>
              <a:rPr lang="en-US" dirty="0" smtClean="0"/>
              <a:t>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8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Multiplexed Streaming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r>
              <a:rPr lang="en-US" dirty="0"/>
              <a:t>Single TCP connection per domain</a:t>
            </a:r>
          </a:p>
          <a:p>
            <a:r>
              <a:rPr lang="en-US" dirty="0"/>
              <a:t>Up to 100 ‘Streams’ per TCP connection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2752344"/>
            <a:ext cx="6685783" cy="32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HTTP/2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r>
              <a:rPr lang="en-US" dirty="0"/>
              <a:t>Header Compression</a:t>
            </a:r>
          </a:p>
          <a:p>
            <a:r>
              <a:rPr lang="en-US" dirty="0"/>
              <a:t>Binary Protocol (HTTP/1.1 is text)</a:t>
            </a:r>
          </a:p>
          <a:p>
            <a:r>
              <a:rPr lang="en-US" dirty="0"/>
              <a:t>Encryption Required</a:t>
            </a:r>
          </a:p>
          <a:p>
            <a:r>
              <a:rPr lang="en-US" dirty="0"/>
              <a:t>Server Push (Server can push resources uninitiated)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54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0416"/>
            <a:ext cx="10515600" cy="4351338"/>
          </a:xfrm>
        </p:spPr>
        <p:txBody>
          <a:bodyPr/>
          <a:lstStyle/>
          <a:p>
            <a:r>
              <a:rPr lang="en-US" dirty="0"/>
              <a:t>HTTP/1.1 uses many connections</a:t>
            </a:r>
          </a:p>
          <a:p>
            <a:r>
              <a:rPr lang="en-US" dirty="0"/>
              <a:t>When a packet is dropped, only one connection goes into congestion avoidance</a:t>
            </a:r>
          </a:p>
          <a:p>
            <a:pPr lvl="1"/>
            <a:r>
              <a:rPr lang="en-US" dirty="0"/>
              <a:t>Throughput of a single connection is halved</a:t>
            </a:r>
          </a:p>
          <a:p>
            <a:r>
              <a:rPr lang="en-US" dirty="0"/>
              <a:t>HTTP/2 has one connection, when a packet is dropped the throughput of the entire download is halved</a:t>
            </a:r>
          </a:p>
          <a:p>
            <a:r>
              <a:rPr lang="en-US" dirty="0"/>
              <a:t>HTTP/2 connections may reach higher speeds faster, since new connections do not need to be created</a:t>
            </a:r>
          </a:p>
          <a:p>
            <a:r>
              <a:rPr lang="en-US" dirty="0"/>
              <a:t>If websites do not load faster, people won’t use HTTP/2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3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8" y="822960"/>
            <a:ext cx="9345681" cy="4695635"/>
          </a:xfrm>
        </p:spPr>
      </p:pic>
    </p:spTree>
    <p:extLst>
      <p:ext uri="{BB962C8B-B14F-4D97-AF65-F5344CB8AC3E}">
        <p14:creationId xmlns:p14="http://schemas.microsoft.com/office/powerpoint/2010/main" val="192931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272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HTTP/1.1 – Connection Usage</vt:lpstr>
      <vt:lpstr>Domain Sharding</vt:lpstr>
      <vt:lpstr>Domain Sharding</vt:lpstr>
      <vt:lpstr>HTTP/2 Multiplexed Streaming</vt:lpstr>
      <vt:lpstr>HTTP/2 Multiplexed Streaming</vt:lpstr>
      <vt:lpstr>Other features of HTTP/2</vt:lpstr>
      <vt:lpstr>Congestion Control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Anish</cp:lastModifiedBy>
  <cp:revision>33</cp:revision>
  <dcterms:created xsi:type="dcterms:W3CDTF">2019-12-23T10:13:36Z</dcterms:created>
  <dcterms:modified xsi:type="dcterms:W3CDTF">2022-10-15T19:09:16Z</dcterms:modified>
</cp:coreProperties>
</file>