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1" r:id="rId6"/>
    <p:sldId id="260" r:id="rId7"/>
    <p:sldId id="262" r:id="rId8"/>
    <p:sldId id="263" r:id="rId9"/>
    <p:sldId id="265" r:id="rId10"/>
    <p:sldId id="264" r:id="rId11"/>
    <p:sldId id="321" r:id="rId12"/>
    <p:sldId id="309" r:id="rId13"/>
    <p:sldId id="266" r:id="rId14"/>
    <p:sldId id="267" r:id="rId15"/>
    <p:sldId id="269" r:id="rId16"/>
    <p:sldId id="268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82" r:id="rId27"/>
    <p:sldId id="283" r:id="rId28"/>
    <p:sldId id="279" r:id="rId29"/>
    <p:sldId id="284" r:id="rId30"/>
    <p:sldId id="285" r:id="rId31"/>
    <p:sldId id="286" r:id="rId32"/>
    <p:sldId id="288" r:id="rId33"/>
    <p:sldId id="289" r:id="rId34"/>
    <p:sldId id="290" r:id="rId35"/>
    <p:sldId id="293" r:id="rId36"/>
    <p:sldId id="294" r:id="rId37"/>
    <p:sldId id="295" r:id="rId38"/>
    <p:sldId id="296" r:id="rId39"/>
    <p:sldId id="297" r:id="rId40"/>
    <p:sldId id="298" r:id="rId41"/>
    <p:sldId id="299" r:id="rId42"/>
    <p:sldId id="301" r:id="rId43"/>
    <p:sldId id="302" r:id="rId44"/>
    <p:sldId id="303" r:id="rId45"/>
    <p:sldId id="304" r:id="rId46"/>
    <p:sldId id="305" r:id="rId47"/>
    <p:sldId id="306" r:id="rId48"/>
    <p:sldId id="307" r:id="rId49"/>
    <p:sldId id="308" r:id="rId50"/>
    <p:sldId id="310" r:id="rId51"/>
    <p:sldId id="280" r:id="rId52"/>
    <p:sldId id="311" r:id="rId53"/>
    <p:sldId id="281" r:id="rId54"/>
    <p:sldId id="315" r:id="rId55"/>
    <p:sldId id="312" r:id="rId56"/>
    <p:sldId id="314" r:id="rId57"/>
    <p:sldId id="316" r:id="rId58"/>
    <p:sldId id="313" r:id="rId59"/>
    <p:sldId id="317" r:id="rId60"/>
    <p:sldId id="318" r:id="rId61"/>
    <p:sldId id="320" r:id="rId62"/>
    <p:sldId id="319" r:id="rId6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42C95-B701-46B9-BFE3-FE7C01625500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A4805-B405-433B-8CCF-C11ECB37C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106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42C95-B701-46B9-BFE3-FE7C01625500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A4805-B405-433B-8CCF-C11ECB37C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609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42C95-B701-46B9-BFE3-FE7C01625500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A4805-B405-433B-8CCF-C11ECB37C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006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42C95-B701-46B9-BFE3-FE7C01625500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A4805-B405-433B-8CCF-C11ECB37C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495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42C95-B701-46B9-BFE3-FE7C01625500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A4805-B405-433B-8CCF-C11ECB37C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549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42C95-B701-46B9-BFE3-FE7C01625500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A4805-B405-433B-8CCF-C11ECB37C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388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42C95-B701-46B9-BFE3-FE7C01625500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A4805-B405-433B-8CCF-C11ECB37C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740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42C95-B701-46B9-BFE3-FE7C01625500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A4805-B405-433B-8CCF-C11ECB37C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961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42C95-B701-46B9-BFE3-FE7C01625500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A4805-B405-433B-8CCF-C11ECB37C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85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42C95-B701-46B9-BFE3-FE7C01625500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A4805-B405-433B-8CCF-C11ECB37C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050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42C95-B701-46B9-BFE3-FE7C01625500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A4805-B405-433B-8CCF-C11ECB37C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25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542C95-B701-46B9-BFE3-FE7C01625500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2A4805-B405-433B-8CCF-C11ECB37C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64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cpp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cpp/cpp_oop.asp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Java%20Applet.docx" TargetMode="External"/><Relationship Id="rId2" Type="http://schemas.openxmlformats.org/officeDocument/2006/relationships/hyperlink" Target="https://www.w3schools.in/java/java-applets" TargetMode="Externa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java/java_files.asp" TargetMode="Externa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blog/collection-tutorial-java" TargetMode="Externa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Java%20AWT%20Tutorial" TargetMode="External"/><Relationship Id="rId2" Type="http://schemas.openxmlformats.org/officeDocument/2006/relationships/hyperlink" Target="Java%20AWT.docx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javatpoint.com/java-awt" TargetMode="Externa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avatpoint.com/java-swing" TargetMode="External"/><Relationship Id="rId2" Type="http://schemas.openxmlformats.org/officeDocument/2006/relationships/hyperlink" Target="Java%20SWING.docx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avatpoint.com/java-bean" TargetMode="Externa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avatpoint.com/servlet-tutorial" TargetMode="External"/><Relationship Id="rId2" Type="http://schemas.openxmlformats.org/officeDocument/2006/relationships/hyperlink" Target="https://www.w3schools.blog/servlet-tutorial" TargetMode="Externa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14401"/>
            <a:ext cx="7772400" cy="26860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CSCA 412: OBJECT ORIENTED PROGRAMMING</a:t>
            </a:r>
            <a:br>
              <a:rPr lang="en-US" dirty="0" smtClean="0"/>
            </a:br>
            <a:r>
              <a:rPr lang="en-US" dirty="0" smtClean="0"/>
              <a:t>(MCA)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Dr. G. Sureshkumar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890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CSCA 412: OBJECT ORIENTED PROGRAMMING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Module-I: (9 </a:t>
            </a:r>
            <a:r>
              <a:rPr lang="en-US" dirty="0" err="1" smtClean="0"/>
              <a:t>Hrs</a:t>
            </a:r>
            <a:r>
              <a:rPr lang="en-US" dirty="0" smtClean="0"/>
              <a:t>)</a:t>
            </a:r>
          </a:p>
          <a:p>
            <a:r>
              <a:rPr lang="en-US" dirty="0" smtClean="0">
                <a:hlinkClick r:id="rId2"/>
              </a:rPr>
              <a:t>Introduction to C++</a:t>
            </a:r>
            <a:r>
              <a:rPr lang="en-US" dirty="0" smtClean="0"/>
              <a:t> - Applications of C++ - Structure of a Simple C++ Program – Compiling and Executing C++ programs – Programming elements – C++ Library function – User Defined Functions: Call by value , call by reference.</a:t>
            </a:r>
          </a:p>
        </p:txBody>
      </p:sp>
    </p:spTree>
    <p:extLst>
      <p:ext uri="{BB962C8B-B14F-4D97-AF65-F5344CB8AC3E}">
        <p14:creationId xmlns:p14="http://schemas.microsoft.com/office/powerpoint/2010/main" val="946677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Namespace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050" dirty="0"/>
              <a:t>#include &lt;</a:t>
            </a:r>
            <a:r>
              <a:rPr lang="en-US" sz="1050" dirty="0" err="1"/>
              <a:t>iostream</a:t>
            </a:r>
            <a:r>
              <a:rPr lang="en-US" sz="1050" dirty="0"/>
              <a:t>&gt;</a:t>
            </a:r>
          </a:p>
          <a:p>
            <a:pPr marL="0" indent="0">
              <a:buNone/>
            </a:pPr>
            <a:endParaRPr lang="en-US" sz="1050" dirty="0"/>
          </a:p>
          <a:p>
            <a:pPr marL="0" indent="0">
              <a:buNone/>
            </a:pPr>
            <a:r>
              <a:rPr lang="en-US" sz="1050" dirty="0"/>
              <a:t>namespace Foo // define a namespace named Foo</a:t>
            </a:r>
          </a:p>
          <a:p>
            <a:pPr marL="0" indent="0">
              <a:buNone/>
            </a:pPr>
            <a:r>
              <a:rPr lang="en-US" sz="1050" dirty="0"/>
              <a:t>{</a:t>
            </a:r>
          </a:p>
          <a:p>
            <a:pPr marL="0" indent="0">
              <a:buNone/>
            </a:pPr>
            <a:r>
              <a:rPr lang="en-US" sz="1050" dirty="0"/>
              <a:t>    // This </a:t>
            </a:r>
            <a:r>
              <a:rPr lang="en-US" sz="1050" dirty="0" err="1"/>
              <a:t>doSomething</a:t>
            </a:r>
            <a:r>
              <a:rPr lang="en-US" sz="1050" dirty="0"/>
              <a:t>() belongs to namespace Foo</a:t>
            </a:r>
          </a:p>
          <a:p>
            <a:pPr marL="0" indent="0">
              <a:buNone/>
            </a:pPr>
            <a:r>
              <a:rPr lang="en-US" sz="1050" dirty="0"/>
              <a:t>    </a:t>
            </a:r>
            <a:r>
              <a:rPr lang="en-US" sz="1050" dirty="0" err="1"/>
              <a:t>int</a:t>
            </a:r>
            <a:r>
              <a:rPr lang="en-US" sz="1050" dirty="0"/>
              <a:t> </a:t>
            </a:r>
            <a:r>
              <a:rPr lang="en-US" sz="1050" dirty="0" err="1"/>
              <a:t>doSomething</a:t>
            </a:r>
            <a:r>
              <a:rPr lang="en-US" sz="1050" dirty="0"/>
              <a:t>(</a:t>
            </a:r>
            <a:r>
              <a:rPr lang="en-US" sz="1050" dirty="0" err="1"/>
              <a:t>int</a:t>
            </a:r>
            <a:r>
              <a:rPr lang="en-US" sz="1050" dirty="0"/>
              <a:t> x, </a:t>
            </a:r>
            <a:r>
              <a:rPr lang="en-US" sz="1050" dirty="0" err="1"/>
              <a:t>int</a:t>
            </a:r>
            <a:r>
              <a:rPr lang="en-US" sz="1050" dirty="0"/>
              <a:t> y)</a:t>
            </a:r>
          </a:p>
          <a:p>
            <a:pPr marL="0" indent="0">
              <a:buNone/>
            </a:pPr>
            <a:r>
              <a:rPr lang="en-US" sz="1050" dirty="0"/>
              <a:t>    {</a:t>
            </a:r>
          </a:p>
          <a:p>
            <a:pPr marL="0" indent="0">
              <a:buNone/>
            </a:pPr>
            <a:r>
              <a:rPr lang="en-US" sz="1050" dirty="0"/>
              <a:t>        return x + y;</a:t>
            </a:r>
          </a:p>
          <a:p>
            <a:pPr marL="0" indent="0">
              <a:buNone/>
            </a:pPr>
            <a:r>
              <a:rPr lang="en-US" sz="1050" dirty="0"/>
              <a:t>    }</a:t>
            </a:r>
          </a:p>
          <a:p>
            <a:pPr marL="0" indent="0">
              <a:buNone/>
            </a:pPr>
            <a:r>
              <a:rPr lang="en-US" sz="1050" dirty="0"/>
              <a:t>}</a:t>
            </a:r>
          </a:p>
          <a:p>
            <a:pPr marL="0" indent="0">
              <a:buNone/>
            </a:pPr>
            <a:endParaRPr lang="en-US" sz="1050" dirty="0"/>
          </a:p>
          <a:p>
            <a:pPr marL="0" indent="0">
              <a:buNone/>
            </a:pPr>
            <a:r>
              <a:rPr lang="en-US" sz="1050" dirty="0"/>
              <a:t>namespace Goo // define a namespace named Goo</a:t>
            </a:r>
          </a:p>
          <a:p>
            <a:pPr marL="0" indent="0">
              <a:buNone/>
            </a:pPr>
            <a:r>
              <a:rPr lang="en-US" sz="1050" dirty="0"/>
              <a:t>{</a:t>
            </a:r>
          </a:p>
          <a:p>
            <a:pPr marL="0" indent="0">
              <a:buNone/>
            </a:pPr>
            <a:r>
              <a:rPr lang="en-US" sz="1050" dirty="0"/>
              <a:t>    // This </a:t>
            </a:r>
            <a:r>
              <a:rPr lang="en-US" sz="1050" dirty="0" err="1"/>
              <a:t>doSomething</a:t>
            </a:r>
            <a:r>
              <a:rPr lang="en-US" sz="1050" dirty="0"/>
              <a:t>() belongs to namespace Goo</a:t>
            </a:r>
          </a:p>
          <a:p>
            <a:pPr marL="0" indent="0">
              <a:buNone/>
            </a:pPr>
            <a:r>
              <a:rPr lang="en-US" sz="1050" dirty="0"/>
              <a:t>    </a:t>
            </a:r>
            <a:r>
              <a:rPr lang="en-US" sz="1050" dirty="0" err="1"/>
              <a:t>int</a:t>
            </a:r>
            <a:r>
              <a:rPr lang="en-US" sz="1050" dirty="0"/>
              <a:t> </a:t>
            </a:r>
            <a:r>
              <a:rPr lang="en-US" sz="1050" dirty="0" err="1"/>
              <a:t>doSomething</a:t>
            </a:r>
            <a:r>
              <a:rPr lang="en-US" sz="1050" dirty="0"/>
              <a:t>(</a:t>
            </a:r>
            <a:r>
              <a:rPr lang="en-US" sz="1050" dirty="0" err="1"/>
              <a:t>int</a:t>
            </a:r>
            <a:r>
              <a:rPr lang="en-US" sz="1050" dirty="0"/>
              <a:t> x, </a:t>
            </a:r>
            <a:r>
              <a:rPr lang="en-US" sz="1050" dirty="0" err="1"/>
              <a:t>int</a:t>
            </a:r>
            <a:r>
              <a:rPr lang="en-US" sz="1050" dirty="0"/>
              <a:t> y)</a:t>
            </a:r>
          </a:p>
          <a:p>
            <a:pPr marL="0" indent="0">
              <a:buNone/>
            </a:pPr>
            <a:r>
              <a:rPr lang="en-US" sz="1050" dirty="0"/>
              <a:t>    {</a:t>
            </a:r>
          </a:p>
          <a:p>
            <a:pPr marL="0" indent="0">
              <a:buNone/>
            </a:pPr>
            <a:r>
              <a:rPr lang="en-US" sz="1050" dirty="0"/>
              <a:t>        return x - y;</a:t>
            </a:r>
          </a:p>
          <a:p>
            <a:pPr marL="0" indent="0">
              <a:buNone/>
            </a:pPr>
            <a:r>
              <a:rPr lang="en-US" sz="1050" dirty="0"/>
              <a:t>    }</a:t>
            </a:r>
          </a:p>
          <a:p>
            <a:pPr marL="0" indent="0">
              <a:buNone/>
            </a:pPr>
            <a:r>
              <a:rPr lang="en-US" sz="1050" dirty="0"/>
              <a:t>}</a:t>
            </a:r>
          </a:p>
          <a:p>
            <a:pPr marL="0" indent="0">
              <a:buNone/>
            </a:pPr>
            <a:endParaRPr lang="en-US" sz="1050" dirty="0"/>
          </a:p>
          <a:p>
            <a:pPr marL="0" indent="0">
              <a:buNone/>
            </a:pPr>
            <a:r>
              <a:rPr lang="en-US" sz="1050" dirty="0" err="1"/>
              <a:t>int</a:t>
            </a:r>
            <a:r>
              <a:rPr lang="en-US" sz="1050" dirty="0"/>
              <a:t> main()</a:t>
            </a:r>
          </a:p>
          <a:p>
            <a:pPr marL="0" indent="0">
              <a:buNone/>
            </a:pPr>
            <a:r>
              <a:rPr lang="en-US" sz="1050" dirty="0"/>
              <a:t>{</a:t>
            </a:r>
          </a:p>
          <a:p>
            <a:pPr marL="0" indent="0">
              <a:buNone/>
            </a:pPr>
            <a:r>
              <a:rPr lang="en-US" sz="1050" dirty="0"/>
              <a:t>    </a:t>
            </a:r>
            <a:r>
              <a:rPr lang="en-US" sz="1050" dirty="0" err="1"/>
              <a:t>std</a:t>
            </a:r>
            <a:r>
              <a:rPr lang="en-US" sz="1050" dirty="0"/>
              <a:t>::</a:t>
            </a:r>
            <a:r>
              <a:rPr lang="en-US" sz="1050" dirty="0" err="1"/>
              <a:t>cout</a:t>
            </a:r>
            <a:r>
              <a:rPr lang="en-US" sz="1050" dirty="0"/>
              <a:t> &lt;&lt; Foo::</a:t>
            </a:r>
            <a:r>
              <a:rPr lang="en-US" sz="1050" dirty="0" err="1"/>
              <a:t>doSomething</a:t>
            </a:r>
            <a:r>
              <a:rPr lang="en-US" sz="1050" dirty="0"/>
              <a:t>(4, 3) &lt;&lt; '\n'; // use the </a:t>
            </a:r>
            <a:r>
              <a:rPr lang="en-US" sz="1050" dirty="0" err="1"/>
              <a:t>doSomething</a:t>
            </a:r>
            <a:r>
              <a:rPr lang="en-US" sz="1050" dirty="0"/>
              <a:t>() that exists in namespace Foo</a:t>
            </a:r>
          </a:p>
          <a:p>
            <a:pPr marL="0" indent="0">
              <a:buNone/>
            </a:pPr>
            <a:r>
              <a:rPr lang="en-US" sz="1050" dirty="0"/>
              <a:t>    return 0;</a:t>
            </a:r>
          </a:p>
          <a:p>
            <a:pPr marL="0" indent="0">
              <a:buNone/>
            </a:pPr>
            <a:r>
              <a:rPr lang="en-US" sz="105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212811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 smtClean="0"/>
              <a:t>Review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 smtClean="0"/>
              <a:t>2 Marks:</a:t>
            </a:r>
          </a:p>
          <a:p>
            <a:pPr marL="514350" indent="-514350">
              <a:buAutoNum type="arabicPeriod"/>
            </a:pPr>
            <a:r>
              <a:rPr lang="en-US" dirty="0" smtClean="0"/>
              <a:t>Define OOPs.</a:t>
            </a:r>
          </a:p>
          <a:p>
            <a:pPr marL="514350" indent="-514350">
              <a:buAutoNum type="arabicPeriod"/>
            </a:pPr>
            <a:r>
              <a:rPr lang="en-US" dirty="0" smtClean="0"/>
              <a:t>Define Class.</a:t>
            </a:r>
          </a:p>
          <a:p>
            <a:pPr marL="514350" indent="-514350">
              <a:buAutoNum type="arabicPeriod"/>
            </a:pPr>
            <a:r>
              <a:rPr lang="en-US" dirty="0" smtClean="0"/>
              <a:t>Define Object.</a:t>
            </a:r>
          </a:p>
          <a:p>
            <a:pPr marL="514350" indent="-514350">
              <a:buAutoNum type="arabicPeriod"/>
            </a:pPr>
            <a:r>
              <a:rPr lang="en-US" dirty="0" smtClean="0"/>
              <a:t>Define C++ comments. </a:t>
            </a:r>
          </a:p>
          <a:p>
            <a:pPr marL="514350" indent="-514350">
              <a:buAutoNum type="arabicPeriod"/>
            </a:pPr>
            <a:r>
              <a:rPr lang="en-US" dirty="0" smtClean="0"/>
              <a:t>Define C++ output formatting.</a:t>
            </a:r>
          </a:p>
          <a:p>
            <a:pPr marL="514350" indent="-514350">
              <a:buAutoNum type="arabicPeriod"/>
            </a:pPr>
            <a:r>
              <a:rPr lang="en-US" dirty="0" smtClean="0"/>
              <a:t>How to use inputs in C++ programs.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5 Marks:</a:t>
            </a:r>
          </a:p>
          <a:p>
            <a:pPr marL="514350" indent="-514350">
              <a:buAutoNum type="arabicPeriod"/>
            </a:pPr>
            <a:r>
              <a:rPr lang="en-US" dirty="0" smtClean="0"/>
              <a:t>Write short notes on C++ variable types.</a:t>
            </a:r>
          </a:p>
          <a:p>
            <a:pPr marL="514350" indent="-514350">
              <a:buFont typeface="Arial" pitchFamily="34" charset="0"/>
              <a:buAutoNum type="arabicPeriod"/>
            </a:pPr>
            <a:r>
              <a:rPr lang="en-US" dirty="0"/>
              <a:t>Write short notes on C++ </a:t>
            </a:r>
            <a:r>
              <a:rPr lang="en-US" dirty="0" smtClean="0"/>
              <a:t>Operators.</a:t>
            </a:r>
          </a:p>
          <a:p>
            <a:pPr marL="514350" indent="-514350">
              <a:buFont typeface="Arial" pitchFamily="34" charset="0"/>
              <a:buAutoNum type="arabicPeriod"/>
            </a:pPr>
            <a:r>
              <a:rPr lang="en-US" dirty="0"/>
              <a:t>Write short notes on C++ </a:t>
            </a:r>
            <a:r>
              <a:rPr lang="en-US" dirty="0" smtClean="0"/>
              <a:t>Control structures.</a:t>
            </a:r>
            <a:endParaRPr lang="en-US" dirty="0"/>
          </a:p>
          <a:p>
            <a:pPr marL="514350" indent="-514350">
              <a:buFont typeface="Arial" pitchFamily="34" charset="0"/>
              <a:buAutoNum type="arabicPeriod"/>
            </a:pPr>
            <a:r>
              <a:rPr lang="en-US" dirty="0"/>
              <a:t>Write short notes on C++ </a:t>
            </a:r>
            <a:r>
              <a:rPr lang="en-US" dirty="0" smtClean="0"/>
              <a:t>Looping structures.</a:t>
            </a:r>
            <a:endParaRPr lang="en-US" dirty="0"/>
          </a:p>
          <a:p>
            <a:pPr marL="514350" indent="-514350"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10 Marks:</a:t>
            </a:r>
          </a:p>
          <a:p>
            <a:pPr marL="514350" indent="-514350">
              <a:buAutoNum type="arabicPeriod"/>
            </a:pPr>
            <a:r>
              <a:rPr lang="en-US" dirty="0" smtClean="0"/>
              <a:t>Explain the types of C++ functions with examples.</a:t>
            </a:r>
          </a:p>
          <a:p>
            <a:pPr marL="514350" indent="-514350">
              <a:buAutoNum type="arabicPeriod"/>
            </a:pPr>
            <a:r>
              <a:rPr lang="en-US" dirty="0" smtClean="0"/>
              <a:t>Explain and compare the call-by-value and call-by-reference methods of function calling with suitable example.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256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CSCA 412: OBJECT ORIENTED PROGRAMMING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Module-II: (9 </a:t>
            </a:r>
            <a:r>
              <a:rPr lang="en-US" dirty="0" err="1" smtClean="0"/>
              <a:t>Hrs</a:t>
            </a:r>
            <a:r>
              <a:rPr lang="en-US" dirty="0" smtClean="0"/>
              <a:t>)</a:t>
            </a:r>
          </a:p>
          <a:p>
            <a:r>
              <a:rPr lang="en-US" sz="2800" dirty="0" smtClean="0">
                <a:hlinkClick r:id="rId2"/>
              </a:rPr>
              <a:t>Object oriented programming paradigm </a:t>
            </a:r>
            <a:r>
              <a:rPr lang="en-US" sz="2800" dirty="0" smtClean="0"/>
              <a:t>– Basic OOP concepts – Benefits – C++ Class definition – Member functions – Static members – Constructor and destructors: various types. Operator overloading: Unary, binary – Rules for Operator overloading – Type conversions - Function overloading – Friend and Virtual Functions. Inheritance: Various Types , Applications – Abstract classes – Virtual base classes.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59307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GB" sz="2800" b="1" dirty="0" smtClean="0"/>
              <a:t>#</a:t>
            </a:r>
            <a:r>
              <a:rPr lang="en-GB" sz="2800" b="1" dirty="0"/>
              <a:t>include &lt;</a:t>
            </a:r>
            <a:r>
              <a:rPr lang="en-GB" sz="2800" b="1" dirty="0" err="1"/>
              <a:t>iostream.h</a:t>
            </a:r>
            <a:r>
              <a:rPr lang="en-GB" sz="2800" b="1" dirty="0"/>
              <a:t>&gt;</a:t>
            </a:r>
            <a:endParaRPr lang="en-US" sz="2800" b="1" dirty="0"/>
          </a:p>
          <a:p>
            <a:pPr marL="0" indent="0">
              <a:buNone/>
            </a:pPr>
            <a:r>
              <a:rPr lang="en-GB" sz="2800" b="1" dirty="0"/>
              <a:t> </a:t>
            </a:r>
            <a:endParaRPr lang="en-US" sz="2800" b="1" dirty="0"/>
          </a:p>
          <a:p>
            <a:pPr marL="0" indent="0">
              <a:buNone/>
            </a:pPr>
            <a:r>
              <a:rPr lang="en-GB" sz="2800" b="1" dirty="0"/>
              <a:t>class </a:t>
            </a:r>
            <a:r>
              <a:rPr lang="en-GB" sz="2800" b="1" dirty="0" err="1"/>
              <a:t>CRectangle</a:t>
            </a:r>
            <a:r>
              <a:rPr lang="en-GB" sz="2800" b="1" dirty="0"/>
              <a:t> {</a:t>
            </a:r>
            <a:endParaRPr lang="en-US" sz="2800" b="1" dirty="0"/>
          </a:p>
          <a:p>
            <a:pPr marL="400050" lvl="1" indent="0">
              <a:buNone/>
            </a:pPr>
            <a:r>
              <a:rPr lang="en-GB" sz="2400" b="1" dirty="0" err="1"/>
              <a:t>int</a:t>
            </a:r>
            <a:r>
              <a:rPr lang="en-GB" sz="2400" b="1" dirty="0"/>
              <a:t> width, height;</a:t>
            </a:r>
            <a:endParaRPr lang="en-US" sz="2400" b="1" dirty="0"/>
          </a:p>
          <a:p>
            <a:pPr marL="400050" lvl="1" indent="0">
              <a:buNone/>
            </a:pPr>
            <a:r>
              <a:rPr lang="en-GB" sz="2400" b="1" dirty="0"/>
              <a:t>public</a:t>
            </a:r>
            <a:r>
              <a:rPr lang="en-GB" sz="2400" b="1" dirty="0" smtClean="0"/>
              <a:t>:</a:t>
            </a:r>
          </a:p>
          <a:p>
            <a:pPr marL="400050" lvl="1" indent="0">
              <a:buNone/>
            </a:pPr>
            <a:r>
              <a:rPr lang="en-GB" sz="2400" b="1" dirty="0" err="1" smtClean="0"/>
              <a:t>CRectangle</a:t>
            </a:r>
            <a:r>
              <a:rPr lang="en-GB" sz="2400" b="1" dirty="0" smtClean="0"/>
              <a:t> (</a:t>
            </a:r>
            <a:r>
              <a:rPr lang="en-GB" sz="2400" b="1" dirty="0" err="1" smtClean="0"/>
              <a:t>int,int</a:t>
            </a:r>
            <a:r>
              <a:rPr lang="en-GB" sz="2400" b="1" dirty="0" smtClean="0"/>
              <a:t>);</a:t>
            </a:r>
            <a:endParaRPr lang="en-US" sz="2400" b="1" dirty="0" smtClean="0"/>
          </a:p>
          <a:p>
            <a:pPr marL="400050" lvl="1" indent="0">
              <a:buNone/>
            </a:pPr>
            <a:r>
              <a:rPr lang="en-GB" sz="2400" b="1" dirty="0" err="1" smtClean="0"/>
              <a:t>int</a:t>
            </a:r>
            <a:r>
              <a:rPr lang="en-GB" sz="2400" b="1" dirty="0" smtClean="0"/>
              <a:t> area (void) {return (width*height);}</a:t>
            </a:r>
            <a:endParaRPr lang="en-US" sz="2400" b="1" dirty="0" smtClean="0"/>
          </a:p>
          <a:p>
            <a:pPr marL="0" indent="0">
              <a:buNone/>
            </a:pPr>
            <a:r>
              <a:rPr lang="en-GB" sz="2800" b="1" dirty="0" smtClean="0"/>
              <a:t>};</a:t>
            </a:r>
            <a:endParaRPr lang="en-US" sz="2800" b="1" dirty="0" smtClean="0"/>
          </a:p>
          <a:p>
            <a:pPr marL="0" indent="0">
              <a:buNone/>
            </a:pP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6327876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Constructor and destructors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GB" sz="2800" b="1" dirty="0"/>
              <a:t> </a:t>
            </a:r>
            <a:endParaRPr lang="en-US" sz="2800" b="1" dirty="0"/>
          </a:p>
          <a:p>
            <a:pPr marL="0" indent="0">
              <a:buNone/>
            </a:pPr>
            <a:r>
              <a:rPr lang="en-GB" sz="2800" b="1" dirty="0" err="1"/>
              <a:t>CRectangle</a:t>
            </a:r>
            <a:r>
              <a:rPr lang="en-GB" sz="2800" b="1" dirty="0"/>
              <a:t>::</a:t>
            </a:r>
            <a:r>
              <a:rPr lang="en-GB" sz="2800" b="1" dirty="0" err="1"/>
              <a:t>CRectangle</a:t>
            </a:r>
            <a:r>
              <a:rPr lang="en-GB" sz="2800" b="1" dirty="0"/>
              <a:t> (</a:t>
            </a:r>
            <a:r>
              <a:rPr lang="en-GB" sz="2800" b="1" dirty="0" err="1"/>
              <a:t>int</a:t>
            </a:r>
            <a:r>
              <a:rPr lang="en-GB" sz="2800" b="1" dirty="0"/>
              <a:t> a, </a:t>
            </a:r>
            <a:r>
              <a:rPr lang="en-GB" sz="2800" b="1" dirty="0" err="1"/>
              <a:t>int</a:t>
            </a:r>
            <a:r>
              <a:rPr lang="en-GB" sz="2800" b="1" dirty="0"/>
              <a:t> b) </a:t>
            </a:r>
            <a:r>
              <a:rPr lang="en-GB" sz="2800" b="1" dirty="0" smtClean="0"/>
              <a:t>{</a:t>
            </a:r>
          </a:p>
          <a:p>
            <a:pPr marL="400050" lvl="1" indent="0">
              <a:buNone/>
            </a:pPr>
            <a:r>
              <a:rPr lang="en-GB" sz="2400" b="1" dirty="0" smtClean="0"/>
              <a:t>width = a;</a:t>
            </a:r>
            <a:endParaRPr lang="en-US" sz="2400" b="1" dirty="0" smtClean="0"/>
          </a:p>
          <a:p>
            <a:pPr marL="400050" lvl="1" indent="0">
              <a:buNone/>
            </a:pPr>
            <a:r>
              <a:rPr lang="en-GB" sz="2400" b="1" dirty="0" smtClean="0"/>
              <a:t>height = b;</a:t>
            </a:r>
            <a:endParaRPr lang="en-US" sz="2400" b="1" dirty="0" smtClean="0"/>
          </a:p>
          <a:p>
            <a:pPr marL="0" indent="0">
              <a:buNone/>
            </a:pPr>
            <a:r>
              <a:rPr lang="en-GB" sz="2800" b="1" dirty="0" smtClean="0"/>
              <a:t>}</a:t>
            </a:r>
            <a:endParaRPr lang="en-US" sz="2800" b="1" dirty="0" smtClean="0"/>
          </a:p>
          <a:p>
            <a:pPr marL="0" indent="0">
              <a:buNone/>
            </a:pP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6327876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Constructor and destructors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GB" sz="2800" b="1" dirty="0"/>
              <a:t> </a:t>
            </a:r>
            <a:endParaRPr lang="en-US" sz="2800" b="1" dirty="0"/>
          </a:p>
          <a:p>
            <a:pPr marL="0" indent="0">
              <a:buNone/>
            </a:pPr>
            <a:r>
              <a:rPr lang="en-GB" sz="2800" b="1" dirty="0" err="1"/>
              <a:t>int</a:t>
            </a:r>
            <a:r>
              <a:rPr lang="en-GB" sz="2800" b="1" dirty="0"/>
              <a:t> main () {</a:t>
            </a:r>
            <a:endParaRPr lang="en-US" sz="2800" b="1" dirty="0"/>
          </a:p>
          <a:p>
            <a:pPr marL="400050" lvl="1" indent="0">
              <a:buNone/>
            </a:pPr>
            <a:r>
              <a:rPr lang="en-GB" sz="2400" b="1" dirty="0" err="1"/>
              <a:t>CRectangle</a:t>
            </a:r>
            <a:r>
              <a:rPr lang="en-GB" sz="2400" b="1" dirty="0"/>
              <a:t> </a:t>
            </a:r>
            <a:r>
              <a:rPr lang="en-GB" sz="2400" b="1" dirty="0" err="1"/>
              <a:t>rect</a:t>
            </a:r>
            <a:r>
              <a:rPr lang="en-GB" sz="2400" b="1" dirty="0"/>
              <a:t> (3,4);</a:t>
            </a:r>
            <a:endParaRPr lang="en-US" sz="2400" b="1" dirty="0"/>
          </a:p>
          <a:p>
            <a:pPr marL="400050" lvl="1" indent="0">
              <a:buNone/>
            </a:pPr>
            <a:r>
              <a:rPr lang="en-GB" sz="2400" b="1" dirty="0" err="1"/>
              <a:t>CRectangle</a:t>
            </a:r>
            <a:r>
              <a:rPr lang="en-GB" sz="2400" b="1" dirty="0"/>
              <a:t> </a:t>
            </a:r>
            <a:r>
              <a:rPr lang="en-GB" sz="2400" b="1" dirty="0" err="1"/>
              <a:t>rectb</a:t>
            </a:r>
            <a:r>
              <a:rPr lang="en-GB" sz="2400" b="1" dirty="0"/>
              <a:t> (5,6);</a:t>
            </a:r>
            <a:endParaRPr lang="en-US" sz="2400" b="1" dirty="0"/>
          </a:p>
          <a:p>
            <a:pPr marL="400050" lvl="1" indent="0">
              <a:buNone/>
            </a:pPr>
            <a:r>
              <a:rPr lang="en-GB" sz="2400" b="1" dirty="0" err="1"/>
              <a:t>cout</a:t>
            </a:r>
            <a:r>
              <a:rPr lang="en-GB" sz="2400" b="1" dirty="0"/>
              <a:t> &lt;&lt; "</a:t>
            </a:r>
            <a:r>
              <a:rPr lang="en-GB" sz="2400" b="1" dirty="0" err="1"/>
              <a:t>rect</a:t>
            </a:r>
            <a:r>
              <a:rPr lang="en-GB" sz="2400" b="1" dirty="0"/>
              <a:t> area: " &lt;&lt; </a:t>
            </a:r>
            <a:r>
              <a:rPr lang="en-GB" sz="2400" b="1" dirty="0" err="1"/>
              <a:t>rect.area</a:t>
            </a:r>
            <a:r>
              <a:rPr lang="en-GB" sz="2400" b="1" dirty="0"/>
              <a:t>() &lt;&lt; </a:t>
            </a:r>
            <a:r>
              <a:rPr lang="en-GB" sz="2400" b="1" dirty="0" err="1"/>
              <a:t>endl</a:t>
            </a:r>
            <a:r>
              <a:rPr lang="en-GB" sz="2400" b="1" dirty="0"/>
              <a:t>;</a:t>
            </a:r>
            <a:endParaRPr lang="en-US" sz="2400" b="1" dirty="0"/>
          </a:p>
          <a:p>
            <a:pPr marL="400050" lvl="1" indent="0">
              <a:buNone/>
            </a:pPr>
            <a:r>
              <a:rPr lang="en-GB" sz="2400" b="1" dirty="0" err="1"/>
              <a:t>cout</a:t>
            </a:r>
            <a:r>
              <a:rPr lang="en-GB" sz="2400" b="1" dirty="0"/>
              <a:t> &lt;&lt; "</a:t>
            </a:r>
            <a:r>
              <a:rPr lang="en-GB" sz="2400" b="1" dirty="0" err="1"/>
              <a:t>rectb</a:t>
            </a:r>
            <a:r>
              <a:rPr lang="en-GB" sz="2400" b="1" dirty="0"/>
              <a:t> area: " &lt;&lt; </a:t>
            </a:r>
            <a:r>
              <a:rPr lang="en-GB" sz="2400" b="1" dirty="0" err="1"/>
              <a:t>rectb.area</a:t>
            </a:r>
            <a:r>
              <a:rPr lang="en-GB" sz="2400" b="1" dirty="0"/>
              <a:t>() &lt;&lt; </a:t>
            </a:r>
            <a:r>
              <a:rPr lang="en-GB" sz="2400" b="1" dirty="0" err="1"/>
              <a:t>endl</a:t>
            </a:r>
            <a:r>
              <a:rPr lang="en-GB" sz="2400" b="1" dirty="0"/>
              <a:t>;</a:t>
            </a:r>
            <a:endParaRPr lang="en-US" sz="2400" b="1" dirty="0"/>
          </a:p>
          <a:p>
            <a:pPr marL="400050" lvl="1" indent="0">
              <a:buNone/>
            </a:pPr>
            <a:r>
              <a:rPr lang="en-GB" sz="2400" b="1" dirty="0"/>
              <a:t>return 0;</a:t>
            </a:r>
            <a:endParaRPr lang="en-US" sz="2400" b="1" dirty="0"/>
          </a:p>
          <a:p>
            <a:pPr marL="0" indent="0">
              <a:buNone/>
            </a:pPr>
            <a:r>
              <a:rPr lang="en-GB" sz="2800" b="1" dirty="0"/>
              <a:t>}</a:t>
            </a:r>
            <a:endParaRPr lang="en-US" sz="2800" b="1" dirty="0"/>
          </a:p>
          <a:p>
            <a:pPr marL="0" indent="0">
              <a:buNone/>
            </a:pP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6327876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Constructor and destructors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dirty="0"/>
              <a:t>#include &lt;</a:t>
            </a:r>
            <a:r>
              <a:rPr lang="en-GB" dirty="0" err="1"/>
              <a:t>iostream.h</a:t>
            </a:r>
            <a:r>
              <a:rPr lang="en-GB" dirty="0"/>
              <a:t>&gt;</a:t>
            </a:r>
            <a:endParaRPr lang="en-US" dirty="0"/>
          </a:p>
          <a:p>
            <a:pPr marL="0" indent="0">
              <a:buNone/>
            </a:pPr>
            <a:r>
              <a:rPr lang="en-GB" dirty="0"/>
              <a:t> </a:t>
            </a:r>
            <a:endParaRPr lang="en-US" dirty="0"/>
          </a:p>
          <a:p>
            <a:pPr marL="0" indent="0">
              <a:buNone/>
            </a:pPr>
            <a:r>
              <a:rPr lang="en-GB" dirty="0"/>
              <a:t>class </a:t>
            </a:r>
            <a:r>
              <a:rPr lang="en-GB" dirty="0" err="1"/>
              <a:t>CRectangle</a:t>
            </a:r>
            <a:r>
              <a:rPr lang="en-GB" dirty="0"/>
              <a:t> {</a:t>
            </a:r>
            <a:endParaRPr lang="en-US" dirty="0"/>
          </a:p>
          <a:p>
            <a:pPr marL="400050" lvl="1" indent="0">
              <a:buNone/>
            </a:pPr>
            <a:r>
              <a:rPr lang="en-GB" dirty="0" err="1"/>
              <a:t>int</a:t>
            </a:r>
            <a:r>
              <a:rPr lang="en-GB" dirty="0"/>
              <a:t> *width, *height;</a:t>
            </a:r>
            <a:endParaRPr lang="en-US" dirty="0"/>
          </a:p>
          <a:p>
            <a:pPr marL="400050" lvl="1" indent="0">
              <a:buNone/>
            </a:pPr>
            <a:r>
              <a:rPr lang="en-GB" dirty="0"/>
              <a:t>public:</a:t>
            </a:r>
            <a:endParaRPr lang="en-US" dirty="0"/>
          </a:p>
          <a:p>
            <a:pPr marL="400050" lvl="1" indent="0">
              <a:buNone/>
            </a:pPr>
            <a:r>
              <a:rPr lang="en-GB" dirty="0" err="1"/>
              <a:t>CRectangle</a:t>
            </a:r>
            <a:r>
              <a:rPr lang="en-GB" dirty="0"/>
              <a:t> (</a:t>
            </a:r>
            <a:r>
              <a:rPr lang="en-GB" dirty="0" err="1"/>
              <a:t>int,int</a:t>
            </a:r>
            <a:r>
              <a:rPr lang="en-GB" dirty="0"/>
              <a:t>);</a:t>
            </a:r>
            <a:endParaRPr lang="en-US" dirty="0"/>
          </a:p>
          <a:p>
            <a:pPr marL="400050" lvl="1" indent="0">
              <a:buNone/>
            </a:pPr>
            <a:r>
              <a:rPr lang="en-GB" dirty="0"/>
              <a:t>~</a:t>
            </a:r>
            <a:r>
              <a:rPr lang="en-GB" dirty="0" err="1"/>
              <a:t>CRectangle</a:t>
            </a:r>
            <a:r>
              <a:rPr lang="en-GB" dirty="0"/>
              <a:t> ();</a:t>
            </a:r>
            <a:endParaRPr lang="en-US" dirty="0"/>
          </a:p>
          <a:p>
            <a:pPr marL="400050" lvl="1" indent="0">
              <a:buNone/>
            </a:pPr>
            <a:r>
              <a:rPr lang="en-GB" dirty="0" err="1"/>
              <a:t>int</a:t>
            </a:r>
            <a:r>
              <a:rPr lang="en-GB" dirty="0"/>
              <a:t> area (void) {return (*width * *height);}</a:t>
            </a:r>
            <a:endParaRPr lang="en-US" dirty="0"/>
          </a:p>
          <a:p>
            <a:pPr marL="0" indent="0">
              <a:buNone/>
            </a:pPr>
            <a:r>
              <a:rPr lang="en-GB" dirty="0"/>
              <a:t>};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64234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Constructor and destructors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dirty="0" err="1"/>
              <a:t>CRectangle</a:t>
            </a:r>
            <a:r>
              <a:rPr lang="en-GB" dirty="0"/>
              <a:t>::</a:t>
            </a:r>
            <a:r>
              <a:rPr lang="en-GB" dirty="0" err="1"/>
              <a:t>CRectangle</a:t>
            </a:r>
            <a:r>
              <a:rPr lang="en-GB" dirty="0"/>
              <a:t> (</a:t>
            </a:r>
            <a:r>
              <a:rPr lang="en-GB" dirty="0" err="1"/>
              <a:t>int</a:t>
            </a:r>
            <a:r>
              <a:rPr lang="en-GB" dirty="0"/>
              <a:t> a, </a:t>
            </a:r>
            <a:r>
              <a:rPr lang="en-GB" dirty="0" err="1"/>
              <a:t>int</a:t>
            </a:r>
            <a:r>
              <a:rPr lang="en-GB" dirty="0"/>
              <a:t> b) {</a:t>
            </a:r>
            <a:endParaRPr lang="en-US" dirty="0"/>
          </a:p>
          <a:p>
            <a:pPr marL="400050" lvl="1" indent="0">
              <a:buNone/>
            </a:pPr>
            <a:r>
              <a:rPr lang="en-GB" dirty="0"/>
              <a:t>width = new </a:t>
            </a:r>
            <a:r>
              <a:rPr lang="en-GB" dirty="0" err="1"/>
              <a:t>int</a:t>
            </a:r>
            <a:r>
              <a:rPr lang="en-GB" dirty="0"/>
              <a:t>;</a:t>
            </a:r>
            <a:endParaRPr lang="en-US" dirty="0"/>
          </a:p>
          <a:p>
            <a:pPr marL="400050" lvl="1" indent="0">
              <a:buNone/>
            </a:pPr>
            <a:r>
              <a:rPr lang="en-GB" dirty="0"/>
              <a:t>height = new </a:t>
            </a:r>
            <a:r>
              <a:rPr lang="en-GB" dirty="0" err="1"/>
              <a:t>int</a:t>
            </a:r>
            <a:r>
              <a:rPr lang="en-GB" dirty="0"/>
              <a:t>;</a:t>
            </a:r>
            <a:endParaRPr lang="en-US" dirty="0"/>
          </a:p>
          <a:p>
            <a:pPr marL="400050" lvl="1" indent="0">
              <a:buNone/>
            </a:pPr>
            <a:r>
              <a:rPr lang="en-GB" dirty="0"/>
              <a:t>*width = a;</a:t>
            </a:r>
            <a:endParaRPr lang="en-US" dirty="0"/>
          </a:p>
          <a:p>
            <a:pPr marL="400050" lvl="1" indent="0">
              <a:buNone/>
            </a:pPr>
            <a:r>
              <a:rPr lang="en-GB" dirty="0"/>
              <a:t>*height = b;</a:t>
            </a:r>
            <a:endParaRPr lang="en-US" dirty="0"/>
          </a:p>
          <a:p>
            <a:pPr marL="0" indent="0">
              <a:buNone/>
            </a:pPr>
            <a:r>
              <a:rPr lang="en-GB" dirty="0" smtClean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GB" dirty="0" err="1"/>
              <a:t>CRectangle</a:t>
            </a:r>
            <a:r>
              <a:rPr lang="en-GB" dirty="0"/>
              <a:t>::~</a:t>
            </a:r>
            <a:r>
              <a:rPr lang="en-GB" dirty="0" err="1"/>
              <a:t>CRectangle</a:t>
            </a:r>
            <a:r>
              <a:rPr lang="en-GB" dirty="0"/>
              <a:t> () {</a:t>
            </a:r>
            <a:endParaRPr lang="en-US" dirty="0"/>
          </a:p>
          <a:p>
            <a:pPr marL="400050" lvl="1" indent="0">
              <a:buNone/>
            </a:pPr>
            <a:r>
              <a:rPr lang="en-GB" dirty="0"/>
              <a:t>delete width;</a:t>
            </a:r>
            <a:endParaRPr lang="en-US" dirty="0"/>
          </a:p>
          <a:p>
            <a:pPr marL="400050" lvl="1" indent="0">
              <a:buNone/>
            </a:pPr>
            <a:r>
              <a:rPr lang="en-GB" dirty="0"/>
              <a:t>delete height;</a:t>
            </a:r>
            <a:endParaRPr lang="en-US" dirty="0"/>
          </a:p>
          <a:p>
            <a:pPr marL="0" indent="0">
              <a:buNone/>
            </a:pPr>
            <a:r>
              <a:rPr lang="en-GB" dirty="0"/>
              <a:t>}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4115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Constructor and destructors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err="1"/>
              <a:t>int</a:t>
            </a:r>
            <a:r>
              <a:rPr lang="en-GB" dirty="0"/>
              <a:t> main () {</a:t>
            </a:r>
            <a:endParaRPr lang="en-US" dirty="0"/>
          </a:p>
          <a:p>
            <a:pPr marL="400050" lvl="1" indent="0">
              <a:buNone/>
            </a:pPr>
            <a:r>
              <a:rPr lang="en-GB" dirty="0" err="1"/>
              <a:t>CRectangle</a:t>
            </a:r>
            <a:r>
              <a:rPr lang="en-GB" dirty="0"/>
              <a:t> </a:t>
            </a:r>
            <a:r>
              <a:rPr lang="en-GB" dirty="0" err="1"/>
              <a:t>rect</a:t>
            </a:r>
            <a:r>
              <a:rPr lang="en-GB" dirty="0"/>
              <a:t> (3,4), </a:t>
            </a:r>
            <a:r>
              <a:rPr lang="en-GB" dirty="0" err="1"/>
              <a:t>rectb</a:t>
            </a:r>
            <a:r>
              <a:rPr lang="en-GB" dirty="0"/>
              <a:t> (5,6);</a:t>
            </a:r>
            <a:endParaRPr lang="en-US" dirty="0"/>
          </a:p>
          <a:p>
            <a:pPr marL="400050" lvl="1" indent="0">
              <a:buNone/>
            </a:pPr>
            <a:r>
              <a:rPr lang="en-GB" dirty="0" err="1"/>
              <a:t>cout</a:t>
            </a:r>
            <a:r>
              <a:rPr lang="en-GB" dirty="0"/>
              <a:t> &lt;&lt; "</a:t>
            </a:r>
            <a:r>
              <a:rPr lang="en-GB" dirty="0" err="1"/>
              <a:t>rect</a:t>
            </a:r>
            <a:r>
              <a:rPr lang="en-GB" dirty="0"/>
              <a:t> area: " &lt;&lt; </a:t>
            </a:r>
            <a:r>
              <a:rPr lang="en-GB" dirty="0" err="1"/>
              <a:t>rect.area</a:t>
            </a:r>
            <a:r>
              <a:rPr lang="en-GB" dirty="0"/>
              <a:t>() &lt;&lt; </a:t>
            </a:r>
            <a:r>
              <a:rPr lang="en-GB" dirty="0" err="1"/>
              <a:t>endl</a:t>
            </a:r>
            <a:r>
              <a:rPr lang="en-GB" dirty="0"/>
              <a:t>;</a:t>
            </a:r>
            <a:endParaRPr lang="en-US" dirty="0"/>
          </a:p>
          <a:p>
            <a:pPr marL="400050" lvl="1" indent="0">
              <a:buNone/>
            </a:pPr>
            <a:r>
              <a:rPr lang="en-GB" dirty="0" err="1"/>
              <a:t>cout</a:t>
            </a:r>
            <a:r>
              <a:rPr lang="en-GB" dirty="0"/>
              <a:t> &lt;&lt; "</a:t>
            </a:r>
            <a:r>
              <a:rPr lang="en-GB" dirty="0" err="1"/>
              <a:t>rectb</a:t>
            </a:r>
            <a:r>
              <a:rPr lang="en-GB" dirty="0"/>
              <a:t> area: " &lt;&lt; </a:t>
            </a:r>
            <a:r>
              <a:rPr lang="en-GB" dirty="0" err="1"/>
              <a:t>rectb.area</a:t>
            </a:r>
            <a:r>
              <a:rPr lang="en-GB" dirty="0"/>
              <a:t>() &lt;&lt; </a:t>
            </a:r>
            <a:r>
              <a:rPr lang="en-GB" dirty="0" err="1"/>
              <a:t>endl</a:t>
            </a:r>
            <a:r>
              <a:rPr lang="en-GB" dirty="0"/>
              <a:t>;</a:t>
            </a:r>
            <a:endParaRPr lang="en-US" dirty="0"/>
          </a:p>
          <a:p>
            <a:pPr marL="400050" lvl="1" indent="0">
              <a:buNone/>
            </a:pPr>
            <a:r>
              <a:rPr lang="en-GB" dirty="0"/>
              <a:t>return 0;</a:t>
            </a:r>
            <a:endParaRPr lang="en-US" dirty="0"/>
          </a:p>
          <a:p>
            <a:pPr marL="0" indent="0">
              <a:buNone/>
            </a:pPr>
            <a:r>
              <a:rPr lang="en-GB" dirty="0"/>
              <a:t>}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8914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CSCA 412: OBJECT ORIENTED PROGRAMMING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CSCA 412: OBJECT ORIENTED PROGRAMMING</a:t>
            </a:r>
          </a:p>
          <a:p>
            <a:r>
              <a:rPr lang="en-US" sz="2400" dirty="0" smtClean="0"/>
              <a:t>Pre-requisite:</a:t>
            </a:r>
          </a:p>
          <a:p>
            <a:r>
              <a:rPr lang="en-US" sz="2400" dirty="0" smtClean="0"/>
              <a:t> Basic Programming knowledge.</a:t>
            </a:r>
          </a:p>
          <a:p>
            <a:r>
              <a:rPr lang="en-US" sz="2400" dirty="0" smtClean="0"/>
              <a:t>Objectives:</a:t>
            </a:r>
          </a:p>
          <a:p>
            <a:r>
              <a:rPr lang="en-US" sz="2400" dirty="0" smtClean="0"/>
              <a:t> Acquiring skills to do Object Oriented programming using C++ and Java</a:t>
            </a:r>
          </a:p>
          <a:p>
            <a:r>
              <a:rPr lang="en-US" sz="2400" dirty="0" smtClean="0"/>
              <a:t>Outcomes:</a:t>
            </a:r>
          </a:p>
          <a:p>
            <a:r>
              <a:rPr lang="en-US" sz="2400" dirty="0" smtClean="0"/>
              <a:t> Ability to understand and build Object Oriented Programs.</a:t>
            </a:r>
          </a:p>
          <a:p>
            <a:r>
              <a:rPr lang="en-US" sz="2400" dirty="0" smtClean="0"/>
              <a:t> Ability to understand and build Java programs using applets, AWT, Swing, Java Beans and Servlets.</a:t>
            </a:r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5146127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i="1" dirty="0"/>
              <a:t>// overloading class </a:t>
            </a:r>
            <a:r>
              <a:rPr lang="en-GB" i="1" dirty="0" smtClean="0"/>
              <a:t>constructors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dirty="0"/>
              <a:t>#include &lt;</a:t>
            </a:r>
            <a:r>
              <a:rPr lang="en-GB" dirty="0" err="1"/>
              <a:t>iostream.h</a:t>
            </a:r>
            <a:r>
              <a:rPr lang="en-GB" dirty="0"/>
              <a:t>&gt;</a:t>
            </a:r>
            <a:endParaRPr lang="en-US" dirty="0"/>
          </a:p>
          <a:p>
            <a:pPr marL="0" indent="0">
              <a:buNone/>
            </a:pPr>
            <a:r>
              <a:rPr lang="en-GB" dirty="0"/>
              <a:t> </a:t>
            </a:r>
            <a:endParaRPr lang="en-US" dirty="0"/>
          </a:p>
          <a:p>
            <a:pPr marL="0" indent="0">
              <a:buNone/>
            </a:pPr>
            <a:r>
              <a:rPr lang="en-GB" dirty="0"/>
              <a:t>class </a:t>
            </a:r>
            <a:r>
              <a:rPr lang="en-GB" dirty="0" err="1"/>
              <a:t>CRectangle</a:t>
            </a:r>
            <a:r>
              <a:rPr lang="en-GB" dirty="0"/>
              <a:t> {</a:t>
            </a:r>
            <a:endParaRPr lang="en-US" dirty="0"/>
          </a:p>
          <a:p>
            <a:pPr marL="400050" lvl="1" indent="0">
              <a:buNone/>
            </a:pPr>
            <a:r>
              <a:rPr lang="en-GB" dirty="0" err="1"/>
              <a:t>int</a:t>
            </a:r>
            <a:r>
              <a:rPr lang="en-GB" dirty="0"/>
              <a:t> width, height;</a:t>
            </a:r>
            <a:endParaRPr lang="en-US" dirty="0"/>
          </a:p>
          <a:p>
            <a:pPr marL="400050" lvl="1" indent="0">
              <a:buNone/>
            </a:pPr>
            <a:r>
              <a:rPr lang="en-GB" dirty="0"/>
              <a:t> </a:t>
            </a:r>
            <a:endParaRPr lang="en-US" dirty="0"/>
          </a:p>
          <a:p>
            <a:pPr marL="400050" lvl="1" indent="0">
              <a:buNone/>
            </a:pPr>
            <a:r>
              <a:rPr lang="en-GB" dirty="0"/>
              <a:t>public:</a:t>
            </a:r>
            <a:endParaRPr lang="en-US" dirty="0"/>
          </a:p>
          <a:p>
            <a:pPr marL="400050" lvl="1" indent="0">
              <a:buNone/>
            </a:pPr>
            <a:r>
              <a:rPr lang="en-GB" dirty="0" err="1"/>
              <a:t>CRectangle</a:t>
            </a:r>
            <a:r>
              <a:rPr lang="en-GB" dirty="0"/>
              <a:t> ();</a:t>
            </a:r>
            <a:endParaRPr lang="en-US" dirty="0"/>
          </a:p>
          <a:p>
            <a:pPr marL="400050" lvl="1" indent="0">
              <a:buNone/>
            </a:pPr>
            <a:r>
              <a:rPr lang="en-GB" dirty="0" err="1"/>
              <a:t>CRectangle</a:t>
            </a:r>
            <a:r>
              <a:rPr lang="en-GB" dirty="0"/>
              <a:t> (</a:t>
            </a:r>
            <a:r>
              <a:rPr lang="en-GB" dirty="0" err="1"/>
              <a:t>int,int</a:t>
            </a:r>
            <a:r>
              <a:rPr lang="en-GB" dirty="0"/>
              <a:t>);</a:t>
            </a:r>
            <a:endParaRPr lang="en-US" dirty="0"/>
          </a:p>
          <a:p>
            <a:pPr marL="400050" lvl="1" indent="0">
              <a:buNone/>
            </a:pPr>
            <a:r>
              <a:rPr lang="en-GB" dirty="0" err="1"/>
              <a:t>int</a:t>
            </a:r>
            <a:r>
              <a:rPr lang="en-GB" dirty="0"/>
              <a:t> area (void) {return (width*height);}</a:t>
            </a:r>
            <a:endParaRPr lang="en-US" dirty="0"/>
          </a:p>
          <a:p>
            <a:pPr marL="0" indent="0">
              <a:buNone/>
            </a:pPr>
            <a:r>
              <a:rPr lang="en-GB" dirty="0"/>
              <a:t>};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03552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i="1" dirty="0" smtClean="0"/>
              <a:t>// overloading class constructors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dirty="0" err="1"/>
              <a:t>CRectangle</a:t>
            </a:r>
            <a:r>
              <a:rPr lang="en-GB" dirty="0"/>
              <a:t>::</a:t>
            </a:r>
            <a:r>
              <a:rPr lang="en-GB" dirty="0" err="1"/>
              <a:t>CRectangle</a:t>
            </a:r>
            <a:r>
              <a:rPr lang="en-GB" dirty="0"/>
              <a:t> () {</a:t>
            </a:r>
            <a:endParaRPr lang="en-US" dirty="0"/>
          </a:p>
          <a:p>
            <a:pPr marL="400050" lvl="1" indent="0">
              <a:buNone/>
            </a:pPr>
            <a:r>
              <a:rPr lang="en-GB" dirty="0"/>
              <a:t>width = 5;</a:t>
            </a:r>
            <a:endParaRPr lang="en-US" dirty="0"/>
          </a:p>
          <a:p>
            <a:pPr marL="400050" lvl="1" indent="0">
              <a:buNone/>
            </a:pPr>
            <a:r>
              <a:rPr lang="en-GB" dirty="0"/>
              <a:t>height = 5;</a:t>
            </a:r>
            <a:endParaRPr lang="en-US" dirty="0"/>
          </a:p>
          <a:p>
            <a:pPr marL="0" indent="0">
              <a:buNone/>
            </a:pPr>
            <a:r>
              <a:rPr lang="en-GB" dirty="0"/>
              <a:t>}</a:t>
            </a:r>
            <a:endParaRPr lang="en-US" dirty="0"/>
          </a:p>
          <a:p>
            <a:pPr marL="0" indent="0">
              <a:buNone/>
            </a:pPr>
            <a:r>
              <a:rPr lang="en-GB" dirty="0"/>
              <a:t> </a:t>
            </a:r>
            <a:endParaRPr lang="en-US" dirty="0"/>
          </a:p>
          <a:p>
            <a:pPr marL="0" indent="0">
              <a:buNone/>
            </a:pPr>
            <a:r>
              <a:rPr lang="en-GB" dirty="0" err="1"/>
              <a:t>CRectangle</a:t>
            </a:r>
            <a:r>
              <a:rPr lang="en-GB" dirty="0"/>
              <a:t>::</a:t>
            </a:r>
            <a:r>
              <a:rPr lang="en-GB" dirty="0" err="1"/>
              <a:t>CRectangle</a:t>
            </a:r>
            <a:r>
              <a:rPr lang="en-GB" dirty="0"/>
              <a:t> (</a:t>
            </a:r>
            <a:r>
              <a:rPr lang="en-GB" dirty="0" err="1"/>
              <a:t>int</a:t>
            </a:r>
            <a:r>
              <a:rPr lang="en-GB" dirty="0"/>
              <a:t> a, </a:t>
            </a:r>
            <a:r>
              <a:rPr lang="en-GB" dirty="0" err="1"/>
              <a:t>int</a:t>
            </a:r>
            <a:r>
              <a:rPr lang="en-GB" dirty="0"/>
              <a:t> b) {</a:t>
            </a:r>
            <a:endParaRPr lang="en-US" dirty="0"/>
          </a:p>
          <a:p>
            <a:pPr marL="400050" lvl="1" indent="0">
              <a:buNone/>
            </a:pPr>
            <a:r>
              <a:rPr lang="en-GB" dirty="0"/>
              <a:t>width = a;</a:t>
            </a:r>
            <a:endParaRPr lang="en-US" dirty="0"/>
          </a:p>
          <a:p>
            <a:pPr marL="400050" lvl="1" indent="0">
              <a:buNone/>
            </a:pPr>
            <a:r>
              <a:rPr lang="en-GB" dirty="0"/>
              <a:t>height = b;</a:t>
            </a:r>
            <a:endParaRPr lang="en-US" dirty="0"/>
          </a:p>
          <a:p>
            <a:pPr marL="0" indent="0">
              <a:buNone/>
            </a:pPr>
            <a:r>
              <a:rPr lang="en-GB" dirty="0"/>
              <a:t>}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32310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i="1" dirty="0" smtClean="0"/>
              <a:t>// overloading class constructors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err="1"/>
              <a:t>int</a:t>
            </a:r>
            <a:r>
              <a:rPr lang="en-GB" dirty="0"/>
              <a:t> main () {</a:t>
            </a:r>
            <a:endParaRPr lang="en-US" dirty="0"/>
          </a:p>
          <a:p>
            <a:pPr marL="400050" lvl="1" indent="0">
              <a:buNone/>
            </a:pPr>
            <a:r>
              <a:rPr lang="en-GB" dirty="0" err="1"/>
              <a:t>CRectangle</a:t>
            </a:r>
            <a:r>
              <a:rPr lang="en-GB" dirty="0"/>
              <a:t> </a:t>
            </a:r>
            <a:r>
              <a:rPr lang="en-GB" dirty="0" err="1"/>
              <a:t>rect</a:t>
            </a:r>
            <a:r>
              <a:rPr lang="en-GB" dirty="0"/>
              <a:t> (3,4);</a:t>
            </a:r>
            <a:endParaRPr lang="en-US" dirty="0"/>
          </a:p>
          <a:p>
            <a:pPr marL="400050" lvl="1" indent="0">
              <a:buNone/>
            </a:pPr>
            <a:r>
              <a:rPr lang="en-GB" dirty="0" err="1"/>
              <a:t>CRectangle</a:t>
            </a:r>
            <a:r>
              <a:rPr lang="en-GB" dirty="0"/>
              <a:t> </a:t>
            </a:r>
            <a:r>
              <a:rPr lang="en-GB" dirty="0" err="1"/>
              <a:t>rectb</a:t>
            </a:r>
            <a:r>
              <a:rPr lang="en-GB" dirty="0"/>
              <a:t>;</a:t>
            </a:r>
            <a:endParaRPr lang="en-US" dirty="0"/>
          </a:p>
          <a:p>
            <a:pPr marL="400050" lvl="1" indent="0">
              <a:buNone/>
            </a:pPr>
            <a:r>
              <a:rPr lang="en-GB" dirty="0" err="1"/>
              <a:t>cout</a:t>
            </a:r>
            <a:r>
              <a:rPr lang="en-GB" dirty="0"/>
              <a:t> &lt;&lt; "</a:t>
            </a:r>
            <a:r>
              <a:rPr lang="en-GB" dirty="0" err="1"/>
              <a:t>rect</a:t>
            </a:r>
            <a:r>
              <a:rPr lang="en-GB" dirty="0"/>
              <a:t> area: " &lt;&lt; </a:t>
            </a:r>
            <a:r>
              <a:rPr lang="en-GB" dirty="0" err="1"/>
              <a:t>rect.area</a:t>
            </a:r>
            <a:r>
              <a:rPr lang="en-GB" dirty="0"/>
              <a:t>() &lt;&lt; </a:t>
            </a:r>
            <a:r>
              <a:rPr lang="en-GB" dirty="0" err="1"/>
              <a:t>endl</a:t>
            </a:r>
            <a:r>
              <a:rPr lang="en-GB" dirty="0"/>
              <a:t>;</a:t>
            </a:r>
            <a:endParaRPr lang="en-US" dirty="0"/>
          </a:p>
          <a:p>
            <a:pPr marL="400050" lvl="1" indent="0">
              <a:buNone/>
            </a:pPr>
            <a:r>
              <a:rPr lang="en-GB" dirty="0" err="1"/>
              <a:t>cout</a:t>
            </a:r>
            <a:r>
              <a:rPr lang="en-GB" dirty="0"/>
              <a:t> &lt;&lt; "</a:t>
            </a:r>
            <a:r>
              <a:rPr lang="en-GB" dirty="0" err="1"/>
              <a:t>rectb</a:t>
            </a:r>
            <a:r>
              <a:rPr lang="en-GB" dirty="0"/>
              <a:t> area: " &lt;&lt; </a:t>
            </a:r>
            <a:r>
              <a:rPr lang="en-GB" dirty="0" err="1"/>
              <a:t>rectb.area</a:t>
            </a:r>
            <a:r>
              <a:rPr lang="en-GB" dirty="0"/>
              <a:t>() &lt;&lt; </a:t>
            </a:r>
            <a:r>
              <a:rPr lang="en-GB" dirty="0" err="1"/>
              <a:t>endl</a:t>
            </a:r>
            <a:r>
              <a:rPr lang="en-GB" dirty="0"/>
              <a:t>;</a:t>
            </a:r>
            <a:endParaRPr lang="en-US" dirty="0"/>
          </a:p>
          <a:p>
            <a:pPr marL="0" indent="0">
              <a:buNone/>
            </a:pPr>
            <a:r>
              <a:rPr lang="en-GB" dirty="0"/>
              <a:t>}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6934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Overloading </a:t>
            </a:r>
            <a:r>
              <a:rPr lang="en-GB" b="1" dirty="0" smtClean="0"/>
              <a:t>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Here is a list of all the operators that can be overloaded:</a:t>
            </a:r>
            <a:endParaRPr lang="en-US" dirty="0"/>
          </a:p>
          <a:p>
            <a:r>
              <a:rPr lang="en-GB" dirty="0"/>
              <a:t>+ - * / = &lt; &gt; += -= *= /</a:t>
            </a:r>
            <a:endParaRPr lang="en-US" dirty="0"/>
          </a:p>
          <a:p>
            <a:r>
              <a:rPr lang="en-GB" dirty="0"/>
              <a:t>= &lt;&lt; &gt;&gt;</a:t>
            </a:r>
            <a:endParaRPr lang="en-US" dirty="0"/>
          </a:p>
          <a:p>
            <a:r>
              <a:rPr lang="en-GB" dirty="0"/>
              <a:t>&lt;&lt;= &gt;&gt;= == != &lt;= &gt;= ++ -- % &amp;</a:t>
            </a:r>
            <a:endParaRPr lang="en-US" dirty="0"/>
          </a:p>
          <a:p>
            <a:r>
              <a:rPr lang="en-GB" dirty="0"/>
              <a:t>^ ! |</a:t>
            </a:r>
            <a:endParaRPr lang="en-US" dirty="0"/>
          </a:p>
          <a:p>
            <a:r>
              <a:rPr lang="en-GB" dirty="0"/>
              <a:t>~ &amp;= ^= |= &amp;&amp; || %= [] () new</a:t>
            </a:r>
            <a:endParaRPr lang="en-US" dirty="0"/>
          </a:p>
          <a:p>
            <a:r>
              <a:rPr lang="en-GB" dirty="0"/>
              <a:t>Delete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9564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Overloading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To overload an operator we only need to write a class member function whose name is</a:t>
            </a:r>
            <a:endParaRPr lang="en-US" dirty="0"/>
          </a:p>
          <a:p>
            <a:r>
              <a:rPr lang="en-GB" b="1" dirty="0"/>
              <a:t>operator </a:t>
            </a:r>
            <a:r>
              <a:rPr lang="en-GB" dirty="0"/>
              <a:t>followed by the operator sign that we want to overload, following this</a:t>
            </a:r>
            <a:endParaRPr lang="en-US" dirty="0"/>
          </a:p>
          <a:p>
            <a:r>
              <a:rPr lang="en-GB" dirty="0"/>
              <a:t>prototype:</a:t>
            </a:r>
            <a:endParaRPr lang="en-US" dirty="0"/>
          </a:p>
          <a:p>
            <a:r>
              <a:rPr lang="en-GB" i="1" dirty="0"/>
              <a:t>type </a:t>
            </a:r>
            <a:r>
              <a:rPr lang="en-GB" b="1" dirty="0"/>
              <a:t>operator </a:t>
            </a:r>
            <a:r>
              <a:rPr lang="en-GB" i="1" dirty="0"/>
              <a:t>sign </a:t>
            </a:r>
            <a:r>
              <a:rPr lang="en-GB" b="1" dirty="0"/>
              <a:t>(</a:t>
            </a:r>
            <a:r>
              <a:rPr lang="en-GB" i="1" dirty="0"/>
              <a:t>parameters</a:t>
            </a:r>
            <a:r>
              <a:rPr lang="en-GB" b="1" dirty="0" smtClean="0"/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0167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Overloading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// vectors: overloading operators example</a:t>
            </a:r>
          </a:p>
          <a:p>
            <a:pPr marL="0" indent="0">
              <a:buNone/>
            </a:pPr>
            <a:r>
              <a:rPr lang="en-US" dirty="0"/>
              <a:t>#include &lt;</a:t>
            </a:r>
            <a:r>
              <a:rPr lang="en-US" dirty="0" err="1"/>
              <a:t>iostream.h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class </a:t>
            </a:r>
            <a:r>
              <a:rPr lang="en-US" dirty="0" err="1"/>
              <a:t>CVector</a:t>
            </a:r>
            <a:r>
              <a:rPr lang="en-US" dirty="0"/>
              <a:t> {</a:t>
            </a:r>
          </a:p>
          <a:p>
            <a:pPr marL="400050" lvl="1" indent="0">
              <a:buNone/>
            </a:pPr>
            <a:r>
              <a:rPr lang="en-US" dirty="0"/>
              <a:t>public:</a:t>
            </a:r>
          </a:p>
          <a:p>
            <a:pPr marL="400050" lvl="1" indent="0">
              <a:buNone/>
            </a:pP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x,y</a:t>
            </a:r>
            <a:r>
              <a:rPr lang="en-US" dirty="0"/>
              <a:t>;</a:t>
            </a:r>
          </a:p>
          <a:p>
            <a:pPr marL="400050" lvl="1" indent="0">
              <a:buNone/>
            </a:pPr>
            <a:r>
              <a:rPr lang="en-US" dirty="0" err="1"/>
              <a:t>CVector</a:t>
            </a:r>
            <a:r>
              <a:rPr lang="en-US" dirty="0"/>
              <a:t> () {};</a:t>
            </a:r>
          </a:p>
          <a:p>
            <a:pPr marL="400050" lvl="1" indent="0">
              <a:buNone/>
            </a:pPr>
            <a:r>
              <a:rPr lang="en-US" dirty="0" err="1"/>
              <a:t>CVector</a:t>
            </a:r>
            <a:r>
              <a:rPr lang="en-US" dirty="0"/>
              <a:t> (</a:t>
            </a:r>
            <a:r>
              <a:rPr lang="en-US" dirty="0" err="1"/>
              <a:t>int,int</a:t>
            </a:r>
            <a:r>
              <a:rPr lang="en-US" dirty="0"/>
              <a:t>);</a:t>
            </a:r>
          </a:p>
          <a:p>
            <a:pPr marL="400050" lvl="1" indent="0">
              <a:buNone/>
            </a:pPr>
            <a:r>
              <a:rPr lang="en-US" dirty="0" err="1"/>
              <a:t>CVector</a:t>
            </a:r>
            <a:r>
              <a:rPr lang="en-US" dirty="0"/>
              <a:t> operator + (</a:t>
            </a:r>
            <a:r>
              <a:rPr lang="en-US" dirty="0" err="1"/>
              <a:t>CVector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};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7012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Overloading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err="1"/>
              <a:t>CVector</a:t>
            </a:r>
            <a:r>
              <a:rPr lang="en-US" dirty="0"/>
              <a:t>::</a:t>
            </a:r>
            <a:r>
              <a:rPr lang="en-US" dirty="0" err="1"/>
              <a:t>CVector</a:t>
            </a:r>
            <a:r>
              <a:rPr lang="en-US" dirty="0"/>
              <a:t> (</a:t>
            </a:r>
            <a:r>
              <a:rPr lang="en-US" dirty="0" err="1"/>
              <a:t>int</a:t>
            </a:r>
            <a:r>
              <a:rPr lang="en-US" dirty="0"/>
              <a:t> a, </a:t>
            </a:r>
            <a:r>
              <a:rPr lang="en-US" dirty="0" err="1"/>
              <a:t>int</a:t>
            </a:r>
            <a:r>
              <a:rPr lang="en-US" dirty="0"/>
              <a:t> b) {</a:t>
            </a:r>
          </a:p>
          <a:p>
            <a:pPr marL="400050" lvl="1" indent="0">
              <a:buNone/>
            </a:pPr>
            <a:r>
              <a:rPr lang="en-US" dirty="0"/>
              <a:t>x = a;</a:t>
            </a:r>
          </a:p>
          <a:p>
            <a:pPr marL="400050" lvl="1" indent="0">
              <a:buNone/>
            </a:pPr>
            <a:r>
              <a:rPr lang="en-US" dirty="0"/>
              <a:t>y = b;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CVector</a:t>
            </a:r>
            <a:r>
              <a:rPr lang="en-US" dirty="0"/>
              <a:t> </a:t>
            </a:r>
            <a:r>
              <a:rPr lang="en-US" dirty="0" err="1"/>
              <a:t>CVector</a:t>
            </a:r>
            <a:r>
              <a:rPr lang="en-US" dirty="0"/>
              <a:t>::operator+ (</a:t>
            </a:r>
            <a:r>
              <a:rPr lang="en-US" dirty="0" err="1"/>
              <a:t>CVector</a:t>
            </a:r>
            <a:r>
              <a:rPr lang="en-US" dirty="0"/>
              <a:t> </a:t>
            </a:r>
            <a:r>
              <a:rPr lang="en-US" dirty="0" err="1"/>
              <a:t>param</a:t>
            </a:r>
            <a:r>
              <a:rPr lang="en-US" dirty="0"/>
              <a:t>) {</a:t>
            </a:r>
          </a:p>
          <a:p>
            <a:pPr marL="400050" lvl="1" indent="0">
              <a:buNone/>
            </a:pPr>
            <a:r>
              <a:rPr lang="en-US" dirty="0" err="1"/>
              <a:t>CVector</a:t>
            </a:r>
            <a:r>
              <a:rPr lang="en-US" dirty="0"/>
              <a:t> temp;</a:t>
            </a:r>
          </a:p>
          <a:p>
            <a:pPr marL="400050" lvl="1" indent="0">
              <a:buNone/>
            </a:pPr>
            <a:r>
              <a:rPr lang="en-US" dirty="0" err="1"/>
              <a:t>temp.x</a:t>
            </a:r>
            <a:r>
              <a:rPr lang="en-US" dirty="0"/>
              <a:t> = x + </a:t>
            </a:r>
            <a:r>
              <a:rPr lang="en-US" dirty="0" err="1"/>
              <a:t>param.x</a:t>
            </a:r>
            <a:r>
              <a:rPr lang="en-US" dirty="0"/>
              <a:t>;</a:t>
            </a:r>
          </a:p>
          <a:p>
            <a:pPr marL="400050" lvl="1" indent="0">
              <a:buNone/>
            </a:pPr>
            <a:r>
              <a:rPr lang="en-US" dirty="0" err="1"/>
              <a:t>temp.y</a:t>
            </a:r>
            <a:r>
              <a:rPr lang="en-US" dirty="0"/>
              <a:t> = y + </a:t>
            </a:r>
            <a:r>
              <a:rPr lang="en-US" dirty="0" err="1"/>
              <a:t>param.y</a:t>
            </a:r>
            <a:r>
              <a:rPr lang="en-US" dirty="0"/>
              <a:t>;</a:t>
            </a:r>
          </a:p>
          <a:p>
            <a:pPr marL="400050" lvl="1" indent="0">
              <a:buNone/>
            </a:pPr>
            <a:r>
              <a:rPr lang="en-US" dirty="0"/>
              <a:t>return (temp);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3831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Overloading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main () {</a:t>
            </a:r>
          </a:p>
          <a:p>
            <a:pPr marL="400050" lvl="1" indent="0">
              <a:buNone/>
            </a:pPr>
            <a:r>
              <a:rPr lang="en-US" dirty="0" err="1"/>
              <a:t>CVector</a:t>
            </a:r>
            <a:r>
              <a:rPr lang="en-US" dirty="0"/>
              <a:t> a (3,1);</a:t>
            </a:r>
          </a:p>
          <a:p>
            <a:pPr marL="400050" lvl="1" indent="0">
              <a:buNone/>
            </a:pPr>
            <a:r>
              <a:rPr lang="en-US" dirty="0" err="1"/>
              <a:t>CVector</a:t>
            </a:r>
            <a:r>
              <a:rPr lang="en-US" dirty="0"/>
              <a:t> b (1,2);</a:t>
            </a:r>
          </a:p>
          <a:p>
            <a:pPr marL="400050" lvl="1" indent="0">
              <a:buNone/>
            </a:pPr>
            <a:r>
              <a:rPr lang="en-US" dirty="0" err="1"/>
              <a:t>CVector</a:t>
            </a:r>
            <a:r>
              <a:rPr lang="en-US" dirty="0"/>
              <a:t> c;</a:t>
            </a:r>
          </a:p>
          <a:p>
            <a:pPr marL="400050" lvl="1" indent="0">
              <a:buNone/>
            </a:pPr>
            <a:r>
              <a:rPr lang="en-US" dirty="0"/>
              <a:t>c = a + b;</a:t>
            </a:r>
          </a:p>
          <a:p>
            <a:pPr marL="400050" lvl="1" indent="0">
              <a:buNone/>
            </a:pPr>
            <a:r>
              <a:rPr lang="en-US" dirty="0" err="1"/>
              <a:t>cout</a:t>
            </a:r>
            <a:r>
              <a:rPr lang="en-US" dirty="0"/>
              <a:t> &lt;&lt; </a:t>
            </a:r>
            <a:r>
              <a:rPr lang="en-US" dirty="0" err="1"/>
              <a:t>c.x</a:t>
            </a:r>
            <a:r>
              <a:rPr lang="en-US" dirty="0"/>
              <a:t> &lt;&lt; "," &lt;&lt; </a:t>
            </a:r>
            <a:r>
              <a:rPr lang="en-US" dirty="0" err="1"/>
              <a:t>c.y</a:t>
            </a:r>
            <a:r>
              <a:rPr lang="en-US" dirty="0"/>
              <a:t>;</a:t>
            </a:r>
          </a:p>
          <a:p>
            <a:pPr marL="400050" lvl="1" indent="0">
              <a:buNone/>
            </a:pPr>
            <a:r>
              <a:rPr lang="en-US" dirty="0"/>
              <a:t>return 0;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3831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i="1" dirty="0"/>
              <a:t>// friend </a:t>
            </a:r>
            <a:r>
              <a:rPr lang="en-GB" b="1" i="1" dirty="0" smtClean="0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// friend functions</a:t>
            </a:r>
          </a:p>
          <a:p>
            <a:pPr marL="0" indent="0">
              <a:buNone/>
            </a:pPr>
            <a:r>
              <a:rPr lang="en-US" dirty="0"/>
              <a:t>#include &lt;</a:t>
            </a:r>
            <a:r>
              <a:rPr lang="en-US" dirty="0" err="1"/>
              <a:t>iostream.h</a:t>
            </a:r>
            <a:r>
              <a:rPr lang="en-US" dirty="0"/>
              <a:t>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class </a:t>
            </a:r>
            <a:r>
              <a:rPr lang="en-US" dirty="0" err="1"/>
              <a:t>CRectangle</a:t>
            </a:r>
            <a:r>
              <a:rPr lang="en-US" dirty="0"/>
              <a:t> {</a:t>
            </a:r>
          </a:p>
          <a:p>
            <a:pPr marL="400050" lvl="1" indent="0">
              <a:buNone/>
            </a:pPr>
            <a:r>
              <a:rPr lang="en-US" dirty="0" err="1"/>
              <a:t>int</a:t>
            </a:r>
            <a:r>
              <a:rPr lang="en-US" dirty="0"/>
              <a:t> width, height;</a:t>
            </a:r>
          </a:p>
          <a:p>
            <a:pPr marL="400050" lvl="1" indent="0">
              <a:buNone/>
            </a:pPr>
            <a:r>
              <a:rPr lang="en-US" dirty="0"/>
              <a:t>public:</a:t>
            </a:r>
          </a:p>
          <a:p>
            <a:pPr marL="400050" lvl="1" indent="0">
              <a:buNone/>
            </a:pPr>
            <a:r>
              <a:rPr lang="en-US" dirty="0"/>
              <a:t>void </a:t>
            </a:r>
            <a:r>
              <a:rPr lang="en-US" dirty="0" err="1"/>
              <a:t>set_values</a:t>
            </a:r>
            <a:r>
              <a:rPr lang="en-US" dirty="0"/>
              <a:t> (</a:t>
            </a:r>
            <a:r>
              <a:rPr lang="en-US" dirty="0" err="1"/>
              <a:t>int</a:t>
            </a:r>
            <a:r>
              <a:rPr lang="en-US" dirty="0"/>
              <a:t>, </a:t>
            </a:r>
            <a:r>
              <a:rPr lang="en-US" dirty="0" err="1"/>
              <a:t>int</a:t>
            </a:r>
            <a:r>
              <a:rPr lang="en-US" dirty="0"/>
              <a:t>);</a:t>
            </a:r>
          </a:p>
          <a:p>
            <a:pPr marL="400050" lvl="1" indent="0">
              <a:buNone/>
            </a:pPr>
            <a:r>
              <a:rPr lang="en-US" dirty="0" err="1"/>
              <a:t>int</a:t>
            </a:r>
            <a:r>
              <a:rPr lang="en-US" dirty="0"/>
              <a:t> area (void) {return (width * height);}</a:t>
            </a:r>
          </a:p>
          <a:p>
            <a:pPr marL="400050" lvl="1" indent="0">
              <a:buNone/>
            </a:pPr>
            <a:r>
              <a:rPr lang="en-US" dirty="0"/>
              <a:t>friend </a:t>
            </a:r>
            <a:r>
              <a:rPr lang="en-US" dirty="0" err="1"/>
              <a:t>CRectangle</a:t>
            </a:r>
            <a:r>
              <a:rPr lang="en-US" dirty="0"/>
              <a:t> duplicate (</a:t>
            </a:r>
            <a:r>
              <a:rPr lang="en-US" dirty="0" err="1"/>
              <a:t>CRectangle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};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4251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i="1" dirty="0"/>
              <a:t>// friend </a:t>
            </a:r>
            <a:r>
              <a:rPr lang="en-GB" b="1" i="1" dirty="0" smtClean="0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void </a:t>
            </a:r>
            <a:r>
              <a:rPr lang="en-US" dirty="0" err="1"/>
              <a:t>CRectangle</a:t>
            </a:r>
            <a:r>
              <a:rPr lang="en-US" dirty="0"/>
              <a:t>::</a:t>
            </a:r>
            <a:r>
              <a:rPr lang="en-US" dirty="0" err="1"/>
              <a:t>set_values</a:t>
            </a:r>
            <a:r>
              <a:rPr lang="en-US" dirty="0"/>
              <a:t> (</a:t>
            </a:r>
            <a:r>
              <a:rPr lang="en-US" dirty="0" err="1"/>
              <a:t>int</a:t>
            </a:r>
            <a:r>
              <a:rPr lang="en-US" dirty="0"/>
              <a:t> a, </a:t>
            </a:r>
            <a:r>
              <a:rPr lang="en-US" dirty="0" err="1"/>
              <a:t>int</a:t>
            </a:r>
            <a:r>
              <a:rPr lang="en-US" dirty="0"/>
              <a:t> b) {</a:t>
            </a:r>
          </a:p>
          <a:p>
            <a:pPr marL="400050" lvl="1" indent="0">
              <a:buNone/>
            </a:pPr>
            <a:r>
              <a:rPr lang="en-US" dirty="0"/>
              <a:t>width = a;</a:t>
            </a:r>
          </a:p>
          <a:p>
            <a:pPr marL="400050" lvl="1" indent="0">
              <a:buNone/>
            </a:pPr>
            <a:r>
              <a:rPr lang="en-US" dirty="0"/>
              <a:t>height = b;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CRectangle</a:t>
            </a:r>
            <a:r>
              <a:rPr lang="en-US" dirty="0"/>
              <a:t> duplicate (</a:t>
            </a:r>
            <a:r>
              <a:rPr lang="en-US" dirty="0" err="1"/>
              <a:t>CRectangle</a:t>
            </a:r>
            <a:r>
              <a:rPr lang="en-US" dirty="0"/>
              <a:t> </a:t>
            </a:r>
            <a:r>
              <a:rPr lang="en-US" dirty="0" err="1"/>
              <a:t>rectparam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400050" lvl="1" indent="0">
              <a:buNone/>
            </a:pPr>
            <a:r>
              <a:rPr lang="en-US" dirty="0" err="1"/>
              <a:t>CRectangle</a:t>
            </a:r>
            <a:r>
              <a:rPr lang="en-US" dirty="0"/>
              <a:t> </a:t>
            </a:r>
            <a:r>
              <a:rPr lang="en-US" dirty="0" err="1"/>
              <a:t>rectres</a:t>
            </a:r>
            <a:r>
              <a:rPr lang="en-US" dirty="0"/>
              <a:t>;</a:t>
            </a:r>
          </a:p>
          <a:p>
            <a:pPr marL="400050" lvl="1" indent="0">
              <a:buNone/>
            </a:pPr>
            <a:r>
              <a:rPr lang="en-US" dirty="0" err="1"/>
              <a:t>rectres.width</a:t>
            </a:r>
            <a:r>
              <a:rPr lang="en-US" dirty="0"/>
              <a:t> = </a:t>
            </a:r>
            <a:r>
              <a:rPr lang="en-US" dirty="0" err="1"/>
              <a:t>rectparam.width</a:t>
            </a:r>
            <a:r>
              <a:rPr lang="en-US" dirty="0"/>
              <a:t>*2;</a:t>
            </a:r>
          </a:p>
          <a:p>
            <a:pPr marL="400050" lvl="1" indent="0">
              <a:buNone/>
            </a:pPr>
            <a:r>
              <a:rPr lang="en-US" dirty="0" err="1"/>
              <a:t>rectres.height</a:t>
            </a:r>
            <a:r>
              <a:rPr lang="en-US" dirty="0"/>
              <a:t> = </a:t>
            </a:r>
            <a:r>
              <a:rPr lang="en-US" dirty="0" err="1"/>
              <a:t>rectparam.height</a:t>
            </a:r>
            <a:r>
              <a:rPr lang="en-US" dirty="0"/>
              <a:t>*2;</a:t>
            </a:r>
          </a:p>
          <a:p>
            <a:pPr marL="400050" lvl="1" indent="0">
              <a:buNone/>
            </a:pPr>
            <a:r>
              <a:rPr lang="en-US" dirty="0"/>
              <a:t>return (</a:t>
            </a:r>
            <a:r>
              <a:rPr lang="en-US" dirty="0" err="1"/>
              <a:t>rectres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403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CSCA 412: OBJECT ORIENTED PROGRAMMING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Module-I: (9 </a:t>
            </a:r>
            <a:r>
              <a:rPr lang="en-US" dirty="0" err="1" smtClean="0"/>
              <a:t>Hrs</a:t>
            </a:r>
            <a:r>
              <a:rPr lang="en-US" dirty="0" smtClean="0"/>
              <a:t>)</a:t>
            </a:r>
          </a:p>
          <a:p>
            <a:r>
              <a:rPr lang="en-US" dirty="0" smtClean="0"/>
              <a:t>Introduction to C++ - Applications of C++ - Structure of a Simple C++ Program – Compiling and Executing C++ programs – Programming elements – C++ Library function – User Defined Functions: Call by value , call by reference.</a:t>
            </a:r>
          </a:p>
        </p:txBody>
      </p:sp>
    </p:spTree>
    <p:extLst>
      <p:ext uri="{BB962C8B-B14F-4D97-AF65-F5344CB8AC3E}">
        <p14:creationId xmlns:p14="http://schemas.microsoft.com/office/powerpoint/2010/main" val="25146127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i="1" dirty="0"/>
              <a:t>// friend </a:t>
            </a:r>
            <a:r>
              <a:rPr lang="en-GB" b="1" i="1" dirty="0" smtClean="0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main () {</a:t>
            </a:r>
          </a:p>
          <a:p>
            <a:pPr marL="400050" lvl="1" indent="0">
              <a:buNone/>
            </a:pPr>
            <a:r>
              <a:rPr lang="en-US" dirty="0" err="1"/>
              <a:t>CRectangle</a:t>
            </a:r>
            <a:r>
              <a:rPr lang="en-US" dirty="0"/>
              <a:t> </a:t>
            </a:r>
            <a:r>
              <a:rPr lang="en-US" dirty="0" err="1"/>
              <a:t>rect</a:t>
            </a:r>
            <a:r>
              <a:rPr lang="en-US" dirty="0"/>
              <a:t>, </a:t>
            </a:r>
            <a:r>
              <a:rPr lang="en-US" dirty="0" err="1"/>
              <a:t>rectb</a:t>
            </a:r>
            <a:r>
              <a:rPr lang="en-US" dirty="0"/>
              <a:t>;</a:t>
            </a:r>
          </a:p>
          <a:p>
            <a:pPr marL="400050" lvl="1" indent="0">
              <a:buNone/>
            </a:pPr>
            <a:r>
              <a:rPr lang="en-US" dirty="0" err="1"/>
              <a:t>rect.set_values</a:t>
            </a:r>
            <a:r>
              <a:rPr lang="en-US" dirty="0"/>
              <a:t> (2,3);</a:t>
            </a:r>
          </a:p>
          <a:p>
            <a:pPr marL="400050" lvl="1" indent="0">
              <a:buNone/>
            </a:pPr>
            <a:r>
              <a:rPr lang="en-US" dirty="0" err="1"/>
              <a:t>rectb</a:t>
            </a:r>
            <a:r>
              <a:rPr lang="en-US" dirty="0"/>
              <a:t> = duplicate (</a:t>
            </a:r>
            <a:r>
              <a:rPr lang="en-US" dirty="0" err="1"/>
              <a:t>rect</a:t>
            </a:r>
            <a:r>
              <a:rPr lang="en-US" dirty="0"/>
              <a:t>);</a:t>
            </a:r>
          </a:p>
          <a:p>
            <a:pPr marL="400050" lvl="1" indent="0">
              <a:buNone/>
            </a:pPr>
            <a:r>
              <a:rPr lang="en-US" dirty="0" err="1"/>
              <a:t>cout</a:t>
            </a:r>
            <a:r>
              <a:rPr lang="en-US" dirty="0"/>
              <a:t> &lt;&lt; </a:t>
            </a:r>
            <a:r>
              <a:rPr lang="en-US" dirty="0" err="1"/>
              <a:t>rectb.area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4034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i="1" dirty="0"/>
              <a:t>// friend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// friend class</a:t>
            </a:r>
          </a:p>
          <a:p>
            <a:pPr marL="0" indent="0">
              <a:buNone/>
            </a:pPr>
            <a:r>
              <a:rPr lang="en-US" dirty="0"/>
              <a:t>#include &lt;</a:t>
            </a:r>
            <a:r>
              <a:rPr lang="en-US" dirty="0" err="1"/>
              <a:t>iostream.h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class </a:t>
            </a:r>
            <a:r>
              <a:rPr lang="en-US" dirty="0" err="1"/>
              <a:t>CSquare</a:t>
            </a:r>
            <a:r>
              <a:rPr lang="en-US" dirty="0"/>
              <a:t>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class </a:t>
            </a:r>
            <a:r>
              <a:rPr lang="en-US" dirty="0" err="1"/>
              <a:t>CRectangle</a:t>
            </a:r>
            <a:r>
              <a:rPr lang="en-US" dirty="0"/>
              <a:t> {</a:t>
            </a:r>
          </a:p>
          <a:p>
            <a:pPr marL="400050" lvl="1" indent="0">
              <a:buNone/>
            </a:pPr>
            <a:r>
              <a:rPr lang="en-US" dirty="0" err="1"/>
              <a:t>int</a:t>
            </a:r>
            <a:r>
              <a:rPr lang="en-US" dirty="0"/>
              <a:t> width, height;</a:t>
            </a:r>
          </a:p>
          <a:p>
            <a:pPr marL="400050" lvl="1" indent="0">
              <a:buNone/>
            </a:pPr>
            <a:r>
              <a:rPr lang="en-US" dirty="0"/>
              <a:t>public:</a:t>
            </a:r>
          </a:p>
          <a:p>
            <a:pPr marL="400050" lvl="1" indent="0">
              <a:buNone/>
            </a:pPr>
            <a:r>
              <a:rPr lang="en-US" dirty="0" err="1"/>
              <a:t>int</a:t>
            </a:r>
            <a:r>
              <a:rPr lang="en-US" dirty="0"/>
              <a:t> area (void)</a:t>
            </a:r>
          </a:p>
          <a:p>
            <a:pPr marL="400050" lvl="1" indent="0">
              <a:buNone/>
            </a:pPr>
            <a:r>
              <a:rPr lang="en-US" dirty="0"/>
              <a:t>{return (width * height);}</a:t>
            </a:r>
          </a:p>
          <a:p>
            <a:pPr marL="400050" lvl="1" indent="0">
              <a:buNone/>
            </a:pPr>
            <a:r>
              <a:rPr lang="en-US" dirty="0"/>
              <a:t>void convert (</a:t>
            </a:r>
            <a:r>
              <a:rPr lang="en-US" dirty="0" err="1"/>
              <a:t>CSquare</a:t>
            </a:r>
            <a:r>
              <a:rPr lang="en-US" dirty="0"/>
              <a:t> a);</a:t>
            </a:r>
          </a:p>
          <a:p>
            <a:pPr marL="0" indent="0">
              <a:buNone/>
            </a:pPr>
            <a:r>
              <a:rPr lang="en-US" dirty="0"/>
              <a:t>};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4034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i="1" dirty="0"/>
              <a:t>// friend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class </a:t>
            </a:r>
            <a:r>
              <a:rPr lang="en-US" dirty="0" err="1"/>
              <a:t>CSquare</a:t>
            </a:r>
            <a:r>
              <a:rPr lang="en-US" dirty="0"/>
              <a:t> {</a:t>
            </a:r>
          </a:p>
          <a:p>
            <a:pPr marL="400050" lvl="1" indent="0">
              <a:buNone/>
            </a:pPr>
            <a:r>
              <a:rPr lang="en-US" dirty="0"/>
              <a:t>private:</a:t>
            </a:r>
          </a:p>
          <a:p>
            <a:pPr marL="400050" lvl="1" indent="0">
              <a:buNone/>
            </a:pPr>
            <a:r>
              <a:rPr lang="en-US" dirty="0" err="1"/>
              <a:t>int</a:t>
            </a:r>
            <a:r>
              <a:rPr lang="en-US" dirty="0"/>
              <a:t> side;</a:t>
            </a:r>
          </a:p>
          <a:p>
            <a:pPr marL="400050" lvl="1" indent="0">
              <a:buNone/>
            </a:pPr>
            <a:r>
              <a:rPr lang="en-US" dirty="0"/>
              <a:t>public:</a:t>
            </a:r>
          </a:p>
          <a:p>
            <a:pPr marL="400050" lvl="1" indent="0">
              <a:buNone/>
            </a:pPr>
            <a:r>
              <a:rPr lang="en-US" dirty="0"/>
              <a:t>void </a:t>
            </a:r>
            <a:r>
              <a:rPr lang="en-US" dirty="0" err="1"/>
              <a:t>set_side</a:t>
            </a:r>
            <a:r>
              <a:rPr lang="en-US" dirty="0"/>
              <a:t> (</a:t>
            </a:r>
            <a:r>
              <a:rPr lang="en-US" dirty="0" err="1"/>
              <a:t>int</a:t>
            </a:r>
            <a:r>
              <a:rPr lang="en-US" dirty="0"/>
              <a:t> a)</a:t>
            </a:r>
          </a:p>
          <a:p>
            <a:pPr marL="400050" lvl="1" indent="0">
              <a:buNone/>
            </a:pPr>
            <a:r>
              <a:rPr lang="en-US" dirty="0"/>
              <a:t>{side=a;}</a:t>
            </a:r>
          </a:p>
          <a:p>
            <a:pPr marL="400050" lvl="1" indent="0">
              <a:buNone/>
            </a:pPr>
            <a:r>
              <a:rPr lang="en-US" dirty="0"/>
              <a:t>friend class </a:t>
            </a:r>
            <a:r>
              <a:rPr lang="en-US" dirty="0" err="1"/>
              <a:t>CRectangle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};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void </a:t>
            </a:r>
            <a:r>
              <a:rPr lang="en-US" dirty="0" err="1"/>
              <a:t>CRectangle</a:t>
            </a:r>
            <a:r>
              <a:rPr lang="en-US" dirty="0"/>
              <a:t>::convert (</a:t>
            </a:r>
            <a:r>
              <a:rPr lang="en-US" dirty="0" err="1"/>
              <a:t>CSquare</a:t>
            </a:r>
            <a:r>
              <a:rPr lang="en-US" dirty="0"/>
              <a:t> a) {</a:t>
            </a:r>
          </a:p>
          <a:p>
            <a:pPr marL="400050" lvl="1" indent="0">
              <a:buNone/>
            </a:pPr>
            <a:r>
              <a:rPr lang="en-US" dirty="0"/>
              <a:t>width = </a:t>
            </a:r>
            <a:r>
              <a:rPr lang="en-US" dirty="0" err="1"/>
              <a:t>a.side</a:t>
            </a:r>
            <a:r>
              <a:rPr lang="en-US" dirty="0"/>
              <a:t>;</a:t>
            </a:r>
          </a:p>
          <a:p>
            <a:pPr marL="400050" lvl="1" indent="0">
              <a:buNone/>
            </a:pPr>
            <a:r>
              <a:rPr lang="en-US" dirty="0"/>
              <a:t>height = </a:t>
            </a:r>
            <a:r>
              <a:rPr lang="en-US" dirty="0" err="1"/>
              <a:t>a.side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02052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i="1" dirty="0"/>
              <a:t>// friend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main () {</a:t>
            </a:r>
          </a:p>
          <a:p>
            <a:pPr marL="400050" lvl="1" indent="0">
              <a:buNone/>
            </a:pPr>
            <a:r>
              <a:rPr lang="en-US" dirty="0" err="1"/>
              <a:t>CSquare</a:t>
            </a:r>
            <a:r>
              <a:rPr lang="en-US" dirty="0"/>
              <a:t> </a:t>
            </a:r>
            <a:r>
              <a:rPr lang="en-US" dirty="0" err="1"/>
              <a:t>sqr</a:t>
            </a:r>
            <a:r>
              <a:rPr lang="en-US" dirty="0"/>
              <a:t>;</a:t>
            </a:r>
          </a:p>
          <a:p>
            <a:pPr marL="400050" lvl="1" indent="0">
              <a:buNone/>
            </a:pPr>
            <a:r>
              <a:rPr lang="en-US" dirty="0" err="1"/>
              <a:t>CRectangle</a:t>
            </a:r>
            <a:r>
              <a:rPr lang="en-US" dirty="0"/>
              <a:t> </a:t>
            </a:r>
            <a:r>
              <a:rPr lang="en-US" dirty="0" err="1"/>
              <a:t>rect</a:t>
            </a:r>
            <a:r>
              <a:rPr lang="en-US" dirty="0"/>
              <a:t>;</a:t>
            </a:r>
          </a:p>
          <a:p>
            <a:pPr marL="400050" lvl="1" indent="0">
              <a:buNone/>
            </a:pPr>
            <a:r>
              <a:rPr lang="en-US" dirty="0" err="1"/>
              <a:t>sqr.set_side</a:t>
            </a:r>
            <a:r>
              <a:rPr lang="en-US" dirty="0"/>
              <a:t>(4);</a:t>
            </a:r>
          </a:p>
          <a:p>
            <a:pPr marL="400050" lvl="1" indent="0">
              <a:buNone/>
            </a:pPr>
            <a:r>
              <a:rPr lang="en-US" dirty="0" err="1"/>
              <a:t>rect.convert</a:t>
            </a:r>
            <a:r>
              <a:rPr lang="en-US" dirty="0"/>
              <a:t>(</a:t>
            </a:r>
            <a:r>
              <a:rPr lang="en-US" dirty="0" err="1"/>
              <a:t>sqr</a:t>
            </a:r>
            <a:r>
              <a:rPr lang="en-US" dirty="0"/>
              <a:t>);</a:t>
            </a:r>
          </a:p>
          <a:p>
            <a:pPr marL="400050" lvl="1" indent="0">
              <a:buNone/>
            </a:pPr>
            <a:r>
              <a:rPr lang="en-US" dirty="0" err="1"/>
              <a:t>cout</a:t>
            </a:r>
            <a:r>
              <a:rPr lang="en-US" dirty="0"/>
              <a:t> &lt;&lt; </a:t>
            </a:r>
            <a:r>
              <a:rPr lang="en-US" dirty="0" err="1"/>
              <a:t>rect.area</a:t>
            </a:r>
            <a:r>
              <a:rPr lang="en-US" dirty="0"/>
              <a:t>();</a:t>
            </a:r>
          </a:p>
          <a:p>
            <a:pPr marL="400050" lvl="1" indent="0">
              <a:buNone/>
            </a:pPr>
            <a:r>
              <a:rPr lang="en-US" dirty="0"/>
              <a:t>return 0;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02052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Inheritance between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class </a:t>
            </a:r>
            <a:r>
              <a:rPr lang="en-US" dirty="0" err="1"/>
              <a:t>derived_class_name</a:t>
            </a:r>
            <a:r>
              <a:rPr lang="en-US" dirty="0"/>
              <a:t>: public </a:t>
            </a:r>
            <a:r>
              <a:rPr lang="en-US" dirty="0" err="1"/>
              <a:t>base_class_name</a:t>
            </a:r>
            <a:r>
              <a:rPr lang="en-US" dirty="0"/>
              <a:t>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// base class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#include &lt;</a:t>
            </a:r>
            <a:r>
              <a:rPr lang="en-US" dirty="0" err="1"/>
              <a:t>iostream.h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class </a:t>
            </a:r>
            <a:r>
              <a:rPr lang="en-US" dirty="0" err="1"/>
              <a:t>CPolygon</a:t>
            </a:r>
            <a:r>
              <a:rPr lang="en-US" dirty="0"/>
              <a:t> {</a:t>
            </a:r>
          </a:p>
          <a:p>
            <a:pPr marL="400050" lvl="1" indent="0">
              <a:buNone/>
            </a:pPr>
            <a:r>
              <a:rPr lang="en-US" b="1" dirty="0"/>
              <a:t>protected:</a:t>
            </a:r>
          </a:p>
          <a:p>
            <a:pPr marL="400050" lvl="1" indent="0">
              <a:buNone/>
            </a:pPr>
            <a:r>
              <a:rPr lang="en-US" dirty="0" err="1"/>
              <a:t>int</a:t>
            </a:r>
            <a:r>
              <a:rPr lang="en-US" dirty="0"/>
              <a:t> width, height;</a:t>
            </a:r>
          </a:p>
          <a:p>
            <a:pPr marL="400050" lvl="1" indent="0">
              <a:buNone/>
            </a:pPr>
            <a:r>
              <a:rPr lang="en-US" b="1" dirty="0"/>
              <a:t>public:</a:t>
            </a:r>
          </a:p>
          <a:p>
            <a:pPr marL="400050" lvl="1" indent="0">
              <a:buNone/>
            </a:pPr>
            <a:r>
              <a:rPr lang="en-US" dirty="0"/>
              <a:t>void </a:t>
            </a:r>
            <a:r>
              <a:rPr lang="en-US" dirty="0" err="1"/>
              <a:t>set_values</a:t>
            </a:r>
            <a:r>
              <a:rPr lang="en-US" dirty="0"/>
              <a:t> (</a:t>
            </a:r>
            <a:r>
              <a:rPr lang="en-US" dirty="0" err="1"/>
              <a:t>int</a:t>
            </a:r>
            <a:r>
              <a:rPr lang="en-US" dirty="0"/>
              <a:t> a, </a:t>
            </a:r>
            <a:r>
              <a:rPr lang="en-US" dirty="0" err="1"/>
              <a:t>int</a:t>
            </a:r>
            <a:r>
              <a:rPr lang="en-US" dirty="0"/>
              <a:t> b)</a:t>
            </a:r>
          </a:p>
          <a:p>
            <a:pPr marL="400050" lvl="1" indent="0">
              <a:buNone/>
            </a:pPr>
            <a:r>
              <a:rPr lang="en-US" dirty="0" smtClean="0"/>
              <a:t>	{ </a:t>
            </a:r>
            <a:r>
              <a:rPr lang="en-US" dirty="0"/>
              <a:t>width=a; height=b;}</a:t>
            </a:r>
          </a:p>
          <a:p>
            <a:pPr marL="0" indent="0">
              <a:buNone/>
            </a:pPr>
            <a:r>
              <a:rPr lang="en-US" dirty="0"/>
              <a:t>};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020523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Inheritance between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// derived classes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class </a:t>
            </a:r>
            <a:r>
              <a:rPr lang="en-US" dirty="0" err="1"/>
              <a:t>CRectangle</a:t>
            </a:r>
            <a:r>
              <a:rPr lang="en-US" dirty="0"/>
              <a:t>: public </a:t>
            </a:r>
            <a:r>
              <a:rPr lang="en-US" dirty="0" err="1"/>
              <a:t>CPolygon</a:t>
            </a:r>
            <a:r>
              <a:rPr lang="en-US" dirty="0"/>
              <a:t> {</a:t>
            </a:r>
          </a:p>
          <a:p>
            <a:pPr marL="400050" lvl="1" indent="0">
              <a:buNone/>
            </a:pPr>
            <a:r>
              <a:rPr lang="en-US" dirty="0"/>
              <a:t>public:</a:t>
            </a:r>
          </a:p>
          <a:p>
            <a:pPr marL="400050" lvl="1" indent="0">
              <a:buNone/>
            </a:pPr>
            <a:r>
              <a:rPr lang="en-US" dirty="0" err="1"/>
              <a:t>int</a:t>
            </a:r>
            <a:r>
              <a:rPr lang="en-US" dirty="0"/>
              <a:t> area (void)</a:t>
            </a:r>
          </a:p>
          <a:p>
            <a:pPr marL="400050" lvl="1" indent="0">
              <a:buNone/>
            </a:pPr>
            <a:r>
              <a:rPr lang="en-US" dirty="0"/>
              <a:t>{ return (width * height); }</a:t>
            </a:r>
          </a:p>
          <a:p>
            <a:pPr marL="0" indent="0">
              <a:buNone/>
            </a:pPr>
            <a:r>
              <a:rPr lang="en-US" dirty="0"/>
              <a:t>};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class </a:t>
            </a:r>
            <a:r>
              <a:rPr lang="en-US" dirty="0" err="1"/>
              <a:t>CTriangle</a:t>
            </a:r>
            <a:r>
              <a:rPr lang="en-US" dirty="0"/>
              <a:t>: public </a:t>
            </a:r>
            <a:r>
              <a:rPr lang="en-US" dirty="0" err="1"/>
              <a:t>CPolygon</a:t>
            </a:r>
            <a:r>
              <a:rPr lang="en-US" dirty="0"/>
              <a:t> {</a:t>
            </a:r>
          </a:p>
          <a:p>
            <a:pPr marL="400050" lvl="1" indent="0">
              <a:buNone/>
            </a:pPr>
            <a:r>
              <a:rPr lang="en-US" dirty="0"/>
              <a:t>public:</a:t>
            </a:r>
          </a:p>
          <a:p>
            <a:pPr marL="400050" lvl="1" indent="0">
              <a:buNone/>
            </a:pPr>
            <a:r>
              <a:rPr lang="en-US" dirty="0" err="1"/>
              <a:t>int</a:t>
            </a:r>
            <a:r>
              <a:rPr lang="en-US" dirty="0"/>
              <a:t> area (void)</a:t>
            </a:r>
          </a:p>
          <a:p>
            <a:pPr marL="400050" lvl="1" indent="0">
              <a:buNone/>
            </a:pPr>
            <a:r>
              <a:rPr lang="en-US" dirty="0"/>
              <a:t>{ return (width * height / 2); }</a:t>
            </a:r>
          </a:p>
          <a:p>
            <a:pPr marL="0" indent="0">
              <a:buNone/>
            </a:pPr>
            <a:r>
              <a:rPr lang="en-US" dirty="0"/>
              <a:t>};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28875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Inheritance between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main () {</a:t>
            </a:r>
          </a:p>
          <a:p>
            <a:pPr marL="400050" lvl="1" indent="0">
              <a:buNone/>
            </a:pPr>
            <a:r>
              <a:rPr lang="en-US" dirty="0" err="1"/>
              <a:t>CRectangle</a:t>
            </a:r>
            <a:r>
              <a:rPr lang="en-US" dirty="0"/>
              <a:t> </a:t>
            </a:r>
            <a:r>
              <a:rPr lang="en-US" dirty="0" err="1"/>
              <a:t>rect</a:t>
            </a:r>
            <a:r>
              <a:rPr lang="en-US" dirty="0"/>
              <a:t>;</a:t>
            </a:r>
          </a:p>
          <a:p>
            <a:pPr marL="400050" lvl="1" indent="0">
              <a:buNone/>
            </a:pPr>
            <a:r>
              <a:rPr lang="en-US" dirty="0" err="1"/>
              <a:t>CTriangle</a:t>
            </a:r>
            <a:r>
              <a:rPr lang="en-US" dirty="0"/>
              <a:t> </a:t>
            </a:r>
            <a:r>
              <a:rPr lang="en-US" dirty="0" err="1"/>
              <a:t>trgl</a:t>
            </a:r>
            <a:r>
              <a:rPr lang="en-US" dirty="0"/>
              <a:t>;</a:t>
            </a:r>
          </a:p>
          <a:p>
            <a:pPr marL="400050" lvl="1" indent="0">
              <a:buNone/>
            </a:pPr>
            <a:r>
              <a:rPr lang="en-US" dirty="0" err="1"/>
              <a:t>rect.set_values</a:t>
            </a:r>
            <a:r>
              <a:rPr lang="en-US" dirty="0"/>
              <a:t> (4,5);</a:t>
            </a:r>
          </a:p>
          <a:p>
            <a:pPr marL="400050" lvl="1" indent="0">
              <a:buNone/>
            </a:pPr>
            <a:r>
              <a:rPr lang="en-US" dirty="0" err="1"/>
              <a:t>trgl.set_values</a:t>
            </a:r>
            <a:r>
              <a:rPr lang="en-US" dirty="0"/>
              <a:t> (4,5);</a:t>
            </a:r>
          </a:p>
          <a:p>
            <a:pPr marL="400050" lvl="1" indent="0">
              <a:buNone/>
            </a:pPr>
            <a:r>
              <a:rPr lang="en-US" dirty="0" err="1"/>
              <a:t>cout</a:t>
            </a:r>
            <a:r>
              <a:rPr lang="en-US" dirty="0"/>
              <a:t> &lt;&lt; </a:t>
            </a:r>
            <a:r>
              <a:rPr lang="en-US" dirty="0" err="1"/>
              <a:t>rect.area</a:t>
            </a:r>
            <a:r>
              <a:rPr lang="en-US" dirty="0"/>
              <a:t>()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pPr marL="400050" lvl="1" indent="0">
              <a:buNone/>
            </a:pPr>
            <a:r>
              <a:rPr lang="en-US" dirty="0" err="1"/>
              <a:t>cout</a:t>
            </a:r>
            <a:r>
              <a:rPr lang="en-US" dirty="0"/>
              <a:t> &lt;&lt; </a:t>
            </a:r>
            <a:r>
              <a:rPr lang="en-US" dirty="0" err="1"/>
              <a:t>trgl.area</a:t>
            </a:r>
            <a:r>
              <a:rPr lang="en-US" dirty="0"/>
              <a:t>()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pPr marL="400050" lvl="1" indent="0">
              <a:buNone/>
            </a:pPr>
            <a:r>
              <a:rPr lang="en-US" dirty="0"/>
              <a:t>return 0;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28875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Inheritance between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What is not inherited from the base class?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Constructor </a:t>
            </a:r>
            <a:r>
              <a:rPr lang="en-US" dirty="0"/>
              <a:t>and destructor</a:t>
            </a:r>
          </a:p>
          <a:p>
            <a:r>
              <a:rPr lang="en-US" dirty="0" smtClean="0"/>
              <a:t>operator</a:t>
            </a:r>
            <a:r>
              <a:rPr lang="en-US" dirty="0"/>
              <a:t>=() member</a:t>
            </a:r>
          </a:p>
          <a:p>
            <a:r>
              <a:rPr lang="en-US" dirty="0" smtClean="0"/>
              <a:t>friends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800" dirty="0" err="1"/>
              <a:t>derived_class_name</a:t>
            </a:r>
            <a:r>
              <a:rPr lang="en-US" sz="2800" dirty="0"/>
              <a:t> (parameters) : </a:t>
            </a:r>
            <a:r>
              <a:rPr lang="en-US" sz="2800" dirty="0" err="1"/>
              <a:t>base_class_name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(parameters) {}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28875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Inheritance between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// constructors and </a:t>
            </a:r>
            <a:r>
              <a:rPr lang="en-US" dirty="0" err="1"/>
              <a:t>derivated</a:t>
            </a:r>
            <a:r>
              <a:rPr lang="en-US" dirty="0"/>
              <a:t> classes</a:t>
            </a:r>
          </a:p>
          <a:p>
            <a:pPr marL="0" indent="0">
              <a:buNone/>
            </a:pPr>
            <a:r>
              <a:rPr lang="en-US" dirty="0"/>
              <a:t>#include &lt;</a:t>
            </a:r>
            <a:r>
              <a:rPr lang="en-US" dirty="0" err="1"/>
              <a:t>iostream.h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class mother {</a:t>
            </a:r>
          </a:p>
          <a:p>
            <a:pPr marL="0" indent="0">
              <a:buNone/>
            </a:pPr>
            <a:r>
              <a:rPr lang="en-US" dirty="0"/>
              <a:t>public:</a:t>
            </a:r>
          </a:p>
          <a:p>
            <a:pPr marL="400050" lvl="1" indent="0">
              <a:buNone/>
            </a:pPr>
            <a:r>
              <a:rPr lang="en-US" dirty="0" smtClean="0"/>
              <a:t>mother </a:t>
            </a:r>
            <a:r>
              <a:rPr lang="en-US" dirty="0"/>
              <a:t>()</a:t>
            </a:r>
          </a:p>
          <a:p>
            <a:pPr marL="400050" lvl="1" indent="0">
              <a:buNone/>
            </a:pPr>
            <a:r>
              <a:rPr lang="en-US" dirty="0"/>
              <a:t>{ </a:t>
            </a:r>
            <a:r>
              <a:rPr lang="en-US" dirty="0" err="1"/>
              <a:t>cout</a:t>
            </a:r>
            <a:r>
              <a:rPr lang="en-US" dirty="0"/>
              <a:t> &lt;&lt; "mother: no parameters\n"; }</a:t>
            </a:r>
          </a:p>
          <a:p>
            <a:pPr marL="400050" lvl="1" indent="0">
              <a:buNone/>
            </a:pPr>
            <a:endParaRPr lang="en-US" dirty="0"/>
          </a:p>
          <a:p>
            <a:pPr marL="400050" lvl="1" indent="0">
              <a:buNone/>
            </a:pPr>
            <a:r>
              <a:rPr lang="en-US" dirty="0"/>
              <a:t>mother (</a:t>
            </a:r>
            <a:r>
              <a:rPr lang="en-US" dirty="0" err="1"/>
              <a:t>int</a:t>
            </a:r>
            <a:r>
              <a:rPr lang="en-US" dirty="0"/>
              <a:t> a)</a:t>
            </a:r>
          </a:p>
          <a:p>
            <a:pPr marL="400050" lvl="1" indent="0">
              <a:buNone/>
            </a:pPr>
            <a:r>
              <a:rPr lang="en-US" dirty="0"/>
              <a:t>{ </a:t>
            </a:r>
            <a:r>
              <a:rPr lang="en-US" dirty="0" err="1"/>
              <a:t>cout</a:t>
            </a:r>
            <a:r>
              <a:rPr lang="en-US" dirty="0"/>
              <a:t> &lt;&lt; "mother: </a:t>
            </a:r>
            <a:r>
              <a:rPr lang="en-US" dirty="0" err="1"/>
              <a:t>int</a:t>
            </a:r>
            <a:r>
              <a:rPr lang="en-US" dirty="0"/>
              <a:t> parameter\n"; }</a:t>
            </a:r>
          </a:p>
          <a:p>
            <a:pPr marL="0" indent="0">
              <a:buNone/>
            </a:pPr>
            <a:r>
              <a:rPr lang="en-US" dirty="0"/>
              <a:t>};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28875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Inheritance between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class daughter : public mother {</a:t>
            </a:r>
          </a:p>
          <a:p>
            <a:pPr marL="400050" lvl="1" indent="0">
              <a:buNone/>
            </a:pPr>
            <a:r>
              <a:rPr lang="en-US" dirty="0"/>
              <a:t>public:</a:t>
            </a:r>
          </a:p>
          <a:p>
            <a:pPr marL="400050" lvl="1" indent="0">
              <a:buNone/>
            </a:pPr>
            <a:r>
              <a:rPr lang="en-US" dirty="0"/>
              <a:t>daughter (</a:t>
            </a:r>
            <a:r>
              <a:rPr lang="en-US" dirty="0" err="1"/>
              <a:t>int</a:t>
            </a:r>
            <a:r>
              <a:rPr lang="en-US" dirty="0"/>
              <a:t> a)</a:t>
            </a:r>
          </a:p>
          <a:p>
            <a:pPr marL="400050" lvl="1" indent="0">
              <a:buNone/>
            </a:pPr>
            <a:r>
              <a:rPr lang="en-US" dirty="0"/>
              <a:t>{ </a:t>
            </a:r>
            <a:r>
              <a:rPr lang="en-US" dirty="0" err="1"/>
              <a:t>cout</a:t>
            </a:r>
            <a:r>
              <a:rPr lang="en-US" dirty="0"/>
              <a:t> &lt;&lt; "daughter: </a:t>
            </a:r>
            <a:r>
              <a:rPr lang="en-US" dirty="0" err="1"/>
              <a:t>int</a:t>
            </a:r>
            <a:r>
              <a:rPr lang="en-US" dirty="0"/>
              <a:t> parameter\n\n"; }</a:t>
            </a:r>
          </a:p>
          <a:p>
            <a:pPr marL="0" indent="0">
              <a:buNone/>
            </a:pPr>
            <a:r>
              <a:rPr lang="en-US" dirty="0"/>
              <a:t>};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class son : public mother {</a:t>
            </a:r>
          </a:p>
          <a:p>
            <a:pPr marL="400050" lvl="1" indent="0">
              <a:buNone/>
            </a:pPr>
            <a:r>
              <a:rPr lang="en-US" dirty="0"/>
              <a:t>public:</a:t>
            </a:r>
          </a:p>
          <a:p>
            <a:pPr marL="400050" lvl="1" indent="0">
              <a:buNone/>
            </a:pPr>
            <a:r>
              <a:rPr lang="en-US" dirty="0"/>
              <a:t>son (</a:t>
            </a:r>
            <a:r>
              <a:rPr lang="en-US" dirty="0" err="1"/>
              <a:t>int</a:t>
            </a:r>
            <a:r>
              <a:rPr lang="en-US" dirty="0"/>
              <a:t> a) : mother (a)</a:t>
            </a:r>
          </a:p>
          <a:p>
            <a:pPr marL="400050" lvl="1" indent="0">
              <a:buNone/>
            </a:pPr>
            <a:r>
              <a:rPr lang="en-US" dirty="0"/>
              <a:t>{ </a:t>
            </a:r>
            <a:r>
              <a:rPr lang="en-US" dirty="0" err="1"/>
              <a:t>cout</a:t>
            </a:r>
            <a:r>
              <a:rPr lang="en-US" dirty="0"/>
              <a:t> &lt;&lt; "son: </a:t>
            </a:r>
            <a:r>
              <a:rPr lang="en-US" dirty="0" err="1"/>
              <a:t>int</a:t>
            </a:r>
            <a:r>
              <a:rPr lang="en-US" dirty="0"/>
              <a:t> parameter\n\n"; }</a:t>
            </a:r>
          </a:p>
          <a:p>
            <a:pPr marL="0" indent="0">
              <a:buNone/>
            </a:pPr>
            <a:r>
              <a:rPr lang="en-US" dirty="0"/>
              <a:t>};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0985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CSCA 412: OBJECT ORIENTED PROGRAMMING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Module-II: (9 </a:t>
            </a:r>
            <a:r>
              <a:rPr lang="en-US" dirty="0" err="1" smtClean="0"/>
              <a:t>Hrs</a:t>
            </a:r>
            <a:r>
              <a:rPr lang="en-US" dirty="0" smtClean="0"/>
              <a:t>)</a:t>
            </a:r>
          </a:p>
          <a:p>
            <a:r>
              <a:rPr lang="en-US" sz="2800" dirty="0" smtClean="0"/>
              <a:t>Object oriented programming paradigm – Basic OOP concepts – Benefits – C++ Class definition – Member functions – Static members – Constructor and destructors: various types. Operator overloading: Unary, binary – Rules for Operator overloading – Type conversions - Function overloading – Friend and Virtual Functions. Inheritance: Various Types , Applications – Abstract classes – Virtual base classes.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1461271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Inheritance between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main () {</a:t>
            </a:r>
          </a:p>
          <a:p>
            <a:pPr marL="400050" lvl="1" indent="0">
              <a:buNone/>
            </a:pPr>
            <a:r>
              <a:rPr lang="en-US" dirty="0"/>
              <a:t>daughter </a:t>
            </a:r>
            <a:r>
              <a:rPr lang="en-US" dirty="0" err="1"/>
              <a:t>cynthia</a:t>
            </a:r>
            <a:r>
              <a:rPr lang="en-US" dirty="0"/>
              <a:t> (1);</a:t>
            </a:r>
          </a:p>
          <a:p>
            <a:pPr marL="400050" lvl="1" indent="0">
              <a:buNone/>
            </a:pPr>
            <a:r>
              <a:rPr lang="en-US" dirty="0"/>
              <a:t>son </a:t>
            </a:r>
            <a:r>
              <a:rPr lang="en-US" dirty="0" err="1"/>
              <a:t>daniel</a:t>
            </a:r>
            <a:r>
              <a:rPr lang="en-US" dirty="0"/>
              <a:t>(1);</a:t>
            </a:r>
          </a:p>
          <a:p>
            <a:pPr marL="400050" lvl="1" indent="0">
              <a:buNone/>
            </a:pPr>
            <a:r>
              <a:rPr lang="en-US" dirty="0"/>
              <a:t>return 0;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700" dirty="0"/>
              <a:t>Output:</a:t>
            </a:r>
          </a:p>
          <a:p>
            <a:pPr marL="0" indent="0">
              <a:buNone/>
            </a:pPr>
            <a:r>
              <a:rPr lang="en-US" sz="1700" dirty="0" err="1"/>
              <a:t>mother:no</a:t>
            </a:r>
            <a:r>
              <a:rPr lang="en-US" sz="1700" dirty="0"/>
              <a:t> parameters</a:t>
            </a:r>
          </a:p>
          <a:p>
            <a:pPr marL="0" indent="0">
              <a:buNone/>
            </a:pPr>
            <a:r>
              <a:rPr lang="en-US" sz="1700" dirty="0" err="1"/>
              <a:t>daughter:int</a:t>
            </a:r>
            <a:r>
              <a:rPr lang="en-US" sz="1700" dirty="0"/>
              <a:t> parameter</a:t>
            </a:r>
          </a:p>
          <a:p>
            <a:pPr marL="0" indent="0">
              <a:buNone/>
            </a:pPr>
            <a:r>
              <a:rPr lang="en-US" sz="1700" dirty="0" err="1"/>
              <a:t>mother:int</a:t>
            </a:r>
            <a:r>
              <a:rPr lang="en-US" sz="1700" dirty="0"/>
              <a:t> parameter</a:t>
            </a:r>
          </a:p>
          <a:p>
            <a:pPr marL="0" indent="0">
              <a:buNone/>
            </a:pPr>
            <a:r>
              <a:rPr lang="en-US" sz="1700" dirty="0"/>
              <a:t>son: </a:t>
            </a:r>
            <a:r>
              <a:rPr lang="en-US" sz="1700" dirty="0" err="1"/>
              <a:t>int</a:t>
            </a:r>
            <a:r>
              <a:rPr lang="en-US" sz="1700" dirty="0"/>
              <a:t> parameter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098527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Multiple 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// multiple inheritance</a:t>
            </a:r>
          </a:p>
          <a:p>
            <a:pPr marL="0" indent="0">
              <a:buNone/>
            </a:pPr>
            <a:r>
              <a:rPr lang="en-US" dirty="0"/>
              <a:t>#include &lt;</a:t>
            </a:r>
            <a:r>
              <a:rPr lang="en-US" dirty="0" err="1"/>
              <a:t>iostream.h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class </a:t>
            </a:r>
            <a:r>
              <a:rPr lang="en-US" dirty="0" err="1"/>
              <a:t>CPolygon</a:t>
            </a:r>
            <a:r>
              <a:rPr lang="en-US" dirty="0"/>
              <a:t> {</a:t>
            </a:r>
          </a:p>
          <a:p>
            <a:pPr marL="400050" lvl="1" indent="0">
              <a:buNone/>
            </a:pPr>
            <a:r>
              <a:rPr lang="en-US" dirty="0"/>
              <a:t>protected:</a:t>
            </a:r>
          </a:p>
          <a:p>
            <a:pPr marL="400050" lvl="1" indent="0">
              <a:buNone/>
            </a:pPr>
            <a:r>
              <a:rPr lang="en-US" dirty="0" err="1"/>
              <a:t>int</a:t>
            </a:r>
            <a:r>
              <a:rPr lang="en-US" dirty="0"/>
              <a:t> width, height;</a:t>
            </a:r>
          </a:p>
          <a:p>
            <a:pPr marL="400050" lvl="1" indent="0">
              <a:buNone/>
            </a:pPr>
            <a:r>
              <a:rPr lang="en-US" dirty="0"/>
              <a:t>public:</a:t>
            </a:r>
          </a:p>
          <a:p>
            <a:pPr marL="400050" lvl="1" indent="0">
              <a:buNone/>
            </a:pPr>
            <a:r>
              <a:rPr lang="en-US" dirty="0"/>
              <a:t>void </a:t>
            </a:r>
            <a:r>
              <a:rPr lang="en-US" dirty="0" err="1"/>
              <a:t>set_values</a:t>
            </a:r>
            <a:r>
              <a:rPr lang="en-US" dirty="0"/>
              <a:t> (</a:t>
            </a:r>
            <a:r>
              <a:rPr lang="en-US" dirty="0" err="1"/>
              <a:t>int</a:t>
            </a:r>
            <a:r>
              <a:rPr lang="en-US" dirty="0"/>
              <a:t> a, </a:t>
            </a:r>
            <a:r>
              <a:rPr lang="en-US" dirty="0" err="1"/>
              <a:t>int</a:t>
            </a:r>
            <a:r>
              <a:rPr lang="en-US" dirty="0"/>
              <a:t> b)</a:t>
            </a:r>
          </a:p>
          <a:p>
            <a:pPr marL="400050" lvl="1" indent="0">
              <a:buNone/>
            </a:pPr>
            <a:r>
              <a:rPr lang="en-US" dirty="0"/>
              <a:t>{ width=a; height=b;}</a:t>
            </a:r>
          </a:p>
          <a:p>
            <a:pPr marL="0" indent="0">
              <a:buNone/>
            </a:pPr>
            <a:r>
              <a:rPr lang="en-US" dirty="0"/>
              <a:t>};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098527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Multiple 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class </a:t>
            </a:r>
            <a:r>
              <a:rPr lang="en-US" dirty="0" err="1"/>
              <a:t>COutput</a:t>
            </a:r>
            <a:r>
              <a:rPr lang="en-US" dirty="0"/>
              <a:t> {</a:t>
            </a:r>
          </a:p>
          <a:p>
            <a:pPr marL="400050" lvl="1" indent="0">
              <a:buNone/>
            </a:pPr>
            <a:r>
              <a:rPr lang="en-US" dirty="0"/>
              <a:t>public:</a:t>
            </a:r>
          </a:p>
          <a:p>
            <a:pPr marL="400050" lvl="1" indent="0">
              <a:buNone/>
            </a:pPr>
            <a:r>
              <a:rPr lang="en-US" dirty="0"/>
              <a:t>void output (</a:t>
            </a:r>
            <a:r>
              <a:rPr lang="en-US" dirty="0" err="1"/>
              <a:t>int</a:t>
            </a:r>
            <a:r>
              <a:rPr lang="en-US" dirty="0"/>
              <a:t> i);</a:t>
            </a:r>
          </a:p>
          <a:p>
            <a:pPr marL="0" indent="0">
              <a:buNone/>
            </a:pPr>
            <a:r>
              <a:rPr lang="en-US" dirty="0"/>
              <a:t>};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void </a:t>
            </a:r>
            <a:r>
              <a:rPr lang="en-US" dirty="0" err="1"/>
              <a:t>COutput</a:t>
            </a:r>
            <a:r>
              <a:rPr lang="en-US" dirty="0"/>
              <a:t>::output (</a:t>
            </a:r>
            <a:r>
              <a:rPr lang="en-US" dirty="0" err="1"/>
              <a:t>int</a:t>
            </a:r>
            <a:r>
              <a:rPr lang="en-US" dirty="0"/>
              <a:t> i) {</a:t>
            </a:r>
          </a:p>
          <a:p>
            <a:pPr marL="0" indent="0">
              <a:buNone/>
            </a:pPr>
            <a:r>
              <a:rPr lang="en-US" dirty="0" err="1"/>
              <a:t>cout</a:t>
            </a:r>
            <a:r>
              <a:rPr lang="en-US" dirty="0"/>
              <a:t> &lt;&lt; i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10270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Multiple 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class </a:t>
            </a:r>
            <a:r>
              <a:rPr lang="en-US" dirty="0" err="1"/>
              <a:t>CRectangle</a:t>
            </a:r>
            <a:r>
              <a:rPr lang="en-US" dirty="0"/>
              <a:t>: public </a:t>
            </a:r>
            <a:r>
              <a:rPr lang="en-US" dirty="0" err="1"/>
              <a:t>CPolygon</a:t>
            </a:r>
            <a:r>
              <a:rPr lang="en-US" dirty="0"/>
              <a:t>, public </a:t>
            </a:r>
            <a:r>
              <a:rPr lang="en-US" dirty="0" err="1"/>
              <a:t>COutput</a:t>
            </a:r>
            <a:r>
              <a:rPr lang="en-US" dirty="0"/>
              <a:t> {</a:t>
            </a:r>
          </a:p>
          <a:p>
            <a:pPr marL="400050" lvl="1" indent="0">
              <a:buNone/>
            </a:pPr>
            <a:r>
              <a:rPr lang="en-US" dirty="0"/>
              <a:t>public:</a:t>
            </a:r>
          </a:p>
          <a:p>
            <a:pPr marL="400050" lvl="1" indent="0">
              <a:buNone/>
            </a:pPr>
            <a:r>
              <a:rPr lang="en-US" dirty="0" err="1"/>
              <a:t>int</a:t>
            </a:r>
            <a:r>
              <a:rPr lang="en-US" dirty="0"/>
              <a:t> area (void)</a:t>
            </a:r>
          </a:p>
          <a:p>
            <a:pPr marL="400050" lvl="1" indent="0">
              <a:buNone/>
            </a:pPr>
            <a:r>
              <a:rPr lang="en-US" dirty="0"/>
              <a:t>{ return (width * height); }</a:t>
            </a:r>
          </a:p>
          <a:p>
            <a:pPr marL="0" indent="0">
              <a:buNone/>
            </a:pPr>
            <a:r>
              <a:rPr lang="en-US" dirty="0"/>
              <a:t>};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class </a:t>
            </a:r>
            <a:r>
              <a:rPr lang="en-US" dirty="0" err="1"/>
              <a:t>CTriangle</a:t>
            </a:r>
            <a:r>
              <a:rPr lang="en-US" dirty="0"/>
              <a:t>: public </a:t>
            </a:r>
            <a:r>
              <a:rPr lang="en-US" dirty="0" err="1"/>
              <a:t>CPolygon</a:t>
            </a:r>
            <a:r>
              <a:rPr lang="en-US" dirty="0"/>
              <a:t>, public </a:t>
            </a:r>
            <a:r>
              <a:rPr lang="en-US" dirty="0" err="1"/>
              <a:t>COutput</a:t>
            </a:r>
            <a:r>
              <a:rPr lang="en-US" dirty="0"/>
              <a:t> {</a:t>
            </a:r>
          </a:p>
          <a:p>
            <a:pPr marL="400050" lvl="1" indent="0">
              <a:buNone/>
            </a:pPr>
            <a:r>
              <a:rPr lang="en-US" dirty="0"/>
              <a:t>public:</a:t>
            </a:r>
          </a:p>
          <a:p>
            <a:pPr marL="400050" lvl="1" indent="0">
              <a:buNone/>
            </a:pPr>
            <a:r>
              <a:rPr lang="en-US" dirty="0" err="1"/>
              <a:t>int</a:t>
            </a:r>
            <a:r>
              <a:rPr lang="en-US" dirty="0"/>
              <a:t> area (void)</a:t>
            </a:r>
          </a:p>
          <a:p>
            <a:pPr marL="400050" lvl="1" indent="0">
              <a:buNone/>
            </a:pPr>
            <a:r>
              <a:rPr lang="en-US" dirty="0"/>
              <a:t>{ return (width * height / 2); }</a:t>
            </a:r>
          </a:p>
          <a:p>
            <a:pPr marL="0" indent="0">
              <a:buNone/>
            </a:pPr>
            <a:r>
              <a:rPr lang="en-US" dirty="0"/>
              <a:t>};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2441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Multiple 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main () {</a:t>
            </a:r>
          </a:p>
          <a:p>
            <a:pPr marL="400050" lvl="1" indent="0">
              <a:buNone/>
            </a:pPr>
            <a:r>
              <a:rPr lang="en-US" dirty="0" err="1"/>
              <a:t>CRectangle</a:t>
            </a:r>
            <a:r>
              <a:rPr lang="en-US" dirty="0"/>
              <a:t> </a:t>
            </a:r>
            <a:r>
              <a:rPr lang="en-US" dirty="0" err="1"/>
              <a:t>rect</a:t>
            </a:r>
            <a:r>
              <a:rPr lang="en-US" dirty="0"/>
              <a:t>;</a:t>
            </a:r>
          </a:p>
          <a:p>
            <a:pPr marL="400050" lvl="1" indent="0">
              <a:buNone/>
            </a:pPr>
            <a:r>
              <a:rPr lang="en-US" dirty="0" err="1"/>
              <a:t>CTriangle</a:t>
            </a:r>
            <a:r>
              <a:rPr lang="en-US" dirty="0"/>
              <a:t> </a:t>
            </a:r>
            <a:r>
              <a:rPr lang="en-US" dirty="0" err="1"/>
              <a:t>trgl</a:t>
            </a:r>
            <a:r>
              <a:rPr lang="en-US" dirty="0"/>
              <a:t>;</a:t>
            </a:r>
          </a:p>
          <a:p>
            <a:pPr marL="400050" lvl="1" indent="0">
              <a:buNone/>
            </a:pPr>
            <a:r>
              <a:rPr lang="en-US" dirty="0" err="1"/>
              <a:t>rect.set_values</a:t>
            </a:r>
            <a:r>
              <a:rPr lang="en-US" dirty="0"/>
              <a:t> (4,5);</a:t>
            </a:r>
          </a:p>
          <a:p>
            <a:pPr marL="400050" lvl="1" indent="0">
              <a:buNone/>
            </a:pPr>
            <a:r>
              <a:rPr lang="en-US" dirty="0" err="1"/>
              <a:t>trgl.set_values</a:t>
            </a:r>
            <a:r>
              <a:rPr lang="en-US" dirty="0"/>
              <a:t> (4,5);</a:t>
            </a:r>
          </a:p>
          <a:p>
            <a:pPr marL="400050" lvl="1" indent="0">
              <a:buNone/>
            </a:pPr>
            <a:r>
              <a:rPr lang="en-US" dirty="0" err="1"/>
              <a:t>rect.output</a:t>
            </a:r>
            <a:r>
              <a:rPr lang="en-US" dirty="0"/>
              <a:t> (</a:t>
            </a:r>
            <a:r>
              <a:rPr lang="en-US" dirty="0" err="1"/>
              <a:t>rect.area</a:t>
            </a:r>
            <a:r>
              <a:rPr lang="en-US" dirty="0"/>
              <a:t>());</a:t>
            </a:r>
          </a:p>
          <a:p>
            <a:pPr marL="400050" lvl="1" indent="0">
              <a:buNone/>
            </a:pPr>
            <a:r>
              <a:rPr lang="en-US" dirty="0" err="1"/>
              <a:t>trgl.output</a:t>
            </a:r>
            <a:r>
              <a:rPr lang="en-US" dirty="0"/>
              <a:t> (</a:t>
            </a:r>
            <a:r>
              <a:rPr lang="en-US" dirty="0" err="1"/>
              <a:t>trgl.area</a:t>
            </a:r>
            <a:r>
              <a:rPr lang="en-US" dirty="0"/>
              <a:t>());</a:t>
            </a:r>
          </a:p>
          <a:p>
            <a:pPr marL="400050" lvl="1" indent="0">
              <a:buNone/>
            </a:pPr>
            <a:r>
              <a:rPr lang="en-US" dirty="0"/>
              <a:t>return 0;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2441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/>
              <a:t>Pointers to base </a:t>
            </a:r>
            <a:r>
              <a:rPr lang="en-GB" b="1" dirty="0" smtClean="0"/>
              <a:t>class &amp; </a:t>
            </a:r>
            <a:br>
              <a:rPr lang="en-GB" b="1" dirty="0" smtClean="0"/>
            </a:br>
            <a:r>
              <a:rPr lang="en-GB" b="1" dirty="0" smtClean="0"/>
              <a:t>Virtual members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9600" dirty="0"/>
              <a:t>#include &lt;</a:t>
            </a:r>
            <a:r>
              <a:rPr lang="en-US" sz="9600" dirty="0" err="1"/>
              <a:t>iostream.h</a:t>
            </a:r>
            <a:r>
              <a:rPr lang="en-US" sz="9600" dirty="0"/>
              <a:t>&gt;</a:t>
            </a:r>
          </a:p>
          <a:p>
            <a:pPr marL="0" indent="0">
              <a:buNone/>
            </a:pPr>
            <a:endParaRPr lang="en-US" sz="9600" dirty="0"/>
          </a:p>
          <a:p>
            <a:pPr marL="0" indent="0">
              <a:buNone/>
            </a:pPr>
            <a:r>
              <a:rPr lang="en-US" sz="9600" dirty="0"/>
              <a:t>class </a:t>
            </a:r>
            <a:r>
              <a:rPr lang="en-US" sz="9600" dirty="0" err="1"/>
              <a:t>CPolygon</a:t>
            </a:r>
            <a:r>
              <a:rPr lang="en-US" sz="9600" dirty="0"/>
              <a:t> {</a:t>
            </a:r>
          </a:p>
          <a:p>
            <a:pPr marL="400050" lvl="1" indent="0">
              <a:buNone/>
            </a:pPr>
            <a:r>
              <a:rPr lang="en-US" sz="9600" dirty="0"/>
              <a:t>protected:</a:t>
            </a:r>
          </a:p>
          <a:p>
            <a:pPr marL="400050" lvl="1" indent="0">
              <a:buNone/>
            </a:pPr>
            <a:r>
              <a:rPr lang="en-US" sz="9600" dirty="0" err="1"/>
              <a:t>int</a:t>
            </a:r>
            <a:r>
              <a:rPr lang="en-US" sz="9600" dirty="0"/>
              <a:t> width, height;</a:t>
            </a:r>
          </a:p>
          <a:p>
            <a:pPr marL="400050" lvl="1" indent="0">
              <a:buNone/>
            </a:pPr>
            <a:r>
              <a:rPr lang="en-US" sz="9600" dirty="0"/>
              <a:t>public:</a:t>
            </a:r>
          </a:p>
          <a:p>
            <a:pPr marL="400050" lvl="1" indent="0">
              <a:buNone/>
            </a:pPr>
            <a:endParaRPr lang="en-US" sz="9600" dirty="0"/>
          </a:p>
          <a:p>
            <a:pPr marL="400050" lvl="1" indent="0">
              <a:buNone/>
            </a:pPr>
            <a:r>
              <a:rPr lang="en-US" sz="9600" dirty="0"/>
              <a:t>void </a:t>
            </a:r>
            <a:r>
              <a:rPr lang="en-US" sz="9600" dirty="0" err="1"/>
              <a:t>set_values</a:t>
            </a:r>
            <a:r>
              <a:rPr lang="en-US" sz="9600" dirty="0"/>
              <a:t> (</a:t>
            </a:r>
            <a:r>
              <a:rPr lang="en-US" sz="9600" dirty="0" err="1"/>
              <a:t>int</a:t>
            </a:r>
            <a:r>
              <a:rPr lang="en-US" sz="9600" dirty="0"/>
              <a:t> a, </a:t>
            </a:r>
            <a:r>
              <a:rPr lang="en-US" sz="9600" dirty="0" err="1"/>
              <a:t>int</a:t>
            </a:r>
            <a:r>
              <a:rPr lang="en-US" sz="9600" dirty="0"/>
              <a:t> b)</a:t>
            </a:r>
          </a:p>
          <a:p>
            <a:pPr marL="400050" lvl="1" indent="0">
              <a:buNone/>
            </a:pPr>
            <a:r>
              <a:rPr lang="en-US" sz="9600" dirty="0"/>
              <a:t>{ width=a; height=b; }</a:t>
            </a:r>
          </a:p>
          <a:p>
            <a:pPr marL="400050" lvl="1" indent="0">
              <a:buNone/>
            </a:pPr>
            <a:endParaRPr lang="en-US" sz="9600" dirty="0"/>
          </a:p>
          <a:p>
            <a:pPr marL="400050" lvl="1" indent="0">
              <a:buNone/>
            </a:pPr>
            <a:r>
              <a:rPr lang="en-US" sz="9600" dirty="0"/>
              <a:t>virtual </a:t>
            </a:r>
            <a:r>
              <a:rPr lang="en-US" sz="9600" dirty="0" err="1"/>
              <a:t>int</a:t>
            </a:r>
            <a:r>
              <a:rPr lang="en-US" sz="9600" dirty="0"/>
              <a:t> area (void)</a:t>
            </a:r>
          </a:p>
          <a:p>
            <a:pPr marL="400050" lvl="1" indent="0">
              <a:buNone/>
            </a:pPr>
            <a:r>
              <a:rPr lang="en-US" sz="9600" dirty="0"/>
              <a:t>{ return (0); }</a:t>
            </a:r>
          </a:p>
          <a:p>
            <a:pPr marL="0" indent="0">
              <a:buNone/>
            </a:pPr>
            <a:r>
              <a:rPr lang="en-US" sz="9600" dirty="0" smtClean="0"/>
              <a:t>};</a:t>
            </a:r>
            <a:endParaRPr lang="en-US" sz="96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2441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/>
              <a:t>Pointers to base </a:t>
            </a:r>
            <a:r>
              <a:rPr lang="en-GB" b="1" dirty="0" smtClean="0"/>
              <a:t>class &amp; </a:t>
            </a:r>
            <a:br>
              <a:rPr lang="en-GB" b="1" dirty="0" smtClean="0"/>
            </a:br>
            <a:r>
              <a:rPr lang="en-GB" b="1" dirty="0" smtClean="0"/>
              <a:t>Virtual members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class </a:t>
            </a:r>
            <a:r>
              <a:rPr lang="en-US" dirty="0" err="1"/>
              <a:t>CRectangle</a:t>
            </a:r>
            <a:r>
              <a:rPr lang="en-US" dirty="0"/>
              <a:t>: public </a:t>
            </a:r>
            <a:r>
              <a:rPr lang="en-US" dirty="0" err="1"/>
              <a:t>CPolygon</a:t>
            </a:r>
            <a:r>
              <a:rPr lang="en-US" dirty="0"/>
              <a:t> {</a:t>
            </a:r>
          </a:p>
          <a:p>
            <a:pPr marL="400050" lvl="1" indent="0">
              <a:buNone/>
            </a:pPr>
            <a:r>
              <a:rPr lang="en-US" dirty="0"/>
              <a:t>public:</a:t>
            </a:r>
          </a:p>
          <a:p>
            <a:pPr marL="400050" lvl="1" indent="0">
              <a:buNone/>
            </a:pPr>
            <a:r>
              <a:rPr lang="en-US" dirty="0" err="1"/>
              <a:t>int</a:t>
            </a:r>
            <a:r>
              <a:rPr lang="en-US" dirty="0"/>
              <a:t> area (void)</a:t>
            </a:r>
          </a:p>
          <a:p>
            <a:pPr marL="400050" lvl="1" indent="0">
              <a:buNone/>
            </a:pPr>
            <a:r>
              <a:rPr lang="en-US" dirty="0"/>
              <a:t>{ return (width * height); }</a:t>
            </a:r>
          </a:p>
          <a:p>
            <a:pPr marL="0" indent="0">
              <a:buNone/>
            </a:pPr>
            <a:r>
              <a:rPr lang="en-US" dirty="0"/>
              <a:t>};</a:t>
            </a:r>
          </a:p>
          <a:p>
            <a:pPr marL="0" indent="0">
              <a:buNone/>
            </a:pPr>
            <a:r>
              <a:rPr lang="en-US" dirty="0"/>
              <a:t>class </a:t>
            </a:r>
            <a:r>
              <a:rPr lang="en-US" dirty="0" err="1"/>
              <a:t>CTriangle</a:t>
            </a:r>
            <a:r>
              <a:rPr lang="en-US" dirty="0"/>
              <a:t>: public </a:t>
            </a:r>
            <a:r>
              <a:rPr lang="en-US" dirty="0" err="1"/>
              <a:t>CPolygon</a:t>
            </a:r>
            <a:r>
              <a:rPr lang="en-US" dirty="0"/>
              <a:t> {</a:t>
            </a:r>
          </a:p>
          <a:p>
            <a:pPr marL="400050" lvl="1" indent="0">
              <a:buNone/>
            </a:pPr>
            <a:r>
              <a:rPr lang="en-US" dirty="0"/>
              <a:t>public:</a:t>
            </a:r>
          </a:p>
          <a:p>
            <a:pPr marL="400050" lvl="1" indent="0">
              <a:buNone/>
            </a:pPr>
            <a:r>
              <a:rPr lang="en-US" dirty="0" err="1"/>
              <a:t>int</a:t>
            </a:r>
            <a:r>
              <a:rPr lang="en-US" dirty="0"/>
              <a:t> area (void)</a:t>
            </a:r>
          </a:p>
          <a:p>
            <a:pPr marL="400050" lvl="1" indent="0">
              <a:buNone/>
            </a:pPr>
            <a:r>
              <a:rPr lang="en-US" dirty="0"/>
              <a:t>{ return (width * height / 2); }</a:t>
            </a:r>
          </a:p>
          <a:p>
            <a:pPr marL="0" indent="0">
              <a:buNone/>
            </a:pPr>
            <a:r>
              <a:rPr lang="en-US" dirty="0"/>
              <a:t>};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4041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/>
              <a:t>Pointers to base </a:t>
            </a:r>
            <a:r>
              <a:rPr lang="en-GB" b="1" dirty="0" smtClean="0"/>
              <a:t>class &amp; </a:t>
            </a:r>
            <a:br>
              <a:rPr lang="en-GB" b="1" dirty="0" smtClean="0"/>
            </a:br>
            <a:r>
              <a:rPr lang="en-GB" b="1" dirty="0" smtClean="0"/>
              <a:t>Virtual members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main () {</a:t>
            </a:r>
          </a:p>
          <a:p>
            <a:pPr marL="400050" lvl="1" indent="0">
              <a:buNone/>
            </a:pPr>
            <a:r>
              <a:rPr lang="en-US" dirty="0" err="1"/>
              <a:t>CRectangle</a:t>
            </a:r>
            <a:r>
              <a:rPr lang="en-US" dirty="0"/>
              <a:t> </a:t>
            </a:r>
            <a:r>
              <a:rPr lang="en-US" dirty="0" err="1"/>
              <a:t>rect</a:t>
            </a:r>
            <a:r>
              <a:rPr lang="en-US" dirty="0"/>
              <a:t>;</a:t>
            </a:r>
          </a:p>
          <a:p>
            <a:pPr marL="400050" lvl="1" indent="0">
              <a:buNone/>
            </a:pPr>
            <a:r>
              <a:rPr lang="en-US" dirty="0" err="1"/>
              <a:t>CTriangle</a:t>
            </a:r>
            <a:r>
              <a:rPr lang="en-US" dirty="0"/>
              <a:t> </a:t>
            </a:r>
            <a:r>
              <a:rPr lang="en-US" dirty="0" err="1"/>
              <a:t>trgl</a:t>
            </a:r>
            <a:r>
              <a:rPr lang="en-US" dirty="0"/>
              <a:t>;</a:t>
            </a:r>
          </a:p>
          <a:p>
            <a:pPr marL="400050" lvl="1" indent="0">
              <a:buNone/>
            </a:pPr>
            <a:r>
              <a:rPr lang="en-US" dirty="0" err="1"/>
              <a:t>CPolygon</a:t>
            </a:r>
            <a:r>
              <a:rPr lang="en-US" dirty="0"/>
              <a:t> poly;</a:t>
            </a:r>
          </a:p>
          <a:p>
            <a:pPr marL="400050" lvl="1" indent="0">
              <a:buNone/>
            </a:pPr>
            <a:r>
              <a:rPr lang="en-US" dirty="0" err="1"/>
              <a:t>CPolygon</a:t>
            </a:r>
            <a:r>
              <a:rPr lang="en-US" dirty="0"/>
              <a:t> * ppoly1 = &amp;</a:t>
            </a:r>
            <a:r>
              <a:rPr lang="en-US" dirty="0" err="1"/>
              <a:t>rect</a:t>
            </a:r>
            <a:r>
              <a:rPr lang="en-US" dirty="0"/>
              <a:t>;</a:t>
            </a:r>
          </a:p>
          <a:p>
            <a:pPr marL="400050" lvl="1" indent="0">
              <a:buNone/>
            </a:pPr>
            <a:r>
              <a:rPr lang="en-US" dirty="0" err="1"/>
              <a:t>CPolygon</a:t>
            </a:r>
            <a:r>
              <a:rPr lang="en-US" dirty="0"/>
              <a:t> * ppoly2 = &amp;</a:t>
            </a:r>
            <a:r>
              <a:rPr lang="en-US" dirty="0" err="1"/>
              <a:t>trgl</a:t>
            </a:r>
            <a:r>
              <a:rPr lang="en-US" dirty="0"/>
              <a:t>;</a:t>
            </a:r>
          </a:p>
          <a:p>
            <a:pPr marL="400050" lvl="1" indent="0">
              <a:buNone/>
            </a:pPr>
            <a:r>
              <a:rPr lang="en-US" dirty="0" err="1"/>
              <a:t>CPolygon</a:t>
            </a:r>
            <a:r>
              <a:rPr lang="en-US" dirty="0"/>
              <a:t> * ppoly3 = &amp;poly;</a:t>
            </a:r>
          </a:p>
          <a:p>
            <a:pPr marL="400050" lvl="1" indent="0">
              <a:buNone/>
            </a:pPr>
            <a:r>
              <a:rPr lang="en-US" dirty="0"/>
              <a:t>ppoly1-&gt;</a:t>
            </a:r>
            <a:r>
              <a:rPr lang="en-US" dirty="0" err="1"/>
              <a:t>set_values</a:t>
            </a:r>
            <a:r>
              <a:rPr lang="en-US" dirty="0"/>
              <a:t> (4,5);</a:t>
            </a:r>
          </a:p>
          <a:p>
            <a:pPr marL="400050" lvl="1" indent="0">
              <a:buNone/>
            </a:pPr>
            <a:r>
              <a:rPr lang="en-US" dirty="0"/>
              <a:t>ppoly2-&gt;</a:t>
            </a:r>
            <a:r>
              <a:rPr lang="en-US" dirty="0" err="1"/>
              <a:t>set_values</a:t>
            </a:r>
            <a:r>
              <a:rPr lang="en-US" dirty="0"/>
              <a:t> (4,5);</a:t>
            </a:r>
          </a:p>
          <a:p>
            <a:pPr marL="400050" lvl="1" indent="0">
              <a:buNone/>
            </a:pPr>
            <a:r>
              <a:rPr lang="en-US" dirty="0"/>
              <a:t>ppoly3-&gt;</a:t>
            </a:r>
            <a:r>
              <a:rPr lang="en-US" dirty="0" err="1"/>
              <a:t>set_values</a:t>
            </a:r>
            <a:r>
              <a:rPr lang="en-US" dirty="0"/>
              <a:t> (4,5);</a:t>
            </a:r>
          </a:p>
          <a:p>
            <a:pPr marL="400050" lvl="1" indent="0">
              <a:buNone/>
            </a:pPr>
            <a:r>
              <a:rPr lang="en-US" dirty="0" err="1"/>
              <a:t>cout</a:t>
            </a:r>
            <a:r>
              <a:rPr lang="en-US" dirty="0"/>
              <a:t> &lt;&lt; ppoly1-&gt;area()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pPr marL="400050" lvl="1" indent="0">
              <a:buNone/>
            </a:pPr>
            <a:r>
              <a:rPr lang="en-US" dirty="0" err="1"/>
              <a:t>cout</a:t>
            </a:r>
            <a:r>
              <a:rPr lang="en-US" dirty="0"/>
              <a:t> &lt;&lt; ppoly2-&gt;area()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pPr marL="400050" lvl="1" indent="0">
              <a:buNone/>
            </a:pPr>
            <a:r>
              <a:rPr lang="en-US" dirty="0" err="1"/>
              <a:t>cout</a:t>
            </a:r>
            <a:r>
              <a:rPr lang="en-US" dirty="0"/>
              <a:t> &lt;&lt; ppoly3-&gt;area()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pPr marL="400050" lvl="1" indent="0">
              <a:buNone/>
            </a:pPr>
            <a:r>
              <a:rPr lang="en-US" dirty="0"/>
              <a:t>return 0;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934200" y="4495800"/>
            <a:ext cx="1295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Output:</a:t>
            </a:r>
            <a:endParaRPr lang="en-US" dirty="0"/>
          </a:p>
          <a:p>
            <a:r>
              <a:rPr lang="en-GB" b="1" dirty="0"/>
              <a:t>20</a:t>
            </a:r>
            <a:endParaRPr lang="en-US" dirty="0"/>
          </a:p>
          <a:p>
            <a:r>
              <a:rPr lang="en-GB" b="1" dirty="0"/>
              <a:t>10</a:t>
            </a:r>
            <a:endParaRPr lang="en-US" dirty="0"/>
          </a:p>
          <a:p>
            <a:r>
              <a:rPr lang="en-GB" b="1" dirty="0"/>
              <a:t>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834835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Abstract base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// abstract class </a:t>
            </a:r>
            <a:r>
              <a:rPr lang="en-US" dirty="0" err="1"/>
              <a:t>CPolygon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class </a:t>
            </a:r>
            <a:r>
              <a:rPr lang="en-US" dirty="0" err="1"/>
              <a:t>CPolygon</a:t>
            </a:r>
            <a:r>
              <a:rPr lang="en-US" dirty="0"/>
              <a:t> {</a:t>
            </a:r>
          </a:p>
          <a:p>
            <a:pPr marL="400050" lvl="1" indent="0">
              <a:buNone/>
            </a:pPr>
            <a:r>
              <a:rPr lang="en-US" dirty="0"/>
              <a:t>protected:</a:t>
            </a:r>
          </a:p>
          <a:p>
            <a:pPr marL="400050" lvl="1" indent="0">
              <a:buNone/>
            </a:pPr>
            <a:r>
              <a:rPr lang="en-US" dirty="0" err="1"/>
              <a:t>int</a:t>
            </a:r>
            <a:r>
              <a:rPr lang="en-US" dirty="0"/>
              <a:t> width, height;</a:t>
            </a:r>
          </a:p>
          <a:p>
            <a:pPr marL="400050" lvl="1" indent="0">
              <a:buNone/>
            </a:pPr>
            <a:r>
              <a:rPr lang="en-US" dirty="0"/>
              <a:t>public:</a:t>
            </a:r>
          </a:p>
          <a:p>
            <a:pPr marL="400050" lvl="1" indent="0">
              <a:buNone/>
            </a:pPr>
            <a:r>
              <a:rPr lang="en-US" dirty="0"/>
              <a:t>void </a:t>
            </a:r>
            <a:r>
              <a:rPr lang="en-US" dirty="0" err="1"/>
              <a:t>set_values</a:t>
            </a:r>
            <a:r>
              <a:rPr lang="en-US" dirty="0"/>
              <a:t> (</a:t>
            </a:r>
            <a:r>
              <a:rPr lang="en-US" dirty="0" err="1"/>
              <a:t>int</a:t>
            </a:r>
            <a:r>
              <a:rPr lang="en-US" dirty="0"/>
              <a:t> a, </a:t>
            </a:r>
            <a:r>
              <a:rPr lang="en-US" dirty="0" err="1"/>
              <a:t>int</a:t>
            </a:r>
            <a:r>
              <a:rPr lang="en-US" dirty="0"/>
              <a:t> b)</a:t>
            </a:r>
          </a:p>
          <a:p>
            <a:pPr marL="400050" lvl="1" indent="0">
              <a:buNone/>
            </a:pPr>
            <a:r>
              <a:rPr lang="en-US" dirty="0"/>
              <a:t>{ width=a; height=b; }</a:t>
            </a:r>
          </a:p>
          <a:p>
            <a:pPr marL="400050" lvl="1" indent="0">
              <a:buNone/>
            </a:pPr>
            <a:r>
              <a:rPr lang="en-US" dirty="0"/>
              <a:t>virtual </a:t>
            </a:r>
            <a:r>
              <a:rPr lang="en-US" dirty="0" err="1"/>
              <a:t>int</a:t>
            </a:r>
            <a:r>
              <a:rPr lang="en-US" dirty="0"/>
              <a:t> area (void) =0;</a:t>
            </a:r>
          </a:p>
          <a:p>
            <a:pPr marL="0" indent="0">
              <a:buNone/>
            </a:pPr>
            <a:r>
              <a:rPr lang="en-US" dirty="0"/>
              <a:t>};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834835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 smtClean="0"/>
              <a:t>Review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 smtClean="0"/>
              <a:t>2 Marks:</a:t>
            </a:r>
          </a:p>
          <a:p>
            <a:pPr marL="0" indent="0">
              <a:buNone/>
            </a:pPr>
            <a:r>
              <a:rPr lang="en-US" dirty="0" smtClean="0"/>
              <a:t>1. Define Constructor.</a:t>
            </a:r>
          </a:p>
          <a:p>
            <a:pPr marL="0" indent="0">
              <a:buNone/>
            </a:pPr>
            <a:r>
              <a:rPr lang="en-US" dirty="0" smtClean="0"/>
              <a:t>2. What is need for Inheritance?</a:t>
            </a:r>
          </a:p>
          <a:p>
            <a:pPr marL="0" indent="0">
              <a:buNone/>
            </a:pPr>
            <a:r>
              <a:rPr lang="en-US" dirty="0" smtClean="0"/>
              <a:t>3. </a:t>
            </a:r>
            <a:r>
              <a:rPr lang="en-US" dirty="0"/>
              <a:t>What is need for </a:t>
            </a:r>
            <a:r>
              <a:rPr lang="en-US" dirty="0" smtClean="0"/>
              <a:t>Virtual member in C++?</a:t>
            </a:r>
          </a:p>
          <a:p>
            <a:pPr marL="0" indent="0">
              <a:buNone/>
            </a:pPr>
            <a:r>
              <a:rPr lang="en-US" dirty="0" smtClean="0"/>
              <a:t>4. </a:t>
            </a:r>
            <a:r>
              <a:rPr lang="en-US" dirty="0"/>
              <a:t>What is need for </a:t>
            </a:r>
            <a:r>
              <a:rPr lang="en-US" dirty="0" smtClean="0"/>
              <a:t>Friend functions in C++?</a:t>
            </a:r>
          </a:p>
          <a:p>
            <a:pPr marL="0" indent="0">
              <a:buNone/>
            </a:pPr>
            <a:r>
              <a:rPr lang="en-US" dirty="0" smtClean="0"/>
              <a:t>5. </a:t>
            </a:r>
            <a:r>
              <a:rPr lang="en-US" dirty="0"/>
              <a:t>What is need for Friend  </a:t>
            </a:r>
            <a:r>
              <a:rPr lang="en-US" dirty="0" smtClean="0"/>
              <a:t>classes  </a:t>
            </a:r>
            <a:r>
              <a:rPr lang="en-US" dirty="0"/>
              <a:t>in C++?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5 Marks:</a:t>
            </a:r>
          </a:p>
          <a:p>
            <a:pPr marL="514350" indent="-514350">
              <a:buAutoNum type="arabicPeriod"/>
            </a:pPr>
            <a:r>
              <a:rPr lang="en-US" dirty="0" smtClean="0"/>
              <a:t>Write short notes of C++ constructors and destructors.</a:t>
            </a:r>
          </a:p>
          <a:p>
            <a:pPr marL="514350" indent="-514350">
              <a:buAutoNum type="arabicPeriod"/>
            </a:pPr>
            <a:r>
              <a:rPr lang="en-US" dirty="0" smtClean="0"/>
              <a:t>Write short notes on </a:t>
            </a:r>
            <a:r>
              <a:rPr lang="en-US" dirty="0"/>
              <a:t>Basic OOP concepts </a:t>
            </a:r>
            <a:r>
              <a:rPr lang="en-US" dirty="0" smtClean="0"/>
              <a:t>, features and benefits. </a:t>
            </a:r>
          </a:p>
          <a:p>
            <a:pPr marL="514350" indent="-514350">
              <a:buFont typeface="Arial" pitchFamily="34" charset="0"/>
              <a:buAutoNum type="arabicPeriod"/>
            </a:pPr>
            <a:r>
              <a:rPr lang="en-US" dirty="0"/>
              <a:t>Write short notes on Function overloading </a:t>
            </a:r>
            <a:r>
              <a:rPr lang="en-US" dirty="0" smtClean="0"/>
              <a:t> in C++. </a:t>
            </a:r>
            <a:endParaRPr lang="en-US" dirty="0"/>
          </a:p>
          <a:p>
            <a:pPr marL="514350" indent="-514350">
              <a:buFont typeface="Arial" pitchFamily="34" charset="0"/>
              <a:buAutoNum type="arabicPeriod"/>
            </a:pPr>
            <a:r>
              <a:rPr lang="en-US" dirty="0"/>
              <a:t>Write short notes on </a:t>
            </a:r>
            <a:r>
              <a:rPr lang="en-US" dirty="0" smtClean="0"/>
              <a:t>C++ Virtual Functions.</a:t>
            </a:r>
            <a:endParaRPr lang="en-US" dirty="0"/>
          </a:p>
          <a:p>
            <a:pPr marL="514350" indent="-514350">
              <a:buFont typeface="Arial" pitchFamily="34" charset="0"/>
              <a:buAutoNum type="arabicPeriod"/>
            </a:pPr>
            <a:r>
              <a:rPr lang="en-US" dirty="0"/>
              <a:t>Write short notes on </a:t>
            </a:r>
            <a:r>
              <a:rPr lang="en-US" dirty="0" smtClean="0"/>
              <a:t>use of Friend Functions in C++.</a:t>
            </a:r>
            <a:endParaRPr lang="en-US" dirty="0"/>
          </a:p>
          <a:p>
            <a:pPr marL="514350" indent="-514350"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10 Marks: </a:t>
            </a:r>
          </a:p>
          <a:p>
            <a:pPr marL="514350" indent="-514350">
              <a:buAutoNum type="arabicPeriod"/>
            </a:pPr>
            <a:r>
              <a:rPr lang="en-US" dirty="0" smtClean="0"/>
              <a:t>Explain the concept of Operator overloading in C++ with suitable example. </a:t>
            </a:r>
          </a:p>
          <a:p>
            <a:pPr marL="514350" indent="-514350">
              <a:buAutoNum type="arabicPeriod"/>
            </a:pPr>
            <a:r>
              <a:rPr lang="en-US" dirty="0" smtClean="0"/>
              <a:t>Explain Inheritances in C++ and its types with suitable examples.</a:t>
            </a:r>
          </a:p>
          <a:p>
            <a:pPr marL="514350" indent="-514350">
              <a:buAutoNum type="arabicPeriod"/>
            </a:pPr>
            <a:r>
              <a:rPr lang="en-US" dirty="0" smtClean="0"/>
              <a:t>Explain the concept of pointer to abstract base classes in C++ with a suitable example program. </a:t>
            </a:r>
          </a:p>
        </p:txBody>
      </p:sp>
    </p:spTree>
    <p:extLst>
      <p:ext uri="{BB962C8B-B14F-4D97-AF65-F5344CB8AC3E}">
        <p14:creationId xmlns:p14="http://schemas.microsoft.com/office/powerpoint/2010/main" val="2758348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CSCA 412: OBJECT ORIENTED PROGRAMMING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Module-III: (9 </a:t>
            </a:r>
            <a:r>
              <a:rPr lang="en-US" dirty="0" err="1" smtClean="0"/>
              <a:t>Hrs</a:t>
            </a:r>
            <a:r>
              <a:rPr lang="en-US" dirty="0" smtClean="0"/>
              <a:t>)</a:t>
            </a:r>
          </a:p>
          <a:p>
            <a:r>
              <a:rPr lang="en-US" dirty="0" smtClean="0"/>
              <a:t>Introduction to Java Applet programming – Graphic Programming - Managing input and output files – Java Collections.</a:t>
            </a:r>
          </a:p>
        </p:txBody>
      </p:sp>
    </p:spTree>
    <p:extLst>
      <p:ext uri="{BB962C8B-B14F-4D97-AF65-F5344CB8AC3E}">
        <p14:creationId xmlns:p14="http://schemas.microsoft.com/office/powerpoint/2010/main" val="251461271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CSCA 412: OBJECT ORIENTED PROGRAMMING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Module-III: (9 </a:t>
            </a:r>
            <a:r>
              <a:rPr lang="en-US" dirty="0" err="1" smtClean="0"/>
              <a:t>Hrs</a:t>
            </a:r>
            <a:r>
              <a:rPr lang="en-US" dirty="0" smtClean="0"/>
              <a:t>)</a:t>
            </a:r>
          </a:p>
          <a:p>
            <a:r>
              <a:rPr lang="en-US" dirty="0" smtClean="0"/>
              <a:t>Introduction to Java Applet programming – Graphic Programming - Managing input and output files – Java Collections.</a:t>
            </a:r>
          </a:p>
        </p:txBody>
      </p:sp>
    </p:spTree>
    <p:extLst>
      <p:ext uri="{BB962C8B-B14F-4D97-AF65-F5344CB8AC3E}">
        <p14:creationId xmlns:p14="http://schemas.microsoft.com/office/powerpoint/2010/main" val="1244651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Introduction to Java Applet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www.w3schools.in/java/java-applets</a:t>
            </a:r>
            <a:r>
              <a:rPr lang="en-US" dirty="0" smtClean="0"/>
              <a:t> </a:t>
            </a:r>
          </a:p>
          <a:p>
            <a:r>
              <a:rPr lang="en-US" dirty="0" smtClean="0">
                <a:hlinkClick r:id="rId3" action="ppaction://hlinkfile"/>
              </a:rPr>
              <a:t>Notes </a:t>
            </a:r>
            <a:endParaRPr lang="en-US" dirty="0"/>
          </a:p>
          <a:p>
            <a:r>
              <a:rPr lang="en-US" dirty="0" smtClean="0"/>
              <a:t>Examples: </a:t>
            </a:r>
          </a:p>
          <a:p>
            <a:pPr lvl="1"/>
            <a:r>
              <a:rPr lang="en-US" dirty="0" smtClean="0"/>
              <a:t>Code</a:t>
            </a:r>
          </a:p>
          <a:p>
            <a:pPr lvl="1"/>
            <a:r>
              <a:rPr lang="en-US" dirty="0" smtClean="0"/>
              <a:t>Applet Page </a:t>
            </a:r>
          </a:p>
          <a:p>
            <a:r>
              <a:rPr lang="en-US" dirty="0" smtClean="0"/>
              <a:t>Applet Graphics Programming</a:t>
            </a:r>
          </a:p>
          <a:p>
            <a:pPr lvl="1"/>
            <a:r>
              <a:rPr lang="en-US" dirty="0" smtClean="0"/>
              <a:t>Assignment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366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Managing input and output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Java Files</a:t>
            </a:r>
            <a:endParaRPr lang="en-US" dirty="0"/>
          </a:p>
          <a:p>
            <a:r>
              <a:rPr lang="en-US" dirty="0"/>
              <a:t>https://www.w3schools.com/java/java_files.asp</a:t>
            </a:r>
          </a:p>
        </p:txBody>
      </p:sp>
    </p:spTree>
    <p:extLst>
      <p:ext uri="{BB962C8B-B14F-4D97-AF65-F5344CB8AC3E}">
        <p14:creationId xmlns:p14="http://schemas.microsoft.com/office/powerpoint/2010/main" val="2120043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Collections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Collection Tutorial Java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https</a:t>
            </a:r>
            <a:r>
              <a:rPr lang="en-US" dirty="0"/>
              <a:t>://www.w3schools.blog/collection-tutorial-java</a:t>
            </a:r>
          </a:p>
        </p:txBody>
      </p:sp>
    </p:spTree>
    <p:extLst>
      <p:ext uri="{BB962C8B-B14F-4D97-AF65-F5344CB8AC3E}">
        <p14:creationId xmlns:p14="http://schemas.microsoft.com/office/powerpoint/2010/main" val="3278794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 smtClean="0"/>
              <a:t>Review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smtClean="0"/>
              <a:t>2 Marks:</a:t>
            </a:r>
          </a:p>
          <a:p>
            <a:pPr marL="514350" indent="-514350">
              <a:buAutoNum type="arabicPeriod"/>
            </a:pPr>
            <a:r>
              <a:rPr lang="en-US" dirty="0" smtClean="0"/>
              <a:t>Define java Applet.</a:t>
            </a:r>
          </a:p>
          <a:p>
            <a:pPr marL="514350" indent="-514350">
              <a:buAutoNum type="arabicPeriod"/>
            </a:pPr>
            <a:r>
              <a:rPr lang="en-US" dirty="0" smtClean="0"/>
              <a:t>What are the advantages of Applets?</a:t>
            </a:r>
          </a:p>
          <a:p>
            <a:pPr marL="514350" indent="-514350">
              <a:buAutoNum type="arabicPeriod"/>
            </a:pPr>
            <a:r>
              <a:rPr lang="en-US" dirty="0" smtClean="0"/>
              <a:t>What are the drawback of using Applets?</a:t>
            </a:r>
          </a:p>
          <a:p>
            <a:pPr marL="514350" indent="-514350">
              <a:buAutoNum type="arabicPeriod"/>
            </a:pPr>
            <a:r>
              <a:rPr lang="en-US" dirty="0" smtClean="0"/>
              <a:t>Define Java Collection. </a:t>
            </a:r>
          </a:p>
          <a:p>
            <a:pPr marL="514350" indent="-514350">
              <a:buAutoNum type="arabicPeriod"/>
            </a:pPr>
            <a:r>
              <a:rPr lang="en-US" dirty="0" smtClean="0"/>
              <a:t>What is Java Animation in Applets?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5 Marks:</a:t>
            </a:r>
          </a:p>
          <a:p>
            <a:pPr marL="514350" indent="-514350">
              <a:buAutoNum type="arabicPeriod"/>
            </a:pPr>
            <a:r>
              <a:rPr lang="en-US" dirty="0" smtClean="0"/>
              <a:t>Write short notes of Applet Hierarchy.</a:t>
            </a:r>
          </a:p>
          <a:p>
            <a:pPr marL="514350" indent="-514350">
              <a:buAutoNum type="arabicPeriod"/>
            </a:pPr>
            <a:r>
              <a:rPr lang="en-US" dirty="0"/>
              <a:t>Write short notes of </a:t>
            </a:r>
            <a:r>
              <a:rPr lang="en-US" dirty="0" smtClean="0"/>
              <a:t>Applet Life Cycle.</a:t>
            </a:r>
          </a:p>
          <a:p>
            <a:pPr marL="514350" indent="-514350">
              <a:buAutoNum type="arabicPeriod"/>
            </a:pPr>
            <a:r>
              <a:rPr lang="en-US" dirty="0"/>
              <a:t>Write short notes of </a:t>
            </a:r>
            <a:r>
              <a:rPr lang="en-US" dirty="0" smtClean="0"/>
              <a:t>Applet coding and execution method. </a:t>
            </a:r>
          </a:p>
          <a:p>
            <a:pPr marL="514350" indent="-514350">
              <a:buAutoNum type="arabicPeriod"/>
            </a:pPr>
            <a:r>
              <a:rPr lang="en-US" dirty="0" smtClean="0"/>
              <a:t>Write short notes on Java Collections. 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10 Marks:</a:t>
            </a:r>
          </a:p>
          <a:p>
            <a:pPr marL="514350" indent="-514350">
              <a:buAutoNum type="arabicPeriod"/>
            </a:pPr>
            <a:r>
              <a:rPr lang="en-US" dirty="0" smtClean="0"/>
              <a:t>Explain Event handing in Applets with suitable examples. </a:t>
            </a:r>
          </a:p>
          <a:p>
            <a:pPr marL="514350" indent="-514350">
              <a:buAutoNum type="arabicPeriod"/>
            </a:pPr>
            <a:r>
              <a:rPr lang="en-US" dirty="0" smtClean="0"/>
              <a:t>Explain the </a:t>
            </a:r>
            <a:r>
              <a:rPr lang="en-US" dirty="0" err="1" smtClean="0"/>
              <a:t>ArrayList</a:t>
            </a:r>
            <a:r>
              <a:rPr lang="en-US" dirty="0" smtClean="0"/>
              <a:t> java </a:t>
            </a:r>
            <a:r>
              <a:rPr lang="en-US" dirty="0" err="1" smtClean="0"/>
              <a:t>Collecctions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240320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CSCA 412: OBJECT ORIENTED PROGRAMMING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Module-IV: (9 </a:t>
            </a:r>
            <a:r>
              <a:rPr lang="en-US" dirty="0" err="1" smtClean="0"/>
              <a:t>Hrs</a:t>
            </a:r>
            <a:r>
              <a:rPr lang="en-US" dirty="0" smtClean="0"/>
              <a:t>)</a:t>
            </a:r>
          </a:p>
          <a:p>
            <a:r>
              <a:rPr lang="en-US" dirty="0" smtClean="0"/>
              <a:t>Event Handling – Applets – AWT: Working with windows, Graphics and Text – AWT controls – layout Managers and Menus – Images.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74898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AWT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/>
              <a:t>Abstract Window Toolkit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 action="ppaction://hlinkfile"/>
              </a:rPr>
              <a:t>AWT Notes </a:t>
            </a:r>
            <a:endParaRPr lang="en-US" dirty="0" smtClean="0"/>
          </a:p>
          <a:p>
            <a:r>
              <a:rPr lang="en-US" dirty="0" smtClean="0"/>
              <a:t>Online Resources </a:t>
            </a:r>
          </a:p>
          <a:p>
            <a:pPr lvl="1"/>
            <a:r>
              <a:rPr lang="en-US" dirty="0">
                <a:hlinkClick r:id="rId3" action="ppaction://hlinkfile"/>
              </a:rPr>
              <a:t>Java AWT Tutorial</a:t>
            </a:r>
            <a:endParaRPr lang="en-US" dirty="0"/>
          </a:p>
          <a:p>
            <a:pPr lvl="1"/>
            <a:r>
              <a:rPr lang="en-US" dirty="0" smtClean="0">
                <a:hlinkClick r:id="rId4"/>
              </a:rPr>
              <a:t>https://www.javatpoint.com/java-awt</a:t>
            </a:r>
            <a:endParaRPr lang="en-US" dirty="0" smtClean="0"/>
          </a:p>
          <a:p>
            <a:r>
              <a:rPr lang="en-US" dirty="0" smtClean="0"/>
              <a:t>Examples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793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 smtClean="0"/>
              <a:t>Review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2 Marks:</a:t>
            </a:r>
          </a:p>
          <a:p>
            <a:pPr marL="514350" indent="-514350">
              <a:buAutoNum type="arabicPeriod"/>
            </a:pPr>
            <a:r>
              <a:rPr lang="en-US" dirty="0"/>
              <a:t>Define java </a:t>
            </a:r>
            <a:r>
              <a:rPr lang="en-US" dirty="0" smtClean="0"/>
              <a:t>AWT.</a:t>
            </a: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What are the advantages of </a:t>
            </a:r>
            <a:r>
              <a:rPr lang="en-US" dirty="0" smtClean="0"/>
              <a:t>AWT?</a:t>
            </a: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What are the </a:t>
            </a:r>
            <a:r>
              <a:rPr lang="en-US" dirty="0" smtClean="0"/>
              <a:t>AWT life cycle methods?</a:t>
            </a:r>
          </a:p>
          <a:p>
            <a:pPr marL="514350" indent="-514350">
              <a:buAutoNum type="arabicPeriod"/>
            </a:pPr>
            <a:r>
              <a:rPr lang="en-US" dirty="0" smtClean="0"/>
              <a:t>What are the features of AWT? </a:t>
            </a:r>
            <a:endParaRPr lang="en-US" dirty="0"/>
          </a:p>
          <a:p>
            <a:pPr marL="514350" indent="-514350"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/>
              <a:t>5 Marks:</a:t>
            </a:r>
          </a:p>
          <a:p>
            <a:pPr marL="514350" indent="-514350">
              <a:buAutoNum type="arabicPeriod"/>
            </a:pPr>
            <a:r>
              <a:rPr lang="en-US" dirty="0"/>
              <a:t>Write short notes of AWT</a:t>
            </a:r>
            <a:r>
              <a:rPr lang="en-US" dirty="0" smtClean="0"/>
              <a:t> Hierarchy.</a:t>
            </a: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Write short notes of AWT</a:t>
            </a:r>
            <a:r>
              <a:rPr lang="en-US" dirty="0" smtClean="0"/>
              <a:t> Even Handling.</a:t>
            </a: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Write short notes of AWT</a:t>
            </a:r>
            <a:r>
              <a:rPr lang="en-US" dirty="0" smtClean="0"/>
              <a:t> </a:t>
            </a:r>
            <a:r>
              <a:rPr lang="en-US" dirty="0"/>
              <a:t>coding and execution method. </a:t>
            </a:r>
          </a:p>
          <a:p>
            <a:pPr marL="514350" indent="-514350">
              <a:buAutoNum type="arabicPeriod"/>
            </a:pPr>
            <a:r>
              <a:rPr lang="en-US" dirty="0"/>
              <a:t>Write short notes on </a:t>
            </a:r>
            <a:r>
              <a:rPr lang="en-US" dirty="0" smtClean="0"/>
              <a:t>handing Images in AWT. </a:t>
            </a:r>
            <a:endParaRPr lang="en-US" dirty="0"/>
          </a:p>
          <a:p>
            <a:pPr marL="514350" indent="-514350"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/>
              <a:t>10 Marks:</a:t>
            </a:r>
          </a:p>
          <a:p>
            <a:pPr marL="514350" indent="-514350">
              <a:buAutoNum type="arabicPeriod"/>
            </a:pPr>
            <a:r>
              <a:rPr lang="en-US" dirty="0"/>
              <a:t>Explain Event handing in AWT</a:t>
            </a:r>
            <a:r>
              <a:rPr lang="en-US" dirty="0" smtClean="0"/>
              <a:t> </a:t>
            </a:r>
            <a:r>
              <a:rPr lang="en-US" dirty="0"/>
              <a:t>with suitable examples. </a:t>
            </a:r>
          </a:p>
          <a:p>
            <a:pPr marL="514350" indent="-514350">
              <a:buAutoNum type="arabicPeriod"/>
            </a:pPr>
            <a:r>
              <a:rPr lang="en-US" dirty="0"/>
              <a:t>Explain </a:t>
            </a:r>
            <a:r>
              <a:rPr lang="en-US" dirty="0" smtClean="0"/>
              <a:t>the implementation of AWT Menus with suitable example. </a:t>
            </a:r>
          </a:p>
        </p:txBody>
      </p:sp>
    </p:spTree>
    <p:extLst>
      <p:ext uri="{BB962C8B-B14F-4D97-AF65-F5344CB8AC3E}">
        <p14:creationId xmlns:p14="http://schemas.microsoft.com/office/powerpoint/2010/main" val="3842403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CSCA 412: OBJECT ORIENTED PROGRAMMING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Module-V: (9 </a:t>
            </a:r>
            <a:r>
              <a:rPr lang="en-US" dirty="0" err="1" smtClean="0"/>
              <a:t>Hrs</a:t>
            </a:r>
            <a:r>
              <a:rPr lang="en-US" dirty="0" smtClean="0"/>
              <a:t>)</a:t>
            </a:r>
          </a:p>
          <a:p>
            <a:r>
              <a:rPr lang="en-US" dirty="0" smtClean="0"/>
              <a:t>Java Swing and its controls– Java Beans – Servlets.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7949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Swing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 action="ppaction://hlinkfile"/>
              </a:rPr>
              <a:t>Swing Notes </a:t>
            </a:r>
            <a:endParaRPr lang="en-US" dirty="0" smtClean="0"/>
          </a:p>
          <a:p>
            <a:r>
              <a:rPr lang="en-US" dirty="0" smtClean="0"/>
              <a:t>Online Notes </a:t>
            </a:r>
          </a:p>
          <a:p>
            <a:pPr lvl="1"/>
            <a:r>
              <a:rPr lang="en-US" dirty="0">
                <a:hlinkClick r:id="rId3"/>
              </a:rPr>
              <a:t>Java Swing Tutorial</a:t>
            </a:r>
            <a:endParaRPr lang="en-US" dirty="0"/>
          </a:p>
          <a:p>
            <a:pPr lvl="1"/>
            <a:r>
              <a:rPr lang="en-US" dirty="0"/>
              <a:t>https://www.javatpoint.com/java-swing</a:t>
            </a:r>
          </a:p>
        </p:txBody>
      </p:sp>
    </p:spTree>
    <p:extLst>
      <p:ext uri="{BB962C8B-B14F-4D97-AF65-F5344CB8AC3E}">
        <p14:creationId xmlns:p14="http://schemas.microsoft.com/office/powerpoint/2010/main" val="10804926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CSCA 412: OBJECT ORIENTED PROGRAMMING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Module-IV: (9 </a:t>
            </a:r>
            <a:r>
              <a:rPr lang="en-US" dirty="0" err="1" smtClean="0"/>
              <a:t>Hrs</a:t>
            </a:r>
            <a:r>
              <a:rPr lang="en-US" dirty="0" smtClean="0"/>
              <a:t>)</a:t>
            </a:r>
          </a:p>
          <a:p>
            <a:r>
              <a:rPr lang="en-US" dirty="0" smtClean="0"/>
              <a:t>Event Handling – Applets – AWT: Working with windows, Graphics and Text – AWT controls – layout Managers and Menus – Images.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1461271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Beans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JavaBean</a:t>
            </a:r>
            <a:endParaRPr lang="en-US" dirty="0"/>
          </a:p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www.javatpoint.com/java-bean</a:t>
            </a:r>
            <a:endParaRPr lang="en-US" dirty="0" smtClean="0"/>
          </a:p>
          <a:p>
            <a:r>
              <a:rPr lang="en-US" dirty="0" smtClean="0"/>
              <a:t>Examples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24230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Servlets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Servlet Tutorial | Java Servlet Tutorial</a:t>
            </a:r>
            <a:endParaRPr lang="en-US" dirty="0"/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www.w3schools.blog/servlet-tutorial</a:t>
            </a:r>
            <a:endParaRPr lang="en-US" dirty="0" smtClean="0"/>
          </a:p>
          <a:p>
            <a:endParaRPr lang="en-US" dirty="0"/>
          </a:p>
          <a:p>
            <a:r>
              <a:rPr lang="en-US" dirty="0">
                <a:hlinkClick r:id="rId3"/>
              </a:rPr>
              <a:t>Servlets | Servlet Tutorial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www.javatpoint.com/servlet-tutorial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Examples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77687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 smtClean="0"/>
              <a:t>Review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/>
              <a:t>2 Marks:</a:t>
            </a:r>
          </a:p>
          <a:p>
            <a:pPr marL="514350" indent="-514350">
              <a:buAutoNum type="arabicPeriod"/>
            </a:pPr>
            <a:r>
              <a:rPr lang="en-US" dirty="0" smtClean="0"/>
              <a:t>What is Java SWING. </a:t>
            </a:r>
          </a:p>
          <a:p>
            <a:pPr marL="514350" indent="-514350">
              <a:buAutoNum type="arabicPeriod"/>
            </a:pPr>
            <a:r>
              <a:rPr lang="en-US" dirty="0" smtClean="0"/>
              <a:t>What is a Java Bean. </a:t>
            </a:r>
          </a:p>
          <a:p>
            <a:pPr marL="514350" indent="-514350">
              <a:buAutoNum type="arabicPeriod"/>
            </a:pPr>
            <a:r>
              <a:rPr lang="en-US" dirty="0" smtClean="0"/>
              <a:t>Features of Java Swing.</a:t>
            </a:r>
          </a:p>
          <a:p>
            <a:pPr marL="514350" indent="-514350">
              <a:buAutoNum type="arabicPeriod"/>
            </a:pPr>
            <a:r>
              <a:rPr lang="en-US" dirty="0" smtClean="0"/>
              <a:t>Features of Java Bean.</a:t>
            </a:r>
          </a:p>
          <a:p>
            <a:pPr marL="514350" indent="-514350">
              <a:buAutoNum type="arabicPeriod"/>
            </a:pPr>
            <a:r>
              <a:rPr lang="en-US" dirty="0" smtClean="0"/>
              <a:t>Define Bean attributes.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5 Marks:</a:t>
            </a:r>
          </a:p>
          <a:p>
            <a:pPr marL="514350" indent="-514350">
              <a:buAutoNum type="arabicPeriod"/>
            </a:pPr>
            <a:r>
              <a:rPr lang="en-US" dirty="0" smtClean="0"/>
              <a:t>List the </a:t>
            </a:r>
            <a:r>
              <a:rPr lang="en-US" dirty="0"/>
              <a:t>differences between java </a:t>
            </a:r>
            <a:r>
              <a:rPr lang="en-US" dirty="0" err="1"/>
              <a:t>awt</a:t>
            </a:r>
            <a:r>
              <a:rPr lang="en-US" dirty="0"/>
              <a:t> and swing </a:t>
            </a:r>
            <a:r>
              <a:rPr lang="en-US" dirty="0" smtClean="0"/>
              <a:t>.</a:t>
            </a:r>
          </a:p>
          <a:p>
            <a:pPr marL="514350" indent="-514350">
              <a:buAutoNum type="arabicPeriod"/>
            </a:pPr>
            <a:r>
              <a:rPr lang="en-US" dirty="0" smtClean="0"/>
              <a:t>Write short notes on Java SWING components. </a:t>
            </a:r>
          </a:p>
          <a:p>
            <a:pPr marL="514350" indent="-514350">
              <a:buAutoNum type="arabicPeriod"/>
            </a:pPr>
            <a:r>
              <a:rPr lang="en-US" dirty="0"/>
              <a:t>Write </a:t>
            </a:r>
            <a:r>
              <a:rPr lang="en-US" dirty="0" smtClean="0"/>
              <a:t>short notes on Java Bean Components.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10 Marks: </a:t>
            </a:r>
          </a:p>
          <a:p>
            <a:pPr marL="514350" indent="-514350">
              <a:buAutoNum type="arabicPeriod"/>
            </a:pPr>
            <a:r>
              <a:rPr lang="en-US" dirty="0" smtClean="0"/>
              <a:t>Write a complete program to create a window application using java SWING and explain.</a:t>
            </a:r>
          </a:p>
          <a:p>
            <a:pPr marL="514350" indent="-514350">
              <a:buAutoNum type="arabicPeriod"/>
            </a:pPr>
            <a:r>
              <a:rPr lang="en-US" dirty="0" smtClean="0"/>
              <a:t>Explain the concept of Java Bean with suitable examples. </a:t>
            </a:r>
          </a:p>
          <a:p>
            <a:pPr marL="514350" indent="-51435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9560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CSCA 412: OBJECT ORIENTED PROGRAMMING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Module-V: (9 </a:t>
            </a:r>
            <a:r>
              <a:rPr lang="en-US" dirty="0" err="1" smtClean="0"/>
              <a:t>Hrs</a:t>
            </a:r>
            <a:r>
              <a:rPr lang="en-US" dirty="0" smtClean="0"/>
              <a:t>)</a:t>
            </a:r>
          </a:p>
          <a:p>
            <a:r>
              <a:rPr lang="en-US" dirty="0" smtClean="0"/>
              <a:t>Java Swing and its controls– Java Beans – Servlets.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6127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CSCA 412: OBJECT ORIENTED PROGRAMMING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endParaRPr lang="en-US" dirty="0" smtClean="0"/>
          </a:p>
          <a:p>
            <a:r>
              <a:rPr lang="en-US" dirty="0" smtClean="0"/>
              <a:t>Text Books:</a:t>
            </a:r>
          </a:p>
          <a:p>
            <a:r>
              <a:rPr lang="en-US" sz="2400" dirty="0" smtClean="0"/>
              <a:t>1. </a:t>
            </a:r>
            <a:r>
              <a:rPr lang="en-US" sz="2400" dirty="0" err="1" smtClean="0"/>
              <a:t>E.Balagurusamy</a:t>
            </a:r>
            <a:r>
              <a:rPr lang="en-US" sz="2400" dirty="0" smtClean="0"/>
              <a:t> (2013): Object Oriented Programming With C++, McGraw-Hill Education, Sixth Edition.</a:t>
            </a:r>
          </a:p>
          <a:p>
            <a:r>
              <a:rPr lang="en-US" sz="2400" dirty="0" smtClean="0"/>
              <a:t>2. E. </a:t>
            </a:r>
            <a:r>
              <a:rPr lang="en-US" sz="2400" dirty="0" err="1" smtClean="0"/>
              <a:t>Balagurusamy</a:t>
            </a:r>
            <a:r>
              <a:rPr lang="en-US" sz="2400" dirty="0" smtClean="0"/>
              <a:t>, Programming with Java, A Primer, 2010, Fourth Edition, McGraw Hill.</a:t>
            </a:r>
          </a:p>
          <a:p>
            <a:r>
              <a:rPr lang="en-US" sz="2400" dirty="0" smtClean="0"/>
              <a:t>3. Herbert </a:t>
            </a:r>
            <a:r>
              <a:rPr lang="en-US" sz="2400" dirty="0" err="1" smtClean="0"/>
              <a:t>Schildt</a:t>
            </a:r>
            <a:r>
              <a:rPr lang="en-US" sz="2400" dirty="0" smtClean="0"/>
              <a:t>, The Complete Reference: Java 2, 2002, Fifth Edition, McGraw Hill.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146127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CSCA 412: OBJECT ORIENTED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Continuous  Assessment </a:t>
            </a:r>
          </a:p>
          <a:p>
            <a:pPr lvl="1"/>
            <a:r>
              <a:rPr lang="en-US" sz="2000" dirty="0" smtClean="0"/>
              <a:t>Internal </a:t>
            </a:r>
          </a:p>
          <a:p>
            <a:pPr lvl="2"/>
            <a:r>
              <a:rPr lang="en-US" sz="1600" dirty="0" smtClean="0"/>
              <a:t>2 Internal Assessment Test s(MCQ) – 35 Marks</a:t>
            </a:r>
          </a:p>
          <a:p>
            <a:pPr lvl="2"/>
            <a:r>
              <a:rPr lang="en-US" sz="1600" dirty="0" smtClean="0"/>
              <a:t>1 Assignment  - 5 Marks </a:t>
            </a:r>
          </a:p>
          <a:p>
            <a:pPr lvl="2"/>
            <a:r>
              <a:rPr lang="en-US" sz="1600" dirty="0" smtClean="0"/>
              <a:t>Total 40 Marks (Internal)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 smtClean="0"/>
              <a:t>External </a:t>
            </a:r>
          </a:p>
          <a:p>
            <a:pPr lvl="2"/>
            <a:r>
              <a:rPr lang="en-US" sz="1600" dirty="0" smtClean="0"/>
              <a:t>Total 60 Marks</a:t>
            </a:r>
          </a:p>
          <a:p>
            <a:pPr lvl="2"/>
            <a:r>
              <a:rPr lang="en-US" sz="1600" dirty="0" smtClean="0"/>
              <a:t>2 Marks </a:t>
            </a:r>
            <a:r>
              <a:rPr lang="en-US" sz="1600" dirty="0" err="1" smtClean="0"/>
              <a:t>Qus</a:t>
            </a:r>
            <a:r>
              <a:rPr lang="en-US" sz="1600" dirty="0" smtClean="0"/>
              <a:t>. 10 numbers – 20 Marks.</a:t>
            </a:r>
          </a:p>
          <a:p>
            <a:pPr lvl="2"/>
            <a:r>
              <a:rPr lang="en-US" sz="1600" dirty="0" smtClean="0"/>
              <a:t>5 </a:t>
            </a:r>
            <a:r>
              <a:rPr lang="en-US" sz="1600" dirty="0"/>
              <a:t>Marks </a:t>
            </a:r>
            <a:r>
              <a:rPr lang="en-US" sz="1600" dirty="0" err="1"/>
              <a:t>Qus</a:t>
            </a:r>
            <a:r>
              <a:rPr lang="en-US" sz="1600" dirty="0"/>
              <a:t>. </a:t>
            </a:r>
            <a:r>
              <a:rPr lang="en-US" sz="1600" dirty="0" smtClean="0"/>
              <a:t>4 </a:t>
            </a:r>
            <a:r>
              <a:rPr lang="en-US" sz="1600" dirty="0"/>
              <a:t>numbers – 20 Marks</a:t>
            </a:r>
            <a:r>
              <a:rPr lang="en-US" sz="1600" dirty="0" smtClean="0"/>
              <a:t>.</a:t>
            </a:r>
          </a:p>
          <a:p>
            <a:pPr lvl="2"/>
            <a:r>
              <a:rPr lang="en-US" sz="1600" dirty="0" smtClean="0"/>
              <a:t>10 </a:t>
            </a:r>
            <a:r>
              <a:rPr lang="en-US" sz="1600" dirty="0"/>
              <a:t>Marks </a:t>
            </a:r>
            <a:r>
              <a:rPr lang="en-US" sz="1600" dirty="0" err="1"/>
              <a:t>Qus</a:t>
            </a:r>
            <a:r>
              <a:rPr lang="en-US" sz="1600" dirty="0"/>
              <a:t>. </a:t>
            </a:r>
            <a:r>
              <a:rPr lang="en-US" sz="1600" dirty="0" smtClean="0"/>
              <a:t>2 </a:t>
            </a:r>
            <a:r>
              <a:rPr lang="en-US" sz="1600" dirty="0"/>
              <a:t>numbers – 20 Marks.</a:t>
            </a:r>
          </a:p>
          <a:p>
            <a:pPr lvl="2"/>
            <a:endParaRPr lang="en-US" sz="1600" dirty="0"/>
          </a:p>
          <a:p>
            <a:pPr lvl="2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176428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2689</Words>
  <Application>Microsoft Office PowerPoint</Application>
  <PresentationFormat>On-screen Show (4:3)</PresentationFormat>
  <Paragraphs>579</Paragraphs>
  <Slides>62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63" baseType="lpstr">
      <vt:lpstr>Office Theme</vt:lpstr>
      <vt:lpstr>CSCA 412: OBJECT ORIENTED PROGRAMMING (MCA) </vt:lpstr>
      <vt:lpstr>CSCA 412: OBJECT ORIENTED PROGRAMMING </vt:lpstr>
      <vt:lpstr>CSCA 412: OBJECT ORIENTED PROGRAMMING </vt:lpstr>
      <vt:lpstr>CSCA 412: OBJECT ORIENTED PROGRAMMING </vt:lpstr>
      <vt:lpstr>CSCA 412: OBJECT ORIENTED PROGRAMMING </vt:lpstr>
      <vt:lpstr>CSCA 412: OBJECT ORIENTED PROGRAMMING </vt:lpstr>
      <vt:lpstr>CSCA 412: OBJECT ORIENTED PROGRAMMING </vt:lpstr>
      <vt:lpstr>CSCA 412: OBJECT ORIENTED PROGRAMMING </vt:lpstr>
      <vt:lpstr>CSCA 412: OBJECT ORIENTED PROGRAMMING</vt:lpstr>
      <vt:lpstr>CSCA 412: OBJECT ORIENTED PROGRAMMING </vt:lpstr>
      <vt:lpstr>Namespace</vt:lpstr>
      <vt:lpstr>Review Questions</vt:lpstr>
      <vt:lpstr>CSCA 412: OBJECT ORIENTED PROGRAMMING </vt:lpstr>
      <vt:lpstr>Constructor</vt:lpstr>
      <vt:lpstr>Constructor and destructors</vt:lpstr>
      <vt:lpstr>Constructor and destructors</vt:lpstr>
      <vt:lpstr>Constructor and destructors</vt:lpstr>
      <vt:lpstr>Constructor and destructors</vt:lpstr>
      <vt:lpstr>Constructor and destructors</vt:lpstr>
      <vt:lpstr>// overloading class constructors</vt:lpstr>
      <vt:lpstr>// overloading class constructors</vt:lpstr>
      <vt:lpstr>// overloading class constructors</vt:lpstr>
      <vt:lpstr>Overloading operators</vt:lpstr>
      <vt:lpstr>Overloading operators</vt:lpstr>
      <vt:lpstr>Overloading operators</vt:lpstr>
      <vt:lpstr>Overloading operators</vt:lpstr>
      <vt:lpstr>Overloading operators</vt:lpstr>
      <vt:lpstr>// friend functions</vt:lpstr>
      <vt:lpstr>// friend functions</vt:lpstr>
      <vt:lpstr>// friend functions</vt:lpstr>
      <vt:lpstr>// friend class</vt:lpstr>
      <vt:lpstr>// friend class</vt:lpstr>
      <vt:lpstr>// friend class</vt:lpstr>
      <vt:lpstr>Inheritance between classes</vt:lpstr>
      <vt:lpstr>Inheritance between classes</vt:lpstr>
      <vt:lpstr>Inheritance between classes</vt:lpstr>
      <vt:lpstr>Inheritance between classes</vt:lpstr>
      <vt:lpstr>Inheritance between classes</vt:lpstr>
      <vt:lpstr>Inheritance between classes</vt:lpstr>
      <vt:lpstr>Inheritance between classes</vt:lpstr>
      <vt:lpstr>Multiple inheritance</vt:lpstr>
      <vt:lpstr>Multiple inheritance</vt:lpstr>
      <vt:lpstr>Multiple inheritance</vt:lpstr>
      <vt:lpstr>Multiple inheritance</vt:lpstr>
      <vt:lpstr>Pointers to base class &amp;  Virtual members</vt:lpstr>
      <vt:lpstr>Pointers to base class &amp;  Virtual members</vt:lpstr>
      <vt:lpstr>Pointers to base class &amp;  Virtual members</vt:lpstr>
      <vt:lpstr>Abstract base classes</vt:lpstr>
      <vt:lpstr>Review Questions</vt:lpstr>
      <vt:lpstr>CSCA 412: OBJECT ORIENTED PROGRAMMING </vt:lpstr>
      <vt:lpstr>Introduction to Java Applet programming</vt:lpstr>
      <vt:lpstr>Managing input and output files</vt:lpstr>
      <vt:lpstr>Java Collections</vt:lpstr>
      <vt:lpstr>Review Questions</vt:lpstr>
      <vt:lpstr>CSCA 412: OBJECT ORIENTED PROGRAMMING </vt:lpstr>
      <vt:lpstr>AWT (Abstract Window Toolkit)</vt:lpstr>
      <vt:lpstr>Review Questions</vt:lpstr>
      <vt:lpstr>CSCA 412: OBJECT ORIENTED PROGRAMMING </vt:lpstr>
      <vt:lpstr>Java Swing</vt:lpstr>
      <vt:lpstr>Java Beans</vt:lpstr>
      <vt:lpstr>Servlets</vt:lpstr>
      <vt:lpstr>Review Questions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CSCA 412: OBJECT ORIENTED PROGRAMMING </dc:title>
  <dc:creator>GSK</dc:creator>
  <cp:lastModifiedBy>GSK</cp:lastModifiedBy>
  <cp:revision>136</cp:revision>
  <dcterms:created xsi:type="dcterms:W3CDTF">2023-08-24T07:35:13Z</dcterms:created>
  <dcterms:modified xsi:type="dcterms:W3CDTF">2023-10-18T09:23:01Z</dcterms:modified>
</cp:coreProperties>
</file>