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58" r:id="rId4"/>
    <p:sldId id="263"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6" r:id="rId23"/>
    <p:sldId id="279" r:id="rId24"/>
    <p:sldId id="280" r:id="rId25"/>
    <p:sldId id="281" r:id="rId26"/>
    <p:sldId id="282" r:id="rId27"/>
    <p:sldId id="283" r:id="rId28"/>
    <p:sldId id="284" r:id="rId29"/>
    <p:sldId id="285" r:id="rId30"/>
    <p:sldId id="286" r:id="rId31"/>
    <p:sldId id="287" r:id="rId32"/>
    <p:sldId id="292" r:id="rId33"/>
    <p:sldId id="293" r:id="rId34"/>
    <p:sldId id="289" r:id="rId35"/>
    <p:sldId id="290" r:id="rId36"/>
    <p:sldId id="291"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CC180-0321-4234-A67F-8E2E0786B116}"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6CF60A-48D0-4D14-B076-D62CB7E6E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6CF60A-48D0-4D14-B076-D62CB7E6E475}"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6CF60A-48D0-4D14-B076-D62CB7E6E475}"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6CF60A-48D0-4D14-B076-D62CB7E6E475}"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communication_computer_network/transmission_control_protocol.htm" TargetMode="External"/><Relationship Id="rId2" Type="http://schemas.openxmlformats.org/officeDocument/2006/relationships/hyperlink" Target="https://www.tutorialspoint.com/data_communication_computer_network/data_link_layer_introduction.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data_communication_computer_network/data_link_layer_introduction.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computer-network-frequency-division-and-time-division-multiplex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925762"/>
          </a:xfrm>
        </p:spPr>
        <p:txBody>
          <a:bodyPr>
            <a:normAutofit/>
          </a:bodyPr>
          <a:lstStyle/>
          <a:p>
            <a:r>
              <a:rPr lang="en-US" b="1" dirty="0" smtClean="0"/>
              <a:t>ELEMENTARY DATA LINK PROTOCOLS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pic>
        <p:nvPicPr>
          <p:cNvPr id="4" name="Content Placeholder 3" descr="Screenshot 2024-04-12 063617.png"/>
          <p:cNvPicPr>
            <a:picLocks noGrp="1" noChangeAspect="1"/>
          </p:cNvPicPr>
          <p:nvPr>
            <p:ph idx="1"/>
          </p:nvPr>
        </p:nvPicPr>
        <p:blipFill>
          <a:blip r:embed="rId2"/>
          <a:stretch>
            <a:fillRect/>
          </a:stretch>
        </p:blipFill>
        <p:spPr>
          <a:xfrm>
            <a:off x="457200" y="1600200"/>
            <a:ext cx="8078757" cy="4525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SLIDING WINDOW PROTOCOLS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Sliding window protocols are </a:t>
            </a:r>
            <a:r>
              <a:rPr lang="en-US" b="1" dirty="0" smtClean="0">
                <a:hlinkClick r:id="rId2"/>
              </a:rPr>
              <a:t>data link layer</a:t>
            </a:r>
            <a:r>
              <a:rPr lang="en-US" dirty="0" smtClean="0"/>
              <a:t> protocols for reliable and sequential delivery of data frames. The sliding window is also used in </a:t>
            </a:r>
            <a:r>
              <a:rPr lang="en-US" b="1" dirty="0" smtClean="0">
                <a:hlinkClick r:id="rId3"/>
              </a:rPr>
              <a:t>Transmission Control Protocol</a:t>
            </a:r>
            <a:r>
              <a:rPr lang="en-US" dirty="0" smtClean="0"/>
              <a:t>.</a:t>
            </a:r>
          </a:p>
          <a:p>
            <a:r>
              <a:rPr lang="en-US" dirty="0" smtClean="0"/>
              <a:t>In this protocol, multiple frames can be sent by a sender at a time before receiving an acknowledgment from the receiver. </a:t>
            </a:r>
            <a:endParaRPr lang="en-US" dirty="0" smtClean="0"/>
          </a:p>
          <a:p>
            <a:r>
              <a:rPr lang="en-US" dirty="0" smtClean="0"/>
              <a:t>The </a:t>
            </a:r>
            <a:r>
              <a:rPr lang="en-US" dirty="0" smtClean="0"/>
              <a:t>term sliding window refers to the</a:t>
            </a:r>
            <a:r>
              <a:rPr lang="en-US" b="1" dirty="0" smtClean="0"/>
              <a:t> imaginary boxes to hold frames</a:t>
            </a:r>
            <a:r>
              <a:rPr lang="en-US" dirty="0" smtClean="0"/>
              <a:t>. Sliding window method is also known as windowing.</a:t>
            </a:r>
          </a:p>
          <a:p>
            <a:r>
              <a:rPr lang="en-US" dirty="0" smtClean="0"/>
              <a:t>When a data frame arrives, instead of immediately sending a separate control frame, the receiver restrains itself and waits until the network layer passes it the next packet. </a:t>
            </a:r>
          </a:p>
          <a:p>
            <a:r>
              <a:rPr lang="en-US" dirty="0" smtClean="0"/>
              <a:t>The acknowledgement is attached to the outgoing data frame (using the </a:t>
            </a:r>
            <a:r>
              <a:rPr lang="en-US" i="1" dirty="0" err="1" smtClean="0"/>
              <a:t>ack</a:t>
            </a:r>
            <a:r>
              <a:rPr lang="en-US" i="1" dirty="0" smtClean="0"/>
              <a:t> field in the frame header). </a:t>
            </a:r>
          </a:p>
          <a:p>
            <a:r>
              <a:rPr lang="en-US" i="1" dirty="0" smtClean="0"/>
              <a:t>In effect, the acknowledgement gets a </a:t>
            </a:r>
            <a:r>
              <a:rPr lang="en-US" dirty="0" smtClean="0"/>
              <a:t>free ride on the next outgoing data frame.</a:t>
            </a:r>
          </a:p>
          <a:p>
            <a:r>
              <a:rPr lang="en-US" dirty="0" smtClean="0"/>
              <a:t> The technique of temporarily delaying outgoing acknowledgements so that they can be hooked onto the next outgoing data frame is known as </a:t>
            </a:r>
            <a:r>
              <a:rPr lang="en-US" b="1" dirty="0" smtClean="0"/>
              <a:t>piggybacking.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39823" y="2636255"/>
            <a:ext cx="7064353" cy="24538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One-Bit Sliding Window Protocol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one – bit sliding window protocol, the size of the window is 1. </a:t>
            </a:r>
          </a:p>
          <a:p>
            <a:r>
              <a:rPr lang="en-US" dirty="0" smtClean="0"/>
              <a:t>So the sender transmits a frame, waits for its acknowledgment, then transmits the next frame. </a:t>
            </a:r>
          </a:p>
          <a:p>
            <a:r>
              <a:rPr lang="en-US" dirty="0" smtClean="0"/>
              <a:t>Thus it uses the concept of stop and waits for the protocol. This protocol provides for full – duplex communications. </a:t>
            </a:r>
          </a:p>
          <a:p>
            <a:r>
              <a:rPr lang="en-US" dirty="0" smtClean="0"/>
              <a:t>Hence, the acknowledgment is attached along with the next data frame to be sent by piggybacking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pic>
        <p:nvPicPr>
          <p:cNvPr id="4" name="Content Placeholder 3" descr="Screenshot 2024-04-12 065750.png"/>
          <p:cNvPicPr>
            <a:picLocks noGrp="1" noChangeAspect="1"/>
          </p:cNvPicPr>
          <p:nvPr>
            <p:ph idx="1"/>
          </p:nvPr>
        </p:nvPicPr>
        <p:blipFill>
          <a:blip r:embed="rId2"/>
          <a:stretch>
            <a:fillRect/>
          </a:stretch>
        </p:blipFill>
        <p:spPr>
          <a:xfrm>
            <a:off x="228600" y="1600200"/>
            <a:ext cx="8458199"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Sliding window protocol using Go-back N</a:t>
            </a:r>
            <a:endParaRPr lang="en-US" dirty="0"/>
          </a:p>
        </p:txBody>
      </p:sp>
      <p:sp>
        <p:nvSpPr>
          <p:cNvPr id="5" name="Content Placeholder 4"/>
          <p:cNvSpPr>
            <a:spLocks noGrp="1"/>
          </p:cNvSpPr>
          <p:nvPr>
            <p:ph idx="1"/>
          </p:nvPr>
        </p:nvSpPr>
        <p:spPr/>
        <p:txBody>
          <a:bodyPr/>
          <a:lstStyle/>
          <a:p>
            <a:r>
              <a:rPr lang="en-US" dirty="0" smtClean="0"/>
              <a:t>Go-Back-N protocol, also called Go-Back-N Automatic Repeat </a:t>
            </a:r>
            <a:r>
              <a:rPr lang="en-US" dirty="0" err="1" smtClean="0"/>
              <a:t>reQuest</a:t>
            </a:r>
            <a:r>
              <a:rPr lang="en-US" dirty="0" smtClean="0"/>
              <a:t>, is a </a:t>
            </a:r>
            <a:r>
              <a:rPr lang="en-US" b="1" dirty="0" smtClean="0">
                <a:hlinkClick r:id="rId2"/>
              </a:rPr>
              <a:t>data link layer</a:t>
            </a:r>
            <a:r>
              <a:rPr lang="en-US" dirty="0" smtClean="0"/>
              <a:t> protocol that uses a sliding window method for reliable and sequential delivery of data frames.</a:t>
            </a:r>
          </a:p>
          <a:p>
            <a:r>
              <a:rPr lang="en-US" dirty="0" smtClean="0"/>
              <a:t> It is a case of sliding window protocol having to send window size of N and receiving window size of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sp>
        <p:nvSpPr>
          <p:cNvPr id="3" name="Content Placeholder 2"/>
          <p:cNvSpPr>
            <a:spLocks noGrp="1"/>
          </p:cNvSpPr>
          <p:nvPr>
            <p:ph idx="1"/>
          </p:nvPr>
        </p:nvSpPr>
        <p:spPr/>
        <p:txBody>
          <a:bodyPr/>
          <a:lstStyle/>
          <a:p>
            <a:r>
              <a:rPr lang="en-US" dirty="0" smtClean="0"/>
              <a:t> For example, if the sending window size is 4, then the sequence numbers will be 0, 1, 2, 3, 0, 1, 2, 3, 0, 1, and so on. </a:t>
            </a:r>
          </a:p>
          <a:p>
            <a:r>
              <a:rPr lang="en-US" dirty="0" smtClean="0"/>
              <a:t>The number of bits in the sequence number is 2 to generate the binary sequence 00, 01, 10, 11.</a:t>
            </a:r>
          </a:p>
          <a:p>
            <a:r>
              <a:rPr lang="en-US" dirty="0" smtClean="0"/>
              <a:t>The size of the receiving window is 1.</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Protocol using Selective Repeat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Selective repeat protocol, is to allow the receiver to accept and buffer the frames following a damaged or lost one.</a:t>
            </a:r>
          </a:p>
          <a:p>
            <a:r>
              <a:rPr lang="en-US" dirty="0" smtClean="0"/>
              <a:t>In this protocol, both sender and receiver maintain a window of outstanding and acceptable sequence numbers, respectively. </a:t>
            </a:r>
          </a:p>
          <a:p>
            <a:r>
              <a:rPr lang="en-US" dirty="0" smtClean="0"/>
              <a:t>The sender’s window size starts out at 0 and grows to some predefined maximum. </a:t>
            </a:r>
          </a:p>
          <a:p>
            <a:r>
              <a:rPr lang="en-US" dirty="0" smtClean="0"/>
              <a:t>The receiver’s window, in contrast, is always fixed in size and equal to the predetermined maximum.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Cntn,</a:t>
            </a:r>
            <a:endParaRPr lang="en-US" dirty="0"/>
          </a:p>
        </p:txBody>
      </p:sp>
      <p:pic>
        <p:nvPicPr>
          <p:cNvPr id="6" name="Content Placeholder 5" descr="Screenshot 2024-04-12 072536.png"/>
          <p:cNvPicPr>
            <a:picLocks noGrp="1" noChangeAspect="1"/>
          </p:cNvPicPr>
          <p:nvPr>
            <p:ph idx="1"/>
          </p:nvPr>
        </p:nvPicPr>
        <p:blipFill>
          <a:blip r:embed="rId2"/>
          <a:stretch>
            <a:fillRect/>
          </a:stretch>
        </p:blipFill>
        <p:spPr>
          <a:xfrm>
            <a:off x="856102" y="1600200"/>
            <a:ext cx="7431795"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Protocol Verification </a:t>
            </a:r>
            <a:endParaRPr lang="en-US" dirty="0"/>
          </a:p>
        </p:txBody>
      </p:sp>
      <p:sp>
        <p:nvSpPr>
          <p:cNvPr id="3" name="Content Placeholder 2"/>
          <p:cNvSpPr>
            <a:spLocks noGrp="1"/>
          </p:cNvSpPr>
          <p:nvPr>
            <p:ph idx="1"/>
          </p:nvPr>
        </p:nvSpPr>
        <p:spPr/>
        <p:txBody>
          <a:bodyPr/>
          <a:lstStyle/>
          <a:p>
            <a:r>
              <a:rPr lang="en-US" dirty="0" smtClean="0"/>
              <a:t>Finite State Machined Model</a:t>
            </a:r>
          </a:p>
          <a:p>
            <a:r>
              <a:rPr lang="en-US" dirty="0" smtClean="0"/>
              <a:t>Petri Net Model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Implementation of the physical, data link, and network layers</a:t>
            </a:r>
            <a:endParaRPr lang="en-US" dirty="0"/>
          </a:p>
        </p:txBody>
      </p:sp>
      <p:pic>
        <p:nvPicPr>
          <p:cNvPr id="5" name="Content Placeholder 4" descr="Screenshot 2024-04-12 060618.png"/>
          <p:cNvPicPr>
            <a:picLocks noGrp="1" noChangeAspect="1"/>
          </p:cNvPicPr>
          <p:nvPr>
            <p:ph idx="1"/>
          </p:nvPr>
        </p:nvPicPr>
        <p:blipFill>
          <a:blip r:embed="rId2"/>
          <a:stretch>
            <a:fillRect/>
          </a:stretch>
        </p:blipFill>
        <p:spPr>
          <a:xfrm>
            <a:off x="1828800" y="1905000"/>
            <a:ext cx="5791200" cy="2772682"/>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State Machined Model</a:t>
            </a:r>
            <a:br>
              <a:rPr lang="en-US" dirty="0" smtClean="0"/>
            </a:br>
            <a:endParaRPr lang="en-US" dirty="0"/>
          </a:p>
        </p:txBody>
      </p:sp>
      <p:sp>
        <p:nvSpPr>
          <p:cNvPr id="3" name="Content Placeholder 2"/>
          <p:cNvSpPr>
            <a:spLocks noGrp="1"/>
          </p:cNvSpPr>
          <p:nvPr>
            <p:ph idx="1"/>
          </p:nvPr>
        </p:nvSpPr>
        <p:spPr/>
        <p:txBody>
          <a:bodyPr/>
          <a:lstStyle/>
          <a:p>
            <a:r>
              <a:rPr lang="en-US" dirty="0" smtClean="0"/>
              <a:t>Finite state machines mainly consist of a set of transition rules.</a:t>
            </a:r>
          </a:p>
          <a:p>
            <a:r>
              <a:rPr lang="en-US" dirty="0" smtClean="0"/>
              <a:t> In the traditional finite state machines model, the environment of the machine consists of two finite and disjoint sets of signals, input signals and output signals. </a:t>
            </a:r>
          </a:p>
          <a:p>
            <a:r>
              <a:rPr lang="en-US" dirty="0" smtClean="0"/>
              <a:t>Also, each signal has an arbitrary range of finite possible values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State Machined Model</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88342" y="1748448"/>
            <a:ext cx="7567316" cy="4229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Petri Net Model</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A Petri Net is a graphical and mathematical tool to verify systems and protocols. </a:t>
            </a:r>
          </a:p>
          <a:p>
            <a:r>
              <a:rPr lang="en-US" sz="2800" dirty="0" smtClean="0"/>
              <a:t>Petri Nets used  to analyze and verify systems in different areas of science such as artificial intelligence, parallel processing system, control systems, and numerical analysis.</a:t>
            </a:r>
          </a:p>
          <a:p>
            <a:r>
              <a:rPr lang="en-US" sz="2800" dirty="0" smtClean="0"/>
              <a:t> Petri Nets in the graphical forms are like flowcharts and network diagrams, while in mathematical forms, they are like algebra and logic subjects.</a:t>
            </a:r>
          </a:p>
          <a:p>
            <a:r>
              <a:rPr lang="en-US" sz="2800" dirty="0" smtClean="0"/>
              <a:t>Recently used to verify cryptographic and security protocols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 Petri net with two places and two transitions</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058875" y="2883926"/>
            <a:ext cx="7026249" cy="19585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Petri Net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600200"/>
            <a:ext cx="70104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Channel Allocation Multiple Access protocols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Channel allocation</a:t>
            </a:r>
            <a:r>
              <a:rPr lang="en-US" dirty="0" smtClean="0"/>
              <a:t> is a process in which a single channel is divided and allotted to multiple users in order to carry user specific tasks.</a:t>
            </a:r>
          </a:p>
          <a:p>
            <a:r>
              <a:rPr lang="en-US" dirty="0" smtClean="0"/>
              <a:t> There are user’s quantity may vary every time the process takes place.</a:t>
            </a:r>
          </a:p>
          <a:p>
            <a:r>
              <a:rPr lang="en-US" dirty="0" smtClean="0"/>
              <a:t> If there are N number of users and channel is divided into N equal-sized sub channels, Each user is assigned one portion.</a:t>
            </a:r>
          </a:p>
          <a:p>
            <a:r>
              <a:rPr lang="en-US" dirty="0" smtClean="0"/>
              <a:t> If the number of users are small and don’t vary at times, then </a:t>
            </a:r>
            <a:r>
              <a:rPr lang="en-US" b="1" dirty="0" smtClean="0"/>
              <a:t>Frequency Division Multiplexing</a:t>
            </a:r>
            <a:r>
              <a:rPr lang="en-US" dirty="0" smtClean="0"/>
              <a:t> can be used as it is a simple and efficient channel bandwidth allocating technique.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Channel allocation problem can be solved by two schemes: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263401"/>
            <a:ext cx="8229600" cy="3199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Channel Allocation in LANs and MANs:</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It is the classical or traditional approach of allocating a single channel among multiple competing users using </a:t>
            </a:r>
            <a:r>
              <a:rPr lang="en-US" u="sng" dirty="0" smtClean="0">
                <a:hlinkClick r:id="rId2"/>
              </a:rPr>
              <a:t>Frequency Division Multiplexing (FDM)</a:t>
            </a:r>
            <a:r>
              <a:rPr lang="en-US" dirty="0" smtClean="0"/>
              <a:t>. </a:t>
            </a:r>
          </a:p>
          <a:p>
            <a:r>
              <a:rPr lang="en-US" dirty="0" smtClean="0"/>
              <a:t>In this, a number of signals are transmitted at the same time, and each source transfers its signals in </a:t>
            </a:r>
            <a:r>
              <a:rPr lang="en-US" b="1" dirty="0" smtClean="0"/>
              <a:t>the allotted frequency range</a:t>
            </a:r>
            <a:r>
              <a:rPr lang="en-US" dirty="0" smtClean="0"/>
              <a:t>. There is a suitable frequency gap between the 2 adjacent signals to avoid over-lapping.</a:t>
            </a:r>
          </a:p>
          <a:p>
            <a:r>
              <a:rPr lang="en-US" dirty="0" smtClean="0"/>
              <a:t> Since the signals are transmitted in the allotted frequencies so this decreases the probability of collision.</a:t>
            </a:r>
          </a:p>
          <a:p>
            <a:r>
              <a:rPr lang="en-US" dirty="0" smtClean="0"/>
              <a:t>If there are N users, the frequency channel is divided into N equal sized portions (bandwidth), each user being assigned one portion.</a:t>
            </a:r>
          </a:p>
          <a:p>
            <a:r>
              <a:rPr lang="en-US" dirty="0" smtClean="0"/>
              <a:t>Since each user has a private frequency band, there is no interference between users.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Channel Allocation</a:t>
            </a:r>
            <a:endParaRPr lang="en-US" dirty="0"/>
          </a:p>
        </p:txBody>
      </p:sp>
      <p:sp>
        <p:nvSpPr>
          <p:cNvPr id="3" name="Content Placeholder 2"/>
          <p:cNvSpPr>
            <a:spLocks noGrp="1"/>
          </p:cNvSpPr>
          <p:nvPr>
            <p:ph idx="1"/>
          </p:nvPr>
        </p:nvSpPr>
        <p:spPr/>
        <p:txBody>
          <a:bodyPr/>
          <a:lstStyle/>
          <a:p>
            <a:r>
              <a:rPr lang="en-US" dirty="0" smtClean="0"/>
              <a:t>In dynamic channel allocation scheme, frequency bands are not permanently assigned to the users. Instead channels are allotted to users dynamically as needed, from a central pool. </a:t>
            </a:r>
          </a:p>
          <a:p>
            <a:r>
              <a:rPr lang="en-US" dirty="0" smtClean="0"/>
              <a:t>The allocation is done considering a number of parameters so that transmission interference is minimized.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Multiple Access Protocols in Computer Network</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there is a dedicated link between the sender and the receiver then data link control layer is sufficient, however if there is no dedicated link present then multiple stations can access the channel simultaneously. </a:t>
            </a:r>
          </a:p>
          <a:p>
            <a:r>
              <a:rPr lang="en-US" dirty="0" smtClean="0"/>
              <a:t>Hence multiple access protocols are required to decrease collision and avoid crosstalk.</a:t>
            </a:r>
          </a:p>
          <a:p>
            <a:r>
              <a:rPr lang="en-US" dirty="0" smtClean="0"/>
              <a:t> For example, in a classroom full of students, when a teacher asks a question and all the students (or stations) start answering simultaneously (send data at same time) then a lot of chaos is created( data overlap or data lost) then it is the job of the teacher (multiple access protocols) to manage the students and make them answer one at a time.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Cntn.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physical layer process and some of the data link layer process run on dedicate hardware called a </a:t>
            </a:r>
            <a:r>
              <a:rPr lang="en-US" b="1" dirty="0" smtClean="0"/>
              <a:t>NIC</a:t>
            </a:r>
          </a:p>
          <a:p>
            <a:pPr>
              <a:buNone/>
            </a:pPr>
            <a:r>
              <a:rPr lang="en-US" dirty="0" smtClean="0"/>
              <a:t>     (</a:t>
            </a:r>
            <a:r>
              <a:rPr lang="en-US" b="1" dirty="0" smtClean="0"/>
              <a:t>Network Interface Card). </a:t>
            </a:r>
          </a:p>
          <a:p>
            <a:r>
              <a:rPr lang="en-US" dirty="0" smtClean="0"/>
              <a:t>The rest of the link layer process and the network layer process run on the main CPU as part of the operating system, with the software for the link layer process often taking the form of a </a:t>
            </a:r>
            <a:r>
              <a:rPr lang="en-US" b="1" dirty="0" smtClean="0"/>
              <a:t>device driver. </a:t>
            </a:r>
          </a:p>
          <a:p>
            <a:r>
              <a:rPr lang="en-US" dirty="0" err="1" smtClean="0"/>
              <a:t>However,other</a:t>
            </a:r>
            <a:r>
              <a:rPr lang="en-US" dirty="0" smtClean="0"/>
              <a:t> implementations are also possible (e.g., three processes offloaded to dedicated hardware called a </a:t>
            </a:r>
            <a:r>
              <a:rPr lang="en-US" b="1" dirty="0" smtClean="0"/>
              <a:t>network accelerator,</a:t>
            </a:r>
            <a:r>
              <a:rPr lang="en-US" dirty="0" smtClean="0"/>
              <a:t> or three processes running on the main CPU on a software-defined ratio).</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Multiple access protocols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664718" y="2384773"/>
            <a:ext cx="5814564" cy="29568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Cntn</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1. Random Access Protocol:</a:t>
            </a:r>
            <a:r>
              <a:rPr lang="en-US" dirty="0" smtClean="0"/>
              <a:t> In this, all stations have same superiority that is no station has more priority than another station. Any station can send data depending on medium’s state( idle or busy).</a:t>
            </a:r>
          </a:p>
          <a:p>
            <a:pPr>
              <a:buNone/>
            </a:pPr>
            <a:r>
              <a:rPr lang="en-US" b="1" dirty="0" smtClean="0"/>
              <a:t>2. Controlled Access:</a:t>
            </a:r>
            <a:r>
              <a:rPr lang="en-US" dirty="0" smtClean="0"/>
              <a:t> </a:t>
            </a:r>
            <a:br>
              <a:rPr lang="en-US" dirty="0" smtClean="0"/>
            </a:br>
            <a:r>
              <a:rPr lang="en-US" dirty="0" smtClean="0"/>
              <a:t>In this, the data is sent by that station which is approved by all other stations.</a:t>
            </a:r>
          </a:p>
          <a:p>
            <a:pPr>
              <a:buNone/>
            </a:pPr>
            <a:r>
              <a:rPr lang="en-US" b="1" dirty="0" smtClean="0"/>
              <a:t>3. Channelization:</a:t>
            </a:r>
            <a:r>
              <a:rPr lang="en-US" dirty="0" smtClean="0"/>
              <a:t> </a:t>
            </a:r>
            <a:br>
              <a:rPr lang="en-US" dirty="0" smtClean="0"/>
            </a:br>
            <a:r>
              <a:rPr lang="en-US" dirty="0" smtClean="0"/>
              <a:t>In this, the available bandwidth of the link is shared in time, frequency and code to multiple stations to access channel simultaneously.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Institute of Electrical and Electronics Engineers, is an organization that develops standards for the electronics industry and computers. </a:t>
            </a:r>
          </a:p>
          <a:p>
            <a:r>
              <a:rPr lang="en-US" dirty="0" smtClean="0"/>
              <a:t>IEEE is composed of numerous scientists, engineers, and students from all over the globe.</a:t>
            </a:r>
          </a:p>
          <a:p>
            <a:r>
              <a:rPr lang="en-US" dirty="0" smtClean="0"/>
              <a:t> The main AIM of IEEE is to ensure foster technological innovation and excellence for the benefit of humanity.</a:t>
            </a:r>
          </a:p>
          <a:p>
            <a:r>
              <a:rPr lang="en-US" dirty="0" smtClean="0"/>
              <a:t>The IEEE standards in computer networks ensure communication between various devices; it also helps to make sure that the network service, i.e., the Internet and its related technologies, must follow a set of guidelines and practices so that all the networking devices can communicate and work smoothly.</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Contn</a:t>
            </a:r>
            <a:r>
              <a:rPr lang="en-US" dirty="0" smtClean="0"/>
              <a:t>,</a:t>
            </a:r>
            <a:endParaRPr lang="en-US" dirty="0"/>
          </a:p>
        </p:txBody>
      </p:sp>
      <p:sp>
        <p:nvSpPr>
          <p:cNvPr id="3" name="Content Placeholder 2"/>
          <p:cNvSpPr>
            <a:spLocks noGrp="1"/>
          </p:cNvSpPr>
          <p:nvPr>
            <p:ph idx="1"/>
          </p:nvPr>
        </p:nvSpPr>
        <p:spPr/>
        <p:txBody>
          <a:bodyPr/>
          <a:lstStyle/>
          <a:p>
            <a:r>
              <a:rPr lang="en-US" dirty="0" smtClean="0"/>
              <a:t>IEEE divided the data link layer into two sub-parts, namely</a:t>
            </a:r>
          </a:p>
          <a:p>
            <a:pPr>
              <a:buFont typeface="Wingdings" pitchFamily="2" charset="2"/>
              <a:buChar char="v"/>
            </a:pPr>
            <a:r>
              <a:rPr lang="en-US" dirty="0" smtClean="0"/>
              <a:t>LLC or Logical Link Control and</a:t>
            </a:r>
          </a:p>
          <a:p>
            <a:pPr>
              <a:buFont typeface="Wingdings" pitchFamily="2" charset="2"/>
              <a:buChar char="v"/>
            </a:pPr>
            <a:r>
              <a:rPr lang="en-US" dirty="0" smtClean="0"/>
              <a:t>MAC or Media Access Control.</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 Standards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12334" y="1600200"/>
            <a:ext cx="731933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Cntn</a:t>
            </a:r>
            <a:r>
              <a:rPr lang="en-US" dirty="0" smtClean="0"/>
              <a: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85800" y="1600200"/>
            <a:ext cx="777239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Cntn</a:t>
            </a:r>
            <a:r>
              <a:rPr lang="en-US" dirty="0" smtClean="0"/>
              <a:t>,</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01635" y="1607466"/>
            <a:ext cx="7940729" cy="4511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Network Topology </a:t>
            </a:r>
          </a:p>
          <a:p>
            <a:r>
              <a:rPr lang="en-US" dirty="0" smtClean="0"/>
              <a:t>Network Architecture</a:t>
            </a:r>
          </a:p>
          <a:p>
            <a:r>
              <a:rPr lang="en-US" dirty="0" smtClean="0"/>
              <a:t>Transmission media</a:t>
            </a:r>
          </a:p>
          <a:p>
            <a:r>
              <a:rPr lang="en-US" dirty="0" smtClean="0"/>
              <a:t>Error Detection and Correction Methods</a:t>
            </a:r>
          </a:p>
          <a:p>
            <a:r>
              <a:rPr lang="en-US" dirty="0" smtClean="0"/>
              <a:t>Sliding Window Protocols Protocol </a:t>
            </a:r>
          </a:p>
          <a:p>
            <a:r>
              <a:rPr lang="en-US" dirty="0" smtClean="0"/>
              <a:t>Channel Allocation Multiple Access protocols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Elementary Data Link Protocol</a:t>
            </a:r>
            <a:endParaRPr lang="en-US" dirty="0"/>
          </a:p>
        </p:txBody>
      </p:sp>
      <p:pic>
        <p:nvPicPr>
          <p:cNvPr id="4" name="Content Placeholder 3" descr="Screenshot 2024-04-12 062637.png"/>
          <p:cNvPicPr>
            <a:picLocks noGrp="1" noChangeAspect="1"/>
          </p:cNvPicPr>
          <p:nvPr>
            <p:ph idx="1"/>
          </p:nvPr>
        </p:nvPicPr>
        <p:blipFill>
          <a:blip r:embed="rId2"/>
          <a:stretch>
            <a:fillRect/>
          </a:stretch>
        </p:blipFill>
        <p:spPr>
          <a:xfrm>
            <a:off x="457200" y="1630447"/>
            <a:ext cx="8229600" cy="446546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definition</a:t>
            </a:r>
            <a:endParaRPr lang="en-US" dirty="0"/>
          </a:p>
        </p:txBody>
      </p:sp>
      <p:pic>
        <p:nvPicPr>
          <p:cNvPr id="4" name="Content Placeholder 3" descr="Screenshot 2024-04-12 061816.png"/>
          <p:cNvPicPr>
            <a:picLocks noGrp="1" noChangeAspect="1"/>
          </p:cNvPicPr>
          <p:nvPr>
            <p:ph idx="1"/>
          </p:nvPr>
        </p:nvPicPr>
        <p:blipFill>
          <a:blip r:embed="rId2"/>
          <a:stretch>
            <a:fillRect/>
          </a:stretch>
        </p:blipFill>
        <p:spPr>
          <a:xfrm>
            <a:off x="983716" y="1600200"/>
            <a:ext cx="7176568" cy="45259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t>
            </a:r>
            <a:endParaRPr lang="en-US" dirty="0"/>
          </a:p>
        </p:txBody>
      </p:sp>
      <p:pic>
        <p:nvPicPr>
          <p:cNvPr id="4" name="Content Placeholder 3" descr="Screenshot 2024-04-12 061935.png"/>
          <p:cNvPicPr>
            <a:picLocks noGrp="1" noChangeAspect="1"/>
          </p:cNvPicPr>
          <p:nvPr>
            <p:ph idx="1"/>
          </p:nvPr>
        </p:nvPicPr>
        <p:blipFill>
          <a:blip r:embed="rId2"/>
          <a:stretch>
            <a:fillRect/>
          </a:stretch>
        </p:blipFill>
        <p:spPr>
          <a:xfrm>
            <a:off x="762000" y="1600200"/>
            <a:ext cx="7848600"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Simplex Protocol</a:t>
            </a:r>
            <a:endParaRPr lang="en-US" dirty="0"/>
          </a:p>
        </p:txBody>
      </p:sp>
      <p:pic>
        <p:nvPicPr>
          <p:cNvPr id="4" name="Content Placeholder 3" descr="Screenshot 2024-04-12 062900.png"/>
          <p:cNvPicPr>
            <a:picLocks noGrp="1" noChangeAspect="1"/>
          </p:cNvPicPr>
          <p:nvPr>
            <p:ph idx="1"/>
          </p:nvPr>
        </p:nvPicPr>
        <p:blipFill>
          <a:blip r:embed="rId2"/>
          <a:stretch>
            <a:fillRect/>
          </a:stretch>
        </p:blipFill>
        <p:spPr>
          <a:xfrm>
            <a:off x="914400" y="1600200"/>
            <a:ext cx="7315200"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Simplex Stop and Wait Protocol</a:t>
            </a:r>
            <a:endParaRPr lang="en-US" dirty="0"/>
          </a:p>
        </p:txBody>
      </p:sp>
      <p:pic>
        <p:nvPicPr>
          <p:cNvPr id="4" name="Content Placeholder 3" descr="Screenshot 2024-04-12 063049.png"/>
          <p:cNvPicPr>
            <a:picLocks noGrp="1" noChangeAspect="1"/>
          </p:cNvPicPr>
          <p:nvPr>
            <p:ph idx="1"/>
          </p:nvPr>
        </p:nvPicPr>
        <p:blipFill>
          <a:blip r:embed="rId2"/>
          <a:stretch>
            <a:fillRect/>
          </a:stretch>
        </p:blipFill>
        <p:spPr>
          <a:xfrm>
            <a:off x="838200" y="1219200"/>
            <a:ext cx="7543800" cy="49069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Simplex protocol for Noisy channel</a:t>
            </a:r>
            <a:endParaRPr lang="en-US" dirty="0"/>
          </a:p>
        </p:txBody>
      </p:sp>
      <p:pic>
        <p:nvPicPr>
          <p:cNvPr id="4" name="Content Placeholder 3" descr="Screenshot 2024-04-12 063418.png"/>
          <p:cNvPicPr>
            <a:picLocks noGrp="1" noChangeAspect="1"/>
          </p:cNvPicPr>
          <p:nvPr>
            <p:ph idx="1"/>
          </p:nvPr>
        </p:nvPicPr>
        <p:blipFill>
          <a:blip r:embed="rId2"/>
          <a:stretch>
            <a:fillRect/>
          </a:stretch>
        </p:blipFill>
        <p:spPr>
          <a:xfrm>
            <a:off x="381000" y="1600200"/>
            <a:ext cx="8458200" cy="46482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776</Words>
  <Application>Microsoft Office PowerPoint</Application>
  <PresentationFormat>On-screen Show (4:3)</PresentationFormat>
  <Paragraphs>104</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ELEMENTARY DATA LINK PROTOCOLS</vt:lpstr>
      <vt:lpstr>Implementation of the physical, data link, and network layers</vt:lpstr>
      <vt:lpstr>Cntn.</vt:lpstr>
      <vt:lpstr>Elementary Data Link Protocol</vt:lpstr>
      <vt:lpstr>Protocol definition</vt:lpstr>
      <vt:lpstr>Cont,</vt:lpstr>
      <vt:lpstr>Unrestricted Simplex Protocol</vt:lpstr>
      <vt:lpstr>Simplex Stop and Wait Protocol</vt:lpstr>
      <vt:lpstr>A Simplex protocol for Noisy channel</vt:lpstr>
      <vt:lpstr>Cntn,</vt:lpstr>
      <vt:lpstr>SLIDING WINDOW PROTOCOLS</vt:lpstr>
      <vt:lpstr>Protocols</vt:lpstr>
      <vt:lpstr>A One-Bit Sliding Window Protocol</vt:lpstr>
      <vt:lpstr>Cntn,</vt:lpstr>
      <vt:lpstr>Sliding window protocol using Go-back N</vt:lpstr>
      <vt:lpstr>Cntn,</vt:lpstr>
      <vt:lpstr>A Protocol using Selective Repeat</vt:lpstr>
      <vt:lpstr>Cntn,</vt:lpstr>
      <vt:lpstr>Protocol Verification </vt:lpstr>
      <vt:lpstr>Finite State Machined Model </vt:lpstr>
      <vt:lpstr>Finite State Machined Model </vt:lpstr>
      <vt:lpstr>Petri Net Model</vt:lpstr>
      <vt:lpstr>A Petri net with two places and two transitions</vt:lpstr>
      <vt:lpstr>Petri Net Model</vt:lpstr>
      <vt:lpstr>Channel Allocation Multiple Access protocols </vt:lpstr>
      <vt:lpstr>Channel allocation problem can be solved by two schemes:</vt:lpstr>
      <vt:lpstr>Static Channel Allocation in LANs and MANs: </vt:lpstr>
      <vt:lpstr>Dynamic Channel Allocation</vt:lpstr>
      <vt:lpstr>Multiple Access Protocols in Computer Network </vt:lpstr>
      <vt:lpstr> Multiple access protocols</vt:lpstr>
      <vt:lpstr>Cntn,</vt:lpstr>
      <vt:lpstr>IEEE</vt:lpstr>
      <vt:lpstr>Contn,</vt:lpstr>
      <vt:lpstr>IEEE 802 Standards</vt:lpstr>
      <vt:lpstr>Cntn,</vt:lpstr>
      <vt:lpstr>Cntn,</vt:lpstr>
      <vt:lpstr>Assignment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DATA LINK PROTOCOLS</dc:title>
  <dc:creator>BharathiPriyan</dc:creator>
  <cp:lastModifiedBy>admin</cp:lastModifiedBy>
  <cp:revision>30</cp:revision>
  <dcterms:created xsi:type="dcterms:W3CDTF">2006-08-16T00:00:00Z</dcterms:created>
  <dcterms:modified xsi:type="dcterms:W3CDTF">2024-04-12T09:26:31Z</dcterms:modified>
</cp:coreProperties>
</file>