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5" r:id="rId8"/>
    <p:sldId id="266" r:id="rId9"/>
    <p:sldId id="268" r:id="rId10"/>
    <p:sldId id="269" r:id="rId11"/>
    <p:sldId id="270" r:id="rId12"/>
    <p:sldId id="271" r:id="rId13"/>
    <p:sldId id="261" r:id="rId14"/>
    <p:sldId id="262" r:id="rId15"/>
    <p:sldId id="263" r:id="rId16"/>
    <p:sldId id="272" r:id="rId17"/>
    <p:sldId id="274" r:id="rId18"/>
    <p:sldId id="273"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11" r:id="rId54"/>
    <p:sldId id="310" r:id="rId55"/>
    <p:sldId id="312" r:id="rId56"/>
    <p:sldId id="313" r:id="rId57"/>
    <p:sldId id="314" r:id="rId58"/>
    <p:sldId id="315" r:id="rId59"/>
    <p:sldId id="316" r:id="rId60"/>
    <p:sldId id="317" r:id="rId61"/>
    <p:sldId id="318"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666" y="-235"/>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Computer Networks</a:t>
            </a:r>
            <a:br>
              <a:rPr lang="en-US" b="1" dirty="0" smtClean="0"/>
            </a:br>
            <a:r>
              <a:rPr lang="en-US" b="1" dirty="0" smtClean="0"/>
              <a:t>Module- </a:t>
            </a:r>
            <a:r>
              <a:rPr lang="en-US" b="1" dirty="0" smtClean="0"/>
              <a:t>III</a:t>
            </a:r>
            <a:endParaRPr lang="en-US" dirty="0"/>
          </a:p>
        </p:txBody>
      </p:sp>
      <p:sp>
        <p:nvSpPr>
          <p:cNvPr id="3" name="Subtitle 2"/>
          <p:cNvSpPr>
            <a:spLocks noGrp="1"/>
          </p:cNvSpPr>
          <p:nvPr>
            <p:ph type="subTitle" idx="1"/>
          </p:nvPr>
        </p:nvSpPr>
        <p:spPr/>
        <p:txBody>
          <a:bodyPr>
            <a:normAutofit/>
          </a:bodyPr>
          <a:lstStyle/>
          <a:p>
            <a:r>
              <a:rPr lang="en-US" sz="4000" b="1" dirty="0" smtClean="0">
                <a:solidFill>
                  <a:schemeClr val="tx1"/>
                </a:solidFill>
              </a:rPr>
              <a:t>The Network Layer</a:t>
            </a:r>
            <a:endParaRPr lang="en-US" sz="40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a:t>
            </a:r>
            <a:endParaRPr lang="en-US" dirty="0"/>
          </a:p>
        </p:txBody>
      </p:sp>
      <p:sp>
        <p:nvSpPr>
          <p:cNvPr id="3" name="Content Placeholder 2"/>
          <p:cNvSpPr>
            <a:spLocks noGrp="1"/>
          </p:cNvSpPr>
          <p:nvPr>
            <p:ph idx="1"/>
          </p:nvPr>
        </p:nvSpPr>
        <p:spPr/>
        <p:txBody>
          <a:bodyPr>
            <a:normAutofit fontScale="47500" lnSpcReduction="20000"/>
          </a:bodyPr>
          <a:lstStyle/>
          <a:p>
            <a:pPr algn="just"/>
            <a:r>
              <a:rPr lang="en-US" dirty="0" smtClean="0"/>
              <a:t>As an example, consider the situation shown in Fig. 5-3. Here, host </a:t>
            </a:r>
            <a:r>
              <a:rPr lang="en-US" i="1" dirty="0" smtClean="0"/>
              <a:t>H1 has </a:t>
            </a:r>
            <a:r>
              <a:rPr lang="en-US" dirty="0" smtClean="0"/>
              <a:t>established connection 1 with host </a:t>
            </a:r>
            <a:r>
              <a:rPr lang="en-US" i="1" dirty="0" smtClean="0"/>
              <a:t>H2. </a:t>
            </a:r>
          </a:p>
          <a:p>
            <a:pPr algn="just"/>
            <a:r>
              <a:rPr lang="en-US" i="1" dirty="0" smtClean="0"/>
              <a:t>This connection is remembered as the first </a:t>
            </a:r>
            <a:r>
              <a:rPr lang="en-US" dirty="0" smtClean="0"/>
              <a:t>entry in each of the routing tables.</a:t>
            </a:r>
          </a:p>
          <a:p>
            <a:pPr algn="just"/>
            <a:r>
              <a:rPr lang="en-US" dirty="0" smtClean="0"/>
              <a:t> The first line of </a:t>
            </a:r>
            <a:r>
              <a:rPr lang="en-US" i="1" dirty="0" smtClean="0"/>
              <a:t>A’s table says that if a </a:t>
            </a:r>
            <a:r>
              <a:rPr lang="en-US" i="1" dirty="0" err="1" smtClean="0"/>
              <a:t>packet</a:t>
            </a:r>
            <a:r>
              <a:rPr lang="en-US" dirty="0" err="1" smtClean="0"/>
              <a:t>bearing</a:t>
            </a:r>
            <a:r>
              <a:rPr lang="en-US" dirty="0" smtClean="0"/>
              <a:t> connection identifier 1 comes in from </a:t>
            </a:r>
            <a:r>
              <a:rPr lang="en-US" i="1" dirty="0" smtClean="0"/>
              <a:t>H1, it is to be sent to router C and </a:t>
            </a:r>
            <a:r>
              <a:rPr lang="en-US" dirty="0" smtClean="0"/>
              <a:t>given connection identifier 1. </a:t>
            </a:r>
          </a:p>
          <a:p>
            <a:pPr algn="just"/>
            <a:r>
              <a:rPr lang="en-US" dirty="0" smtClean="0"/>
              <a:t>Similarly, the first entry at </a:t>
            </a:r>
            <a:r>
              <a:rPr lang="en-US" i="1" dirty="0" smtClean="0"/>
              <a:t>C routes the packet to E,</a:t>
            </a:r>
            <a:r>
              <a:rPr lang="en-US" dirty="0" smtClean="0"/>
              <a:t> also with connection identifier 1. </a:t>
            </a:r>
          </a:p>
          <a:p>
            <a:pPr algn="just"/>
            <a:r>
              <a:rPr lang="en-US" dirty="0" smtClean="0"/>
              <a:t>Now let us consider what happens if </a:t>
            </a:r>
            <a:r>
              <a:rPr lang="en-US" i="1" dirty="0" smtClean="0"/>
              <a:t>H3 also wants to establish a connection </a:t>
            </a:r>
            <a:r>
              <a:rPr lang="en-US" dirty="0" smtClean="0"/>
              <a:t>to </a:t>
            </a:r>
            <a:r>
              <a:rPr lang="en-US" i="1" dirty="0" smtClean="0"/>
              <a:t>H2.</a:t>
            </a:r>
          </a:p>
          <a:p>
            <a:pPr algn="just"/>
            <a:r>
              <a:rPr lang="en-US" i="1" dirty="0" smtClean="0"/>
              <a:t> It chooses connection identifier 1 (because it is initiating the connection </a:t>
            </a:r>
            <a:r>
              <a:rPr lang="en-US" dirty="0" smtClean="0"/>
              <a:t>and this is its only connection) and tells the network to establish the virtual circuit.</a:t>
            </a:r>
          </a:p>
          <a:p>
            <a:pPr algn="just"/>
            <a:r>
              <a:rPr lang="en-US" dirty="0" smtClean="0"/>
              <a:t>This leads to the second row in the tables.</a:t>
            </a:r>
          </a:p>
          <a:p>
            <a:pPr algn="just"/>
            <a:r>
              <a:rPr lang="en-US" dirty="0" smtClean="0"/>
              <a:t> Note that we have a conflict here because although </a:t>
            </a:r>
            <a:r>
              <a:rPr lang="en-US" i="1" dirty="0" smtClean="0"/>
              <a:t>A can easily distinguish connection 1 packets from H1 from connection </a:t>
            </a:r>
            <a:r>
              <a:rPr lang="en-US" dirty="0" smtClean="0"/>
              <a:t>1 packets from </a:t>
            </a:r>
            <a:r>
              <a:rPr lang="en-US" i="1" dirty="0" smtClean="0"/>
              <a:t>H3, C cannot do this.</a:t>
            </a:r>
          </a:p>
          <a:p>
            <a:pPr algn="just"/>
            <a:r>
              <a:rPr lang="en-US" i="1" dirty="0" smtClean="0"/>
              <a:t> For this reason, A assigns a different </a:t>
            </a:r>
            <a:r>
              <a:rPr lang="en-US" dirty="0" smtClean="0"/>
              <a:t>connection identifier to the outgoing traffic for the second connection.</a:t>
            </a:r>
          </a:p>
          <a:p>
            <a:pPr algn="just"/>
            <a:r>
              <a:rPr lang="en-US" dirty="0" smtClean="0"/>
              <a:t> Avoiding conflicts of this kind is why routers need the ability to replace connection identifiers</a:t>
            </a:r>
          </a:p>
          <a:p>
            <a:pPr algn="just">
              <a:buNone/>
            </a:pPr>
            <a:r>
              <a:rPr lang="en-US" dirty="0" smtClean="0"/>
              <a:t>         in outgoing packets.</a:t>
            </a:r>
          </a:p>
          <a:p>
            <a:pPr algn="just"/>
            <a:r>
              <a:rPr lang="en-US" dirty="0" smtClean="0"/>
              <a:t>In some contexts, this process is called </a:t>
            </a:r>
            <a:r>
              <a:rPr lang="en-US" b="1" dirty="0" smtClean="0"/>
              <a:t>label switching.</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An example of a connection-oriented network service is </a:t>
            </a:r>
            <a:r>
              <a:rPr lang="en-US" b="1" dirty="0" smtClean="0"/>
              <a:t>MPLS (</a:t>
            </a:r>
            <a:r>
              <a:rPr lang="en-US" b="1" dirty="0" err="1" smtClean="0"/>
              <a:t>MultiProtocol</a:t>
            </a:r>
            <a:r>
              <a:rPr lang="en-US" b="1" dirty="0" smtClean="0"/>
              <a:t> Label Switching).</a:t>
            </a:r>
          </a:p>
          <a:p>
            <a:r>
              <a:rPr lang="en-US" dirty="0" smtClean="0"/>
              <a:t>It is used within ISP networks in the Internet, with IP packets wrapped in an MPLS header having a 20-bit connection identifier or label. </a:t>
            </a:r>
          </a:p>
          <a:p>
            <a:r>
              <a:rPr lang="en-US" dirty="0" smtClean="0"/>
              <a:t>MPLS is often hidden from customers, with the ISP establishing long-term connections for large</a:t>
            </a:r>
          </a:p>
          <a:p>
            <a:pPr>
              <a:buNone/>
            </a:pPr>
            <a:r>
              <a:rPr lang="en-US" dirty="0" smtClean="0"/>
              <a:t>    amounts of traffic, but it is increasingly being used to help when quality of service is important but also with other ISP traffic management tasks.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smtClean="0"/>
              <a:t>Comparison of Virtual-Circuit and Datagram Networks</a:t>
            </a:r>
            <a:endParaRPr lang="en-US" sz="3000" dirty="0"/>
          </a:p>
        </p:txBody>
      </p:sp>
      <p:pic>
        <p:nvPicPr>
          <p:cNvPr id="4" name="Content Placeholder 3" descr="Screenshot 2024-04-16 112051.png"/>
          <p:cNvPicPr>
            <a:picLocks noGrp="1" noChangeAspect="1"/>
          </p:cNvPicPr>
          <p:nvPr>
            <p:ph idx="1"/>
          </p:nvPr>
        </p:nvPicPr>
        <p:blipFill>
          <a:blip r:embed="rId2"/>
          <a:stretch>
            <a:fillRect/>
          </a:stretch>
        </p:blipFill>
        <p:spPr>
          <a:xfrm>
            <a:off x="848915" y="1600200"/>
            <a:ext cx="7446169" cy="4525963"/>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ROUTING ALGORITHMS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main function of the network layer is routing packets from the source machine to the destination machine.</a:t>
            </a:r>
          </a:p>
          <a:p>
            <a:r>
              <a:rPr lang="en-US" dirty="0" smtClean="0"/>
              <a:t>The algorithms that choose the routes and the data structures that they use are a major area of network layer design.</a:t>
            </a:r>
          </a:p>
          <a:p>
            <a:r>
              <a:rPr lang="en-US" dirty="0" smtClean="0"/>
              <a:t>The </a:t>
            </a:r>
            <a:r>
              <a:rPr lang="en-US" b="1" dirty="0" smtClean="0"/>
              <a:t>routing algorithm is that part of the network layer software responsible </a:t>
            </a:r>
            <a:r>
              <a:rPr lang="en-US" dirty="0" smtClean="0"/>
              <a:t> for deciding which output line an incoming packet should be transmitted on.</a:t>
            </a:r>
          </a:p>
          <a:p>
            <a:r>
              <a:rPr lang="en-US" dirty="0" smtClean="0"/>
              <a:t>If  the network uses </a:t>
            </a:r>
            <a:r>
              <a:rPr lang="en-US" dirty="0" err="1" smtClean="0"/>
              <a:t>datagrams</a:t>
            </a:r>
            <a:r>
              <a:rPr lang="en-US" dirty="0" smtClean="0"/>
              <a:t> internally, this decision must be made a new for every arriving data packet since the best route may have changed since last time.</a:t>
            </a:r>
          </a:p>
          <a:p>
            <a:r>
              <a:rPr lang="en-US" dirty="0" smtClean="0"/>
              <a:t>If the network uses virtual circuits internally, routing decisions are made only when a new virtual circuit is being set up. </a:t>
            </a:r>
          </a:p>
          <a:p>
            <a:r>
              <a:rPr lang="en-US" dirty="0" smtClean="0"/>
              <a:t>Thereafter, data packets just follow the already established route. The latter case is sometimes called </a:t>
            </a:r>
            <a:r>
              <a:rPr lang="en-US" b="1" dirty="0" smtClean="0"/>
              <a:t>session routing because a </a:t>
            </a:r>
            <a:r>
              <a:rPr lang="en-US" dirty="0" smtClean="0"/>
              <a:t>route remains in force for an entire session (e.g., while logged in over a VPN).</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Routing, which is making the decision which routes to use, and forwarding, which is what happens when a packet arrives.</a:t>
            </a:r>
          </a:p>
          <a:p>
            <a:r>
              <a:rPr lang="en-US" dirty="0" smtClean="0"/>
              <a:t>One can think of a router as having two processes inside it. </a:t>
            </a:r>
          </a:p>
          <a:p>
            <a:r>
              <a:rPr lang="en-US" dirty="0" smtClean="0"/>
              <a:t>One of them handles each packet as it arrives, looking up the outgoing line to use for it in the routing tables. This process is </a:t>
            </a:r>
            <a:r>
              <a:rPr lang="en-US" b="1" dirty="0" smtClean="0"/>
              <a:t>forwarding.</a:t>
            </a:r>
          </a:p>
          <a:p>
            <a:r>
              <a:rPr lang="en-US" b="1" dirty="0" smtClean="0"/>
              <a:t> The other process is responsible </a:t>
            </a:r>
            <a:r>
              <a:rPr lang="en-US" dirty="0" smtClean="0"/>
              <a:t>for filling in and updating the routing tables. </a:t>
            </a:r>
          </a:p>
          <a:p>
            <a:r>
              <a:rPr lang="en-US" dirty="0" smtClean="0"/>
              <a:t>That is where the routing algorithm comes into play.</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Routing algorithms can be grouped into two major classes:</a:t>
            </a:r>
            <a:endParaRPr lang="en-US" dirty="0"/>
          </a:p>
        </p:txBody>
      </p:sp>
      <p:sp>
        <p:nvSpPr>
          <p:cNvPr id="3" name="Content Placeholder 2"/>
          <p:cNvSpPr>
            <a:spLocks noGrp="1"/>
          </p:cNvSpPr>
          <p:nvPr>
            <p:ph idx="1"/>
          </p:nvPr>
        </p:nvSpPr>
        <p:spPr/>
        <p:txBody>
          <a:bodyPr>
            <a:normAutofit fontScale="62500" lnSpcReduction="20000"/>
          </a:bodyPr>
          <a:lstStyle/>
          <a:p>
            <a:r>
              <a:rPr lang="en-US" b="1" dirty="0" err="1" smtClean="0"/>
              <a:t>Nonadaptive</a:t>
            </a:r>
            <a:r>
              <a:rPr lang="en-US" b="1" dirty="0" smtClean="0"/>
              <a:t> algorithms </a:t>
            </a:r>
            <a:r>
              <a:rPr lang="en-US" dirty="0" smtClean="0"/>
              <a:t>do not base their routing decisions on any measurements or estimates of the current topology and traffic.</a:t>
            </a:r>
          </a:p>
          <a:p>
            <a:r>
              <a:rPr lang="en-US" dirty="0" smtClean="0"/>
              <a:t>Instead, the choice of the route to use to get from </a:t>
            </a:r>
            <a:r>
              <a:rPr lang="en-US" i="1" dirty="0" smtClean="0"/>
              <a:t>I to J (for all I and J) is computed in advance, </a:t>
            </a:r>
            <a:r>
              <a:rPr lang="en-US" i="1" dirty="0" err="1" smtClean="0"/>
              <a:t>offline,</a:t>
            </a:r>
            <a:r>
              <a:rPr lang="en-US" dirty="0" err="1" smtClean="0"/>
              <a:t>and</a:t>
            </a:r>
            <a:r>
              <a:rPr lang="en-US" dirty="0" smtClean="0"/>
              <a:t> downloaded to the routers when the network is booted. </a:t>
            </a:r>
          </a:p>
          <a:p>
            <a:r>
              <a:rPr lang="en-US" dirty="0" smtClean="0"/>
              <a:t>This procedure is sometimes called </a:t>
            </a:r>
            <a:r>
              <a:rPr lang="en-US" b="1" dirty="0" smtClean="0"/>
              <a:t>static routing. </a:t>
            </a:r>
          </a:p>
          <a:p>
            <a:r>
              <a:rPr lang="en-US" dirty="0" smtClean="0"/>
              <a:t>Because it does not respond to failures, static routing is mostly useful for situations in which the routing choice is clear.</a:t>
            </a:r>
          </a:p>
          <a:p>
            <a:r>
              <a:rPr lang="en-US" b="1" dirty="0" smtClean="0"/>
              <a:t>Adaptive algorithms, in contrast, change their routing decisions to reflect</a:t>
            </a:r>
          </a:p>
          <a:p>
            <a:pPr>
              <a:buNone/>
            </a:pPr>
            <a:r>
              <a:rPr lang="en-US" dirty="0" smtClean="0"/>
              <a:t>      changes in the topology, and sometimes changes in the traffic as well.</a:t>
            </a:r>
          </a:p>
          <a:p>
            <a:r>
              <a:rPr lang="en-US" dirty="0" smtClean="0"/>
              <a:t> These </a:t>
            </a:r>
            <a:r>
              <a:rPr lang="en-US" b="1" dirty="0" smtClean="0"/>
              <a:t>dynamic routing algorithms differ in where they get their information (e.g., </a:t>
            </a:r>
            <a:r>
              <a:rPr lang="en-US" dirty="0" smtClean="0"/>
              <a:t>locally, from adjacent routers, or from all routers), when they change the routes (e.g., when the topology changes, or every Δ</a:t>
            </a:r>
            <a:r>
              <a:rPr lang="en-US" i="1" dirty="0" smtClean="0"/>
              <a:t>T seconds as the load changes), and </a:t>
            </a:r>
            <a:r>
              <a:rPr lang="en-US" dirty="0" smtClean="0"/>
              <a:t>what metric is used for optimization (e.g., distance, number of hops, or estimated transit time).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Optimality Principle</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The optimality principle in computer networks is stated as follows −</a:t>
            </a:r>
          </a:p>
          <a:p>
            <a:pPr>
              <a:buNone/>
            </a:pPr>
            <a:r>
              <a:rPr lang="en-US" dirty="0" smtClean="0"/>
              <a:t>	</a:t>
            </a:r>
            <a:r>
              <a:rPr lang="en-US" b="1" dirty="0" smtClean="0"/>
              <a:t>It states that if router </a:t>
            </a:r>
            <a:r>
              <a:rPr lang="en-US" b="1" i="1" dirty="0" smtClean="0"/>
              <a:t>J is on the optimal path from router I to router K,</a:t>
            </a:r>
            <a:r>
              <a:rPr lang="en-US" b="1" dirty="0" smtClean="0"/>
              <a:t> then the optimal path from </a:t>
            </a:r>
            <a:r>
              <a:rPr lang="en-US" b="1" i="1" dirty="0" smtClean="0"/>
              <a:t>J to K also falls along the same route.</a:t>
            </a:r>
          </a:p>
          <a:p>
            <a:r>
              <a:rPr lang="en-US" dirty="0" smtClean="0"/>
              <a:t>It states that if router </a:t>
            </a:r>
            <a:r>
              <a:rPr lang="en-US" i="1" dirty="0" smtClean="0"/>
              <a:t>J is on the optimal path from router I to router K,</a:t>
            </a:r>
            <a:r>
              <a:rPr lang="en-US" dirty="0" smtClean="0"/>
              <a:t> then the optimal path from </a:t>
            </a:r>
            <a:r>
              <a:rPr lang="en-US" i="1" dirty="0" smtClean="0"/>
              <a:t>J to K also falls along the same route. </a:t>
            </a:r>
          </a:p>
          <a:p>
            <a:r>
              <a:rPr lang="en-US" i="1" dirty="0" smtClean="0"/>
              <a:t>To see this, call </a:t>
            </a:r>
            <a:r>
              <a:rPr lang="en-US" dirty="0" smtClean="0"/>
              <a:t>the part of the route from </a:t>
            </a:r>
            <a:r>
              <a:rPr lang="en-US" i="1" dirty="0" smtClean="0"/>
              <a:t>I to J r1 and the rest of the route r 2. If a route better </a:t>
            </a:r>
            <a:r>
              <a:rPr lang="en-US" dirty="0" smtClean="0"/>
              <a:t>than </a:t>
            </a:r>
            <a:r>
              <a:rPr lang="en-US" i="1" dirty="0" smtClean="0"/>
              <a:t>r 2 existed from J to K, it could be concatenated with r 1 to improve the route </a:t>
            </a:r>
            <a:r>
              <a:rPr lang="en-US" dirty="0" smtClean="0"/>
              <a:t>from </a:t>
            </a:r>
            <a:r>
              <a:rPr lang="en-US" i="1" dirty="0" smtClean="0"/>
              <a:t>I to K, contradicting our statement that r 1r 2 is optimal.</a:t>
            </a:r>
          </a:p>
          <a:p>
            <a:r>
              <a:rPr lang="en-US" dirty="0" smtClean="0"/>
              <a:t>As a direct consequence of the optimality principle, we can see that the set of</a:t>
            </a:r>
          </a:p>
          <a:p>
            <a:pPr>
              <a:buNone/>
            </a:pPr>
            <a:r>
              <a:rPr lang="en-US" dirty="0" smtClean="0"/>
              <a:t>      optimal routes from all sources to a given destination form a tree rooted at the</a:t>
            </a:r>
          </a:p>
          <a:p>
            <a:pPr>
              <a:buNone/>
            </a:pPr>
            <a:r>
              <a:rPr lang="en-US" dirty="0" smtClean="0"/>
              <a:t>      destination.</a:t>
            </a:r>
          </a:p>
          <a:p>
            <a:r>
              <a:rPr lang="en-US" dirty="0" smtClean="0"/>
              <a:t>Such a tree is called a </a:t>
            </a:r>
            <a:r>
              <a:rPr lang="en-US" b="1" dirty="0" smtClean="0"/>
              <a:t>sink tree and is illustrated in Fig. 5-6(b), </a:t>
            </a:r>
            <a:r>
              <a:rPr lang="en-US" dirty="0" smtClean="0"/>
              <a:t>where the distance metric is the number of hops.</a:t>
            </a:r>
          </a:p>
          <a:p>
            <a:r>
              <a:rPr lang="en-US" dirty="0" smtClean="0"/>
              <a:t>The goal of all routing algorithms is to discover and use the sink trees for all routers.</a:t>
            </a:r>
          </a:p>
          <a:p>
            <a:pPr>
              <a:buNone/>
            </a:pPr>
            <a:endParaRPr lang="en-US" b="1" i="1" dirty="0" smtClean="0"/>
          </a:p>
          <a:p>
            <a:pPr>
              <a:buNone/>
            </a:pPr>
            <a:endParaRPr lang="en-US" b="1" i="1"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 A network. (b) A sink tree for router </a:t>
            </a:r>
            <a:r>
              <a:rPr lang="en-US" sz="3200" b="1" i="1" dirty="0" smtClean="0"/>
              <a:t>B.</a:t>
            </a:r>
            <a:endParaRPr lang="en-US" sz="3200" b="1" dirty="0"/>
          </a:p>
        </p:txBody>
      </p:sp>
      <p:pic>
        <p:nvPicPr>
          <p:cNvPr id="2050" name="Picture 2"/>
          <p:cNvPicPr>
            <a:picLocks noGrp="1" noChangeAspect="1" noChangeArrowheads="1"/>
          </p:cNvPicPr>
          <p:nvPr>
            <p:ph idx="1"/>
          </p:nvPr>
        </p:nvPicPr>
        <p:blipFill>
          <a:blip r:embed="rId2"/>
          <a:srcRect/>
          <a:stretch>
            <a:fillRect/>
          </a:stretch>
        </p:blipFill>
        <p:spPr bwMode="auto">
          <a:xfrm>
            <a:off x="609600" y="1981201"/>
            <a:ext cx="7696200" cy="3086046"/>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Note that a sink tree is not necessarily unique; other trees with the same path lengths may exist. </a:t>
            </a:r>
          </a:p>
          <a:p>
            <a:r>
              <a:rPr lang="en-US" dirty="0" smtClean="0"/>
              <a:t>If we allow all of the possible paths to be chosen, the tree becomes a more general structure called a </a:t>
            </a:r>
            <a:r>
              <a:rPr lang="en-US" b="1" dirty="0" smtClean="0"/>
              <a:t>DAG (Directed Acyclic Graph). </a:t>
            </a:r>
          </a:p>
          <a:p>
            <a:r>
              <a:rPr lang="en-US" b="1" dirty="0" smtClean="0"/>
              <a:t>DAGs </a:t>
            </a:r>
            <a:r>
              <a:rPr lang="en-US" dirty="0" smtClean="0"/>
              <a:t>have no loops. We will use sink trees as a convenient shorthand for both cases.</a:t>
            </a:r>
          </a:p>
          <a:p>
            <a:r>
              <a:rPr lang="en-US" dirty="0" smtClean="0"/>
              <a:t>Both cases also depend on the technical assumption that the paths do not interfere with each other so, for example, a traffic jam on one path will not cause another path to divert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Shortest Path Algorithm</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idea is to build a graph of the network, with </a:t>
            </a:r>
            <a:r>
              <a:rPr lang="en-US" b="1" dirty="0" smtClean="0"/>
              <a:t>each node </a:t>
            </a:r>
            <a:r>
              <a:rPr lang="en-US" dirty="0" smtClean="0"/>
              <a:t>of the graph representing a </a:t>
            </a:r>
            <a:r>
              <a:rPr lang="en-US" b="1" dirty="0" smtClean="0"/>
              <a:t>router </a:t>
            </a:r>
            <a:r>
              <a:rPr lang="en-US" dirty="0" smtClean="0"/>
              <a:t>and </a:t>
            </a:r>
            <a:r>
              <a:rPr lang="en-US" b="1" dirty="0" smtClean="0"/>
              <a:t>each edge </a:t>
            </a:r>
            <a:r>
              <a:rPr lang="en-US" dirty="0" smtClean="0"/>
              <a:t>of the graph representing </a:t>
            </a:r>
            <a:r>
              <a:rPr lang="en-US" b="1" dirty="0" smtClean="0"/>
              <a:t>a communication line, or link</a:t>
            </a:r>
            <a:r>
              <a:rPr lang="en-US" dirty="0" smtClean="0"/>
              <a:t>.</a:t>
            </a:r>
          </a:p>
          <a:p>
            <a:r>
              <a:rPr lang="en-US" dirty="0" smtClean="0"/>
              <a:t> To choose a route between a given pair of routers, the algorithm just finds the shortest path between them on the graph.</a:t>
            </a:r>
          </a:p>
          <a:p>
            <a:r>
              <a:rPr lang="en-US" dirty="0" smtClean="0"/>
              <a:t>The concept of a </a:t>
            </a:r>
            <a:r>
              <a:rPr lang="en-US" b="1" dirty="0" smtClean="0"/>
              <a:t>shortest path deserves some explanation. One way of </a:t>
            </a:r>
            <a:r>
              <a:rPr lang="en-US" dirty="0" smtClean="0"/>
              <a:t>measuring path length is the </a:t>
            </a:r>
            <a:r>
              <a:rPr lang="en-US" b="1" dirty="0" smtClean="0"/>
              <a:t>number of hops</a:t>
            </a:r>
            <a:r>
              <a:rPr lang="en-US" dirty="0" smtClean="0"/>
              <a:t>.</a:t>
            </a:r>
          </a:p>
          <a:p>
            <a:r>
              <a:rPr lang="en-US" dirty="0" smtClean="0"/>
              <a:t> Using this metric, the paths </a:t>
            </a:r>
            <a:r>
              <a:rPr lang="en-US" i="1" dirty="0" smtClean="0"/>
              <a:t>ABC </a:t>
            </a:r>
            <a:r>
              <a:rPr lang="en-US" dirty="0" smtClean="0"/>
              <a:t>and </a:t>
            </a:r>
            <a:r>
              <a:rPr lang="en-US" i="1" dirty="0" smtClean="0"/>
              <a:t>ABE in Fig. 5-7 are equally long. </a:t>
            </a:r>
          </a:p>
          <a:p>
            <a:r>
              <a:rPr lang="en-US" i="1" dirty="0" smtClean="0"/>
              <a:t>Another metric is the </a:t>
            </a:r>
            <a:r>
              <a:rPr lang="en-US" b="1" i="1" dirty="0" smtClean="0"/>
              <a:t>geographic distance </a:t>
            </a:r>
            <a:r>
              <a:rPr lang="en-US" dirty="0" smtClean="0"/>
              <a:t>in kilometers, in which case </a:t>
            </a:r>
            <a:r>
              <a:rPr lang="en-US" i="1" dirty="0" smtClean="0"/>
              <a:t>ABC is clearly much longer than ABE (assuming the </a:t>
            </a:r>
            <a:r>
              <a:rPr lang="en-US" dirty="0" smtClean="0"/>
              <a:t>figure is drawn to scale).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NETWORK LAYER DESIGN ISSUES</a:t>
            </a:r>
            <a:endParaRPr lang="en-US" dirty="0"/>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Store-and-Forward Packet Switching</a:t>
            </a:r>
          </a:p>
          <a:p>
            <a:r>
              <a:rPr lang="en-US" sz="2400" dirty="0" smtClean="0">
                <a:latin typeface="Times New Roman" pitchFamily="18" charset="0"/>
                <a:cs typeface="Times New Roman" pitchFamily="18" charset="0"/>
              </a:rPr>
              <a:t>Services Provided to the Transport Layer</a:t>
            </a:r>
          </a:p>
          <a:p>
            <a:r>
              <a:rPr lang="en-US" sz="2400" dirty="0" smtClean="0">
                <a:latin typeface="Times New Roman" pitchFamily="18" charset="0"/>
                <a:cs typeface="Times New Roman" pitchFamily="18" charset="0"/>
              </a:rPr>
              <a:t>Implementation of Connectionless Service</a:t>
            </a:r>
          </a:p>
          <a:p>
            <a:r>
              <a:rPr lang="en-US" sz="2400" dirty="0" smtClean="0">
                <a:latin typeface="Times New Roman" pitchFamily="18" charset="0"/>
                <a:cs typeface="Times New Roman" pitchFamily="18" charset="0"/>
              </a:rPr>
              <a:t>Implementation of Connection-Oriented Service</a:t>
            </a:r>
          </a:p>
          <a:p>
            <a:r>
              <a:rPr lang="en-US" sz="2400" dirty="0" smtClean="0">
                <a:latin typeface="Times New Roman" pitchFamily="18" charset="0"/>
                <a:cs typeface="Times New Roman" pitchFamily="18" charset="0"/>
              </a:rPr>
              <a:t>Comparison of Virtual-Circuit and Datagram Networks</a:t>
            </a:r>
            <a:endParaRPr lang="en-US" sz="24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b="1" dirty="0" smtClean="0"/>
              <a:t>Figure 5-7. The first six steps used in computing the shortest path from </a:t>
            </a:r>
            <a:r>
              <a:rPr lang="en-US" sz="2000" b="1" i="1" dirty="0" smtClean="0"/>
              <a:t>A to D.</a:t>
            </a:r>
            <a:br>
              <a:rPr lang="en-US" sz="2000" b="1" i="1" dirty="0" smtClean="0"/>
            </a:br>
            <a:r>
              <a:rPr lang="en-US" sz="2000" dirty="0" smtClean="0"/>
              <a:t>The arrows indicate the working node</a:t>
            </a:r>
            <a:r>
              <a:rPr lang="en-US" dirty="0" smtClean="0"/>
              <a:t>.</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066800" y="1600200"/>
            <a:ext cx="7010399"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a:t>
            </a:r>
            <a:endParaRPr lang="en-US" dirty="0"/>
          </a:p>
        </p:txBody>
      </p:sp>
      <p:sp>
        <p:nvSpPr>
          <p:cNvPr id="3" name="Content Placeholder 2"/>
          <p:cNvSpPr>
            <a:spLocks noGrp="1"/>
          </p:cNvSpPr>
          <p:nvPr>
            <p:ph idx="1"/>
          </p:nvPr>
        </p:nvSpPr>
        <p:spPr/>
        <p:txBody>
          <a:bodyPr>
            <a:normAutofit fontScale="70000" lnSpcReduction="20000"/>
          </a:bodyPr>
          <a:lstStyle/>
          <a:p>
            <a:r>
              <a:rPr lang="en-US" b="1" dirty="0" err="1" smtClean="0"/>
              <a:t>Dijkstra</a:t>
            </a:r>
            <a:r>
              <a:rPr lang="en-US" b="1" dirty="0" smtClean="0"/>
              <a:t> (1959) </a:t>
            </a:r>
            <a:r>
              <a:rPr lang="en-US" dirty="0" smtClean="0"/>
              <a:t>and finds the shortest paths</a:t>
            </a:r>
          </a:p>
          <a:p>
            <a:pPr>
              <a:buNone/>
            </a:pPr>
            <a:r>
              <a:rPr lang="en-US" dirty="0" smtClean="0"/>
              <a:t>    between a source and all destinations in the network.</a:t>
            </a:r>
          </a:p>
          <a:p>
            <a:r>
              <a:rPr lang="en-US" dirty="0" smtClean="0"/>
              <a:t>Each node is labeled (in parentheses) with its distance from the source node along the best known path.</a:t>
            </a:r>
          </a:p>
          <a:p>
            <a:r>
              <a:rPr lang="en-US" dirty="0" smtClean="0"/>
              <a:t>The distances must be non-negative, as they will be if they are based on real quantities like bandwidth and delay.</a:t>
            </a:r>
          </a:p>
          <a:p>
            <a:r>
              <a:rPr lang="en-US" dirty="0" smtClean="0"/>
              <a:t>Initially, no paths are known, so all nodes are labeled with infinity.</a:t>
            </a:r>
          </a:p>
          <a:p>
            <a:r>
              <a:rPr lang="en-US" dirty="0" smtClean="0"/>
              <a:t>As the algorithm proceeds and paths are found, the labels may change, reflecting better paths. </a:t>
            </a:r>
          </a:p>
          <a:p>
            <a:r>
              <a:rPr lang="en-US" dirty="0" smtClean="0"/>
              <a:t>A label may be either tentative or permanent.</a:t>
            </a:r>
          </a:p>
          <a:p>
            <a:r>
              <a:rPr lang="en-US" dirty="0" smtClean="0"/>
              <a:t>Initially, all labels are tentative.</a:t>
            </a:r>
          </a:p>
          <a:p>
            <a:r>
              <a:rPr lang="en-US" dirty="0" smtClean="0"/>
              <a:t>When it is discovered that a label represents the shortest possible path from the source to that node, it is made permanent and never changed thereafter.</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Flooding</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When a routing algorithm is implemented, each router must make decisions based on local knowledge, not the complete picture of the network. </a:t>
            </a:r>
          </a:p>
          <a:p>
            <a:r>
              <a:rPr lang="en-US" dirty="0" smtClean="0"/>
              <a:t>A simple local technique is </a:t>
            </a:r>
            <a:r>
              <a:rPr lang="en-US" b="1" dirty="0" smtClean="0"/>
              <a:t>flooding, in which every incoming packet is sent out on every </a:t>
            </a:r>
            <a:r>
              <a:rPr lang="en-US" dirty="0" smtClean="0"/>
              <a:t>outgoing line except the one it arrived on.</a:t>
            </a:r>
          </a:p>
          <a:p>
            <a:r>
              <a:rPr lang="en-US" dirty="0" smtClean="0"/>
              <a:t>Flooding obviously generates vast numbers of duplicate packets, in fact, an infinite number unless some measures are taken to damp the process.</a:t>
            </a:r>
          </a:p>
          <a:p>
            <a:r>
              <a:rPr lang="en-US" dirty="0" smtClean="0"/>
              <a:t>One such measure is to have a hop counter contained in the header of each packet that is decremented at each hop, with the packet being discarded when the counter reaches zero.</a:t>
            </a:r>
          </a:p>
          <a:p>
            <a:r>
              <a:rPr lang="en-US" dirty="0" smtClean="0"/>
              <a:t>Flooding with a hop count can produce an exponential number of duplicate packets as the hop count grows and routers duplicate packets they have seen before.</a:t>
            </a:r>
          </a:p>
          <a:p>
            <a:r>
              <a:rPr lang="en-US" dirty="0" smtClean="0"/>
              <a:t>A better technique for damming the flood is to have routers keep track of which packets have been flooded, to avoid sending them out a second time. </a:t>
            </a:r>
          </a:p>
          <a:p>
            <a:r>
              <a:rPr lang="en-US" dirty="0" smtClean="0"/>
              <a:t>One way to achieve this goal is to have the source router put a sequence number in each packet it receives from its hosts.</a:t>
            </a:r>
          </a:p>
          <a:p>
            <a:r>
              <a:rPr lang="en-US" dirty="0" smtClean="0"/>
              <a:t> Each router then needs a list per source router telling which sequence numbers originating at that source have already  been seen.</a:t>
            </a:r>
          </a:p>
          <a:p>
            <a:r>
              <a:rPr lang="en-US" dirty="0" smtClean="0"/>
              <a:t> If an incoming packet is on the list, it is not flooded.</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To prevent the list from growing without bound, each </a:t>
            </a:r>
            <a:r>
              <a:rPr lang="en-US" b="1" dirty="0" smtClean="0"/>
              <a:t>list</a:t>
            </a:r>
            <a:r>
              <a:rPr lang="en-US" dirty="0" smtClean="0"/>
              <a:t> should be </a:t>
            </a:r>
            <a:r>
              <a:rPr lang="en-US" b="1" dirty="0" smtClean="0"/>
              <a:t>augmented</a:t>
            </a:r>
            <a:r>
              <a:rPr lang="en-US" dirty="0" smtClean="0"/>
              <a:t> by a </a:t>
            </a:r>
            <a:r>
              <a:rPr lang="en-US" b="1" dirty="0" smtClean="0"/>
              <a:t>counter, </a:t>
            </a:r>
            <a:r>
              <a:rPr lang="en-US" b="1" i="1" dirty="0" smtClean="0"/>
              <a:t>k</a:t>
            </a:r>
            <a:r>
              <a:rPr lang="en-US" i="1" dirty="0" smtClean="0"/>
              <a:t>, meaning that all sequence numbers through k have been </a:t>
            </a:r>
            <a:r>
              <a:rPr lang="en-US" dirty="0" smtClean="0"/>
              <a:t>seen.</a:t>
            </a:r>
          </a:p>
          <a:p>
            <a:r>
              <a:rPr lang="en-US" dirty="0" smtClean="0"/>
              <a:t> When a packet comes in, it is easy to check if the packet has already </a:t>
            </a:r>
            <a:r>
              <a:rPr lang="en-US" dirty="0" err="1" smtClean="0"/>
              <a:t>beenflooded</a:t>
            </a:r>
            <a:r>
              <a:rPr lang="en-US" dirty="0" smtClean="0"/>
              <a:t> (by comparing its sequence number to </a:t>
            </a:r>
            <a:r>
              <a:rPr lang="en-US" i="1" dirty="0" smtClean="0"/>
              <a:t>k; if so, it is discarded.</a:t>
            </a:r>
          </a:p>
          <a:p>
            <a:r>
              <a:rPr lang="en-US" i="1" dirty="0" err="1" smtClean="0"/>
              <a:t>Furthermore,</a:t>
            </a:r>
            <a:r>
              <a:rPr lang="en-US" dirty="0" err="1" smtClean="0"/>
              <a:t>the</a:t>
            </a:r>
            <a:r>
              <a:rPr lang="en-US" dirty="0" smtClean="0"/>
              <a:t> full list below </a:t>
            </a:r>
            <a:r>
              <a:rPr lang="en-US" i="1" dirty="0" smtClean="0"/>
              <a:t>k is not needed, since k effectively summarizes it.</a:t>
            </a:r>
          </a:p>
          <a:p>
            <a:r>
              <a:rPr lang="en-US" dirty="0" smtClean="0"/>
              <a:t>First, it ensures that a packet is delivered to every node in the network.</a:t>
            </a:r>
          </a:p>
          <a:p>
            <a:r>
              <a:rPr lang="en-US" dirty="0" smtClean="0"/>
              <a:t>This may be wasteful if there is a single destination that needs the </a:t>
            </a:r>
            <a:r>
              <a:rPr lang="en-US" dirty="0" err="1" smtClean="0"/>
              <a:t>packet,but</a:t>
            </a:r>
            <a:r>
              <a:rPr lang="en-US" dirty="0" smtClean="0"/>
              <a:t> it is effective for broadcasting information. </a:t>
            </a:r>
          </a:p>
          <a:p>
            <a:r>
              <a:rPr lang="en-US" dirty="0" smtClean="0"/>
              <a:t>Second, flooding is tremendously robust. Even if large numbers of routers are blown to bits (e.g., in a military network located in a war zone), flooding will find a path if one exists, to get a packet to its destination.</a:t>
            </a:r>
          </a:p>
          <a:p>
            <a:pPr>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Distance Vector Routing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Two dynamic algorithms in particular, distance vector routing and link state routing, are the most popular.</a:t>
            </a:r>
          </a:p>
          <a:p>
            <a:r>
              <a:rPr lang="en-US" dirty="0" smtClean="0"/>
              <a:t>A </a:t>
            </a:r>
            <a:r>
              <a:rPr lang="en-US" b="1" dirty="0" smtClean="0"/>
              <a:t>distance vector routing algorithm operates by having each router maintain </a:t>
            </a:r>
            <a:r>
              <a:rPr lang="en-US" dirty="0" smtClean="0"/>
              <a:t>a table (i.e., a vector) giving the best known distance to each destination and which link to use to get there.</a:t>
            </a:r>
          </a:p>
          <a:p>
            <a:r>
              <a:rPr lang="en-US" dirty="0" smtClean="0"/>
              <a:t> These tables are updated by exchanging information  with the neighbors. </a:t>
            </a:r>
          </a:p>
          <a:p>
            <a:r>
              <a:rPr lang="en-US" dirty="0" smtClean="0"/>
              <a:t>Eventually, every router knows the best link to reach      each destination.</a:t>
            </a:r>
          </a:p>
          <a:p>
            <a:r>
              <a:rPr lang="en-US" dirty="0" smtClean="0"/>
              <a:t>The distance vector routing algorithm is sometimes called by other names, most commonly the distributed </a:t>
            </a:r>
            <a:r>
              <a:rPr lang="en-US" b="1" dirty="0" smtClean="0"/>
              <a:t>Bellman-Ford routing algorithm, after the researchers </a:t>
            </a:r>
            <a:r>
              <a:rPr lang="en-US" dirty="0" smtClean="0"/>
              <a:t>  who developed it (Bellman, 1957; and Ford and Fulkerson, 1962). </a:t>
            </a:r>
          </a:p>
          <a:p>
            <a:r>
              <a:rPr lang="en-US" dirty="0" smtClean="0"/>
              <a:t>It was the original ARPANET(Advance Research Project Agency Network) routing algorithm and was also used in the Internet under the name RIP(Routing Information Protocol).</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distance vector routing, each router maintains a routing table indexed by, and containing one entry for each router in the network. </a:t>
            </a:r>
          </a:p>
          <a:p>
            <a:r>
              <a:rPr lang="en-US" dirty="0" smtClean="0"/>
              <a:t>This entry has two parts:</a:t>
            </a:r>
          </a:p>
          <a:p>
            <a:r>
              <a:rPr lang="en-US" dirty="0" smtClean="0"/>
              <a:t>The preferred outgoing line to use for that destination and an estimate of the distance to that destination. </a:t>
            </a:r>
          </a:p>
          <a:p>
            <a:r>
              <a:rPr lang="en-US" dirty="0" smtClean="0"/>
              <a:t>The distance might be measured as the number of hops. </a:t>
            </a:r>
          </a:p>
          <a:p>
            <a:r>
              <a:rPr lang="en-US" dirty="0" smtClean="0"/>
              <a:t>The router is assumed to know the ‘‘distance’’ to each of its neighbors.</a:t>
            </a:r>
          </a:p>
          <a:p>
            <a:r>
              <a:rPr lang="en-US" dirty="0" smtClean="0"/>
              <a:t> If the metric is hops, the distance is just one hop.</a:t>
            </a:r>
          </a:p>
          <a:p>
            <a:r>
              <a:rPr lang="en-US" dirty="0" smtClean="0"/>
              <a:t> If the metric is propagation delay, the router can measure it directly with special ECHO packets that the receiver just timestamps and sends back as fast as it can.</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Each router maintains a Distance Vector table containing the distance between itself and ALL possible destination nodes. </a:t>
            </a:r>
            <a:r>
              <a:rPr lang="en-US" dirty="0" err="1" smtClean="0"/>
              <a:t>Distances,based</a:t>
            </a:r>
            <a:r>
              <a:rPr lang="en-US" dirty="0" smtClean="0"/>
              <a:t> on a chosen metric, are computed using information from the neighbors’ distance vectors.</a:t>
            </a:r>
          </a:p>
          <a:p>
            <a:pPr fontAlgn="base"/>
            <a:r>
              <a:rPr lang="en-US" dirty="0" smtClean="0"/>
              <a:t>Information kept by DV router - Each router has an ID.</a:t>
            </a:r>
          </a:p>
          <a:p>
            <a:pPr fontAlgn="base">
              <a:buNone/>
            </a:pPr>
            <a:r>
              <a:rPr lang="en-US" dirty="0" smtClean="0"/>
              <a:t>    Associated with each link connected to a router, there is a link cost (static or dynamic).</a:t>
            </a:r>
          </a:p>
          <a:p>
            <a:pPr fontAlgn="base"/>
            <a:r>
              <a:rPr lang="en-US" dirty="0" smtClean="0"/>
              <a:t>Intermediate hops</a:t>
            </a:r>
          </a:p>
          <a:p>
            <a:pPr fontAlgn="base"/>
            <a:r>
              <a:rPr lang="en-US" dirty="0" smtClean="0"/>
              <a:t>Distance Vector Table Initialization -Distance to itself = 0</a:t>
            </a:r>
          </a:p>
          <a:p>
            <a:pPr fontAlgn="base"/>
            <a:r>
              <a:rPr lang="en-US" dirty="0" smtClean="0"/>
              <a:t>Distance to ALL other routers = infinity number.</a:t>
            </a:r>
          </a:p>
          <a:p>
            <a:pPr>
              <a:buNone/>
            </a:pPr>
            <a:endParaRPr lang="en-US" dirty="0" smtClean="0"/>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a:t>
            </a:r>
            <a:endParaRPr lang="en-US" dirty="0"/>
          </a:p>
        </p:txBody>
      </p:sp>
      <p:pic>
        <p:nvPicPr>
          <p:cNvPr id="4" name="Content Placeholder 3" descr="Screenshot 2024-04-30 113228.png"/>
          <p:cNvPicPr>
            <a:picLocks noGrp="1" noChangeAspect="1"/>
          </p:cNvPicPr>
          <p:nvPr>
            <p:ph idx="1"/>
          </p:nvPr>
        </p:nvPicPr>
        <p:blipFill>
          <a:blip r:embed="rId2"/>
          <a:stretch>
            <a:fillRect/>
          </a:stretch>
        </p:blipFill>
        <p:spPr>
          <a:xfrm>
            <a:off x="381000" y="1600200"/>
            <a:ext cx="8458200" cy="4525963"/>
          </a:xfr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a:t>
            </a:r>
            <a:endParaRPr lang="en-US" dirty="0"/>
          </a:p>
        </p:txBody>
      </p:sp>
      <p:pic>
        <p:nvPicPr>
          <p:cNvPr id="4" name="Content Placeholder 3" descr="Screenshot 2024-04-30 113500.png"/>
          <p:cNvPicPr>
            <a:picLocks noGrp="1" noChangeAspect="1"/>
          </p:cNvPicPr>
          <p:nvPr>
            <p:ph idx="1"/>
          </p:nvPr>
        </p:nvPicPr>
        <p:blipFill>
          <a:blip r:embed="rId2"/>
          <a:stretch>
            <a:fillRect/>
          </a:stretch>
        </p:blipFill>
        <p:spPr>
          <a:xfrm>
            <a:off x="457200" y="2065526"/>
            <a:ext cx="8229600" cy="3595311"/>
          </a:xfr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a:t>
            </a:r>
            <a:endParaRPr lang="en-US" dirty="0"/>
          </a:p>
        </p:txBody>
      </p:sp>
      <p:pic>
        <p:nvPicPr>
          <p:cNvPr id="4" name="Content Placeholder 3" descr="Screenshot 2024-04-30 113625.png"/>
          <p:cNvPicPr>
            <a:picLocks noGrp="1" noChangeAspect="1"/>
          </p:cNvPicPr>
          <p:nvPr>
            <p:ph idx="1"/>
          </p:nvPr>
        </p:nvPicPr>
        <p:blipFill>
          <a:blip r:embed="rId2"/>
          <a:stretch>
            <a:fillRect/>
          </a:stretch>
        </p:blipFill>
        <p:spPr>
          <a:xfrm>
            <a:off x="457200" y="2093691"/>
            <a:ext cx="8229600" cy="353898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Store-and-Forward Packet Switching</a:t>
            </a:r>
            <a:br>
              <a:rPr lang="en-US" b="1" dirty="0" smtClean="0"/>
            </a:b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914399" y="2215450"/>
            <a:ext cx="7937379" cy="357575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a:t>
            </a:r>
            <a:endParaRPr lang="en-US" dirty="0"/>
          </a:p>
        </p:txBody>
      </p:sp>
      <p:pic>
        <p:nvPicPr>
          <p:cNvPr id="4" name="Content Placeholder 3" descr="Screenshot 2024-04-30 113733.png"/>
          <p:cNvPicPr>
            <a:picLocks noGrp="1" noChangeAspect="1"/>
          </p:cNvPicPr>
          <p:nvPr>
            <p:ph idx="1"/>
          </p:nvPr>
        </p:nvPicPr>
        <p:blipFill>
          <a:blip r:embed="rId2"/>
          <a:stretch>
            <a:fillRect/>
          </a:stretch>
        </p:blipFill>
        <p:spPr>
          <a:xfrm>
            <a:off x="457200" y="1788083"/>
            <a:ext cx="8229600" cy="4150196"/>
          </a:xfr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Link state routing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Distance vector routing was used in the ARPANET until 1979, when it was replaced by link state routing.</a:t>
            </a:r>
          </a:p>
          <a:p>
            <a:r>
              <a:rPr lang="en-US" dirty="0" smtClean="0"/>
              <a:t> The primary problem that caused its demise was that the algorithm often took too long to converge after the network topology changed (due to the count-to-infinity problem).</a:t>
            </a:r>
          </a:p>
          <a:p>
            <a:r>
              <a:rPr lang="en-US" dirty="0" smtClean="0"/>
              <a:t>Consequently, it was replaced by an entirely new algorithm, now called </a:t>
            </a:r>
            <a:r>
              <a:rPr lang="en-US" b="1" dirty="0" smtClean="0"/>
              <a:t>link state routing. </a:t>
            </a:r>
          </a:p>
          <a:p>
            <a:r>
              <a:rPr lang="en-US" dirty="0" smtClean="0"/>
              <a:t>Variants of link state routing called IS-IS(intermediate system-Intermediate system) and OSPF are the routing algorithms that are most widely used inside large networks and the Internet today.</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smtClean="0"/>
              <a:t>The idea behind link state routing is fairly simple and can be stated as five parts. Each router must do the following things to make it work:</a:t>
            </a:r>
            <a:endParaRPr lang="en-US" sz="2400" dirty="0"/>
          </a:p>
        </p:txBody>
      </p:sp>
      <p:sp>
        <p:nvSpPr>
          <p:cNvPr id="3" name="Content Placeholder 2"/>
          <p:cNvSpPr>
            <a:spLocks noGrp="1"/>
          </p:cNvSpPr>
          <p:nvPr>
            <p:ph idx="1"/>
          </p:nvPr>
        </p:nvSpPr>
        <p:spPr/>
        <p:txBody>
          <a:bodyPr>
            <a:normAutofit fontScale="92500"/>
          </a:bodyPr>
          <a:lstStyle/>
          <a:p>
            <a:pPr>
              <a:buNone/>
            </a:pPr>
            <a:r>
              <a:rPr lang="en-US" dirty="0" smtClean="0"/>
              <a:t>1. Discover its neighbors and learn their network addresses.</a:t>
            </a:r>
          </a:p>
          <a:p>
            <a:pPr>
              <a:buNone/>
            </a:pPr>
            <a:r>
              <a:rPr lang="en-US" dirty="0" smtClean="0"/>
              <a:t>2. Set the distance or cost metric to each of its neighbors.</a:t>
            </a:r>
          </a:p>
          <a:p>
            <a:pPr>
              <a:buNone/>
            </a:pPr>
            <a:r>
              <a:rPr lang="en-US" dirty="0" smtClean="0"/>
              <a:t>3. Construct a packet telling all it has just learned.</a:t>
            </a:r>
          </a:p>
          <a:p>
            <a:pPr>
              <a:buNone/>
            </a:pPr>
            <a:r>
              <a:rPr lang="en-US" dirty="0" smtClean="0"/>
              <a:t>4. Send this packet to and receive packets from all other routers.</a:t>
            </a:r>
          </a:p>
          <a:p>
            <a:pPr>
              <a:buNone/>
            </a:pPr>
            <a:r>
              <a:rPr lang="en-US" dirty="0" smtClean="0"/>
              <a:t>5. Compute the shortest path to every other router.</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Calculation of the Shortest Path</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Suppose Router A wants to send data to Router C. The shortest path calculation proceeds as follows:</a:t>
            </a:r>
          </a:p>
          <a:p>
            <a:pPr>
              <a:buNone/>
            </a:pPr>
            <a:r>
              <a:rPr lang="en-US" dirty="0" smtClean="0"/>
              <a:t>1. Router A floods its LSA containing information about its directly connected links and their associated costs.</a:t>
            </a:r>
          </a:p>
          <a:p>
            <a:pPr>
              <a:buNone/>
            </a:pPr>
            <a:r>
              <a:rPr lang="en-US" dirty="0" smtClean="0"/>
              <a:t>2. Router B and Router C receive the LSA and update their LSDBs.</a:t>
            </a:r>
          </a:p>
          <a:p>
            <a:pPr>
              <a:buNone/>
            </a:pPr>
            <a:r>
              <a:rPr lang="en-US" dirty="0" smtClean="0"/>
              <a:t>3. Router B calculates its shortest path to Router C as the direct link between them, with a cost of 3 units.</a:t>
            </a:r>
          </a:p>
          <a:p>
            <a:pPr>
              <a:buNone/>
            </a:pPr>
            <a:r>
              <a:rPr lang="en-US" dirty="0" smtClean="0"/>
              <a:t>4. Router A calculates its shortest path to Router C as A-B-C, with a total cost of 5 units (A to B: 2 units + B to C: 3 units).</a:t>
            </a:r>
          </a:p>
          <a:p>
            <a:pPr>
              <a:buNone/>
            </a:pPr>
            <a:r>
              <a:rPr lang="en-US" dirty="0" smtClean="0"/>
              <a:t>5. Router A updates its routing table, choosing path A-B-C as the most efficient route to reach Router C.</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Routing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hierarchical routing, routers are classified in groups called regions.</a:t>
            </a:r>
          </a:p>
          <a:p>
            <a:r>
              <a:rPr lang="en-US" dirty="0" smtClean="0"/>
              <a:t> Each router has information about the routers in its own region and it has no information about routers in other regions.</a:t>
            </a:r>
          </a:p>
          <a:p>
            <a:r>
              <a:rPr lang="en-US" dirty="0" smtClean="0"/>
              <a:t> So, routers save one record in their table for every other region.</a:t>
            </a:r>
          </a:p>
          <a:p>
            <a:r>
              <a:rPr lang="en-US" dirty="0" smtClean="0"/>
              <a:t>For huge networks, a two-level hierarchy may be insufficient hence, it may be necessary to group the regions into clusters, the clusters into zones, the zones into groups and so on.</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descr="Screenshot 2024-05-07 111613.png"/>
          <p:cNvPicPr>
            <a:picLocks noGrp="1" noChangeAspect="1"/>
          </p:cNvPicPr>
          <p:nvPr>
            <p:ph idx="1"/>
          </p:nvPr>
        </p:nvPicPr>
        <p:blipFill>
          <a:blip r:embed="rId2"/>
          <a:stretch>
            <a:fillRect/>
          </a:stretch>
        </p:blipFill>
        <p:spPr>
          <a:xfrm>
            <a:off x="2092613" y="1600200"/>
            <a:ext cx="4958774" cy="4525963"/>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Step 1</a:t>
            </a:r>
            <a:r>
              <a:rPr lang="en-US" dirty="0" smtClean="0"/>
              <a:t> − For example, the best path from 1A to 5C is via region 2, but hierarchical routing of all traffic to region 5 goes via region 3 as it is better for most of the other destinations of region 5.</a:t>
            </a:r>
          </a:p>
          <a:p>
            <a:r>
              <a:rPr lang="en-US" b="1" dirty="0" smtClean="0"/>
              <a:t>Step 2</a:t>
            </a:r>
            <a:r>
              <a:rPr lang="en-US" dirty="0" smtClean="0"/>
              <a:t> − Consider a subnet of 720 routers. If no hierarchy is used, each router will have 720 entries in its routing table.</a:t>
            </a:r>
          </a:p>
          <a:p>
            <a:r>
              <a:rPr lang="en-US" b="1" dirty="0" smtClean="0"/>
              <a:t>Step 3</a:t>
            </a:r>
            <a:r>
              <a:rPr lang="en-US" dirty="0" smtClean="0"/>
              <a:t> − Now if the subnet is partitioned into 24 regions of 30 routers each, then each router will require 30 local entries and 23 remote entries for a total of 53 entries.</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CONGESTION CONTROL ALGORITHMS</a:t>
            </a:r>
            <a:endParaRPr lang="en-US" dirty="0"/>
          </a:p>
        </p:txBody>
      </p:sp>
      <p:sp>
        <p:nvSpPr>
          <p:cNvPr id="3" name="Content Placeholder 2"/>
          <p:cNvSpPr>
            <a:spLocks noGrp="1"/>
          </p:cNvSpPr>
          <p:nvPr>
            <p:ph idx="1"/>
          </p:nvPr>
        </p:nvSpPr>
        <p:spPr/>
        <p:txBody>
          <a:bodyPr/>
          <a:lstStyle/>
          <a:p>
            <a:r>
              <a:rPr lang="en-US" dirty="0" smtClean="0"/>
              <a:t>Too many packets present in (a part of) the network causes packet delay and loss that degrades performance. This situation is called </a:t>
            </a:r>
            <a:r>
              <a:rPr lang="en-US" b="1" dirty="0" smtClean="0"/>
              <a:t>congestion. </a:t>
            </a:r>
          </a:p>
          <a:p>
            <a:r>
              <a:rPr lang="en-US" b="1" dirty="0" smtClean="0"/>
              <a:t>The network </a:t>
            </a:r>
            <a:r>
              <a:rPr lang="en-US" dirty="0" smtClean="0"/>
              <a:t>and transport layers share the responsibility for handling congestion.</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1828800" y="1905000"/>
            <a:ext cx="5562600" cy="2689765"/>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onset of congestion</a:t>
            </a:r>
            <a:endParaRPr lang="en-US" dirty="0"/>
          </a:p>
        </p:txBody>
      </p:sp>
      <p:sp>
        <p:nvSpPr>
          <p:cNvPr id="3" name="Content Placeholder 2"/>
          <p:cNvSpPr>
            <a:spLocks noGrp="1"/>
          </p:cNvSpPr>
          <p:nvPr>
            <p:ph idx="1"/>
          </p:nvPr>
        </p:nvSpPr>
        <p:spPr/>
        <p:txBody>
          <a:bodyPr>
            <a:normAutofit fontScale="85000" lnSpcReduction="20000"/>
          </a:bodyPr>
          <a:lstStyle/>
          <a:p>
            <a:r>
              <a:rPr lang="en-US" b="1" dirty="0" err="1" smtClean="0"/>
              <a:t>goodput</a:t>
            </a:r>
            <a:r>
              <a:rPr lang="en-US" b="1" dirty="0" smtClean="0"/>
              <a:t>, which is the rate at which </a:t>
            </a:r>
            <a:r>
              <a:rPr lang="en-US" b="1" i="1" dirty="0" smtClean="0"/>
              <a:t>useful packets are delivered </a:t>
            </a:r>
            <a:r>
              <a:rPr lang="en-US" dirty="0" smtClean="0"/>
              <a:t>by the network. </a:t>
            </a:r>
          </a:p>
          <a:p>
            <a:r>
              <a:rPr lang="en-US" dirty="0" smtClean="0"/>
              <a:t>Hosts send into the network is well within its carrying capacity, the number delivered is proportional to the number sent. </a:t>
            </a:r>
          </a:p>
          <a:p>
            <a:r>
              <a:rPr lang="en-US" dirty="0" smtClean="0"/>
              <a:t>If twice as many are sent, twice as many are delivered. </a:t>
            </a:r>
          </a:p>
          <a:p>
            <a:r>
              <a:rPr lang="en-US" dirty="0" smtClean="0"/>
              <a:t>However, as the offered load approaches the carrying capacity, bursts of traffic occasionally fill up the buffers inside routers and some packets are lost. </a:t>
            </a:r>
          </a:p>
          <a:p>
            <a:r>
              <a:rPr lang="en-US" dirty="0" smtClean="0"/>
              <a:t>These lost packets consume some of the capacity, so the number of delivered packets falls below the ideal curve. The network is now congested.</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Services Provided to the Transport Layer</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The services need to be carefully designed with the following goals in mind:</a:t>
            </a:r>
          </a:p>
          <a:p>
            <a:pPr>
              <a:buNone/>
            </a:pPr>
            <a:r>
              <a:rPr lang="en-US" dirty="0" smtClean="0"/>
              <a:t>1. The services should be independent of the router technology.</a:t>
            </a:r>
          </a:p>
          <a:p>
            <a:pPr>
              <a:buNone/>
            </a:pPr>
            <a:r>
              <a:rPr lang="en-US" dirty="0" smtClean="0"/>
              <a:t>2. The transport layer should be shielded from the number, type, and topology of the routers present.</a:t>
            </a:r>
          </a:p>
          <a:p>
            <a:pPr>
              <a:buNone/>
            </a:pPr>
            <a:r>
              <a:rPr lang="en-US" dirty="0" smtClean="0"/>
              <a:t>3. The network addresses made available to the transport layer should use a uniform numbering plan, even across LANs and WANs.</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Approaches to Congestion Control</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600200" y="2057400"/>
            <a:ext cx="6248400" cy="2061073"/>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Contn</a:t>
            </a:r>
            <a:r>
              <a:rPr lang="en-US" dirty="0" smtClean="0"/>
              <a: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If there is a low-bandwidth link on the path</a:t>
            </a:r>
          </a:p>
          <a:p>
            <a:pPr>
              <a:buNone/>
            </a:pPr>
            <a:r>
              <a:rPr lang="en-US" dirty="0" smtClean="0"/>
              <a:t>	along which most traffic is directed, congestion is likely</a:t>
            </a:r>
          </a:p>
          <a:p>
            <a:r>
              <a:rPr lang="en-US" dirty="0" smtClean="0"/>
              <a:t>Sometimes resources can be added dynamically when there is serious congestion, for example, turning on spare routers or enabling lines that are normally used only as backups (to make the system fault tolerant) or purchasing bandwidth on the open market.</a:t>
            </a:r>
          </a:p>
          <a:p>
            <a:r>
              <a:rPr lang="en-US" dirty="0" smtClean="0"/>
              <a:t>More often, links and routers that are regularly heavily utilized are upgraded at the earliest opportunity. This is called </a:t>
            </a:r>
            <a:r>
              <a:rPr lang="en-US" b="1" dirty="0" smtClean="0"/>
              <a:t>provisioning and happens on a time scale of</a:t>
            </a:r>
          </a:p>
          <a:p>
            <a:pPr>
              <a:buNone/>
            </a:pPr>
            <a:r>
              <a:rPr lang="en-US" dirty="0" smtClean="0"/>
              <a:t>     months, driven by long-term traffic trends.</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Contn</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Routes can be tailored to traffic patterns that change during the day as network users wake and sleep in different</a:t>
            </a:r>
          </a:p>
          <a:p>
            <a:pPr>
              <a:buNone/>
            </a:pPr>
            <a:r>
              <a:rPr lang="en-US" dirty="0" smtClean="0"/>
              <a:t>    time zones. </a:t>
            </a:r>
          </a:p>
          <a:p>
            <a:r>
              <a:rPr lang="en-US" dirty="0" smtClean="0"/>
              <a:t>For example, routes may be changed to shift traffic away from</a:t>
            </a:r>
          </a:p>
          <a:p>
            <a:pPr>
              <a:buNone/>
            </a:pPr>
            <a:r>
              <a:rPr lang="en-US" dirty="0" smtClean="0"/>
              <a:t>	heavily used paths by changing the shortest path weights. </a:t>
            </a:r>
          </a:p>
          <a:p>
            <a:r>
              <a:rPr lang="en-US" dirty="0" smtClean="0"/>
              <a:t>Some local radio stations have helicopters flying around their cities to report on road congestion to make it possible for their mobile listeners to route their packets (cars) around hotspots. This is called </a:t>
            </a:r>
            <a:r>
              <a:rPr lang="en-US" b="1" dirty="0" smtClean="0"/>
              <a:t>traffic-aware routing. Splitting traffic across multiple </a:t>
            </a:r>
            <a:r>
              <a:rPr lang="en-US" dirty="0" smtClean="0"/>
              <a:t>paths is also helpful.</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Cntn</a:t>
            </a:r>
            <a:r>
              <a:rPr lang="en-US" dirty="0" smtClean="0"/>
              <a: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sometimes it is not possible to increase capacity.</a:t>
            </a:r>
          </a:p>
          <a:p>
            <a:r>
              <a:rPr lang="en-US" dirty="0" smtClean="0"/>
              <a:t>The only way then to beat back the congestion is to decrease the load. </a:t>
            </a:r>
          </a:p>
          <a:p>
            <a:r>
              <a:rPr lang="en-US" dirty="0" smtClean="0"/>
              <a:t>In a virtual-circuit network, new connections can be refused if they would cause the network to </a:t>
            </a:r>
            <a:r>
              <a:rPr lang="en-US" dirty="0" err="1" smtClean="0"/>
              <a:t>becomemcongested</a:t>
            </a:r>
            <a:r>
              <a:rPr lang="en-US" dirty="0" smtClean="0"/>
              <a:t>. This is called </a:t>
            </a:r>
            <a:r>
              <a:rPr lang="en-US" b="1" dirty="0" smtClean="0"/>
              <a:t>admission control.</a:t>
            </a:r>
          </a:p>
          <a:p>
            <a:r>
              <a:rPr lang="en-US" dirty="0" smtClean="0"/>
              <a:t>when all else fails, the network is forced to discard packets that it cannot deliver. The general name for this is </a:t>
            </a:r>
            <a:r>
              <a:rPr lang="en-US" b="1" dirty="0" smtClean="0"/>
              <a:t>load shedding. </a:t>
            </a:r>
          </a:p>
          <a:p>
            <a:r>
              <a:rPr lang="en-US" b="1" dirty="0" smtClean="0"/>
              <a:t>A good policy for </a:t>
            </a:r>
            <a:r>
              <a:rPr lang="en-US" dirty="0" smtClean="0"/>
              <a:t>choosing which packets to discard can help to prevent congestion collapse.</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Broadcast Routing</a:t>
            </a:r>
            <a:endParaRPr lang="en-US" dirty="0"/>
          </a:p>
        </p:txBody>
      </p:sp>
      <p:sp>
        <p:nvSpPr>
          <p:cNvPr id="3" name="Content Placeholder 2"/>
          <p:cNvSpPr>
            <a:spLocks noGrp="1"/>
          </p:cNvSpPr>
          <p:nvPr>
            <p:ph idx="1"/>
          </p:nvPr>
        </p:nvSpPr>
        <p:spPr/>
        <p:txBody>
          <a:bodyPr>
            <a:normAutofit lnSpcReduction="10000"/>
          </a:bodyPr>
          <a:lstStyle/>
          <a:p>
            <a:r>
              <a:rPr lang="en-US" dirty="0" smtClean="0"/>
              <a:t>In some applications, hosts need to send messages to many or all other hosts.</a:t>
            </a:r>
          </a:p>
          <a:p>
            <a:r>
              <a:rPr lang="en-US" dirty="0" smtClean="0"/>
              <a:t>For example, a service distributing weather reports, stock market updates, or live radio programs might work best by sending to all machines and letting those that are interested read the data.</a:t>
            </a:r>
          </a:p>
          <a:p>
            <a:r>
              <a:rPr lang="en-US" dirty="0" smtClean="0"/>
              <a:t>Sending a packet to all destinations simultaneously is called </a:t>
            </a:r>
            <a:r>
              <a:rPr lang="en-US" b="1" dirty="0" smtClean="0"/>
              <a:t>broadcasting.</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b="1" dirty="0" err="1" smtClean="0"/>
              <a:t>Multidestination</a:t>
            </a:r>
            <a:r>
              <a:rPr lang="en-US" b="1" dirty="0" smtClean="0"/>
              <a:t> routing</a:t>
            </a:r>
            <a:r>
              <a:rPr lang="en-US" dirty="0" smtClean="0"/>
              <a:t>, in which each packet contains either a list of destinations or a bit map indicating the desired destinations.</a:t>
            </a:r>
          </a:p>
          <a:p>
            <a:r>
              <a:rPr lang="en-US" dirty="0" smtClean="0"/>
              <a:t>When a packet arrives at a router, the router checks all the destinations to determine the set of output lines that will be needed. (An output line is needed if it is the best route to at least one of the destinations.) </a:t>
            </a:r>
          </a:p>
          <a:p>
            <a:r>
              <a:rPr lang="en-US" dirty="0" smtClean="0"/>
              <a:t>The router generates a new copy of the packet for each output line to be used and includes in each packet only those destinations that are to use the line.</a:t>
            </a:r>
          </a:p>
          <a:p>
            <a:pPr>
              <a:buNone/>
            </a:pP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Reverse path forwarding</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When a broadcast packet arrives at a router, the router checks to see if the packet arrived on the link that is normally used for sending packets </a:t>
            </a:r>
            <a:r>
              <a:rPr lang="en-US" i="1" dirty="0" smtClean="0"/>
              <a:t>toward the source of the broadcast.</a:t>
            </a:r>
          </a:p>
          <a:p>
            <a:r>
              <a:rPr lang="en-US" i="1" dirty="0" smtClean="0"/>
              <a:t> If so, there </a:t>
            </a:r>
            <a:r>
              <a:rPr lang="en-US" dirty="0" smtClean="0"/>
              <a:t>is an excellent chance that the broadcast packet itself followed the best route from the router and is therefore the first copy to arrive at the router. </a:t>
            </a:r>
          </a:p>
          <a:p>
            <a:r>
              <a:rPr lang="en-US" dirty="0" smtClean="0"/>
              <a:t>This being the case, the router forwards copies of it onto all links except the one it arrived on. </a:t>
            </a:r>
          </a:p>
          <a:p>
            <a:r>
              <a:rPr lang="en-US" dirty="0" err="1" smtClean="0"/>
              <a:t>If,however</a:t>
            </a:r>
            <a:r>
              <a:rPr lang="en-US" dirty="0" smtClean="0"/>
              <a:t>, the broadcast packet arrived on a link other than the preferred one for reaching the source, the packet is discarded as a likely duplicate.</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way to send messages to well-defined groups that are numerically large in size but small compared to the network as a whole.</a:t>
            </a:r>
          </a:p>
          <a:p>
            <a:r>
              <a:rPr lang="en-US" dirty="0" smtClean="0"/>
              <a:t>Sending a message to such a group is called </a:t>
            </a:r>
            <a:r>
              <a:rPr lang="en-US" b="1" dirty="0" smtClean="0"/>
              <a:t>multicasting, and the routing algorithm </a:t>
            </a:r>
            <a:r>
              <a:rPr lang="en-US" dirty="0" smtClean="0"/>
              <a:t>used is called </a:t>
            </a:r>
            <a:r>
              <a:rPr lang="en-US" b="1" dirty="0" smtClean="0"/>
              <a:t>multicast routing.</a:t>
            </a:r>
          </a:p>
          <a:p>
            <a:r>
              <a:rPr lang="en-US" dirty="0" smtClean="0"/>
              <a:t>Multicast routing schemes build on the broadcast routing schemes we have already studied, sending packets along spanning trees to deliver the packets to the members of the group while making efficient use of bandwidth.</a:t>
            </a:r>
          </a:p>
          <a:p>
            <a:r>
              <a:rPr lang="en-US" dirty="0" smtClean="0"/>
              <a:t>However, the best spanning tree to use depends on whether the group is dense, with receivers scattered over most of the network, or sparse, with much of the network not belonging to the </a:t>
            </a:r>
            <a:r>
              <a:rPr lang="en-US" smtClean="0"/>
              <a:t>group.</a:t>
            </a:r>
            <a:endParaRPr lang="en-US" dirty="0"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Traffic-Aware Routing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These schemes adapted to changes in topology, but not to changes in load. </a:t>
            </a:r>
          </a:p>
          <a:p>
            <a:r>
              <a:rPr lang="en-US" dirty="0" smtClean="0"/>
              <a:t>The goal in taking load </a:t>
            </a:r>
            <a:r>
              <a:rPr lang="en-US" dirty="0" err="1" smtClean="0"/>
              <a:t>intoaccount</a:t>
            </a:r>
            <a:r>
              <a:rPr lang="en-US" dirty="0" smtClean="0"/>
              <a:t> when computing routes is to shift traffic away from hotspots that will be the first places in the network to experience congestion.</a:t>
            </a:r>
          </a:p>
          <a:p>
            <a:r>
              <a:rPr lang="en-US" dirty="0" smtClean="0"/>
              <a:t>The most direct way to do this is to set the link weight to be a function of the (fixed) link bandwidth and propagation delay plus the (variable) measured load or average queuing delay.</a:t>
            </a:r>
          </a:p>
          <a:p>
            <a:r>
              <a:rPr lang="en-US" dirty="0" smtClean="0"/>
              <a:t> Least-weight paths will then favor paths that are more</a:t>
            </a:r>
          </a:p>
          <a:p>
            <a:pPr>
              <a:buNone/>
            </a:pPr>
            <a:r>
              <a:rPr lang="en-US" dirty="0" smtClean="0"/>
              <a:t>      lightly loaded, all else being equal.</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Two techniques can contribute to a successful solution. </a:t>
            </a:r>
          </a:p>
          <a:p>
            <a:r>
              <a:rPr lang="en-US" dirty="0" smtClean="0"/>
              <a:t>The first is multipath routing, in which there can be multiple paths from a source to a destination.</a:t>
            </a:r>
          </a:p>
          <a:p>
            <a:r>
              <a:rPr lang="en-US" dirty="0" smtClean="0"/>
              <a:t> In our example this means that the traffic can be spread across both of the East to West links. </a:t>
            </a:r>
          </a:p>
          <a:p>
            <a:r>
              <a:rPr lang="en-US" dirty="0" smtClean="0"/>
              <a:t>The second one is for the routing scheme to shift traffic across routes slowly enough that it is able to converge.</a:t>
            </a:r>
          </a:p>
          <a:p>
            <a:r>
              <a:rPr lang="en-US" dirty="0" smtClean="0"/>
              <a:t>Given these difficulties, in the Internet routing protocols do not generally adjust their routes depending on the load. </a:t>
            </a:r>
          </a:p>
          <a:p>
            <a:r>
              <a:rPr lang="en-US" dirty="0" smtClean="0"/>
              <a:t>Instead, adjustments are made outside the routing protocol by slowly changing its inputs. This is called </a:t>
            </a:r>
            <a:r>
              <a:rPr lang="en-US" b="1" dirty="0" smtClean="0"/>
              <a:t>traffic engineering.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latin typeface="Times New Roman" pitchFamily="18" charset="0"/>
                <a:cs typeface="Times New Roman" pitchFamily="18" charset="0"/>
              </a:rPr>
              <a:t>Implementation of Connectionless Service</a:t>
            </a:r>
            <a:br>
              <a:rPr lang="en-US" sz="3600" dirty="0" smtClean="0">
                <a:latin typeface="Times New Roman" pitchFamily="18" charset="0"/>
                <a:cs typeface="Times New Roman" pitchFamily="18" charset="0"/>
              </a:rPr>
            </a:br>
            <a:endParaRPr lang="en-US" sz="3600" dirty="0"/>
          </a:p>
        </p:txBody>
      </p:sp>
      <p:sp>
        <p:nvSpPr>
          <p:cNvPr id="3" name="Content Placeholder 2"/>
          <p:cNvSpPr>
            <a:spLocks noGrp="1"/>
          </p:cNvSpPr>
          <p:nvPr>
            <p:ph idx="1"/>
          </p:nvPr>
        </p:nvSpPr>
        <p:spPr/>
        <p:txBody>
          <a:bodyPr>
            <a:normAutofit fontScale="77500" lnSpcReduction="20000"/>
          </a:bodyPr>
          <a:lstStyle/>
          <a:p>
            <a:r>
              <a:rPr lang="en-US" dirty="0" smtClean="0"/>
              <a:t>If connectionless service is offered, packets are injected into the network individually and routed independently of each other. No advance setup is needed. </a:t>
            </a:r>
          </a:p>
          <a:p>
            <a:r>
              <a:rPr lang="en-US" dirty="0" smtClean="0"/>
              <a:t>In this context, the packets are frequently called </a:t>
            </a:r>
            <a:r>
              <a:rPr lang="en-US" b="1" dirty="0" err="1" smtClean="0"/>
              <a:t>datagrams</a:t>
            </a:r>
            <a:r>
              <a:rPr lang="en-US" b="1" dirty="0" smtClean="0"/>
              <a:t> (in analogy with telegrams) and the network is called </a:t>
            </a:r>
            <a:r>
              <a:rPr lang="en-US" dirty="0" smtClean="0"/>
              <a:t>a </a:t>
            </a:r>
            <a:r>
              <a:rPr lang="en-US" b="1" dirty="0" smtClean="0"/>
              <a:t>datagram network.</a:t>
            </a:r>
          </a:p>
          <a:p>
            <a:r>
              <a:rPr lang="en-US" dirty="0" smtClean="0"/>
              <a:t>If connection-oriented service is used, a path from the source router all the way to the destination router must be established before any data packets can be sent. This connection is called a </a:t>
            </a:r>
            <a:r>
              <a:rPr lang="en-US" b="1" dirty="0" smtClean="0"/>
              <a:t>VC (virtual circuit), in analogy </a:t>
            </a:r>
            <a:r>
              <a:rPr lang="en-US" dirty="0" smtClean="0"/>
              <a:t>with the physical circuits set up by the telephone system, and the network is called a </a:t>
            </a:r>
            <a:r>
              <a:rPr lang="en-US" b="1" dirty="0" smtClean="0"/>
              <a:t>virtual-circuit network.</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Admission Control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One technique that is widely used in virtual-circuit networks to keep congestion at bay is </a:t>
            </a:r>
            <a:r>
              <a:rPr lang="en-US" b="1" dirty="0" smtClean="0"/>
              <a:t>admission control. </a:t>
            </a:r>
          </a:p>
          <a:p>
            <a:r>
              <a:rPr lang="en-US" b="1" dirty="0" smtClean="0"/>
              <a:t>The idea is simple: do not set up a new virtual </a:t>
            </a:r>
            <a:r>
              <a:rPr lang="en-US" dirty="0" smtClean="0"/>
              <a:t>circuit unless the network can carry the added traffic without becoming congested.</a:t>
            </a:r>
          </a:p>
          <a:p>
            <a:r>
              <a:rPr lang="en-US" dirty="0" smtClean="0"/>
              <a:t>Thus, attempts to set up a virtual circuit may fail. This is better than the alternative, as letting more people in when the network is busy just makes matters worse. </a:t>
            </a:r>
          </a:p>
          <a:p>
            <a:r>
              <a:rPr lang="en-US" dirty="0" smtClean="0"/>
              <a:t>By analogy, in the telephone system, when a switch gets overloaded it practices admission control by not giving dial tones.</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Traffic is often described in terms of its rate and shape. </a:t>
            </a:r>
          </a:p>
          <a:p>
            <a:r>
              <a:rPr lang="en-US" dirty="0" smtClean="0"/>
              <a:t>The problem of how to describe it in a simple yet meaningful way is difficult because traffic is typically </a:t>
            </a:r>
            <a:r>
              <a:rPr lang="en-US" dirty="0" err="1" smtClean="0"/>
              <a:t>bursty</a:t>
            </a:r>
            <a:r>
              <a:rPr lang="en-US" dirty="0" smtClean="0"/>
              <a:t>—the average rate is only half the story. </a:t>
            </a:r>
          </a:p>
          <a:p>
            <a:r>
              <a:rPr lang="en-US" dirty="0" smtClean="0"/>
              <a:t>For example, traffic that varies while browsing the Web is more difficult to handle than a streaming movie with the same long-term throughput because the bursts of Web traffic are more likely to congest routers in the network. </a:t>
            </a:r>
          </a:p>
          <a:p>
            <a:r>
              <a:rPr lang="en-US" dirty="0" smtClean="0"/>
              <a:t>A commonly used descriptor that capture this effect is the </a:t>
            </a:r>
            <a:r>
              <a:rPr lang="en-US" b="1" dirty="0" smtClean="0"/>
              <a:t>leaky bucket or token bucket. </a:t>
            </a:r>
          </a:p>
          <a:p>
            <a:r>
              <a:rPr lang="en-US" b="1" dirty="0" smtClean="0"/>
              <a:t>A leaky bucket has two parameters </a:t>
            </a:r>
            <a:r>
              <a:rPr lang="en-US" dirty="0" smtClean="0"/>
              <a:t>that bound the average rate and the instantaneous burst size of traffic.</a:t>
            </a:r>
          </a:p>
          <a:p>
            <a:r>
              <a:rPr lang="en-US" dirty="0" smtClean="0"/>
              <a:t>Since leaky buckets are widely used for quality of service.</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Traffic Throttling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 the Internet and many other computer networks, senders adjust their transmissions to send as much traffic as the network can readily deliver.</a:t>
            </a:r>
          </a:p>
          <a:p>
            <a:r>
              <a:rPr lang="en-US" dirty="0" smtClean="0"/>
              <a:t>In this setting, the network aims to operate just before the onset of congestion.</a:t>
            </a:r>
          </a:p>
          <a:p>
            <a:r>
              <a:rPr lang="en-US" dirty="0" smtClean="0"/>
              <a:t>When congestion is imminent, it must tell the senders to throttle back their transmissions and slow down.</a:t>
            </a:r>
          </a:p>
          <a:p>
            <a:r>
              <a:rPr lang="en-US" dirty="0" smtClean="0"/>
              <a:t> This feedback is business as usual rather than an exceptional situation.</a:t>
            </a:r>
          </a:p>
          <a:p>
            <a:r>
              <a:rPr lang="en-US" dirty="0" smtClean="0"/>
              <a:t> The term </a:t>
            </a:r>
            <a:r>
              <a:rPr lang="en-US" b="1" dirty="0" smtClean="0"/>
              <a:t>congestion avoidance is sometimes used to contrast this operating point </a:t>
            </a:r>
            <a:r>
              <a:rPr lang="en-US" dirty="0" smtClean="0"/>
              <a:t>with the one in which the network has become (overly) congested.</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Shedding</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Load shedding is a fancy way </a:t>
            </a:r>
            <a:r>
              <a:rPr lang="en-US" b="1" dirty="0" smtClean="0"/>
              <a:t>of </a:t>
            </a:r>
            <a:r>
              <a:rPr lang="en-US" dirty="0" smtClean="0"/>
              <a:t>saying </a:t>
            </a:r>
            <a:r>
              <a:rPr lang="en-US" dirty="0" smtClean="0"/>
              <a:t>that when routers are being inundated by packets that they cannot handle,</a:t>
            </a:r>
          </a:p>
          <a:p>
            <a:pPr>
              <a:buNone/>
            </a:pPr>
            <a:r>
              <a:rPr lang="en-US" dirty="0" smtClean="0"/>
              <a:t>     they </a:t>
            </a:r>
            <a:r>
              <a:rPr lang="en-US" dirty="0" smtClean="0"/>
              <a:t>just throw them away. </a:t>
            </a:r>
            <a:endParaRPr lang="en-US" dirty="0" smtClean="0"/>
          </a:p>
          <a:p>
            <a:r>
              <a:rPr lang="en-US" dirty="0" smtClean="0"/>
              <a:t>The </a:t>
            </a:r>
            <a:r>
              <a:rPr lang="en-US" dirty="0" smtClean="0"/>
              <a:t>term comes from the world of electrical </a:t>
            </a:r>
            <a:r>
              <a:rPr lang="en-US" dirty="0" smtClean="0"/>
              <a:t>power generation</a:t>
            </a:r>
            <a:r>
              <a:rPr lang="en-US" dirty="0" smtClean="0"/>
              <a:t>, where it refers to the practice of utilities intentionally blacking </a:t>
            </a:r>
            <a:r>
              <a:rPr lang="en-US" dirty="0" smtClean="0"/>
              <a:t>out certain </a:t>
            </a:r>
            <a:r>
              <a:rPr lang="en-US" dirty="0" smtClean="0"/>
              <a:t>areas to save the entire grid from collapsing on hot summer days when </a:t>
            </a:r>
            <a:r>
              <a:rPr lang="en-US" dirty="0" smtClean="0"/>
              <a:t>the demand </a:t>
            </a:r>
            <a:r>
              <a:rPr lang="en-US" dirty="0" smtClean="0"/>
              <a:t>for electricity greatly exceeds the supply.</a:t>
            </a:r>
          </a:p>
          <a:p>
            <a:r>
              <a:rPr lang="en-US" dirty="0" smtClean="0"/>
              <a:t>The key question for a router drowning in packets is which packets to drop.</a:t>
            </a:r>
          </a:p>
          <a:p>
            <a:r>
              <a:rPr lang="en-US" dirty="0" smtClean="0"/>
              <a:t>The preferred choice may depend on the type of applications that use the network.</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Internetworking Network Layer in Internet. </a:t>
            </a:r>
            <a:endParaRPr lang="en-US" b="1" dirty="0"/>
          </a:p>
        </p:txBody>
      </p:sp>
      <p:sp>
        <p:nvSpPr>
          <p:cNvPr id="3" name="Content Placeholder 2"/>
          <p:cNvSpPr>
            <a:spLocks noGrp="1"/>
          </p:cNvSpPr>
          <p:nvPr>
            <p:ph idx="1"/>
          </p:nvPr>
        </p:nvSpPr>
        <p:spPr/>
        <p:txBody>
          <a:bodyPr>
            <a:normAutofit fontScale="70000" lnSpcReduction="20000"/>
          </a:bodyPr>
          <a:lstStyle/>
          <a:p>
            <a:r>
              <a:rPr lang="en-US" dirty="0" smtClean="0"/>
              <a:t>When </a:t>
            </a:r>
            <a:r>
              <a:rPr lang="en-US" dirty="0" smtClean="0"/>
              <a:t>two </a:t>
            </a:r>
            <a:r>
              <a:rPr lang="en-US" dirty="0" smtClean="0"/>
              <a:t>or more </a:t>
            </a:r>
            <a:r>
              <a:rPr lang="en-US" dirty="0" smtClean="0"/>
              <a:t>networks are connected to form an </a:t>
            </a:r>
            <a:r>
              <a:rPr lang="en-US" b="1" dirty="0" smtClean="0"/>
              <a:t>internetwork, or more simply an </a:t>
            </a:r>
            <a:r>
              <a:rPr lang="en-US" b="1" dirty="0" smtClean="0"/>
              <a:t>internet.</a:t>
            </a:r>
          </a:p>
          <a:p>
            <a:r>
              <a:rPr lang="en-US" b="1" dirty="0" smtClean="0"/>
              <a:t>Bob Metcalfe </a:t>
            </a:r>
            <a:r>
              <a:rPr lang="en-US" dirty="0" smtClean="0"/>
              <a:t>postulated that </a:t>
            </a:r>
            <a:r>
              <a:rPr lang="en-US" dirty="0" smtClean="0"/>
              <a:t>the value </a:t>
            </a:r>
            <a:r>
              <a:rPr lang="en-US" dirty="0" smtClean="0"/>
              <a:t>of a network with </a:t>
            </a:r>
            <a:r>
              <a:rPr lang="en-US" i="1" dirty="0" smtClean="0"/>
              <a:t>N nodes is the number of connections that may be </a:t>
            </a:r>
            <a:r>
              <a:rPr lang="en-US" i="1" dirty="0" smtClean="0"/>
              <a:t>made </a:t>
            </a:r>
            <a:r>
              <a:rPr lang="en-US" dirty="0" smtClean="0"/>
              <a:t>between </a:t>
            </a:r>
            <a:r>
              <a:rPr lang="en-US" dirty="0" smtClean="0"/>
              <a:t>the nodes, or </a:t>
            </a:r>
            <a:r>
              <a:rPr lang="en-US" i="1" dirty="0" smtClean="0"/>
              <a:t>N2 (Gilder, 1993). </a:t>
            </a:r>
            <a:endParaRPr lang="en-US" i="1" dirty="0" smtClean="0"/>
          </a:p>
          <a:p>
            <a:r>
              <a:rPr lang="en-US" i="1" dirty="0" smtClean="0"/>
              <a:t>This </a:t>
            </a:r>
            <a:r>
              <a:rPr lang="en-US" i="1" dirty="0" smtClean="0"/>
              <a:t>means that large networks </a:t>
            </a:r>
            <a:r>
              <a:rPr lang="en-US" i="1" dirty="0" smtClean="0"/>
              <a:t>are </a:t>
            </a:r>
            <a:r>
              <a:rPr lang="en-US" dirty="0" smtClean="0"/>
              <a:t>much </a:t>
            </a:r>
            <a:r>
              <a:rPr lang="en-US" dirty="0" smtClean="0"/>
              <a:t>more valuable than small networks because they allow many more </a:t>
            </a:r>
            <a:r>
              <a:rPr lang="en-US" dirty="0" smtClean="0"/>
              <a:t>connections, so </a:t>
            </a:r>
            <a:r>
              <a:rPr lang="en-US" dirty="0" smtClean="0"/>
              <a:t>there always will be an incentive to combine smaller networks</a:t>
            </a:r>
            <a:r>
              <a:rPr lang="en-US" dirty="0" smtClean="0"/>
              <a:t>.</a:t>
            </a:r>
          </a:p>
          <a:p>
            <a:r>
              <a:rPr lang="en-US" dirty="0" smtClean="0"/>
              <a:t>The Internet is the prime example of this interconnection. (We will write </a:t>
            </a:r>
            <a:r>
              <a:rPr lang="en-US" dirty="0" err="1" smtClean="0"/>
              <a:t>Internetwith</a:t>
            </a:r>
            <a:r>
              <a:rPr lang="en-US" dirty="0" smtClean="0"/>
              <a:t> </a:t>
            </a:r>
            <a:r>
              <a:rPr lang="en-US" dirty="0" smtClean="0"/>
              <a:t>a capital ‘‘I’’ to distinguish it from other internets, or connected networks.)</a:t>
            </a:r>
          </a:p>
          <a:p>
            <a:r>
              <a:rPr lang="en-US" dirty="0" smtClean="0"/>
              <a:t>The purpose of joining all these networks is to allow users on any of</a:t>
            </a:r>
          </a:p>
          <a:p>
            <a:pPr>
              <a:buNone/>
            </a:pPr>
            <a:r>
              <a:rPr lang="en-US" dirty="0" smtClean="0"/>
              <a:t>	them </a:t>
            </a:r>
            <a:r>
              <a:rPr lang="en-US" dirty="0" smtClean="0"/>
              <a:t>to communicate with users on all the other ones.</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Networks Differ</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609600" y="1600200"/>
            <a:ext cx="8001000" cy="464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Networks Can Be Connected</a:t>
            </a:r>
            <a:endParaRPr lang="en-US" dirty="0"/>
          </a:p>
        </p:txBody>
      </p:sp>
      <p:sp>
        <p:nvSpPr>
          <p:cNvPr id="3" name="Content Placeholder 2"/>
          <p:cNvSpPr>
            <a:spLocks noGrp="1"/>
          </p:cNvSpPr>
          <p:nvPr>
            <p:ph idx="1"/>
          </p:nvPr>
        </p:nvSpPr>
        <p:spPr/>
        <p:txBody>
          <a:bodyPr>
            <a:normAutofit lnSpcReduction="10000"/>
          </a:bodyPr>
          <a:lstStyle/>
          <a:p>
            <a:r>
              <a:rPr lang="en-US" dirty="0" smtClean="0"/>
              <a:t>There are two basic choices for connecting different networks: </a:t>
            </a:r>
            <a:endParaRPr lang="en-US" dirty="0" smtClean="0"/>
          </a:p>
          <a:p>
            <a:r>
              <a:rPr lang="en-US" dirty="0" smtClean="0"/>
              <a:t>we </a:t>
            </a:r>
            <a:r>
              <a:rPr lang="en-US" dirty="0" smtClean="0"/>
              <a:t>can </a:t>
            </a:r>
            <a:r>
              <a:rPr lang="en-US" dirty="0" smtClean="0"/>
              <a:t>build devices </a:t>
            </a:r>
            <a:r>
              <a:rPr lang="en-US" dirty="0" smtClean="0"/>
              <a:t>that translate or convert packets from each kind of network into </a:t>
            </a:r>
            <a:r>
              <a:rPr lang="en-US" dirty="0" smtClean="0"/>
              <a:t>packets for </a:t>
            </a:r>
            <a:r>
              <a:rPr lang="en-US" dirty="0" smtClean="0"/>
              <a:t>each other network, or, like good computer </a:t>
            </a:r>
            <a:r>
              <a:rPr lang="en-US" dirty="0" smtClean="0"/>
              <a:t>scientists</a:t>
            </a:r>
          </a:p>
          <a:p>
            <a:r>
              <a:rPr lang="en-US" dirty="0" smtClean="0"/>
              <a:t>we </a:t>
            </a:r>
            <a:r>
              <a:rPr lang="en-US" dirty="0" smtClean="0"/>
              <a:t>can try to solve </a:t>
            </a:r>
            <a:r>
              <a:rPr lang="en-US" dirty="0" smtClean="0"/>
              <a:t>the </a:t>
            </a:r>
            <a:r>
              <a:rPr lang="en-US" dirty="0" smtClean="0"/>
              <a:t>problem by adding a layer of indirection and building a common layer on top </a:t>
            </a:r>
            <a:r>
              <a:rPr lang="en-US" dirty="0" smtClean="0"/>
              <a:t>of the </a:t>
            </a:r>
            <a:r>
              <a:rPr lang="en-US" dirty="0" smtClean="0"/>
              <a:t>different networks.</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Several </a:t>
            </a:r>
            <a:r>
              <a:rPr lang="en-US" dirty="0" smtClean="0"/>
              <a:t>different devices that connect networks, </a:t>
            </a:r>
            <a:r>
              <a:rPr lang="en-US" dirty="0" smtClean="0"/>
              <a:t>including repeaters</a:t>
            </a:r>
            <a:r>
              <a:rPr lang="en-US" dirty="0" smtClean="0"/>
              <a:t>, hubs, switches, bridges, routers, and gateways. </a:t>
            </a:r>
            <a:endParaRPr lang="en-US" dirty="0" smtClean="0"/>
          </a:p>
          <a:p>
            <a:r>
              <a:rPr lang="en-US" dirty="0" smtClean="0"/>
              <a:t>Repeaters </a:t>
            </a:r>
            <a:r>
              <a:rPr lang="en-US" dirty="0" smtClean="0"/>
              <a:t>and hubs </a:t>
            </a:r>
            <a:r>
              <a:rPr lang="en-US" dirty="0" smtClean="0"/>
              <a:t>just move </a:t>
            </a:r>
            <a:r>
              <a:rPr lang="en-US" dirty="0" smtClean="0"/>
              <a:t>bits from one wire to another. They are mostly analog devices and do </a:t>
            </a:r>
            <a:r>
              <a:rPr lang="en-US" dirty="0" smtClean="0"/>
              <a:t>not understand </a:t>
            </a:r>
            <a:r>
              <a:rPr lang="en-US" dirty="0" smtClean="0"/>
              <a:t>anything about higher layer protocols. </a:t>
            </a:r>
            <a:endParaRPr lang="en-US" dirty="0" smtClean="0"/>
          </a:p>
          <a:p>
            <a:r>
              <a:rPr lang="en-US" dirty="0" smtClean="0"/>
              <a:t>Bridges </a:t>
            </a:r>
            <a:r>
              <a:rPr lang="en-US" dirty="0" smtClean="0"/>
              <a:t>and switches operate </a:t>
            </a:r>
            <a:r>
              <a:rPr lang="en-US" dirty="0" smtClean="0"/>
              <a:t>at the </a:t>
            </a:r>
            <a:r>
              <a:rPr lang="en-US" dirty="0" smtClean="0"/>
              <a:t>link layer. They can be used to build networks, but only with minor </a:t>
            </a:r>
            <a:r>
              <a:rPr lang="en-US" dirty="0" smtClean="0"/>
              <a:t>protocol translation </a:t>
            </a:r>
            <a:r>
              <a:rPr lang="en-US" dirty="0" smtClean="0"/>
              <a:t>in the process, for example, between 10, 100 and 1000 Mbps Ethernet</a:t>
            </a:r>
          </a:p>
          <a:p>
            <a:pPr>
              <a:buNone/>
            </a:pPr>
            <a:r>
              <a:rPr lang="en-US" dirty="0" smtClean="0"/>
              <a:t>  	switches</a:t>
            </a:r>
            <a:r>
              <a:rPr lang="en-US" dirty="0" smtClean="0"/>
              <a:t>. </a:t>
            </a:r>
            <a:endParaRPr lang="en-US" dirty="0" smtClean="0"/>
          </a:p>
          <a:p>
            <a:r>
              <a:rPr lang="en-US" dirty="0" smtClean="0"/>
              <a:t>Our </a:t>
            </a:r>
            <a:r>
              <a:rPr lang="en-US" dirty="0" smtClean="0"/>
              <a:t>focus in this section is interconnection devices that operate at </a:t>
            </a:r>
            <a:r>
              <a:rPr lang="en-US" dirty="0" smtClean="0"/>
              <a:t>the network </a:t>
            </a:r>
            <a:r>
              <a:rPr lang="en-US" dirty="0" smtClean="0"/>
              <a:t>layer, namely the routers. </a:t>
            </a:r>
            <a:endParaRPr lang="en-US" dirty="0" smtClean="0"/>
          </a:p>
          <a:p>
            <a:r>
              <a:rPr lang="en-US" dirty="0" smtClean="0"/>
              <a:t>Gateways</a:t>
            </a:r>
            <a:r>
              <a:rPr lang="en-US" dirty="0" smtClean="0"/>
              <a:t>, which are </a:t>
            </a:r>
            <a:r>
              <a:rPr lang="en-US" dirty="0" err="1" smtClean="0"/>
              <a:t>higherlayer</a:t>
            </a:r>
            <a:r>
              <a:rPr lang="en-US" dirty="0" smtClean="0"/>
              <a:t> interconnection devices.</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905303" y="1600200"/>
            <a:ext cx="7333393"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Tunneling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Handling the general case of making two different networks interwork </a:t>
            </a:r>
            <a:r>
              <a:rPr lang="en-US" dirty="0" smtClean="0"/>
              <a:t>is exceedingly </a:t>
            </a:r>
            <a:r>
              <a:rPr lang="en-US" dirty="0" smtClean="0"/>
              <a:t>difficult</a:t>
            </a:r>
            <a:r>
              <a:rPr lang="en-US" dirty="0" smtClean="0"/>
              <a:t>.</a:t>
            </a:r>
          </a:p>
          <a:p>
            <a:r>
              <a:rPr lang="en-US" dirty="0" smtClean="0"/>
              <a:t> </a:t>
            </a:r>
            <a:r>
              <a:rPr lang="en-US" dirty="0" smtClean="0"/>
              <a:t>However, there is a common special case that is </a:t>
            </a:r>
            <a:r>
              <a:rPr lang="en-US" dirty="0" smtClean="0"/>
              <a:t>manageable even </a:t>
            </a:r>
            <a:r>
              <a:rPr lang="en-US" dirty="0" smtClean="0"/>
              <a:t>for different network protocols</a:t>
            </a:r>
            <a:r>
              <a:rPr lang="en-US" dirty="0" smtClean="0"/>
              <a:t>.</a:t>
            </a:r>
          </a:p>
          <a:p>
            <a:pPr fontAlgn="base"/>
            <a:r>
              <a:rPr lang="en-US" dirty="0" smtClean="0"/>
              <a:t>A technique of inter-networking called </a:t>
            </a:r>
            <a:r>
              <a:rPr lang="en-US" b="1" dirty="0" smtClean="0"/>
              <a:t>Tunneling</a:t>
            </a:r>
            <a:r>
              <a:rPr lang="en-US" dirty="0" smtClean="0"/>
              <a:t> is used when source and destination networks of the same type are to be connected through a network of different types. Tunneling uses a layered protocol model such as those of the OSI or </a:t>
            </a:r>
            <a:r>
              <a:rPr lang="en-US" dirty="0" smtClean="0"/>
              <a:t>TCP/IP</a:t>
            </a:r>
            <a:r>
              <a:rPr lang="en-US" dirty="0" smtClean="0"/>
              <a:t> protocol suite. </a:t>
            </a:r>
          </a:p>
          <a:p>
            <a:pPr fontAlgn="base"/>
            <a:r>
              <a:rPr lang="en-US" dirty="0" smtClean="0"/>
              <a:t>So, in other words, when data moves from host A to B it covers all the different levels of the specified protocol (OSI, TCP/IP, etc.) while moving between different levels, data conversion (Encapsulation) to suit different interfaces of the particular layer is called tunneling.</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within a datagram network</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609600" y="1797982"/>
            <a:ext cx="7848600" cy="4130398"/>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Internetwork Routing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a:t>
            </a:r>
            <a:r>
              <a:rPr lang="en-US" dirty="0" smtClean="0"/>
              <a:t>wo-level </a:t>
            </a:r>
            <a:r>
              <a:rPr lang="en-US" dirty="0" smtClean="0"/>
              <a:t>routing algorithm. </a:t>
            </a:r>
            <a:endParaRPr lang="en-US" dirty="0" smtClean="0"/>
          </a:p>
          <a:p>
            <a:r>
              <a:rPr lang="en-US" b="1" dirty="0" err="1" smtClean="0"/>
              <a:t>intradomain</a:t>
            </a:r>
            <a:r>
              <a:rPr lang="en-US" b="1" dirty="0" smtClean="0"/>
              <a:t> </a:t>
            </a:r>
            <a:r>
              <a:rPr lang="en-US" b="1" dirty="0" smtClean="0"/>
              <a:t>or interior gateway </a:t>
            </a:r>
            <a:r>
              <a:rPr lang="en-US" b="1" dirty="0" smtClean="0"/>
              <a:t>protocol</a:t>
            </a:r>
          </a:p>
          <a:p>
            <a:r>
              <a:rPr lang="en-US" dirty="0" smtClean="0"/>
              <a:t>Across the networks that make up the </a:t>
            </a:r>
            <a:r>
              <a:rPr lang="en-US" dirty="0" err="1" smtClean="0"/>
              <a:t>internet,an</a:t>
            </a:r>
            <a:r>
              <a:rPr lang="en-US" dirty="0" smtClean="0"/>
              <a:t> </a:t>
            </a:r>
            <a:r>
              <a:rPr lang="en-US" b="1" dirty="0" err="1" smtClean="0"/>
              <a:t>interdomain</a:t>
            </a:r>
            <a:r>
              <a:rPr lang="en-US" b="1" dirty="0" smtClean="0"/>
              <a:t> or exterior gateway protocol is used</a:t>
            </a:r>
            <a:r>
              <a:rPr lang="en-US" b="1" dirty="0" smtClean="0"/>
              <a:t>.</a:t>
            </a:r>
          </a:p>
          <a:p>
            <a:r>
              <a:rPr lang="en-US" dirty="0" smtClean="0"/>
              <a:t>In the Internet, the </a:t>
            </a:r>
            <a:r>
              <a:rPr lang="en-US" dirty="0" err="1" smtClean="0"/>
              <a:t>interdomain</a:t>
            </a:r>
            <a:r>
              <a:rPr lang="en-US" dirty="0" smtClean="0"/>
              <a:t> routing protocol is called </a:t>
            </a:r>
            <a:r>
              <a:rPr lang="en-US" b="1" dirty="0" smtClean="0"/>
              <a:t>BGP (Border </a:t>
            </a:r>
            <a:r>
              <a:rPr lang="en-US" b="1" dirty="0" smtClean="0"/>
              <a:t>Gateway Protocol).</a:t>
            </a:r>
          </a:p>
          <a:p>
            <a:r>
              <a:rPr lang="en-US" dirty="0" smtClean="0"/>
              <a:t>Since each network is </a:t>
            </a:r>
            <a:r>
              <a:rPr lang="en-US" dirty="0" smtClean="0"/>
              <a:t>operated independently </a:t>
            </a:r>
            <a:r>
              <a:rPr lang="en-US" dirty="0" smtClean="0"/>
              <a:t>of all the others, it is often referred to as an </a:t>
            </a:r>
            <a:r>
              <a:rPr lang="en-US" b="1" dirty="0" smtClean="0"/>
              <a:t>AS (</a:t>
            </a:r>
            <a:r>
              <a:rPr lang="en-US" b="1" dirty="0" smtClean="0"/>
              <a:t>Autonomous System).</a:t>
            </a:r>
          </a:p>
          <a:p>
            <a:endParaRPr lang="en-US" b="1"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Packet Fragmentation</a:t>
            </a:r>
            <a:endParaRPr lang="en-US" dirty="0"/>
          </a:p>
        </p:txBody>
      </p:sp>
      <p:sp>
        <p:nvSpPr>
          <p:cNvPr id="3" name="Content Placeholder 2"/>
          <p:cNvSpPr>
            <a:spLocks noGrp="1"/>
          </p:cNvSpPr>
          <p:nvPr>
            <p:ph idx="1"/>
          </p:nvPr>
        </p:nvSpPr>
        <p:spPr/>
        <p:txBody>
          <a:bodyPr>
            <a:normAutofit/>
          </a:bodyPr>
          <a:lstStyle/>
          <a:p>
            <a:r>
              <a:rPr lang="en-US" b="1" dirty="0" smtClean="0"/>
              <a:t>Fragmentation</a:t>
            </a:r>
            <a:r>
              <a:rPr lang="en-US" dirty="0" smtClean="0"/>
              <a:t> is done by the network layer when the maximum size of datagram is greater than maximum size of data that can be held in a frame i.e., its Maximum Transmission Unit (MTU). The network layer divides the datagram received from the transport layer into fragments so that data flow is not disrupted. </a:t>
            </a:r>
            <a:br>
              <a:rPr lang="en-US" dirty="0" smtClean="0"/>
            </a:b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Let us assume for this example that the message is four times longer than the maximum packet size, so the network layer has to break it into four packets, 1, 2, 3, and 4, and send each of them in turn to router </a:t>
            </a:r>
            <a:r>
              <a:rPr lang="en-US" i="1" dirty="0" smtClean="0"/>
              <a:t>A using some point-to-point protocol, </a:t>
            </a:r>
            <a:r>
              <a:rPr lang="en-US" dirty="0" smtClean="0"/>
              <a:t>for example, PPP. </a:t>
            </a:r>
          </a:p>
          <a:p>
            <a:r>
              <a:rPr lang="en-US" dirty="0" smtClean="0"/>
              <a:t>At this point the ISP takes over. Every router has an internal table telling it where to send packets for each of the possible destinations.</a:t>
            </a:r>
          </a:p>
          <a:p>
            <a:r>
              <a:rPr lang="en-US" dirty="0" smtClean="0"/>
              <a:t>Each table entry is a pair consisting of a destination and the outgoing line to use for that destination. </a:t>
            </a:r>
          </a:p>
          <a:p>
            <a:r>
              <a:rPr lang="en-US" dirty="0" smtClean="0"/>
              <a:t>Only directly connected lines can be used. For example, in Fig. 5-2, </a:t>
            </a:r>
            <a:r>
              <a:rPr lang="en-US" i="1" dirty="0" smtClean="0"/>
              <a:t>A has only two outgoing lines—to B and to C—so every incoming packet </a:t>
            </a:r>
            <a:r>
              <a:rPr lang="en-US" dirty="0" smtClean="0"/>
              <a:t>must be sent to one of these routers, even if the ultimate destination is to some other router. </a:t>
            </a:r>
          </a:p>
          <a:p>
            <a:r>
              <a:rPr lang="en-US" i="1" dirty="0" smtClean="0"/>
              <a:t>A’s initial routing table is shown in the figure under the label ‘‘initially.’’</a:t>
            </a:r>
          </a:p>
          <a:p>
            <a:r>
              <a:rPr lang="en-US" dirty="0" smtClean="0"/>
              <a:t>At </a:t>
            </a:r>
            <a:r>
              <a:rPr lang="en-US" i="1" dirty="0" smtClean="0"/>
              <a:t>A, packets 1, 2, and 3 are stored briefly, having arrived on the incoming </a:t>
            </a:r>
            <a:r>
              <a:rPr lang="en-US" dirty="0" smtClean="0"/>
              <a:t>link and had their checksums verified. </a:t>
            </a:r>
          </a:p>
          <a:p>
            <a:r>
              <a:rPr lang="en-US" dirty="0" smtClean="0"/>
              <a:t>Then each packet is forwarded according to </a:t>
            </a:r>
            <a:r>
              <a:rPr lang="en-US" i="1" dirty="0" smtClean="0"/>
              <a:t>A’s table, onto the outgoing link to C within a new frame.</a:t>
            </a:r>
          </a:p>
          <a:p>
            <a:r>
              <a:rPr lang="en-US" i="1" dirty="0" smtClean="0"/>
              <a:t>Packet 1 is then forwarded </a:t>
            </a:r>
            <a:r>
              <a:rPr lang="en-US" dirty="0" smtClean="0"/>
              <a:t>to </a:t>
            </a:r>
            <a:r>
              <a:rPr lang="en-US" i="1" dirty="0" smtClean="0"/>
              <a:t>E and then to F. </a:t>
            </a:r>
          </a:p>
          <a:p>
            <a:r>
              <a:rPr lang="en-US" i="1" dirty="0" smtClean="0"/>
              <a:t>When it gets to F, it is sent within a frame over the </a:t>
            </a:r>
            <a:r>
              <a:rPr lang="en-US" dirty="0" smtClean="0"/>
              <a:t>LAN to </a:t>
            </a:r>
            <a:r>
              <a:rPr lang="en-US" i="1" dirty="0" smtClean="0"/>
              <a:t>H2. Packets 2 and 3 follow the same route.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algorithm that manages the tables and makes the routing decisions is called the </a:t>
            </a:r>
            <a:r>
              <a:rPr lang="en-US" b="1" dirty="0" smtClean="0"/>
              <a:t>routing algorithm. </a:t>
            </a:r>
          </a:p>
          <a:p>
            <a:r>
              <a:rPr lang="en-US" dirty="0" smtClean="0"/>
              <a:t>IP (Internet Protocol), which is the basis for the entire Internet, is the dominant example of a connectionless network service. </a:t>
            </a:r>
          </a:p>
          <a:p>
            <a:r>
              <a:rPr lang="en-US" dirty="0" smtClean="0"/>
              <a:t>Each packet carries a destination IP address that routers use to individually forward each packet. </a:t>
            </a:r>
          </a:p>
          <a:p>
            <a:r>
              <a:rPr lang="en-US" dirty="0" smtClean="0"/>
              <a:t>The addresses are 32 bits in IPv4 packets and 128 bits in IPv6 packets.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Implementation of Connection-Oriented Service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For connection-oriented service, we need a virtual-circuit network. Let us see how that works. </a:t>
            </a:r>
          </a:p>
          <a:p>
            <a:r>
              <a:rPr lang="en-US" dirty="0" smtClean="0"/>
              <a:t>The idea behind virtual circuits is to avoid having to choose a new route for every packet sent, as in Fig. Routing within a datagram network. </a:t>
            </a:r>
          </a:p>
          <a:p>
            <a:r>
              <a:rPr lang="en-US" dirty="0" smtClean="0"/>
              <a:t>Instead, when a connection is established, a route from the source machine to the destination machine is chosen as part of the connection setup and stored in tables inside the routers. </a:t>
            </a:r>
          </a:p>
          <a:p>
            <a:r>
              <a:rPr lang="en-US" dirty="0" smtClean="0"/>
              <a:t>That route is used for all traffic flowing over the connection, exactly the same way that the telephone system works. </a:t>
            </a:r>
          </a:p>
          <a:p>
            <a:r>
              <a:rPr lang="en-US" dirty="0" smtClean="0"/>
              <a:t>When the connection is released, the virtual circuit is also terminated. </a:t>
            </a:r>
          </a:p>
          <a:p>
            <a:r>
              <a:rPr lang="en-US" dirty="0" smtClean="0"/>
              <a:t>With connection-oriented service, each packet carries an identifier</a:t>
            </a:r>
          </a:p>
          <a:p>
            <a:pPr>
              <a:buNone/>
            </a:pPr>
            <a:r>
              <a:rPr lang="en-US" dirty="0" smtClean="0"/>
              <a:t>      telling which virtual circuit it belongs to.</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1096</TotalTime>
  <Words>4844</Words>
  <Application>Microsoft Office PowerPoint</Application>
  <PresentationFormat>On-screen Show (4:3)</PresentationFormat>
  <Paragraphs>302</Paragraphs>
  <Slides>61</Slides>
  <Notes>0</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Computer Networks Module- III</vt:lpstr>
      <vt:lpstr>NETWORK LAYER DESIGN ISSUES</vt:lpstr>
      <vt:lpstr>Store-and-Forward Packet Switching </vt:lpstr>
      <vt:lpstr>Services Provided to the Transport Layer</vt:lpstr>
      <vt:lpstr>Implementation of Connectionless Service </vt:lpstr>
      <vt:lpstr>Routing within a datagram network</vt:lpstr>
      <vt:lpstr>Cont,</vt:lpstr>
      <vt:lpstr>Cont,</vt:lpstr>
      <vt:lpstr>Implementation of Connection-Oriented Service</vt:lpstr>
      <vt:lpstr>Cont,</vt:lpstr>
      <vt:lpstr>Cont,</vt:lpstr>
      <vt:lpstr>Comparison of Virtual-Circuit and Datagram Networks</vt:lpstr>
      <vt:lpstr>ROUTING ALGORITHMS</vt:lpstr>
      <vt:lpstr>Cont,</vt:lpstr>
      <vt:lpstr>Routing algorithms can be grouped into two major classes:</vt:lpstr>
      <vt:lpstr>The Optimality Principle</vt:lpstr>
      <vt:lpstr>(a) A network. (b) A sink tree for router B.</vt:lpstr>
      <vt:lpstr>Cont,</vt:lpstr>
      <vt:lpstr>Shortest Path Algorithm</vt:lpstr>
      <vt:lpstr>Figure 5-7. The first six steps used in computing the shortest path from A to D. The arrows indicate the working node.</vt:lpstr>
      <vt:lpstr>Cont,</vt:lpstr>
      <vt:lpstr>Flooding</vt:lpstr>
      <vt:lpstr>Cont,</vt:lpstr>
      <vt:lpstr>Distance Vector Routing</vt:lpstr>
      <vt:lpstr>Cont,</vt:lpstr>
      <vt:lpstr>Cont,</vt:lpstr>
      <vt:lpstr>Cont,</vt:lpstr>
      <vt:lpstr>Cont,</vt:lpstr>
      <vt:lpstr>Cont,</vt:lpstr>
      <vt:lpstr>Cont,</vt:lpstr>
      <vt:lpstr>Link state routing</vt:lpstr>
      <vt:lpstr>The idea behind link state routing is fairly simple and can be stated as five parts. Each router must do the following things to make it work:</vt:lpstr>
      <vt:lpstr>Calculation of the Shortest Path </vt:lpstr>
      <vt:lpstr>Hierarchical Routing</vt:lpstr>
      <vt:lpstr>Example</vt:lpstr>
      <vt:lpstr>Explanation</vt:lpstr>
      <vt:lpstr>CONGESTION CONTROL ALGORITHMS</vt:lpstr>
      <vt:lpstr>Slide 38</vt:lpstr>
      <vt:lpstr>onset of congestion</vt:lpstr>
      <vt:lpstr>Approaches to Congestion Control</vt:lpstr>
      <vt:lpstr>Contn,</vt:lpstr>
      <vt:lpstr>Contn,</vt:lpstr>
      <vt:lpstr>Cntn,</vt:lpstr>
      <vt:lpstr>Broadcast Routing</vt:lpstr>
      <vt:lpstr>Slide 45</vt:lpstr>
      <vt:lpstr>Reverse path forwarding </vt:lpstr>
      <vt:lpstr>Cont,</vt:lpstr>
      <vt:lpstr>Traffic-Aware Routing</vt:lpstr>
      <vt:lpstr>Cont,</vt:lpstr>
      <vt:lpstr>Admission Control</vt:lpstr>
      <vt:lpstr>Slide 51</vt:lpstr>
      <vt:lpstr>Traffic Throttling</vt:lpstr>
      <vt:lpstr>Load Shedding</vt:lpstr>
      <vt:lpstr>Internetworking Network Layer in Internet. </vt:lpstr>
      <vt:lpstr>How Networks Differ</vt:lpstr>
      <vt:lpstr>How Networks Can Be Connected</vt:lpstr>
      <vt:lpstr>Cont,</vt:lpstr>
      <vt:lpstr>Cont,</vt:lpstr>
      <vt:lpstr>Tunneling</vt:lpstr>
      <vt:lpstr>Internetwork Routing</vt:lpstr>
      <vt:lpstr>Packet Fragmentation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III</dc:title>
  <dc:creator>BharathiPriyan</dc:creator>
  <cp:lastModifiedBy>admin</cp:lastModifiedBy>
  <cp:revision>93</cp:revision>
  <dcterms:created xsi:type="dcterms:W3CDTF">2006-08-16T00:00:00Z</dcterms:created>
  <dcterms:modified xsi:type="dcterms:W3CDTF">2024-05-14T09:28:49Z</dcterms:modified>
</cp:coreProperties>
</file>