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2"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geeksforgeeks.org/computer-network-tcp-connection-termination/" TargetMode="External"/><Relationship Id="rId2" Type="http://schemas.openxmlformats.org/officeDocument/2006/relationships/hyperlink" Target="https://www.geeksforgeeks.org/what-is-transmission-control-protocol-tcp/"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Networks</a:t>
            </a:r>
            <a:br>
              <a:rPr lang="en-US" dirty="0" smtClean="0"/>
            </a:br>
            <a:r>
              <a:rPr lang="en-US" dirty="0" smtClean="0"/>
              <a:t>Module-4</a:t>
            </a:r>
            <a:endParaRPr lang="en-US" dirty="0"/>
          </a:p>
        </p:txBody>
      </p:sp>
      <p:sp>
        <p:nvSpPr>
          <p:cNvPr id="3" name="Subtitle 2"/>
          <p:cNvSpPr>
            <a:spLocks noGrp="1"/>
          </p:cNvSpPr>
          <p:nvPr>
            <p:ph type="subTitle" idx="1"/>
          </p:nvPr>
        </p:nvSpPr>
        <p:spPr/>
        <p:txBody>
          <a:bodyPr>
            <a:normAutofit/>
          </a:bodyPr>
          <a:lstStyle/>
          <a:p>
            <a:r>
              <a:rPr lang="en-US" sz="4800" dirty="0" smtClean="0">
                <a:solidFill>
                  <a:schemeClr val="tx1"/>
                </a:solidFill>
              </a:rPr>
              <a:t>The Transport Protocols </a:t>
            </a:r>
            <a:endParaRPr lang="en-US" sz="4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socket primitives for TCP</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676400" y="1981200"/>
            <a:ext cx="6324600" cy="24992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The first four primitives in the list are executed in that order by servers. </a:t>
            </a:r>
          </a:p>
          <a:p>
            <a:r>
              <a:rPr lang="en-US" dirty="0" err="1" smtClean="0"/>
              <a:t>TheSOCKET</a:t>
            </a:r>
            <a:r>
              <a:rPr lang="en-US" dirty="0" smtClean="0"/>
              <a:t> primitive creates a new endpoint and allocates table space for it within the transport entity</a:t>
            </a:r>
          </a:p>
          <a:p>
            <a:r>
              <a:rPr lang="en-US" dirty="0" smtClean="0"/>
              <a:t>Newly created sockets do not have network addresses. These are assigned using the BIND primitive. Once a server has bound an address to a socket, remote clients can connect to it.</a:t>
            </a:r>
          </a:p>
          <a:p>
            <a:r>
              <a:rPr lang="en-US" dirty="0" smtClean="0"/>
              <a:t>Next comes the LISTEN call, which allocates space to queue incoming calls for the case that several clients try to connect at the same time.</a:t>
            </a:r>
          </a:p>
          <a:p>
            <a:r>
              <a:rPr lang="en-US" dirty="0" smtClean="0"/>
              <a:t>ACCEPT returns a file descriptor, which can be used for reading</a:t>
            </a:r>
          </a:p>
          <a:p>
            <a:pPr>
              <a:buNone/>
            </a:pPr>
            <a:r>
              <a:rPr lang="en-US" dirty="0" smtClean="0"/>
              <a:t>	and writing in the standard way, the same as for files.</a:t>
            </a:r>
          </a:p>
          <a:p>
            <a:r>
              <a:rPr lang="en-US" dirty="0" smtClean="0"/>
              <a:t>Now let us look at the client side. Here, too, a socket must first be created</a:t>
            </a:r>
          </a:p>
          <a:p>
            <a:pPr>
              <a:buNone/>
            </a:pPr>
            <a:r>
              <a:rPr lang="en-US" dirty="0" smtClean="0"/>
              <a:t>	using the SOCKET primitive, but BIND is not required since the address used does not matter to the server.</a:t>
            </a:r>
          </a:p>
          <a:p>
            <a:r>
              <a:rPr lang="en-US" dirty="0" smtClean="0"/>
              <a:t>The CONNECT primitive blocks the caller and actively starts the connection process. When it completes (i.e., when the appropriate segment is received from the server), the client process is unblocked and the connection is established. </a:t>
            </a:r>
          </a:p>
          <a:p>
            <a:r>
              <a:rPr lang="en-US" dirty="0" smtClean="0"/>
              <a:t>Both sides can now use SEND and RECEIVE to transmit and receive data over the full-duplex connection.</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ELEMENTS OF TRANSPORT PROTOCOLS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transport service is implemented by a </a:t>
            </a:r>
            <a:r>
              <a:rPr lang="en-US" b="1" dirty="0" smtClean="0"/>
              <a:t>transport protocol used between </a:t>
            </a:r>
            <a:r>
              <a:rPr lang="en-US" dirty="0" smtClean="0"/>
              <a:t>the two transport entities.</a:t>
            </a:r>
          </a:p>
          <a:p>
            <a:r>
              <a:rPr lang="en-US" b="1" dirty="0" smtClean="0"/>
              <a:t>Addressing</a:t>
            </a:r>
          </a:p>
          <a:p>
            <a:r>
              <a:rPr lang="en-US" dirty="0" smtClean="0"/>
              <a:t>The method normally used is to define transport addresses to which processes</a:t>
            </a:r>
          </a:p>
          <a:p>
            <a:pPr>
              <a:buNone/>
            </a:pPr>
            <a:r>
              <a:rPr lang="en-US" dirty="0" smtClean="0"/>
              <a:t>	can listen for connection requests. In the Internet, these endpoints are called</a:t>
            </a:r>
          </a:p>
          <a:p>
            <a:pPr>
              <a:buNone/>
            </a:pPr>
            <a:r>
              <a:rPr lang="en-US" b="1" dirty="0" smtClean="0"/>
              <a:t>	ports. </a:t>
            </a:r>
          </a:p>
          <a:p>
            <a:r>
              <a:rPr lang="en-US" b="1" dirty="0" smtClean="0"/>
              <a:t>We will use the generic term TSAP (Transport Service Access Point) to</a:t>
            </a:r>
          </a:p>
          <a:p>
            <a:pPr>
              <a:buNone/>
            </a:pPr>
            <a:r>
              <a:rPr lang="en-US" dirty="0" smtClean="0"/>
              <a:t>	mean a specific endpoint in the transport layer. The analogous endpoints in the</a:t>
            </a:r>
          </a:p>
          <a:p>
            <a:pPr>
              <a:buNone/>
            </a:pPr>
            <a:r>
              <a:rPr lang="en-US" dirty="0" smtClean="0"/>
              <a:t>	network layer (i.e., network layer addresses) are not-surprisingly called </a:t>
            </a:r>
            <a:r>
              <a:rPr lang="en-US" b="1" dirty="0" smtClean="0"/>
              <a:t>NSAPs</a:t>
            </a:r>
          </a:p>
          <a:p>
            <a:pPr>
              <a:buNone/>
            </a:pPr>
            <a:r>
              <a:rPr lang="en-US" dirty="0" smtClean="0"/>
              <a:t>	(</a:t>
            </a:r>
            <a:r>
              <a:rPr lang="en-US" b="1" dirty="0" smtClean="0"/>
              <a:t>Network Service Access Points). </a:t>
            </a:r>
          </a:p>
          <a:p>
            <a:r>
              <a:rPr lang="en-US" b="1" dirty="0" smtClean="0"/>
              <a:t>IP addresses are examples of NSAPs.</a:t>
            </a:r>
          </a:p>
          <a:p>
            <a:r>
              <a:rPr lang="en-US" dirty="0" smtClean="0"/>
              <a:t>Below Figure  illustrates the relationship between the NSAPs, the TSAPs, and a</a:t>
            </a:r>
          </a:p>
          <a:p>
            <a:pPr>
              <a:buNone/>
            </a:pPr>
            <a:r>
              <a:rPr lang="en-US" dirty="0" smtClean="0"/>
              <a:t>	transport connection.</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447800" y="1828800"/>
            <a:ext cx="5410200" cy="31965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err="1" smtClean="0"/>
              <a:t>Portmapper</a:t>
            </a:r>
            <a:r>
              <a:rPr lang="en-US" b="1" dirty="0" smtClean="0"/>
              <a:t> used to find the TSAP address</a:t>
            </a:r>
          </a:p>
          <a:p>
            <a:pPr>
              <a:buNone/>
            </a:pPr>
            <a:r>
              <a:rPr lang="en-US" dirty="0" smtClean="0"/>
              <a:t>	corresponding to a given service name, such as ‘‘</a:t>
            </a:r>
            <a:r>
              <a:rPr lang="en-US" dirty="0" err="1" smtClean="0"/>
              <a:t>BitTorrent</a:t>
            </a:r>
            <a:r>
              <a:rPr lang="en-US" dirty="0" smtClean="0"/>
              <a:t>,’’ a user sets up a connection</a:t>
            </a:r>
          </a:p>
          <a:p>
            <a:pPr>
              <a:buNone/>
            </a:pPr>
            <a:r>
              <a:rPr lang="en-US" dirty="0" smtClean="0"/>
              <a:t>	to the </a:t>
            </a:r>
            <a:r>
              <a:rPr lang="en-US" dirty="0" err="1" smtClean="0"/>
              <a:t>portmapper</a:t>
            </a:r>
            <a:r>
              <a:rPr lang="en-US" dirty="0" smtClean="0"/>
              <a:t> (which listens to a well-known TSAP). </a:t>
            </a:r>
          </a:p>
          <a:p>
            <a:r>
              <a:rPr lang="en-US" dirty="0" smtClean="0"/>
              <a:t>The user then sends a message specifying the service name, and the </a:t>
            </a:r>
            <a:r>
              <a:rPr lang="en-US" dirty="0" err="1" smtClean="0"/>
              <a:t>portmapper</a:t>
            </a:r>
            <a:r>
              <a:rPr lang="en-US" dirty="0" smtClean="0"/>
              <a:t> sends back the TSAP address. Then the user releases the connection with the </a:t>
            </a:r>
            <a:r>
              <a:rPr lang="en-US" dirty="0" err="1" smtClean="0"/>
              <a:t>portmapper</a:t>
            </a:r>
            <a:r>
              <a:rPr lang="en-US" dirty="0" smtClean="0"/>
              <a:t> and establishes</a:t>
            </a:r>
          </a:p>
          <a:p>
            <a:pPr>
              <a:buNone/>
            </a:pPr>
            <a:r>
              <a:rPr lang="en-US" dirty="0" smtClean="0"/>
              <a:t>	a new one with the desired service.</a:t>
            </a:r>
          </a:p>
          <a:p>
            <a:r>
              <a:rPr lang="en-US" dirty="0" smtClean="0"/>
              <a:t>The function of the </a:t>
            </a:r>
            <a:r>
              <a:rPr lang="en-US" dirty="0" err="1" smtClean="0"/>
              <a:t>portmapper</a:t>
            </a:r>
            <a:r>
              <a:rPr lang="en-US" dirty="0" smtClean="0"/>
              <a:t> is analogous to that of a directory assistance operator in the telephone system—it provides a mapping of names onto numbers.</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 connection protocol</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Instead of every conceivable </a:t>
            </a:r>
            <a:r>
              <a:rPr lang="en-US" dirty="0" smtClean="0"/>
              <a:t>server listening at a well-known TSAP, each machine that wishes to offer</a:t>
            </a:r>
          </a:p>
          <a:p>
            <a:r>
              <a:rPr lang="en-US" dirty="0" smtClean="0"/>
              <a:t>services to remote users has a special </a:t>
            </a:r>
            <a:r>
              <a:rPr lang="en-US" b="1" dirty="0" smtClean="0"/>
              <a:t>process server that acts as a proxy for less </a:t>
            </a:r>
            <a:r>
              <a:rPr lang="en-US" dirty="0" smtClean="0"/>
              <a:t>heavily used servers. This server is called </a:t>
            </a:r>
            <a:r>
              <a:rPr lang="en-US" i="1" dirty="0" err="1" smtClean="0"/>
              <a:t>inetd</a:t>
            </a:r>
            <a:r>
              <a:rPr lang="en-US" i="1" dirty="0" smtClean="0"/>
              <a:t> on UNIX systems.</a:t>
            </a:r>
          </a:p>
          <a:p>
            <a:r>
              <a:rPr lang="en-US" i="1" dirty="0" smtClean="0"/>
              <a:t> It listens to a </a:t>
            </a:r>
            <a:r>
              <a:rPr lang="en-US" dirty="0" smtClean="0"/>
              <a:t>set of ports at the same time, waiting for a connection request.</a:t>
            </a:r>
          </a:p>
          <a:p>
            <a:r>
              <a:rPr lang="en-US" dirty="0" smtClean="0"/>
              <a:t> Potential users of a service begin by doing a CONNECT request, specifying the TSAP address of the service they want.</a:t>
            </a:r>
          </a:p>
          <a:p>
            <a:r>
              <a:rPr lang="en-US" dirty="0" smtClean="0"/>
              <a:t> If no server is waiting for them, they get a connection to the process server, as shown in Fig. 6-9(a).</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990600" y="2651496"/>
            <a:ext cx="6858000" cy="33683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it gets the incoming request, the process server spawns the requested server, allowing it to inherit the existing connection with the user.</a:t>
            </a:r>
          </a:p>
          <a:p>
            <a:r>
              <a:rPr lang="en-US" dirty="0" smtClean="0"/>
              <a:t>The new server does the requested work, while the process server goes back to listening for new requests, as shown in Fig. 6-9(b).</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Connection Establishment</a:t>
            </a:r>
            <a:endParaRPr lang="en-US" dirty="0"/>
          </a:p>
        </p:txBody>
      </p:sp>
      <p:sp>
        <p:nvSpPr>
          <p:cNvPr id="3" name="Content Placeholder 2"/>
          <p:cNvSpPr>
            <a:spLocks noGrp="1"/>
          </p:cNvSpPr>
          <p:nvPr>
            <p:ph idx="1"/>
          </p:nvPr>
        </p:nvSpPr>
        <p:spPr/>
        <p:txBody>
          <a:bodyPr>
            <a:normAutofit lnSpcReduction="10000"/>
          </a:bodyPr>
          <a:lstStyle/>
          <a:p>
            <a:r>
              <a:rPr lang="en-US" dirty="0" smtClean="0"/>
              <a:t>Establishing a connection sounds easy, but it is actually surprisingly tricky.</a:t>
            </a:r>
          </a:p>
          <a:p>
            <a:r>
              <a:rPr lang="en-US" dirty="0" smtClean="0"/>
              <a:t>At first glance, it would seem sufficient for one transport entity to just send a CONNECTION REQUEST segment to the destination and wait for a CONNECTION ACCEPTED reply. </a:t>
            </a:r>
          </a:p>
          <a:p>
            <a:r>
              <a:rPr lang="en-US" dirty="0" smtClean="0"/>
              <a:t>The problem occurs when the network can lose, delay, corrupt, and duplicate packets. This behavior causes serious complications.</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Three-way handshake-</a:t>
            </a:r>
            <a:r>
              <a:rPr lang="en-US" dirty="0" smtClean="0"/>
              <a:t>This establishment protocol involves one peer checking with the 	other that the connection request is indeed current.</a:t>
            </a:r>
          </a:p>
          <a:p>
            <a:r>
              <a:rPr lang="en-US" dirty="0" smtClean="0"/>
              <a:t>TCP uses this three-way handshake to establish connections. </a:t>
            </a:r>
          </a:p>
          <a:p>
            <a:r>
              <a:rPr lang="en-US" dirty="0" smtClean="0"/>
              <a:t>Within a connection, a timestamp is used to extend the 32-bit sequence number so that it will not wrap within the maximum packet lifetime, even for gigabit-per-second connections.</a:t>
            </a:r>
          </a:p>
          <a:p>
            <a:r>
              <a:rPr lang="en-US" dirty="0" smtClean="0"/>
              <a:t>This mechanism is a fix to TCP that was needed as it was used on faster and faster links.</a:t>
            </a:r>
          </a:p>
          <a:p>
            <a:r>
              <a:rPr lang="en-US" dirty="0" smtClean="0"/>
              <a:t>It is described in RFC 1323 and called </a:t>
            </a:r>
            <a:r>
              <a:rPr lang="en-US" b="1" dirty="0" smtClean="0"/>
              <a:t>PAWS (</a:t>
            </a:r>
            <a:r>
              <a:rPr lang="en-US" b="1" dirty="0" err="1" smtClean="0"/>
              <a:t>ProtectionAgainst</a:t>
            </a:r>
            <a:r>
              <a:rPr lang="en-US" b="1" dirty="0" smtClean="0"/>
              <a:t> Wrapped Sequence numbers). </a:t>
            </a:r>
          </a:p>
          <a:p>
            <a:r>
              <a:rPr lang="en-US" b="1" dirty="0" smtClean="0"/>
              <a:t>Across connections, for the initial sequence </a:t>
            </a:r>
            <a:r>
              <a:rPr lang="en-US" dirty="0" smtClean="0"/>
              <a:t>numbers and before PAWS can come into play, TCP originally used the clock-based scheme just described.</a:t>
            </a:r>
          </a:p>
          <a:p>
            <a:r>
              <a:rPr lang="en-US" dirty="0" smtClean="0"/>
              <a:t> However, this turned out to have a security vulnerability. </a:t>
            </a:r>
          </a:p>
          <a:p>
            <a:r>
              <a:rPr lang="en-US" dirty="0" smtClean="0"/>
              <a:t>The clock made it easy for an attacker to predict the next initial sequence number and send packets that tricked the three-way handshake and established a forged connection. </a:t>
            </a:r>
          </a:p>
          <a:p>
            <a:r>
              <a:rPr lang="en-US" dirty="0" smtClean="0"/>
              <a:t>To close this hole, pseudorandom initial sequence numbers are used for connections in practice.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Responsibilities of a Transport Layer</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The Process to Process Delivery</a:t>
            </a:r>
          </a:p>
          <a:p>
            <a:pPr fontAlgn="base"/>
            <a:r>
              <a:rPr lang="en-US" dirty="0" smtClean="0"/>
              <a:t>End-to-End Connection between Hosts</a:t>
            </a:r>
          </a:p>
          <a:p>
            <a:pPr fontAlgn="base"/>
            <a:r>
              <a:rPr lang="en-US" dirty="0" smtClean="0"/>
              <a:t>Multiplexing and </a:t>
            </a:r>
            <a:r>
              <a:rPr lang="en-US" dirty="0" err="1" smtClean="0"/>
              <a:t>Demultiplexing</a:t>
            </a:r>
            <a:endParaRPr lang="en-US" dirty="0" smtClean="0"/>
          </a:p>
          <a:p>
            <a:pPr fontAlgn="base"/>
            <a:r>
              <a:rPr lang="en-US" dirty="0" smtClean="0"/>
              <a:t>Congestion Control</a:t>
            </a:r>
          </a:p>
          <a:p>
            <a:pPr fontAlgn="base"/>
            <a:r>
              <a:rPr lang="en-US" dirty="0" smtClean="0"/>
              <a:t>Data integrity and Error correction</a:t>
            </a:r>
          </a:p>
          <a:p>
            <a:pPr fontAlgn="base"/>
            <a:r>
              <a:rPr lang="en-US" dirty="0" smtClean="0"/>
              <a:t>Flow control</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Connection Release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Releasing a connection is easier than establishing one. </a:t>
            </a:r>
          </a:p>
          <a:p>
            <a:r>
              <a:rPr lang="en-US" dirty="0" smtClean="0"/>
              <a:t>There are two styles of terminating a connection: asymmetric release and symmetric release.</a:t>
            </a:r>
          </a:p>
          <a:p>
            <a:r>
              <a:rPr lang="en-US" dirty="0" smtClean="0"/>
              <a:t>Asymmetric release is the way the telephone system works: when one party hangs up, the connection is broken. </a:t>
            </a:r>
          </a:p>
          <a:p>
            <a:r>
              <a:rPr lang="en-US" dirty="0" smtClean="0"/>
              <a:t>Symmetric release treats the connection as two separate unidirectional connections and requires each one to be released separately.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 Control and Flow Control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frame carries an error-detecting code (e.g., a CRC or checksum) that is used to check if the information was correctly received.</a:t>
            </a:r>
          </a:p>
          <a:p>
            <a:r>
              <a:rPr lang="en-US" dirty="0" smtClean="0"/>
              <a:t>A frame carries a sequence number to identify itself and is retransmitted</a:t>
            </a:r>
          </a:p>
          <a:p>
            <a:pPr>
              <a:buNone/>
            </a:pPr>
            <a:r>
              <a:rPr lang="en-US" dirty="0" smtClean="0"/>
              <a:t> 	by the sender until it receives an acknowledgement of successful</a:t>
            </a:r>
          </a:p>
          <a:p>
            <a:pPr>
              <a:buNone/>
            </a:pPr>
            <a:r>
              <a:rPr lang="en-US" dirty="0" smtClean="0"/>
              <a:t>	receipt from the receiver. This is called </a:t>
            </a:r>
            <a:r>
              <a:rPr lang="en-US" b="1" dirty="0" smtClean="0"/>
              <a:t>ARQ (Automatic</a:t>
            </a:r>
          </a:p>
          <a:p>
            <a:pPr>
              <a:buNone/>
            </a:pPr>
            <a:r>
              <a:rPr lang="en-US" b="1" dirty="0" smtClean="0"/>
              <a:t>	Repeat </a:t>
            </a:r>
            <a:r>
              <a:rPr lang="en-US" b="1" dirty="0" err="1" smtClean="0"/>
              <a:t>reQuest</a:t>
            </a:r>
            <a:r>
              <a:rPr lang="en-US" b="1" dirty="0" smtClean="0"/>
              <a:t>).</a:t>
            </a:r>
          </a:p>
          <a:p>
            <a:r>
              <a:rPr lang="en-US" dirty="0" smtClean="0"/>
              <a:t>There is a maximum number of frames that the sender will allow to</a:t>
            </a:r>
          </a:p>
          <a:p>
            <a:pPr>
              <a:buNone/>
            </a:pPr>
            <a:r>
              <a:rPr lang="en-US" dirty="0" smtClean="0"/>
              <a:t>	be outstanding at any time, pausing if the receiver is not acknowledging</a:t>
            </a:r>
          </a:p>
          <a:p>
            <a:pPr>
              <a:buNone/>
            </a:pPr>
            <a:r>
              <a:rPr lang="en-US" dirty="0" smtClean="0"/>
              <a:t>	frames quickly enough. </a:t>
            </a:r>
          </a:p>
          <a:p>
            <a:r>
              <a:rPr lang="en-US" dirty="0" smtClean="0"/>
              <a:t>If this maximum is one packet the protocol is called </a:t>
            </a:r>
            <a:r>
              <a:rPr lang="en-US" b="1" dirty="0" smtClean="0"/>
              <a:t>stop-and-wait. </a:t>
            </a:r>
          </a:p>
          <a:p>
            <a:r>
              <a:rPr lang="en-US" b="1" dirty="0" smtClean="0"/>
              <a:t>Larger windows enable pipelining and </a:t>
            </a:r>
            <a:r>
              <a:rPr lang="en-US" dirty="0" smtClean="0"/>
              <a:t>improve performance on long, fast links.</a:t>
            </a:r>
          </a:p>
          <a:p>
            <a:r>
              <a:rPr lang="en-US" dirty="0" smtClean="0"/>
              <a:t>The </a:t>
            </a:r>
            <a:r>
              <a:rPr lang="en-US" b="1" dirty="0" smtClean="0"/>
              <a:t>sliding window protocol combines these features and is also</a:t>
            </a:r>
          </a:p>
          <a:p>
            <a:r>
              <a:rPr lang="en-US" dirty="0" smtClean="0"/>
              <a:t>used to support bidirectional data transfer.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End-to-end argument.</a:t>
            </a:r>
          </a:p>
          <a:p>
            <a:r>
              <a:rPr lang="en-US" dirty="0" smtClean="0"/>
              <a:t>According to this argument, the transport layer check that runs end-to-end is essential for correctness, and the link layer checks are not essential but nonetheless valuable for improving performance</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Multiplexing</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Multiplexing, or sharing several conversations over connections, virtual circuits, and physical links plays a role in several layers of the network architecture.</a:t>
            </a:r>
          </a:p>
          <a:p>
            <a:r>
              <a:rPr lang="en-US" dirty="0" smtClean="0"/>
              <a:t>In the transport layer, the need for multiplexing can arise in a number of ways.</a:t>
            </a:r>
          </a:p>
          <a:p>
            <a:r>
              <a:rPr lang="en-US" dirty="0" smtClean="0"/>
              <a:t>For example, if only one network address is available on a host, all transport connections on that machine have to use it. When a segment comes in, some way is needed to tell which process to give it to. This situation, called </a:t>
            </a:r>
            <a:r>
              <a:rPr lang="en-US" b="1" dirty="0" smtClean="0"/>
              <a:t>multiplexing, is </a:t>
            </a:r>
            <a:r>
              <a:rPr lang="en-US" dirty="0" smtClean="0"/>
              <a:t>shown in Fig. 6-17(a). </a:t>
            </a:r>
          </a:p>
          <a:p>
            <a:r>
              <a:rPr lang="en-US" dirty="0" smtClean="0"/>
              <a:t>In this figure, four distinct transport connections all use the same network connection (e.g., IP address) to the remote host.</a:t>
            </a:r>
          </a:p>
          <a:p>
            <a:r>
              <a:rPr lang="en-US" dirty="0" smtClean="0"/>
              <a:t>Multiplexing can also be useful in the transport layer for another reason. Suppose, for example, that a host has multiple network paths that it can use. </a:t>
            </a:r>
          </a:p>
          <a:p>
            <a:r>
              <a:rPr lang="en-US" dirty="0" smtClean="0"/>
              <a:t>If a user needs more bandwidth or more reliability than one of the network paths can </a:t>
            </a:r>
            <a:r>
              <a:rPr lang="en-US" dirty="0" err="1" smtClean="0"/>
              <a:t>provide,a</a:t>
            </a:r>
            <a:r>
              <a:rPr lang="en-US" dirty="0" smtClean="0"/>
              <a:t> way out is to have a connection that distributes the traffic among multiple network paths on a round-robin basis, as indicated in Fig. 6-17(b).</a:t>
            </a:r>
          </a:p>
          <a:p>
            <a:r>
              <a:rPr lang="en-US" dirty="0" smtClean="0"/>
              <a:t> This modus operandi is called </a:t>
            </a:r>
            <a:r>
              <a:rPr lang="en-US" b="1" dirty="0" smtClean="0"/>
              <a:t>inverse multiplexing. With </a:t>
            </a:r>
            <a:r>
              <a:rPr lang="en-US" b="1" i="1" dirty="0" smtClean="0"/>
              <a:t>k network connections open, the</a:t>
            </a:r>
          </a:p>
          <a:p>
            <a:r>
              <a:rPr lang="en-US" dirty="0" smtClean="0"/>
              <a:t>effective bandwidth might be increased by a factor of </a:t>
            </a:r>
            <a:r>
              <a:rPr lang="en-US" i="1" dirty="0" smtClean="0"/>
              <a:t>k. </a:t>
            </a:r>
          </a:p>
          <a:p>
            <a:r>
              <a:rPr lang="en-US" i="1" dirty="0" smtClean="0"/>
              <a:t>An example of inverse </a:t>
            </a:r>
            <a:r>
              <a:rPr lang="en-US" dirty="0" smtClean="0"/>
              <a:t>multiplexing is </a:t>
            </a:r>
            <a:r>
              <a:rPr lang="en-US" b="1" dirty="0" smtClean="0"/>
              <a:t>SCTP (Stream Control Transmission Protocol), which can run</a:t>
            </a:r>
          </a:p>
          <a:p>
            <a:pPr>
              <a:buNone/>
            </a:pPr>
            <a:r>
              <a:rPr lang="en-US" dirty="0" smtClean="0"/>
              <a:t>	a connection using multiple network interfaces.</a:t>
            </a:r>
          </a:p>
          <a:p>
            <a:r>
              <a:rPr lang="en-US" dirty="0" smtClean="0"/>
              <a:t> In contrast, TCP uses a single network endpoint. Inverse multiplexing is also found at the link layer, when several low-rate links are used in parallel as one high-rate link.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 Multiplexing(b) Inverse Multiplexing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2205688"/>
            <a:ext cx="7098322" cy="3314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Crash Recovery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hosts and routers are subject to crashes or connections are long-lived (</a:t>
            </a:r>
            <a:r>
              <a:rPr lang="en-US" dirty="0" err="1" smtClean="0"/>
              <a:t>e.g.,large</a:t>
            </a:r>
            <a:r>
              <a:rPr lang="en-US" dirty="0" smtClean="0"/>
              <a:t> software or media downloads), recovery from these crashes becomes an issue.</a:t>
            </a:r>
          </a:p>
          <a:p>
            <a:r>
              <a:rPr lang="en-US" dirty="0" smtClean="0"/>
              <a:t>If the transport entity is entirely within the hosts, recovery from network and router crashes is straightforward.</a:t>
            </a:r>
          </a:p>
          <a:p>
            <a:r>
              <a:rPr lang="en-US" dirty="0" smtClean="0"/>
              <a:t>The transport entities expect lost segments all the time and know how to cope with them by using retransmissions.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INTERNET TRANSPORT PROTOCOLS: UDP</a:t>
            </a:r>
            <a:endParaRPr lang="en-US" dirty="0"/>
          </a:p>
        </p:txBody>
      </p:sp>
      <p:sp>
        <p:nvSpPr>
          <p:cNvPr id="3" name="Content Placeholder 2"/>
          <p:cNvSpPr>
            <a:spLocks noGrp="1"/>
          </p:cNvSpPr>
          <p:nvPr>
            <p:ph idx="1"/>
          </p:nvPr>
        </p:nvSpPr>
        <p:spPr/>
        <p:txBody>
          <a:bodyPr/>
          <a:lstStyle/>
          <a:p>
            <a:r>
              <a:rPr lang="en-US" dirty="0" smtClean="0"/>
              <a:t>The Internet has two main protocols in the transport layer, a connectionless protocol and a connection-oriented one.</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Internet protocol suite supports a connectionless transport protocol called </a:t>
            </a:r>
            <a:r>
              <a:rPr lang="en-US" b="1" dirty="0" smtClean="0"/>
              <a:t>UDP (User Datagram Protocol). </a:t>
            </a:r>
          </a:p>
          <a:p>
            <a:r>
              <a:rPr lang="en-US" b="1" dirty="0" smtClean="0"/>
              <a:t>UDP provides a way for applications to send </a:t>
            </a:r>
            <a:r>
              <a:rPr lang="en-US" dirty="0" smtClean="0"/>
              <a:t>encapsulated IP </a:t>
            </a:r>
            <a:r>
              <a:rPr lang="en-US" dirty="0" err="1" smtClean="0"/>
              <a:t>datagrams</a:t>
            </a:r>
            <a:r>
              <a:rPr lang="en-US" dirty="0" smtClean="0"/>
              <a:t> without having to establish a connection. UDP is described in RFC 768.</a:t>
            </a:r>
          </a:p>
          <a:p>
            <a:r>
              <a:rPr lang="en-US" dirty="0" smtClean="0"/>
              <a:t>UDP transmits </a:t>
            </a:r>
            <a:r>
              <a:rPr lang="en-US" b="1" dirty="0" smtClean="0"/>
              <a:t>segments consisting of an 8-byte header followed by the payload. </a:t>
            </a:r>
            <a:r>
              <a:rPr lang="en-US" dirty="0" smtClean="0"/>
              <a:t>The header is shown in Fig. 6-27. </a:t>
            </a:r>
          </a:p>
          <a:p>
            <a:r>
              <a:rPr lang="en-US" dirty="0" smtClean="0"/>
              <a:t>The two </a:t>
            </a:r>
            <a:r>
              <a:rPr lang="en-US" b="1" dirty="0" smtClean="0"/>
              <a:t>ports serve to identify the endpoints </a:t>
            </a:r>
            <a:r>
              <a:rPr lang="en-US" dirty="0" smtClean="0"/>
              <a:t>within the source and destination machines. </a:t>
            </a:r>
          </a:p>
          <a:p>
            <a:r>
              <a:rPr lang="en-US" dirty="0" smtClean="0"/>
              <a:t>When a UDP packet arrives, its payload is handed to the process attached to the destination port. </a:t>
            </a:r>
          </a:p>
          <a:p>
            <a:r>
              <a:rPr lang="en-US" dirty="0" smtClean="0"/>
              <a:t>This attachment occurs when the BIND primitive or something similar is used.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UDP header</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73185" y="1905001"/>
            <a:ext cx="6797629" cy="2655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main value of UDP over just using raw IP is the addition of the source and destination ports.</a:t>
            </a:r>
          </a:p>
          <a:p>
            <a:r>
              <a:rPr lang="en-US" dirty="0" smtClean="0"/>
              <a:t>Without the port fields, the transport layer would not know what to do with each incoming packet. </a:t>
            </a:r>
          </a:p>
          <a:p>
            <a:r>
              <a:rPr lang="en-US" dirty="0" smtClean="0"/>
              <a:t>With them, it delivers the embedded segment to the correct application.</a:t>
            </a:r>
          </a:p>
          <a:p>
            <a:r>
              <a:rPr lang="en-US" dirty="0" smtClean="0"/>
              <a:t>The source port is primarily needed when a reply must be sent back to the</a:t>
            </a:r>
          </a:p>
          <a:p>
            <a:pPr>
              <a:buNone/>
            </a:pPr>
            <a:r>
              <a:rPr lang="en-US" dirty="0" smtClean="0"/>
              <a:t>	source. </a:t>
            </a:r>
          </a:p>
          <a:p>
            <a:r>
              <a:rPr lang="en-US" dirty="0" smtClean="0"/>
              <a:t>By copying the </a:t>
            </a:r>
            <a:r>
              <a:rPr lang="en-US" i="1" dirty="0" smtClean="0"/>
              <a:t>Source port field from the incoming segment into the Destination port field of the outgoing segment, the process sending the reply can </a:t>
            </a:r>
            <a:r>
              <a:rPr lang="en-US" dirty="0" smtClean="0"/>
              <a:t>specify which process on the sending machine is to get it.</a:t>
            </a:r>
          </a:p>
          <a:p>
            <a:r>
              <a:rPr lang="en-US" dirty="0" smtClean="0"/>
              <a:t>The </a:t>
            </a:r>
            <a:r>
              <a:rPr lang="en-US" i="1" dirty="0" smtClean="0"/>
              <a:t>UDP length field includes the 8-byte header and the data. </a:t>
            </a:r>
          </a:p>
          <a:p>
            <a:r>
              <a:rPr lang="en-US" i="1" dirty="0" smtClean="0"/>
              <a:t>The minimum </a:t>
            </a:r>
            <a:r>
              <a:rPr lang="en-US" dirty="0" smtClean="0"/>
              <a:t>length is 8 bytes, to cover the header.</a:t>
            </a:r>
          </a:p>
          <a:p>
            <a:r>
              <a:rPr lang="en-US" dirty="0" smtClean="0"/>
              <a:t> The maximum length is 65,515 bytes, which is lower than the largest number that will fit in 16 bits because of the size limit on P packets.</a:t>
            </a:r>
          </a:p>
          <a:p>
            <a:r>
              <a:rPr lang="en-US" dirty="0" smtClean="0"/>
              <a:t>An optional </a:t>
            </a:r>
            <a:r>
              <a:rPr lang="en-US" i="1" dirty="0" smtClean="0"/>
              <a:t>Checksum is also provided for extra reliability. It checksums the </a:t>
            </a:r>
            <a:r>
              <a:rPr lang="en-US" dirty="0" smtClean="0"/>
              <a:t>header, the data, and a conceptual IP </a:t>
            </a:r>
            <a:r>
              <a:rPr lang="en-US" dirty="0" err="1" smtClean="0"/>
              <a:t>pseudoheader</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TRANSPORT SERVICE</a:t>
            </a:r>
            <a:endParaRPr lang="en-US" dirty="0"/>
          </a:p>
        </p:txBody>
      </p:sp>
      <p:sp>
        <p:nvSpPr>
          <p:cNvPr id="3" name="Content Placeholder 2"/>
          <p:cNvSpPr>
            <a:spLocks noGrp="1"/>
          </p:cNvSpPr>
          <p:nvPr>
            <p:ph idx="1"/>
          </p:nvPr>
        </p:nvSpPr>
        <p:spPr/>
        <p:txBody>
          <a:bodyPr/>
          <a:lstStyle/>
          <a:p>
            <a:r>
              <a:rPr lang="en-US" b="1" dirty="0" smtClean="0"/>
              <a:t>Services Provided to the Upper Layers</a:t>
            </a:r>
          </a:p>
          <a:p>
            <a:r>
              <a:rPr lang="en-US" b="1" dirty="0" smtClean="0"/>
              <a:t>Transport Service Primitives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Remote Procedure Call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Sending a message to a remote host and getting a reply back is a lot like making a function call in a programming language. </a:t>
            </a:r>
          </a:p>
          <a:p>
            <a:r>
              <a:rPr lang="en-US" dirty="0" smtClean="0"/>
              <a:t>In both cases, you start with one or more parameters and you get back a result.</a:t>
            </a:r>
          </a:p>
          <a:p>
            <a:r>
              <a:rPr lang="en-US" dirty="0" smtClean="0"/>
              <a:t>This observation has led people to try to arrange request-reply interactions on networks to be cast in the form of procedure calls.</a:t>
            </a:r>
          </a:p>
          <a:p>
            <a:r>
              <a:rPr lang="en-US" dirty="0" smtClean="0"/>
              <a:t> Such an arrangement makes network applications much easier to program and more familiar to deal with.</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Birrell</a:t>
            </a:r>
            <a:r>
              <a:rPr lang="en-US" dirty="0" smtClean="0"/>
              <a:t> and Nelson suggested was allowing programs to call procedures located on remote hosts. </a:t>
            </a:r>
          </a:p>
          <a:p>
            <a:r>
              <a:rPr lang="en-US" dirty="0" smtClean="0"/>
              <a:t>When a process on machine 1 calls a procedure on machine 2, the calling process on 1 is suspended and execution of the called procedure takes place on 2.</a:t>
            </a:r>
          </a:p>
          <a:p>
            <a:r>
              <a:rPr lang="en-US" dirty="0" smtClean="0"/>
              <a:t>Information can be transported from the caller to the </a:t>
            </a:r>
            <a:r>
              <a:rPr lang="en-US" dirty="0" err="1" smtClean="0"/>
              <a:t>callee</a:t>
            </a:r>
            <a:endParaRPr lang="en-US" dirty="0" smtClean="0"/>
          </a:p>
          <a:p>
            <a:pPr>
              <a:buNone/>
            </a:pPr>
            <a:r>
              <a:rPr lang="en-US" dirty="0" smtClean="0"/>
              <a:t>	in the parameters and can come back in the procedure result.</a:t>
            </a:r>
          </a:p>
          <a:p>
            <a:r>
              <a:rPr lang="en-US" dirty="0" smtClean="0"/>
              <a:t> No message passing is visible to the application programmer. </a:t>
            </a:r>
          </a:p>
          <a:p>
            <a:r>
              <a:rPr lang="en-US" dirty="0" smtClean="0"/>
              <a:t>This technique is known as </a:t>
            </a:r>
            <a:r>
              <a:rPr lang="en-US" b="1" dirty="0" smtClean="0"/>
              <a:t>RPC </a:t>
            </a:r>
            <a:r>
              <a:rPr lang="en-US" dirty="0" smtClean="0"/>
              <a:t>(</a:t>
            </a:r>
            <a:r>
              <a:rPr lang="en-US" b="1" dirty="0" smtClean="0"/>
              <a:t>Remote Procedure Call) and has become the basis for many networking applications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idea behind RPC is to make a remote procedure call look as much as possible like a local one. </a:t>
            </a:r>
          </a:p>
          <a:p>
            <a:r>
              <a:rPr lang="en-US" dirty="0" smtClean="0"/>
              <a:t>In the simplest form, to call a remote procedure, the client program must be bound with a small library procedure, called the </a:t>
            </a:r>
            <a:r>
              <a:rPr lang="en-US" b="1" dirty="0" smtClean="0"/>
              <a:t>client stub, that </a:t>
            </a:r>
            <a:r>
              <a:rPr lang="en-US" dirty="0" smtClean="0"/>
              <a:t>represents the server procedure in the client’s address space. </a:t>
            </a:r>
          </a:p>
          <a:p>
            <a:r>
              <a:rPr lang="en-US" dirty="0" smtClean="0"/>
              <a:t>Similarly, the server is bound with a procedure called the </a:t>
            </a:r>
            <a:r>
              <a:rPr lang="en-US" b="1" dirty="0" smtClean="0"/>
              <a:t>server stub. </a:t>
            </a:r>
          </a:p>
          <a:p>
            <a:r>
              <a:rPr lang="en-US" b="1" dirty="0" smtClean="0"/>
              <a:t>These procedures hide the fact </a:t>
            </a:r>
            <a:r>
              <a:rPr lang="en-US" dirty="0" smtClean="0"/>
              <a:t>that the procedure call from the client to the server is not local.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actual steps in making an RPC are shown in Fig. 6-29.</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Step 1 is the client calling the client stub. This call is a local procedure call, with the parameters pushed onto the stack in the normal way. </a:t>
            </a:r>
          </a:p>
          <a:p>
            <a:r>
              <a:rPr lang="en-US" dirty="0" smtClean="0"/>
              <a:t>Step 2 is the client stub packing the parameters into a message and making a system call to send the message. Packing the parameters is called </a:t>
            </a:r>
            <a:r>
              <a:rPr lang="en-US" b="1" dirty="0" smtClean="0"/>
              <a:t>marshaling.</a:t>
            </a:r>
          </a:p>
          <a:p>
            <a:r>
              <a:rPr lang="en-US" b="1" dirty="0" smtClean="0"/>
              <a:t>Step 3 is the operating system sending the </a:t>
            </a:r>
            <a:r>
              <a:rPr lang="en-US" dirty="0" smtClean="0"/>
              <a:t>message from the client machine to the server machine. </a:t>
            </a:r>
          </a:p>
          <a:p>
            <a:r>
              <a:rPr lang="en-US" dirty="0" smtClean="0"/>
              <a:t>Step 4 is the operating system passing the incoming packet to the server stub.</a:t>
            </a:r>
          </a:p>
          <a:p>
            <a:r>
              <a:rPr lang="en-US" dirty="0" smtClean="0"/>
              <a:t>Finally, step 5 is the server stub calling the server procedure with the </a:t>
            </a:r>
            <a:r>
              <a:rPr lang="en-US" dirty="0" err="1" smtClean="0"/>
              <a:t>unmarshaled</a:t>
            </a:r>
            <a:r>
              <a:rPr lang="en-US" dirty="0" smtClean="0"/>
              <a:t> parameters.</a:t>
            </a:r>
          </a:p>
          <a:p>
            <a:r>
              <a:rPr lang="en-US" dirty="0" smtClean="0"/>
              <a:t>The reply traces the same path in the other direction.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in making a remote procedure call. The stubs are shaded.</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14400" y="1981200"/>
            <a:ext cx="7619999" cy="33375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Real-Time Transport Protocols</a:t>
            </a:r>
            <a:endParaRPr lang="en-US" dirty="0"/>
          </a:p>
        </p:txBody>
      </p:sp>
      <p:sp>
        <p:nvSpPr>
          <p:cNvPr id="3" name="Content Placeholder 2"/>
          <p:cNvSpPr>
            <a:spLocks noGrp="1"/>
          </p:cNvSpPr>
          <p:nvPr>
            <p:ph idx="1"/>
          </p:nvPr>
        </p:nvSpPr>
        <p:spPr/>
        <p:txBody>
          <a:bodyPr/>
          <a:lstStyle/>
          <a:p>
            <a:r>
              <a:rPr lang="en-US" dirty="0" smtClean="0"/>
              <a:t>It is described in RFC 3550 and is now in widespread use for multimedia applications.</a:t>
            </a:r>
          </a:p>
          <a:p>
            <a:r>
              <a:rPr lang="en-US" dirty="0" smtClean="0"/>
              <a:t>Two aspects of real-time transport :</a:t>
            </a:r>
          </a:p>
          <a:p>
            <a:r>
              <a:rPr lang="en-US" dirty="0" smtClean="0"/>
              <a:t>The first is the RTP protocol for transporting</a:t>
            </a:r>
          </a:p>
          <a:p>
            <a:pPr>
              <a:buNone/>
            </a:pPr>
            <a:r>
              <a:rPr lang="en-US" dirty="0" smtClean="0"/>
              <a:t>	audio and video data in packets. </a:t>
            </a:r>
          </a:p>
          <a:p>
            <a:r>
              <a:rPr lang="en-US" dirty="0" smtClean="0"/>
              <a:t>The second is the processing that takes place,</a:t>
            </a:r>
          </a:p>
          <a:p>
            <a:pPr>
              <a:buNone/>
            </a:pPr>
            <a:r>
              <a:rPr lang="en-US" dirty="0" smtClean="0"/>
              <a:t>	mostly at the receiver, to play out the audio and video at the right time.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The position of RTP in the protocol stack. (b) Packet nesting.</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838200" y="2662927"/>
            <a:ext cx="7094511" cy="24005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basic function of RTP is to multiplex several real-time data streams onto a single stream of UDP packets. </a:t>
            </a:r>
          </a:p>
          <a:p>
            <a:r>
              <a:rPr lang="en-US" dirty="0" smtClean="0"/>
              <a:t>The UDP stream can be sent to a single destination (</a:t>
            </a:r>
            <a:r>
              <a:rPr lang="en-US" dirty="0" err="1" smtClean="0"/>
              <a:t>unicasting</a:t>
            </a:r>
            <a:r>
              <a:rPr lang="en-US" dirty="0" smtClean="0"/>
              <a:t>) or to multiple destinations (multicasting). </a:t>
            </a:r>
          </a:p>
          <a:p>
            <a:r>
              <a:rPr lang="en-US" dirty="0" smtClean="0"/>
              <a:t>Because RTP just uses normal UDP, its packets are not treated specially by the routers unless some normal IP quality-of-service features are enabled.</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RTCP—The Real-time Transport Control Protocol</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RTP has a little sister protocol (little sibling protocol?) called </a:t>
            </a:r>
            <a:r>
              <a:rPr lang="en-US" b="1" dirty="0" smtClean="0"/>
              <a:t>RTCP (</a:t>
            </a:r>
            <a:r>
              <a:rPr lang="en-US" b="1" dirty="0" err="1" smtClean="0"/>
              <a:t>Realtime</a:t>
            </a:r>
            <a:r>
              <a:rPr lang="en-US" b="1" dirty="0" smtClean="0"/>
              <a:t> Transport Control Protocol). </a:t>
            </a:r>
          </a:p>
          <a:p>
            <a:r>
              <a:rPr lang="en-US" b="1" dirty="0" smtClean="0"/>
              <a:t>It is defined along with RTP in RFC 3550 </a:t>
            </a:r>
            <a:r>
              <a:rPr lang="en-US" dirty="0" smtClean="0"/>
              <a:t>and handles feedback, synchronization, and the user interface. </a:t>
            </a:r>
          </a:p>
          <a:p>
            <a:r>
              <a:rPr lang="en-US" dirty="0" smtClean="0"/>
              <a:t>It does not transport any media samples.</a:t>
            </a:r>
          </a:p>
          <a:p>
            <a:r>
              <a:rPr lang="en-US" dirty="0" smtClean="0"/>
              <a:t>The first function can be used to provide feedback on delay, variation in delay or jitter, bandwidth, congestion, and other network properties to the sources. </a:t>
            </a:r>
          </a:p>
          <a:p>
            <a:r>
              <a:rPr lang="en-US" dirty="0" smtClean="0"/>
              <a:t>This information can be used by the encoding process to increase the data rate (and give better quality) when the network is functioning well and to cut back the </a:t>
            </a:r>
            <a:r>
              <a:rPr lang="en-US" dirty="0" err="1" smtClean="0"/>
              <a:t>datarate</a:t>
            </a:r>
            <a:r>
              <a:rPr lang="en-US" dirty="0" smtClean="0"/>
              <a:t> when there is trouble in the network</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THE INTERNET TRANSPORT PROTOCOLS: TCP</a:t>
            </a:r>
            <a:br>
              <a:rPr lang="en-US" sz="3200" b="1" dirty="0" smtClean="0"/>
            </a:br>
            <a:r>
              <a:rPr lang="en-US" sz="3200" b="1" dirty="0" smtClean="0"/>
              <a:t>Introduction to TCP</a:t>
            </a:r>
            <a:endParaRPr lang="en-US" sz="3200" dirty="0"/>
          </a:p>
        </p:txBody>
      </p:sp>
      <p:sp>
        <p:nvSpPr>
          <p:cNvPr id="3" name="Content Placeholder 2"/>
          <p:cNvSpPr>
            <a:spLocks noGrp="1"/>
          </p:cNvSpPr>
          <p:nvPr>
            <p:ph idx="1"/>
          </p:nvPr>
        </p:nvSpPr>
        <p:spPr/>
        <p:txBody>
          <a:bodyPr>
            <a:normAutofit fontScale="47500" lnSpcReduction="20000"/>
          </a:bodyPr>
          <a:lstStyle/>
          <a:p>
            <a:r>
              <a:rPr lang="en-US" b="1" dirty="0" smtClean="0"/>
              <a:t>TCP (Transmission Control Protocol) was specifically designed to provide </a:t>
            </a:r>
            <a:r>
              <a:rPr lang="en-US" dirty="0" smtClean="0"/>
              <a:t>a reliable end-to-end byte stream over an unreliable internetwork. </a:t>
            </a:r>
          </a:p>
          <a:p>
            <a:r>
              <a:rPr lang="en-US" dirty="0" smtClean="0"/>
              <a:t>An internetwork differs from a single network because different parts may have wildly different topologies, bandwidths, delays, packet sizes, and other parameters.</a:t>
            </a:r>
          </a:p>
          <a:p>
            <a:r>
              <a:rPr lang="en-US" dirty="0" smtClean="0"/>
              <a:t>TCP was designed to dynamically adapt to properties of the internetwork and to be robust in the face of many kinds of failures.</a:t>
            </a:r>
          </a:p>
          <a:p>
            <a:r>
              <a:rPr lang="en-US" dirty="0" smtClean="0"/>
              <a:t>TCP was formally defined in RFC 793 in September 1981. As time went on, many improvements have been made, and various errors and inconsistencies have been fixed.</a:t>
            </a:r>
          </a:p>
          <a:p>
            <a:r>
              <a:rPr lang="en-US" dirty="0" smtClean="0"/>
              <a:t>To give you a sense of the extent of TCP, the important RFCs are now RFC 793 plus: clarifications and bug fixes in RFC 1122; </a:t>
            </a:r>
          </a:p>
          <a:p>
            <a:r>
              <a:rPr lang="en-US" dirty="0" smtClean="0"/>
              <a:t>extensions for high-performance in RFC 1323;</a:t>
            </a:r>
          </a:p>
          <a:p>
            <a:r>
              <a:rPr lang="en-US" dirty="0" smtClean="0"/>
              <a:t>selective acknowledgements in RFC 2018;</a:t>
            </a:r>
          </a:p>
          <a:p>
            <a:r>
              <a:rPr lang="en-US" dirty="0" smtClean="0"/>
              <a:t>Congestion control in RFC 2581;</a:t>
            </a:r>
          </a:p>
          <a:p>
            <a:r>
              <a:rPr lang="en-US" dirty="0" smtClean="0"/>
              <a:t>repurposing of header fields for quality of service in</a:t>
            </a:r>
          </a:p>
          <a:p>
            <a:r>
              <a:rPr lang="en-US" dirty="0" smtClean="0"/>
              <a:t>RFC 2873; improved retransmission timers in RFC 2988; and </a:t>
            </a:r>
          </a:p>
          <a:p>
            <a:r>
              <a:rPr lang="en-US" dirty="0" smtClean="0"/>
              <a:t>explicit congestion notification in RFC 3168. </a:t>
            </a:r>
          </a:p>
          <a:p>
            <a:r>
              <a:rPr lang="en-US" dirty="0" smtClean="0"/>
              <a:t>The full collection is even larger, which led to a guide to the many RFCs, published of course as another RFC document, RFC 4614.</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Services Provided to the Upper Layers</a:t>
            </a:r>
            <a:br>
              <a:rPr lang="en-US" b="1" dirty="0" smtClean="0"/>
            </a:br>
            <a:r>
              <a:rPr lang="en-US" sz="3600" dirty="0" smtClean="0"/>
              <a:t>(logical) relationship</a:t>
            </a:r>
            <a:br>
              <a:rPr lang="en-US" sz="3600" dirty="0" smtClean="0"/>
            </a:br>
            <a:r>
              <a:rPr lang="en-US" sz="3600" dirty="0" smtClean="0"/>
              <a:t>of the network, transport, and application layers</a:t>
            </a:r>
            <a:endParaRPr lang="en-US" sz="3600" dirty="0"/>
          </a:p>
        </p:txBody>
      </p:sp>
      <p:pic>
        <p:nvPicPr>
          <p:cNvPr id="4" name="Content Placeholder 3" descr="Screenshot 2024-05-14 152534.png"/>
          <p:cNvPicPr>
            <a:picLocks noGrp="1" noChangeAspect="1"/>
          </p:cNvPicPr>
          <p:nvPr>
            <p:ph idx="1"/>
          </p:nvPr>
        </p:nvPicPr>
        <p:blipFill>
          <a:blip r:embed="rId2"/>
          <a:stretch>
            <a:fillRect/>
          </a:stretch>
        </p:blipFill>
        <p:spPr>
          <a:xfrm>
            <a:off x="1066800" y="2581890"/>
            <a:ext cx="7162800" cy="2562583"/>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TCP Service Model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TCP service is obtained by both the sender and the receiver creating end points, called </a:t>
            </a:r>
            <a:r>
              <a:rPr lang="en-US" b="1" dirty="0" smtClean="0"/>
              <a:t>sockets.</a:t>
            </a:r>
          </a:p>
          <a:p>
            <a:r>
              <a:rPr lang="en-US" b="1" dirty="0" smtClean="0"/>
              <a:t> Each socket has a socket number </a:t>
            </a:r>
            <a:r>
              <a:rPr lang="en-US" dirty="0" smtClean="0"/>
              <a:t>(address) consisting of the IP address of the host and a 16-bit number local to that host, called a </a:t>
            </a:r>
            <a:r>
              <a:rPr lang="en-US" b="1" dirty="0" smtClean="0"/>
              <a:t>port.</a:t>
            </a:r>
          </a:p>
          <a:p>
            <a:r>
              <a:rPr lang="en-US" b="1" dirty="0" smtClean="0"/>
              <a:t>A port is the TCP name for a TSAP.</a:t>
            </a:r>
          </a:p>
          <a:p>
            <a:r>
              <a:rPr lang="en-US" b="1" dirty="0" smtClean="0"/>
              <a:t>For TCP service to </a:t>
            </a:r>
            <a:r>
              <a:rPr lang="en-US" dirty="0" smtClean="0"/>
              <a:t>be obtained, a connection must be explicitly established between a socket on one machine and a socket on another machine. </a:t>
            </a:r>
          </a:p>
          <a:p>
            <a:r>
              <a:rPr lang="en-US" dirty="0" smtClean="0"/>
              <a:t>A socket may be used for multiple connections at the same time.</a:t>
            </a:r>
          </a:p>
          <a:p>
            <a:r>
              <a:rPr lang="en-US" dirty="0" smtClean="0"/>
              <a:t>In other words, two or more connections may terminate at the same socket.</a:t>
            </a:r>
          </a:p>
          <a:p>
            <a:r>
              <a:rPr lang="en-US" dirty="0" smtClean="0"/>
              <a:t>Connections are identified by the socket identifiers at both ends, that is, (</a:t>
            </a:r>
            <a:r>
              <a:rPr lang="en-US" i="1" dirty="0" smtClean="0"/>
              <a:t>socket1, socket2). </a:t>
            </a:r>
          </a:p>
          <a:p>
            <a:r>
              <a:rPr lang="en-US" i="1" dirty="0" smtClean="0"/>
              <a:t>No </a:t>
            </a:r>
            <a:r>
              <a:rPr lang="en-US" dirty="0" smtClean="0"/>
              <a:t>virtual circuit numbers or other identifiers are used.</a:t>
            </a:r>
          </a:p>
          <a:p>
            <a:r>
              <a:rPr lang="en-US" dirty="0" smtClean="0"/>
              <a:t>Port numbers below 1024 are reserved for standard services that can usually</a:t>
            </a:r>
          </a:p>
          <a:p>
            <a:pPr>
              <a:buNone/>
            </a:pPr>
            <a:r>
              <a:rPr lang="en-US" dirty="0" smtClean="0"/>
              <a:t>	only be started by privileged users (e.g., root in UNIX systems). </a:t>
            </a:r>
          </a:p>
          <a:p>
            <a:r>
              <a:rPr lang="en-US" dirty="0" smtClean="0"/>
              <a:t>They are called </a:t>
            </a:r>
            <a:r>
              <a:rPr lang="en-US" b="1" dirty="0" smtClean="0"/>
              <a:t>well-known ports. For example, any process wishing to remotely retrieve mail </a:t>
            </a:r>
            <a:r>
              <a:rPr lang="en-US" dirty="0" smtClean="0"/>
              <a:t>from a host can connect to the destination host’s port 143 to contact its IMAP daemon.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assigned ports.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43888" y="2434307"/>
            <a:ext cx="4656224" cy="285774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TCP connections are full duplex and point-to-point. </a:t>
            </a:r>
          </a:p>
          <a:p>
            <a:r>
              <a:rPr lang="en-US" dirty="0" smtClean="0"/>
              <a:t>Full duplex means that traffic can go in both directions at the same time.</a:t>
            </a:r>
          </a:p>
          <a:p>
            <a:r>
              <a:rPr lang="en-US" dirty="0" smtClean="0"/>
              <a:t>Point-to-point means that each connection has exactly two end points. TCP does not support multicasting or broadcasting.</a:t>
            </a:r>
          </a:p>
          <a:p>
            <a:r>
              <a:rPr lang="en-US" dirty="0" smtClean="0"/>
              <a:t>A TCP connection is a byte stream, not a message stream. </a:t>
            </a:r>
          </a:p>
          <a:p>
            <a:r>
              <a:rPr lang="en-US" dirty="0" smtClean="0"/>
              <a:t>Message boundaries are not preserved end to end.</a:t>
            </a:r>
          </a:p>
          <a:p>
            <a:r>
              <a:rPr lang="en-US" dirty="0" smtClean="0"/>
              <a:t> For example, if the sending process does four 512-byte writes to a TCP stream, these data may be delivered to the receiving process as four 512-byte chunks, two 1024-byte chunks, one 2048-byte chunk , or some other way. </a:t>
            </a:r>
          </a:p>
          <a:p>
            <a:r>
              <a:rPr lang="en-US" dirty="0" smtClean="0"/>
              <a:t>There is no way for the receiver to detect the unit(s) in which the data were written, no matter how hard it tries.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TCP Protocol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sending and receiving TCP entities exchange data in the form of segments.</a:t>
            </a:r>
          </a:p>
          <a:p>
            <a:r>
              <a:rPr lang="en-US" dirty="0" smtClean="0"/>
              <a:t>A </a:t>
            </a:r>
            <a:r>
              <a:rPr lang="en-US" b="1" dirty="0" smtClean="0"/>
              <a:t>TCP segment consists of a fixed 20-byte header (plus an optional part) </a:t>
            </a:r>
            <a:r>
              <a:rPr lang="en-US" dirty="0" smtClean="0"/>
              <a:t>followed by zero or more data bytes.</a:t>
            </a:r>
          </a:p>
          <a:p>
            <a:r>
              <a:rPr lang="en-US" dirty="0" smtClean="0"/>
              <a:t>The TCP software decides how big segments</a:t>
            </a:r>
          </a:p>
          <a:p>
            <a:pPr>
              <a:buNone/>
            </a:pPr>
            <a:r>
              <a:rPr lang="en-US" dirty="0" smtClean="0"/>
              <a:t>	should be. </a:t>
            </a:r>
          </a:p>
          <a:p>
            <a:r>
              <a:rPr lang="en-US" dirty="0" smtClean="0"/>
              <a:t>It can accumulate data from several writes into one segment or can split data from one write over multiple segments</a:t>
            </a:r>
          </a:p>
          <a:p>
            <a:r>
              <a:rPr lang="en-US" dirty="0" smtClean="0"/>
              <a:t>Two limits restrict the segment size. </a:t>
            </a:r>
          </a:p>
          <a:p>
            <a:r>
              <a:rPr lang="en-US" dirty="0" smtClean="0"/>
              <a:t>First, each segment, including the TCP header, must fit in the 65,515-</a:t>
            </a:r>
          </a:p>
          <a:p>
            <a:pPr>
              <a:buNone/>
            </a:pPr>
            <a:r>
              <a:rPr lang="en-US" dirty="0" smtClean="0"/>
              <a:t>	byte IP payload.</a:t>
            </a:r>
          </a:p>
          <a:p>
            <a:r>
              <a:rPr lang="en-US" dirty="0" smtClean="0"/>
              <a:t> Second, each link has an </a:t>
            </a:r>
            <a:r>
              <a:rPr lang="en-US" b="1" dirty="0" smtClean="0"/>
              <a:t>MTU (Maximum Transfer Unit).</a:t>
            </a:r>
          </a:p>
          <a:p>
            <a:r>
              <a:rPr lang="en-US" dirty="0" smtClean="0"/>
              <a:t>Each segment must fit in the MTU at the sender and receiver so that it can be sent and received in a single, </a:t>
            </a:r>
            <a:r>
              <a:rPr lang="en-US" dirty="0" err="1" smtClean="0"/>
              <a:t>unfragmented</a:t>
            </a:r>
            <a:r>
              <a:rPr lang="en-US" dirty="0" smtClean="0"/>
              <a:t> packet.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basic protocol used by TCP entities is the sliding window protocol with a dynamic window size.</a:t>
            </a:r>
          </a:p>
          <a:p>
            <a:r>
              <a:rPr lang="en-US" dirty="0" smtClean="0"/>
              <a:t>When a sender transmits a segment, it also starts a timer.</a:t>
            </a:r>
          </a:p>
          <a:p>
            <a:r>
              <a:rPr lang="en-US" dirty="0" smtClean="0"/>
              <a:t>When the segment arrives at the destination, the receiving TCP entity sends back a segment (with data if any exist, and otherwise without) bearing an acknowledgement number equal to the next sequence number it expects to receive and the remaining 	window size.</a:t>
            </a:r>
          </a:p>
          <a:p>
            <a:r>
              <a:rPr lang="en-US" dirty="0" smtClean="0"/>
              <a:t> If the sender’s timer goes off before the acknowledgement</a:t>
            </a:r>
          </a:p>
          <a:p>
            <a:pPr>
              <a:buNone/>
            </a:pPr>
            <a:r>
              <a:rPr lang="en-US" dirty="0" smtClean="0"/>
              <a:t>	is received, the sender transmits the segment again.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TCP Segment Header</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524001"/>
            <a:ext cx="7162800" cy="363850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i="1" dirty="0" smtClean="0"/>
              <a:t>Source port and Destination port fields identify the local end points of the connection.</a:t>
            </a:r>
          </a:p>
          <a:p>
            <a:r>
              <a:rPr lang="en-US" i="1" dirty="0" smtClean="0"/>
              <a:t> A TCP port plus its </a:t>
            </a:r>
            <a:r>
              <a:rPr lang="en-US" dirty="0" smtClean="0"/>
              <a:t>host’s IP address forms a 48-bit unique end point. </a:t>
            </a:r>
          </a:p>
          <a:p>
            <a:r>
              <a:rPr lang="en-US" dirty="0" smtClean="0"/>
              <a:t>The source and destination end points together identify the connection.</a:t>
            </a:r>
          </a:p>
          <a:p>
            <a:r>
              <a:rPr lang="en-US" dirty="0" smtClean="0"/>
              <a:t>This connection identifier is called a </a:t>
            </a:r>
            <a:r>
              <a:rPr lang="en-US" b="1" dirty="0" smtClean="0"/>
              <a:t>5 </a:t>
            </a:r>
            <a:r>
              <a:rPr lang="en-US" b="1" dirty="0" err="1" smtClean="0"/>
              <a:t>tuple</a:t>
            </a:r>
            <a:r>
              <a:rPr lang="en-US" b="1" dirty="0" smtClean="0"/>
              <a:t> because it consists of five pieces of information: the protocol (TCP), source </a:t>
            </a:r>
            <a:r>
              <a:rPr lang="en-US" dirty="0" smtClean="0"/>
              <a:t>IP and source port, and destination IP and destination port.</a:t>
            </a:r>
          </a:p>
          <a:p>
            <a:r>
              <a:rPr lang="en-US" dirty="0" smtClean="0"/>
              <a:t>The </a:t>
            </a:r>
            <a:r>
              <a:rPr lang="en-US" i="1" dirty="0" smtClean="0"/>
              <a:t>Sequence number and Acknowledgement number fields perform their </a:t>
            </a:r>
            <a:r>
              <a:rPr lang="en-US" dirty="0" smtClean="0"/>
              <a:t>usual functions. Note that the latter specifies the next in-order byte expected, not the last byte correctly received.</a:t>
            </a:r>
          </a:p>
          <a:p>
            <a:r>
              <a:rPr lang="en-US" dirty="0" smtClean="0"/>
              <a:t>It is a </a:t>
            </a:r>
            <a:r>
              <a:rPr lang="en-US" b="1" dirty="0" smtClean="0"/>
              <a:t>cumulative acknowledgement because it </a:t>
            </a:r>
            <a:r>
              <a:rPr lang="en-US" dirty="0" smtClean="0"/>
              <a:t>summarizes the received data with a single number.</a:t>
            </a:r>
          </a:p>
          <a:p>
            <a:r>
              <a:rPr lang="en-US" dirty="0" smtClean="0"/>
              <a:t>The </a:t>
            </a:r>
            <a:r>
              <a:rPr lang="en-US" b="1" i="1" dirty="0" smtClean="0"/>
              <a:t>TCP header length </a:t>
            </a:r>
            <a:r>
              <a:rPr lang="en-US" i="1" dirty="0" smtClean="0"/>
              <a:t>tells how many 32-bit words are contained in the TCP </a:t>
            </a:r>
            <a:r>
              <a:rPr lang="en-US" dirty="0" smtClean="0"/>
              <a:t>header. </a:t>
            </a:r>
          </a:p>
          <a:p>
            <a:r>
              <a:rPr lang="en-US" dirty="0" smtClean="0"/>
              <a:t>This information is needed because the </a:t>
            </a:r>
            <a:r>
              <a:rPr lang="en-US" i="1" dirty="0" smtClean="0"/>
              <a:t>Options field is of variable length,</a:t>
            </a:r>
          </a:p>
          <a:p>
            <a:pPr>
              <a:buNone/>
            </a:pPr>
            <a:r>
              <a:rPr lang="en-US" dirty="0" smtClean="0"/>
              <a:t>	so the header is, too. Technically, this field really indicates the start of the data within the segment, measured in 32-bit words, but that number is just the header length in words, so the effect is the same.</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Autofit/>
          </a:bodyPr>
          <a:lstStyle/>
          <a:p>
            <a:r>
              <a:rPr lang="en-US" sz="1000" dirty="0" smtClean="0"/>
              <a:t>Now come eight 1-bit flags. </a:t>
            </a:r>
            <a:r>
              <a:rPr lang="en-US" sz="1000" i="1" dirty="0" smtClean="0"/>
              <a:t>CWR and ECE are used to signal congestion </a:t>
            </a:r>
            <a:r>
              <a:rPr lang="en-US" sz="1000" dirty="0" smtClean="0"/>
              <a:t>when ECN (Explicit Congestion Notification) is used, as specified in RFC 3168.</a:t>
            </a:r>
          </a:p>
          <a:p>
            <a:r>
              <a:rPr lang="en-US" sz="1000" i="1" dirty="0" smtClean="0"/>
              <a:t>ECE is set to signal an ECN-Echo to a TCP sender to tell it to slow down when </a:t>
            </a:r>
            <a:r>
              <a:rPr lang="en-US" sz="1000" dirty="0" smtClean="0"/>
              <a:t>the TCP receiver gets a congestion indication from the network. </a:t>
            </a:r>
          </a:p>
          <a:p>
            <a:r>
              <a:rPr lang="en-US" sz="1000" i="1" dirty="0" smtClean="0"/>
              <a:t>CWR is set to </a:t>
            </a:r>
            <a:r>
              <a:rPr lang="en-US" sz="1000" dirty="0" smtClean="0"/>
              <a:t>signal </a:t>
            </a:r>
            <a:r>
              <a:rPr lang="en-US" sz="1000" i="1" dirty="0" smtClean="0"/>
              <a:t>Congestion Window Reduced from the TCP sender to the TCP receiver so </a:t>
            </a:r>
            <a:r>
              <a:rPr lang="en-US" sz="1000" dirty="0" smtClean="0"/>
              <a:t>that it knows the sender has slowed down and can stop sending the </a:t>
            </a:r>
            <a:r>
              <a:rPr lang="en-US" sz="1000" i="1" dirty="0" smtClean="0"/>
              <a:t>ECN-Echo.</a:t>
            </a:r>
          </a:p>
          <a:p>
            <a:r>
              <a:rPr lang="en-US" sz="1000" i="1" dirty="0" smtClean="0"/>
              <a:t>URG is set to 1 if the Urgent pointer is in use. The Urgent pointer is used to </a:t>
            </a:r>
            <a:r>
              <a:rPr lang="en-US" sz="1000" dirty="0" smtClean="0"/>
              <a:t>indicate a byte offset from the current sequence number at which urgent data are to be found.</a:t>
            </a:r>
          </a:p>
          <a:p>
            <a:r>
              <a:rPr lang="en-US" sz="1000" dirty="0" smtClean="0"/>
              <a:t>The </a:t>
            </a:r>
            <a:r>
              <a:rPr lang="en-US" sz="1000" i="1" dirty="0" smtClean="0"/>
              <a:t>ACK bit is set to 1 to indicate that the Acknowledgement number is valid.</a:t>
            </a:r>
          </a:p>
          <a:p>
            <a:r>
              <a:rPr lang="en-US" sz="1000" dirty="0" smtClean="0"/>
              <a:t>The </a:t>
            </a:r>
            <a:r>
              <a:rPr lang="en-US" sz="1000" i="1" dirty="0" smtClean="0"/>
              <a:t>PSH bit indicates </a:t>
            </a:r>
            <a:r>
              <a:rPr lang="en-US" sz="1000" i="1" dirty="0" err="1" smtClean="0"/>
              <a:t>PUSHed</a:t>
            </a:r>
            <a:r>
              <a:rPr lang="en-US" sz="1000" i="1" dirty="0" smtClean="0"/>
              <a:t> data. The receiver is hereby kindly requested</a:t>
            </a:r>
          </a:p>
          <a:p>
            <a:pPr>
              <a:buNone/>
            </a:pPr>
            <a:r>
              <a:rPr lang="en-US" sz="1000" dirty="0" smtClean="0"/>
              <a:t> 	to deliver the data to the application upon arrival and not buffer it until a full buffer has been received (which it might otherwise do for efficiency).</a:t>
            </a:r>
          </a:p>
          <a:p>
            <a:r>
              <a:rPr lang="en-US" sz="1000" dirty="0" smtClean="0"/>
              <a:t>The </a:t>
            </a:r>
            <a:r>
              <a:rPr lang="en-US" sz="1000" i="1" dirty="0" smtClean="0"/>
              <a:t>RST bit is used to abruptly reset a connection that has become confused</a:t>
            </a:r>
          </a:p>
          <a:p>
            <a:pPr>
              <a:buNone/>
            </a:pPr>
            <a:r>
              <a:rPr lang="en-US" sz="1000" dirty="0" smtClean="0"/>
              <a:t>	due to a host crash or some other reason </a:t>
            </a:r>
          </a:p>
          <a:p>
            <a:r>
              <a:rPr lang="en-US" sz="1000" dirty="0" smtClean="0"/>
              <a:t>The </a:t>
            </a:r>
            <a:r>
              <a:rPr lang="en-US" sz="1000" i="1" dirty="0" smtClean="0"/>
              <a:t>SYN bit is used to establish connections</a:t>
            </a:r>
          </a:p>
          <a:p>
            <a:r>
              <a:rPr lang="en-US" sz="1000" dirty="0" smtClean="0"/>
              <a:t>The </a:t>
            </a:r>
            <a:r>
              <a:rPr lang="en-US" sz="1000" i="1" dirty="0" smtClean="0"/>
              <a:t>FIN bit is used to release a connection</a:t>
            </a:r>
          </a:p>
          <a:p>
            <a:r>
              <a:rPr lang="en-US" sz="1000" dirty="0" smtClean="0"/>
              <a:t>Flow control in TCP is handled using a variable-sized sliding window.</a:t>
            </a:r>
          </a:p>
          <a:p>
            <a:r>
              <a:rPr lang="en-US" sz="1000" dirty="0" smtClean="0"/>
              <a:t> The </a:t>
            </a:r>
            <a:r>
              <a:rPr lang="en-US" sz="1000" i="1" dirty="0" smtClean="0"/>
              <a:t>Window size field tells how many bytes may be sent starting at the byte acknowledged.</a:t>
            </a:r>
          </a:p>
          <a:p>
            <a:r>
              <a:rPr lang="en-US" sz="1000" dirty="0" smtClean="0"/>
              <a:t>A </a:t>
            </a:r>
            <a:r>
              <a:rPr lang="en-US" sz="1000" i="1" dirty="0" smtClean="0"/>
              <a:t>Window size field of 0 is legal and says that the bytes up to and including Acknowledgement number − 1 have been received, but that the receiver has </a:t>
            </a:r>
            <a:r>
              <a:rPr lang="en-US" sz="1000" dirty="0" smtClean="0"/>
              <a:t>not had a chance to consume the data and would like no more data for the moment, thank you. </a:t>
            </a:r>
          </a:p>
          <a:p>
            <a:r>
              <a:rPr lang="en-US" sz="1000" dirty="0" smtClean="0"/>
              <a:t>The receiver can later grant permission to send by transmitting a segment with the same </a:t>
            </a:r>
            <a:r>
              <a:rPr lang="en-US" sz="1000" i="1" dirty="0" smtClean="0"/>
              <a:t>Acknowledgement number and a nonzero Window size </a:t>
            </a:r>
            <a:r>
              <a:rPr lang="en-US" sz="1000" dirty="0" smtClean="0"/>
              <a:t>field.</a:t>
            </a:r>
          </a:p>
          <a:p>
            <a:r>
              <a:rPr lang="en-US" sz="1000" dirty="0" smtClean="0"/>
              <a:t>A </a:t>
            </a:r>
            <a:r>
              <a:rPr lang="en-US" sz="1000" i="1" dirty="0" smtClean="0"/>
              <a:t>Checksum is also provided for extra reliability. It checksums the header, </a:t>
            </a:r>
            <a:r>
              <a:rPr lang="en-US" sz="1000" dirty="0" smtClean="0"/>
              <a:t>the data, and a conceptual </a:t>
            </a:r>
            <a:r>
              <a:rPr lang="en-US" sz="1000" dirty="0" err="1" smtClean="0"/>
              <a:t>pseudoheader</a:t>
            </a:r>
            <a:r>
              <a:rPr lang="en-US" sz="1000" dirty="0" smtClean="0"/>
              <a:t> in exactly the same way as UDP, except that the </a:t>
            </a:r>
            <a:r>
              <a:rPr lang="en-US" sz="1000" dirty="0" err="1" smtClean="0"/>
              <a:t>pseudoheader</a:t>
            </a:r>
            <a:r>
              <a:rPr lang="en-US" sz="1000" dirty="0" smtClean="0"/>
              <a:t> has the protocol number for TCP (6) and the checksum is mandatory.</a:t>
            </a:r>
          </a:p>
          <a:p>
            <a:r>
              <a:rPr lang="en-US" sz="1000" dirty="0" smtClean="0"/>
              <a:t>The </a:t>
            </a:r>
            <a:r>
              <a:rPr lang="en-US" sz="1000" i="1" dirty="0" smtClean="0"/>
              <a:t>Options field provides a way to add extra facilities not covered by the </a:t>
            </a:r>
            <a:r>
              <a:rPr lang="en-US" sz="1000" dirty="0" smtClean="0"/>
              <a:t>regular header</a:t>
            </a:r>
          </a:p>
          <a:p>
            <a:r>
              <a:rPr lang="en-US" sz="1000" dirty="0" smtClean="0"/>
              <a:t>A widely used option is the one that allows each host to specify the </a:t>
            </a:r>
            <a:r>
              <a:rPr lang="en-US" sz="1000" b="1" dirty="0" smtClean="0"/>
              <a:t>MSS </a:t>
            </a:r>
            <a:r>
              <a:rPr lang="en-US" sz="1000" dirty="0" smtClean="0"/>
              <a:t>(</a:t>
            </a:r>
            <a:r>
              <a:rPr lang="en-US" sz="1000" b="1" dirty="0" smtClean="0"/>
              <a:t>Maximum Segment Size) it is willing to accept</a:t>
            </a:r>
          </a:p>
          <a:p>
            <a:r>
              <a:rPr lang="en-US" sz="1000" dirty="0" smtClean="0"/>
              <a:t>The </a:t>
            </a:r>
            <a:r>
              <a:rPr lang="en-US" sz="1000" b="1" dirty="0" smtClean="0"/>
              <a:t>window scale option allows the sender and receiver to negotiate a window </a:t>
            </a:r>
            <a:r>
              <a:rPr lang="en-US" sz="1000" dirty="0" smtClean="0"/>
              <a:t>scale factor at the start of a connection.</a:t>
            </a:r>
          </a:p>
          <a:p>
            <a:r>
              <a:rPr lang="en-US" sz="1000" dirty="0" smtClean="0"/>
              <a:t>The </a:t>
            </a:r>
            <a:r>
              <a:rPr lang="en-US" sz="1000" b="1" dirty="0" smtClean="0"/>
              <a:t>timestamp option carries a timestamp sent by the sender and echoed by </a:t>
            </a:r>
            <a:r>
              <a:rPr lang="en-US" sz="1000" dirty="0" smtClean="0"/>
              <a:t>the receiver.</a:t>
            </a:r>
          </a:p>
          <a:p>
            <a:r>
              <a:rPr lang="en-US" sz="1000" dirty="0" smtClean="0"/>
              <a:t>The </a:t>
            </a:r>
            <a:r>
              <a:rPr lang="en-US" sz="1000" b="1" dirty="0" smtClean="0"/>
              <a:t>PAWS (Protection Against Wrapped Sequence numbers) scheme discards arriving </a:t>
            </a:r>
            <a:r>
              <a:rPr lang="en-US" sz="1000" dirty="0" smtClean="0"/>
              <a:t>segments with old timestamps to prevent this problem.</a:t>
            </a:r>
          </a:p>
          <a:p>
            <a:r>
              <a:rPr lang="en-US" sz="1000" dirty="0" smtClean="0"/>
              <a:t>Finally, the </a:t>
            </a:r>
            <a:r>
              <a:rPr lang="en-US" sz="1000" b="1" dirty="0" smtClean="0"/>
              <a:t>SACK (Selective </a:t>
            </a:r>
            <a:r>
              <a:rPr lang="en-US" sz="1000" b="1" dirty="0" err="1" smtClean="0"/>
              <a:t>ACKnowledgement</a:t>
            </a:r>
            <a:r>
              <a:rPr lang="en-US" sz="1000" b="1" dirty="0" smtClean="0"/>
              <a:t>) option lets a receiver tell </a:t>
            </a:r>
            <a:r>
              <a:rPr lang="en-US" sz="1000" dirty="0" smtClean="0"/>
              <a:t>a sender the ranges of sequence numbers that it has received.</a:t>
            </a:r>
            <a:endParaRPr lang="en-US" sz="10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TCP Connection Establishment</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To establish a connection, one side, say, the server, passively waits for an incoming connection by executing </a:t>
            </a:r>
            <a:r>
              <a:rPr lang="en-US" b="1" dirty="0" smtClean="0"/>
              <a:t>the LISTEN and ACCEPT primitives </a:t>
            </a:r>
            <a:r>
              <a:rPr lang="en-US" dirty="0" smtClean="0"/>
              <a:t>in that order, either specifying a specific source or nobody in particular.</a:t>
            </a:r>
          </a:p>
          <a:p>
            <a:r>
              <a:rPr lang="en-US" dirty="0" smtClean="0"/>
              <a:t>The other side, say, the client, executes a CONNECT primitive, specifying the IP address and port to which it wants to connect, the maximum TCP segment size it is willing to accept, and optionally some user data (e.g., a password). </a:t>
            </a:r>
          </a:p>
          <a:p>
            <a:r>
              <a:rPr lang="en-US" dirty="0" smtClean="0"/>
              <a:t>The CONNECT primitive sends a TCP segment with the </a:t>
            </a:r>
            <a:r>
              <a:rPr lang="en-US" i="1" dirty="0" smtClean="0"/>
              <a:t>SYN bit on and ACK bit off and </a:t>
            </a:r>
            <a:r>
              <a:rPr lang="en-US" dirty="0" smtClean="0"/>
              <a:t>waits for a response.</a:t>
            </a:r>
          </a:p>
          <a:p>
            <a:r>
              <a:rPr lang="en-US" dirty="0" smtClean="0"/>
              <a:t>When this segment arrives at the destination, the TCP entity there checks to</a:t>
            </a:r>
          </a:p>
          <a:p>
            <a:pPr>
              <a:buNone/>
            </a:pPr>
            <a:r>
              <a:rPr lang="en-US" dirty="0" smtClean="0"/>
              <a:t>	see if there is a process that has done a LISTEN on the port given in the </a:t>
            </a:r>
            <a:r>
              <a:rPr lang="en-US" i="1" dirty="0" smtClean="0"/>
              <a:t>Destination</a:t>
            </a:r>
          </a:p>
          <a:p>
            <a:pPr>
              <a:buNone/>
            </a:pPr>
            <a:r>
              <a:rPr lang="en-US" i="1" dirty="0" smtClean="0"/>
              <a:t>	port field.</a:t>
            </a:r>
          </a:p>
          <a:p>
            <a:r>
              <a:rPr lang="en-US" i="1" dirty="0" smtClean="0"/>
              <a:t> If not, it sends a reply with the RST bit on to reject the connection.</a:t>
            </a:r>
          </a:p>
          <a:p>
            <a:r>
              <a:rPr lang="en-US" dirty="0" smtClean="0"/>
              <a:t>If some process is listening to the port, that process is given the incoming</a:t>
            </a:r>
          </a:p>
          <a:p>
            <a:pPr>
              <a:buNone/>
            </a:pPr>
            <a:r>
              <a:rPr lang="en-US" dirty="0" smtClean="0"/>
              <a:t>	TCP segment. </a:t>
            </a:r>
          </a:p>
          <a:p>
            <a:r>
              <a:rPr lang="en-US" dirty="0" smtClean="0"/>
              <a:t>It can either accept or reject the connection. If it accepts, an acknowledgement</a:t>
            </a:r>
          </a:p>
          <a:p>
            <a:pPr>
              <a:buNone/>
            </a:pPr>
            <a:r>
              <a:rPr lang="en-US" dirty="0" smtClean="0"/>
              <a:t>	segment is sent back. </a:t>
            </a:r>
          </a:p>
          <a:p>
            <a:r>
              <a:rPr lang="en-US" dirty="0" smtClean="0"/>
              <a:t>The sequence of TCP segments sent in the normal case is shown in Fig. 6-37(a). </a:t>
            </a:r>
          </a:p>
          <a:p>
            <a:r>
              <a:rPr lang="en-US" dirty="0" smtClean="0"/>
              <a:t>Note that a </a:t>
            </a:r>
            <a:r>
              <a:rPr lang="en-US" i="1" dirty="0" smtClean="0"/>
              <a:t>SYN segment consumes 1 byte </a:t>
            </a:r>
            <a:r>
              <a:rPr lang="en-US" dirty="0" smtClean="0"/>
              <a:t>of sequence space so that it can be acknowledged unambiguously</a:t>
            </a:r>
          </a:p>
          <a:p>
            <a:r>
              <a:rPr lang="en-US" dirty="0" smtClean="0"/>
              <a:t>In the event that two hosts simultaneously attempt to establish a connection between the same two sockets, the sequence of events is as illustrated in Fig. 6-37(b).</a:t>
            </a:r>
          </a:p>
          <a:p>
            <a:r>
              <a:rPr lang="en-US" dirty="0" smtClean="0"/>
              <a:t> The result of these events is that just one connection is established, not two, because connections are identified by their end points.</a:t>
            </a:r>
          </a:p>
          <a:p>
            <a:r>
              <a:rPr lang="en-US" dirty="0" smtClean="0"/>
              <a:t>If the first setup results in a connection identified by (</a:t>
            </a:r>
            <a:r>
              <a:rPr lang="en-US" i="1" dirty="0" smtClean="0"/>
              <a:t>x, y) and the second one does too, only one </a:t>
            </a:r>
            <a:r>
              <a:rPr lang="en-US" dirty="0" smtClean="0"/>
              <a:t>table entry is made, namely, for (</a:t>
            </a:r>
            <a:r>
              <a:rPr lang="en-US" i="1" dirty="0" smtClean="0"/>
              <a:t>x, y).</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A vulnerability with implementing the three-way handshake is that the listening process must remember its sequence number as soon it responds with its own </a:t>
            </a:r>
            <a:r>
              <a:rPr lang="en-US" i="1" dirty="0" smtClean="0"/>
              <a:t>SYN segment.</a:t>
            </a:r>
          </a:p>
          <a:p>
            <a:r>
              <a:rPr lang="en-US" dirty="0" smtClean="0"/>
              <a:t>This means that a malicious sender can tie up resources on a host by sending a stream of </a:t>
            </a:r>
            <a:r>
              <a:rPr lang="en-US" i="1" dirty="0" smtClean="0"/>
              <a:t>SYN segments and never following through to complete </a:t>
            </a:r>
            <a:r>
              <a:rPr lang="en-US" dirty="0" smtClean="0"/>
              <a:t>the connection.</a:t>
            </a:r>
          </a:p>
          <a:p>
            <a:r>
              <a:rPr lang="en-US" dirty="0" smtClean="0"/>
              <a:t>This attack is called a </a:t>
            </a:r>
            <a:r>
              <a:rPr lang="en-US" b="1" dirty="0" smtClean="0"/>
              <a:t>SYN flood, and it crippled many </a:t>
            </a:r>
            <a:r>
              <a:rPr lang="en-US" dirty="0" smtClean="0"/>
              <a:t>Web servers in the 1990s.</a:t>
            </a:r>
          </a:p>
          <a:p>
            <a:r>
              <a:rPr lang="en-US" dirty="0" smtClean="0"/>
              <a:t>One way to defend against this attack is to use </a:t>
            </a:r>
            <a:r>
              <a:rPr lang="en-US" b="1" dirty="0" smtClean="0"/>
              <a:t>SYN cookies.</a:t>
            </a:r>
          </a:p>
          <a:p>
            <a:r>
              <a:rPr lang="en-US" dirty="0" smtClean="0"/>
              <a:t> Instead of remembering the sequence number, a host chooses a cryptographically generated sequence number, puts it on the outgoing segment, and forgets it.</a:t>
            </a:r>
          </a:p>
          <a:p>
            <a:r>
              <a:rPr lang="en-US" dirty="0" smtClean="0"/>
              <a:t>If the three-way handshake completes, this sequence number (plus 1) will be returned to the host.</a:t>
            </a:r>
          </a:p>
          <a:p>
            <a:r>
              <a:rPr lang="en-US" dirty="0" smtClean="0"/>
              <a:t>It can then regenerate the correct sequence number by running the same cryptographic function, as long as the inputs to that function are known.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ultimate goal of the transport layer is to provide efficient, reliable, and cost-effective data transmission service to its users, normally processes in the application</a:t>
            </a:r>
          </a:p>
          <a:p>
            <a:pPr>
              <a:buNone/>
            </a:pPr>
            <a:r>
              <a:rPr lang="en-US" dirty="0" smtClean="0"/>
              <a:t>	layer. </a:t>
            </a:r>
          </a:p>
          <a:p>
            <a:r>
              <a:rPr lang="en-US" dirty="0" smtClean="0"/>
              <a:t>To achieve this, the transport layer makes use of the services provided by the network layer. </a:t>
            </a:r>
          </a:p>
          <a:p>
            <a:r>
              <a:rPr lang="en-US" dirty="0" smtClean="0"/>
              <a:t>The software and/or hardware within the transport</a:t>
            </a:r>
          </a:p>
          <a:p>
            <a:pPr>
              <a:buNone/>
            </a:pPr>
            <a:r>
              <a:rPr lang="en-US" dirty="0" smtClean="0"/>
              <a:t>	layer that does the work is called the </a:t>
            </a:r>
            <a:r>
              <a:rPr lang="en-US" b="1" dirty="0" smtClean="0"/>
              <a:t>transport entity.</a:t>
            </a:r>
          </a:p>
          <a:p>
            <a:r>
              <a:rPr lang="en-US" b="1" dirty="0" smtClean="0"/>
              <a:t> The transport entity can </a:t>
            </a:r>
            <a:r>
              <a:rPr lang="en-US" dirty="0" smtClean="0"/>
              <a:t>be located in the operating system kernel, in a library package bound into network</a:t>
            </a:r>
          </a:p>
          <a:p>
            <a:pPr>
              <a:buNone/>
            </a:pPr>
            <a:r>
              <a:rPr lang="en-US" dirty="0" smtClean="0"/>
              <a:t>	applications, in a separate user process, or even on the network interface card</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TCP Connection Release</a:t>
            </a:r>
            <a:endParaRPr lang="en-US" dirty="0"/>
          </a:p>
        </p:txBody>
      </p:sp>
      <p:sp>
        <p:nvSpPr>
          <p:cNvPr id="3" name="Content Placeholder 2"/>
          <p:cNvSpPr>
            <a:spLocks noGrp="1"/>
          </p:cNvSpPr>
          <p:nvPr>
            <p:ph idx="1"/>
          </p:nvPr>
        </p:nvSpPr>
        <p:spPr/>
        <p:txBody>
          <a:bodyPr>
            <a:normAutofit lnSpcReduction="10000"/>
          </a:bodyPr>
          <a:lstStyle/>
          <a:p>
            <a:r>
              <a:rPr lang="en-US" dirty="0" smtClean="0"/>
              <a:t>To release a connection, either party can send a TCP segment with the </a:t>
            </a:r>
            <a:r>
              <a:rPr lang="en-US" i="1" dirty="0" smtClean="0"/>
              <a:t>FIN bit set, which means that it has no </a:t>
            </a:r>
            <a:r>
              <a:rPr lang="en-US" dirty="0" smtClean="0"/>
              <a:t>more data to transmit. </a:t>
            </a:r>
          </a:p>
          <a:p>
            <a:r>
              <a:rPr lang="en-US" dirty="0" smtClean="0"/>
              <a:t>When the </a:t>
            </a:r>
            <a:r>
              <a:rPr lang="en-US" i="1" dirty="0" smtClean="0"/>
              <a:t>FIN is acknowledged, that direction is shut down </a:t>
            </a:r>
            <a:r>
              <a:rPr lang="en-US" dirty="0" smtClean="0"/>
              <a:t>for new data.</a:t>
            </a:r>
          </a:p>
          <a:p>
            <a:r>
              <a:rPr lang="en-US" dirty="0" smtClean="0"/>
              <a:t>Data may continue to flow indefinitely in the other direction, however.</a:t>
            </a:r>
          </a:p>
          <a:p>
            <a:r>
              <a:rPr lang="en-US" dirty="0" smtClean="0"/>
              <a:t>When both directions have been shut down, the connection is released.</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TCP Connection Management Modeling</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143000" y="2319997"/>
            <a:ext cx="6934200" cy="308636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TCP Connection Management Modeling</a:t>
            </a:r>
            <a:endParaRPr lang="en-US" dirty="0"/>
          </a:p>
        </p:txBody>
      </p:sp>
      <p:sp>
        <p:nvSpPr>
          <p:cNvPr id="3" name="Content Placeholder 2"/>
          <p:cNvSpPr>
            <a:spLocks noGrp="1"/>
          </p:cNvSpPr>
          <p:nvPr>
            <p:ph idx="1"/>
          </p:nvPr>
        </p:nvSpPr>
        <p:spPr/>
        <p:txBody>
          <a:bodyPr>
            <a:normAutofit fontScale="92500"/>
          </a:bodyPr>
          <a:lstStyle/>
          <a:p>
            <a:r>
              <a:rPr lang="en-US" dirty="0" smtClean="0"/>
              <a:t>Each connection starts in the </a:t>
            </a:r>
            <a:r>
              <a:rPr lang="en-US" i="1" dirty="0" smtClean="0"/>
              <a:t>CLOSED state. It leaves that state when it does </a:t>
            </a:r>
            <a:r>
              <a:rPr lang="en-US" dirty="0" smtClean="0"/>
              <a:t>either a passive open (LISTEN) or an active open (CONNECT).</a:t>
            </a:r>
          </a:p>
          <a:p>
            <a:r>
              <a:rPr lang="en-US" dirty="0" smtClean="0"/>
              <a:t>If the other side does the opposite one, a connection is established and the state becomes </a:t>
            </a:r>
            <a:r>
              <a:rPr lang="en-US" i="1" dirty="0" smtClean="0"/>
              <a:t>ESTABLISHED.</a:t>
            </a:r>
          </a:p>
          <a:p>
            <a:r>
              <a:rPr lang="en-US" dirty="0" smtClean="0"/>
              <a:t>Connection release can be initiated by either side. </a:t>
            </a:r>
          </a:p>
          <a:p>
            <a:r>
              <a:rPr lang="en-US" dirty="0" smtClean="0"/>
              <a:t>When it is complete, the state returns to </a:t>
            </a:r>
            <a:r>
              <a:rPr lang="en-US" i="1" dirty="0" smtClean="0"/>
              <a:t>CLOSED.</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1600" dirty="0" smtClean="0"/>
              <a:t>TCP connection management finite state machine. The heavy</a:t>
            </a:r>
            <a:br>
              <a:rPr lang="en-US" sz="1600" dirty="0" smtClean="0"/>
            </a:br>
            <a:r>
              <a:rPr lang="en-US" sz="1600" dirty="0" smtClean="0"/>
              <a:t>solid line is the normal path for a client. The heavy dashed line is the normal</a:t>
            </a:r>
            <a:br>
              <a:rPr lang="en-US" sz="1600" dirty="0" smtClean="0"/>
            </a:br>
            <a:r>
              <a:rPr lang="en-US" sz="1600" dirty="0" smtClean="0"/>
              <a:t>path for a server. The light lines are unusual events. Each transition is labeled</a:t>
            </a:r>
            <a:br>
              <a:rPr lang="en-US" sz="1600" dirty="0" smtClean="0"/>
            </a:br>
            <a:r>
              <a:rPr lang="en-US" sz="1600" dirty="0" smtClean="0"/>
              <a:t>with the event causing it and the action resulting from it, separated by a slash.</a:t>
            </a:r>
            <a:endParaRPr lang="en-US" sz="1600" dirty="0"/>
          </a:p>
        </p:txBody>
      </p:sp>
      <p:pic>
        <p:nvPicPr>
          <p:cNvPr id="3074" name="Picture 2"/>
          <p:cNvPicPr>
            <a:picLocks noGrp="1" noChangeAspect="1" noChangeArrowheads="1"/>
          </p:cNvPicPr>
          <p:nvPr>
            <p:ph idx="1"/>
          </p:nvPr>
        </p:nvPicPr>
        <p:blipFill>
          <a:blip r:embed="rId2"/>
          <a:srcRect/>
          <a:stretch>
            <a:fillRect/>
          </a:stretch>
        </p:blipFill>
        <p:spPr bwMode="auto">
          <a:xfrm>
            <a:off x="228600" y="1600200"/>
            <a:ext cx="8229600" cy="4525963"/>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TCP Sliding Window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Window management in TCP decouples the issues of acknowledgement of the correct receipt of segments and receiver buffer allocation.</a:t>
            </a:r>
          </a:p>
          <a:p>
            <a:r>
              <a:rPr lang="en-US" dirty="0" smtClean="0"/>
              <a:t>For example, suppose the receiver has a 4096-byte buffer, as shown in Fig. 6-40. </a:t>
            </a:r>
          </a:p>
          <a:p>
            <a:r>
              <a:rPr lang="en-US" dirty="0" smtClean="0"/>
              <a:t>If the sender transmits a 2048-byte segment that is correctly received, the receiver will acknowledge the segment.</a:t>
            </a:r>
          </a:p>
          <a:p>
            <a:r>
              <a:rPr lang="en-US" dirty="0" smtClean="0"/>
              <a:t>However, since it now has only 2048 	bytes of buffer space (until the application removes some data from the buffer), it will advertise a window of 2048 starting at the next byte expected.</a:t>
            </a:r>
          </a:p>
          <a:p>
            <a:r>
              <a:rPr lang="en-US" dirty="0" smtClean="0"/>
              <a:t>Now the sender transmits another 2048 bytes, which are acknowledged, but the advertised window is of size 0. </a:t>
            </a:r>
          </a:p>
          <a:p>
            <a:r>
              <a:rPr lang="en-US" dirty="0" smtClean="0"/>
              <a:t>The sender must stop until the application process on the receiving host has removed some data from the buffer, at which time TCP can advertise a larger window and more data can be sent.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When the window is 0, the sender may not normally send segments, with two exceptions. First, urgent data may be sent, for example, to allow the user to kill the process running on the remote machine.</a:t>
            </a:r>
          </a:p>
          <a:p>
            <a:r>
              <a:rPr lang="en-US" dirty="0" smtClean="0"/>
              <a:t>Second, the sender may send a 1-byte segment to force the receiver to </a:t>
            </a:r>
            <a:r>
              <a:rPr lang="en-US" dirty="0" err="1" smtClean="0"/>
              <a:t>reannounce</a:t>
            </a:r>
            <a:r>
              <a:rPr lang="en-US" dirty="0" smtClean="0"/>
              <a:t> the next byte expected and the window size.</a:t>
            </a:r>
          </a:p>
          <a:p>
            <a:r>
              <a:rPr lang="en-US" dirty="0" smtClean="0"/>
              <a:t>This packet is called a </a:t>
            </a:r>
            <a:r>
              <a:rPr lang="en-US" b="1" dirty="0" smtClean="0"/>
              <a:t>window probe. </a:t>
            </a:r>
          </a:p>
          <a:p>
            <a:r>
              <a:rPr lang="en-US" b="1" dirty="0" smtClean="0"/>
              <a:t>The TCP standard explicitly </a:t>
            </a:r>
            <a:r>
              <a:rPr lang="en-US" dirty="0" smtClean="0"/>
              <a:t>provides this option to prevent deadlock if a window update ever gets lost</a:t>
            </a:r>
          </a:p>
          <a:p>
            <a:r>
              <a:rPr lang="en-US" dirty="0" smtClean="0"/>
              <a:t>One approach that many TCP implementations use to optimize this situation is called </a:t>
            </a:r>
            <a:r>
              <a:rPr lang="en-US" b="1" dirty="0" smtClean="0"/>
              <a:t>delayed acknowledgements. </a:t>
            </a:r>
          </a:p>
          <a:p>
            <a:r>
              <a:rPr lang="en-US" b="1" dirty="0" smtClean="0"/>
              <a:t>The idea is to delay acknowledgements </a:t>
            </a:r>
            <a:r>
              <a:rPr lang="en-US" dirty="0" smtClean="0"/>
              <a:t>and window updates for up to 500 </a:t>
            </a:r>
            <a:r>
              <a:rPr lang="en-US" dirty="0" err="1" smtClean="0"/>
              <a:t>msec</a:t>
            </a:r>
            <a:r>
              <a:rPr lang="en-US" dirty="0" smtClean="0"/>
              <a:t> in the hope of acquiring some data on which to hitch a free ride.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TCP Timer Management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TCP uses multiple timers (at least conceptually) to do its work. </a:t>
            </a:r>
          </a:p>
          <a:p>
            <a:r>
              <a:rPr lang="en-US" dirty="0" smtClean="0"/>
              <a:t>The most important of these is the </a:t>
            </a:r>
            <a:r>
              <a:rPr lang="en-US" b="1" dirty="0" smtClean="0"/>
              <a:t>RTO (Retransmission </a:t>
            </a:r>
            <a:r>
              <a:rPr lang="en-US" b="1" dirty="0" err="1" smtClean="0"/>
              <a:t>TimeOut</a:t>
            </a:r>
            <a:r>
              <a:rPr lang="en-US" b="1" dirty="0" smtClean="0"/>
              <a:t>).</a:t>
            </a:r>
          </a:p>
          <a:p>
            <a:r>
              <a:rPr lang="en-US" b="1" dirty="0" smtClean="0"/>
              <a:t> When a segment is </a:t>
            </a:r>
            <a:r>
              <a:rPr lang="en-US" dirty="0" smtClean="0"/>
              <a:t>sent, a retransmission timer is started. If the segment is acknowledged before the timer expires, the timer is stopped.</a:t>
            </a:r>
          </a:p>
          <a:p>
            <a:r>
              <a:rPr lang="en-US" dirty="0" smtClean="0"/>
              <a:t>If, on the other hand, the timer goes off before the acknowledgement comes in, the segment is retransmitted (and the timer </a:t>
            </a:r>
            <a:r>
              <a:rPr lang="en-US" dirty="0" err="1" smtClean="0"/>
              <a:t>os</a:t>
            </a:r>
            <a:r>
              <a:rPr lang="en-US" dirty="0" smtClean="0"/>
              <a:t> started again)</a:t>
            </a:r>
          </a:p>
          <a:p>
            <a:r>
              <a:rPr lang="en-US" dirty="0" smtClean="0"/>
              <a:t>The expected delay is measured </a:t>
            </a:r>
            <a:r>
              <a:rPr lang="en-US" dirty="0" err="1" smtClean="0"/>
              <a:t>inmicroseconds</a:t>
            </a:r>
            <a:r>
              <a:rPr lang="en-US" dirty="0" smtClean="0"/>
              <a:t> and is highly predictable (i.e., has a low variance), so the timer can be set to go off just slightly after the acknowledgement is expected,.</a:t>
            </a:r>
          </a:p>
          <a:p>
            <a:r>
              <a:rPr lang="en-US" dirty="0" smtClean="0"/>
              <a:t>The probability density function for the time it takes for a TCP acknowledgement to come back looks more </a:t>
            </a:r>
          </a:p>
          <a:p>
            <a:r>
              <a:rPr lang="en-US" dirty="0" smtClean="0"/>
              <a:t>For each connection, TCP maintains a variable, </a:t>
            </a:r>
            <a:r>
              <a:rPr lang="en-US" b="1" i="1" dirty="0" smtClean="0"/>
              <a:t>SRTT (Smoothed Round-Trip Time), </a:t>
            </a:r>
            <a:r>
              <a:rPr lang="en-US" dirty="0" smtClean="0"/>
              <a:t>that is the best current estimate of the round-trip time to the destination in question.</a:t>
            </a:r>
          </a:p>
          <a:p>
            <a:r>
              <a:rPr lang="en-US" dirty="0" smtClean="0"/>
              <a:t>When a segment is sent, a timer is started, both to see how long the acknowledgement  takes and also to trigger a retransmission if it takes too long.</a:t>
            </a:r>
          </a:p>
          <a:p>
            <a:r>
              <a:rPr lang="en-US" dirty="0" smtClean="0"/>
              <a:t>If the acknowledgement gets back before the timer expires, TCP measures how long the acknowledgement took, say, </a:t>
            </a:r>
            <a:r>
              <a:rPr lang="en-US" i="1" dirty="0" smtClean="0"/>
              <a:t>R. It then updates SRTT according to the formula</a:t>
            </a:r>
          </a:p>
          <a:p>
            <a:r>
              <a:rPr lang="pt-BR" i="1" dirty="0" smtClean="0"/>
              <a:t>SRTT = α SRTT + (1 − α) R</a:t>
            </a:r>
            <a:endParaRPr lang="en-US" dirty="0" smtClean="0"/>
          </a:p>
          <a:p>
            <a:r>
              <a:rPr lang="en-US" dirty="0" smtClean="0"/>
              <a:t>where α is a smoothing factor that determines how quickly the old values are forgotten.</a:t>
            </a:r>
          </a:p>
          <a:p>
            <a:r>
              <a:rPr lang="en-US" dirty="0" smtClean="0"/>
              <a:t>Typically, α = 7</a:t>
            </a:r>
            <a:r>
              <a:rPr lang="en-US" i="1" dirty="0" smtClean="0"/>
              <a:t>/8. This kind of formula is an </a:t>
            </a:r>
            <a:r>
              <a:rPr lang="en-US" b="1" i="1" dirty="0" smtClean="0"/>
              <a:t>EWMA (Exponentially </a:t>
            </a:r>
            <a:r>
              <a:rPr lang="en-US" b="1" dirty="0" smtClean="0"/>
              <a:t>Weighted Moving Average) or low-pass filter that discards noise in the samples.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i="1" dirty="0" smtClean="0"/>
              <a:t>RTTVAR (Round-</a:t>
            </a:r>
            <a:r>
              <a:rPr lang="en-US" dirty="0" smtClean="0"/>
              <a:t>Trip Time </a:t>
            </a:r>
            <a:r>
              <a:rPr lang="en-US" dirty="0" err="1" smtClean="0"/>
              <a:t>VARiation</a:t>
            </a:r>
            <a:r>
              <a:rPr lang="en-US" dirty="0" smtClean="0"/>
              <a:t>) that is updated using the formula</a:t>
            </a:r>
          </a:p>
          <a:p>
            <a:r>
              <a:rPr lang="en-US" i="1" dirty="0" smtClean="0"/>
              <a:t>RTTVAR = </a:t>
            </a:r>
            <a:r>
              <a:rPr lang="el-GR" i="1" dirty="0" smtClean="0"/>
              <a:t>β </a:t>
            </a:r>
            <a:r>
              <a:rPr lang="en-US" i="1" dirty="0" smtClean="0"/>
              <a:t>RTTVAR + (1 − </a:t>
            </a:r>
            <a:r>
              <a:rPr lang="el-GR" i="1" dirty="0" smtClean="0"/>
              <a:t>β) |</a:t>
            </a:r>
            <a:r>
              <a:rPr lang="en-US" i="1" dirty="0" smtClean="0"/>
              <a:t>SRTT − R |</a:t>
            </a:r>
          </a:p>
          <a:p>
            <a:r>
              <a:rPr lang="en-US" dirty="0" smtClean="0"/>
              <a:t>This is an EWMA as before, and typically β = 3</a:t>
            </a:r>
            <a:r>
              <a:rPr lang="en-US" i="1" dirty="0" smtClean="0"/>
              <a:t>/4.</a:t>
            </a:r>
          </a:p>
          <a:p>
            <a:r>
              <a:rPr lang="en-US" i="1" dirty="0" smtClean="0"/>
              <a:t> The retransmission </a:t>
            </a:r>
            <a:r>
              <a:rPr lang="en-US" i="1" dirty="0" err="1" smtClean="0"/>
              <a:t>timeout,RTO</a:t>
            </a:r>
            <a:r>
              <a:rPr lang="en-US" i="1" dirty="0" smtClean="0"/>
              <a:t>, is set to be</a:t>
            </a:r>
          </a:p>
          <a:p>
            <a:r>
              <a:rPr lang="en-US" i="1" dirty="0" smtClean="0"/>
              <a:t>RTO = SRTT + 4 × RTTVAR</a:t>
            </a:r>
          </a:p>
          <a:p>
            <a:r>
              <a:rPr lang="en-US" dirty="0" err="1" smtClean="0"/>
              <a:t>Karn’s</a:t>
            </a:r>
            <a:r>
              <a:rPr lang="en-US" dirty="0" smtClean="0"/>
              <a:t> approach solves the issue of obtaining accurate round-trip time estimates for messages while utilizing the </a:t>
            </a:r>
            <a:r>
              <a:rPr lang="en-US" u="sng" dirty="0" smtClean="0">
                <a:hlinkClick r:id="rId2"/>
              </a:rPr>
              <a:t>Transmission Control Protocol</a:t>
            </a:r>
            <a:r>
              <a:rPr lang="en-US" dirty="0" smtClean="0"/>
              <a:t> (TCP) in computer networking.</a:t>
            </a:r>
          </a:p>
          <a:p>
            <a:r>
              <a:rPr lang="en-US" b="1" dirty="0" smtClean="0"/>
              <a:t>Persistent Timer –</a:t>
            </a:r>
            <a:r>
              <a:rPr lang="en-US" dirty="0" smtClean="0"/>
              <a:t> To deal with a zero-window-size deadlock situation, TCP uses a persistence timer. When the sending TCP receives an acknowledgment with a window size of zero, it starts a persistence timer. When the persistence timer goes off, the sending TCP sends a special segment called a probe. </a:t>
            </a:r>
          </a:p>
          <a:p>
            <a:r>
              <a:rPr lang="en-US" b="1" dirty="0" smtClean="0"/>
              <a:t>Keep Alive Timer –</a:t>
            </a:r>
            <a:r>
              <a:rPr lang="en-US" dirty="0" smtClean="0"/>
              <a:t> A </a:t>
            </a:r>
            <a:r>
              <a:rPr lang="en-US" dirty="0" err="1" smtClean="0"/>
              <a:t>keepalive</a:t>
            </a:r>
            <a:r>
              <a:rPr lang="en-US" dirty="0" smtClean="0"/>
              <a:t> timer is used to prevent a long idle connection between two TCPs. If a client opens a TCP connection to a server transfers some data and becomes silent the client will crash. In this case, the connection remains open forever. So a </a:t>
            </a:r>
            <a:r>
              <a:rPr lang="en-US" dirty="0" err="1" smtClean="0"/>
              <a:t>keepalive</a:t>
            </a:r>
            <a:r>
              <a:rPr lang="en-US" dirty="0" smtClean="0"/>
              <a:t> timer is used. Each time the server hears from a client, it resets this timer.</a:t>
            </a:r>
          </a:p>
          <a:p>
            <a:r>
              <a:rPr lang="en-US" b="1" dirty="0" smtClean="0"/>
              <a:t>Time Wait Timer –</a:t>
            </a:r>
            <a:r>
              <a:rPr lang="en-US" dirty="0" smtClean="0"/>
              <a:t> This timer is used during </a:t>
            </a:r>
            <a:r>
              <a:rPr lang="en-US" u="sng" dirty="0" err="1" smtClean="0">
                <a:hlinkClick r:id="rId3"/>
              </a:rPr>
              <a:t>tcp</a:t>
            </a:r>
            <a:r>
              <a:rPr lang="en-US" u="sng" dirty="0" smtClean="0">
                <a:hlinkClick r:id="rId3"/>
              </a:rPr>
              <a:t> connection termination</a:t>
            </a:r>
            <a:r>
              <a:rPr lang="en-US" dirty="0" smtClean="0"/>
              <a:t>. The timer starts after sending the last </a:t>
            </a:r>
            <a:r>
              <a:rPr lang="en-US" dirty="0" err="1" smtClean="0"/>
              <a:t>Ack</a:t>
            </a:r>
            <a:r>
              <a:rPr lang="en-US" dirty="0" smtClean="0"/>
              <a:t> for 2nd FIN and closing the connection.</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TCP Congestion Control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TCP maintains a </a:t>
            </a:r>
            <a:r>
              <a:rPr lang="en-US" b="1" dirty="0" smtClean="0"/>
              <a:t>congestion window </a:t>
            </a:r>
            <a:r>
              <a:rPr lang="en-US" dirty="0" smtClean="0"/>
              <a:t>whose size is the number of bytes the sender may have in the network at any time.</a:t>
            </a:r>
          </a:p>
          <a:p>
            <a:r>
              <a:rPr lang="en-US" dirty="0" smtClean="0"/>
              <a:t>The corresponding rate is the window size divided by the round-trip time of the connection. </a:t>
            </a:r>
          </a:p>
          <a:p>
            <a:r>
              <a:rPr lang="en-US" dirty="0" smtClean="0"/>
              <a:t>TCP adjusts the size of the window according to the AIMD rule(AIMD (Additive Increase Multiplicative</a:t>
            </a:r>
          </a:p>
          <a:p>
            <a:pPr>
              <a:buNone/>
            </a:pPr>
            <a:r>
              <a:rPr lang="en-US" dirty="0" smtClean="0"/>
              <a:t>	Decrease) control law in response to binary congestion signals from the  network would converge to a fair and efficient bandwidth allocation.).</a:t>
            </a:r>
          </a:p>
          <a:p>
            <a:r>
              <a:rPr lang="en-US" dirty="0" smtClean="0"/>
              <a:t>Recall that the congestion window is maintained </a:t>
            </a:r>
            <a:r>
              <a:rPr lang="en-US" i="1" dirty="0" smtClean="0"/>
              <a:t>in addition to the flow control </a:t>
            </a:r>
            <a:r>
              <a:rPr lang="en-US" dirty="0" smtClean="0"/>
              <a:t>window, which specifies the number of bytes that the receiver can buffer.</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Future of TCP</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Many versions are deployed with slightly different implementations than the classic algorithms we have described, especially for congestion control and robustness against attacks.</a:t>
            </a:r>
          </a:p>
          <a:p>
            <a:r>
              <a:rPr lang="en-US" dirty="0" smtClean="0"/>
              <a:t>The first one is that TCP does not provide the transport semantics that all applications want.</a:t>
            </a:r>
          </a:p>
          <a:p>
            <a:endParaRPr lang="en-US" dirty="0" smtClean="0"/>
          </a:p>
          <a:p>
            <a:r>
              <a:rPr lang="en-US" dirty="0" smtClean="0"/>
              <a:t>TCP with its standard sockets interface does not meet these needs</a:t>
            </a:r>
          </a:p>
          <a:p>
            <a:pPr>
              <a:buNone/>
            </a:pPr>
            <a:r>
              <a:rPr lang="en-US" dirty="0" smtClean="0"/>
              <a:t>	well. </a:t>
            </a:r>
          </a:p>
          <a:p>
            <a:r>
              <a:rPr lang="en-US" dirty="0" smtClean="0"/>
              <a:t>Essentially, the application has the burden of dealing with any problem not solved by TCP. </a:t>
            </a:r>
          </a:p>
          <a:p>
            <a:r>
              <a:rPr lang="en-US" dirty="0" smtClean="0"/>
              <a:t>This has led to proposals for new protocols that would provide a</a:t>
            </a:r>
          </a:p>
          <a:p>
            <a:pPr>
              <a:buNone/>
            </a:pPr>
            <a:r>
              <a:rPr lang="en-US" dirty="0" smtClean="0"/>
              <a:t>	slightly different interface. </a:t>
            </a:r>
          </a:p>
          <a:p>
            <a:r>
              <a:rPr lang="en-US" dirty="0" smtClean="0"/>
              <a:t>Two examples are SCTP (Stream Control Transmission Protocol), defined in RFC 4960, and SST (Structured Stream Transport)(Ford, 2007).</a:t>
            </a:r>
          </a:p>
          <a:p>
            <a:r>
              <a:rPr lang="en-US" dirty="0" smtClean="0"/>
              <a:t>The second issue is congestion control. You may have expected that this is a solved problem after our deliberations and the mechanisms that have been developed over time.  </a:t>
            </a:r>
          </a:p>
          <a:p>
            <a:r>
              <a:rPr lang="en-US" dirty="0" smtClean="0"/>
              <a:t>The form of TCP congestion control that we described, and which is widely used, is based on packet losses as a signal of congestion.</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Two types of network service, connection-oriented and connectionless,</a:t>
            </a:r>
          </a:p>
          <a:p>
            <a:pPr>
              <a:buNone/>
            </a:pPr>
            <a:r>
              <a:rPr lang="en-US" dirty="0" smtClean="0"/>
              <a:t>	there are also two types of transport service. </a:t>
            </a:r>
          </a:p>
          <a:p>
            <a:r>
              <a:rPr lang="en-US" dirty="0" smtClean="0"/>
              <a:t>The connection-oriented transport service is similar to the connection-oriented network service in many ways. </a:t>
            </a:r>
          </a:p>
          <a:p>
            <a:r>
              <a:rPr lang="en-US" dirty="0" smtClean="0"/>
              <a:t>In both cases, connections have three phases: establishment, data transfer,</a:t>
            </a:r>
          </a:p>
          <a:p>
            <a:r>
              <a:rPr lang="en-US" dirty="0" smtClean="0"/>
              <a:t>and release. </a:t>
            </a:r>
          </a:p>
          <a:p>
            <a:r>
              <a:rPr lang="en-US" dirty="0" smtClean="0"/>
              <a:t>Addressing and flow control are also similar in both layers. </a:t>
            </a:r>
          </a:p>
          <a:p>
            <a:r>
              <a:rPr lang="en-US" dirty="0" smtClean="0"/>
              <a:t>Furthermore, the connectionless transport service is also very similar to the connectionless network service. </a:t>
            </a:r>
          </a:p>
          <a:p>
            <a:r>
              <a:rPr lang="en-US" dirty="0" smtClean="0"/>
              <a:t>However, note that it can be difficult to provide a connectionless transport service on top of a connection-oriented network service, since it is inefficient to set up a connection to send a single packet and then tear it</a:t>
            </a:r>
          </a:p>
          <a:p>
            <a:pPr>
              <a:buNone/>
            </a:pPr>
            <a:r>
              <a:rPr lang="en-US" dirty="0" smtClean="0"/>
              <a:t>  	down immediately afterwards.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ISSUES</a:t>
            </a:r>
            <a:endParaRPr lang="en-US" dirty="0"/>
          </a:p>
        </p:txBody>
      </p:sp>
      <p:sp>
        <p:nvSpPr>
          <p:cNvPr id="3" name="Content Placeholder 2"/>
          <p:cNvSpPr>
            <a:spLocks noGrp="1"/>
          </p:cNvSpPr>
          <p:nvPr>
            <p:ph idx="1"/>
          </p:nvPr>
        </p:nvSpPr>
        <p:spPr/>
        <p:txBody>
          <a:bodyPr/>
          <a:lstStyle/>
          <a:p>
            <a:r>
              <a:rPr lang="en-US" dirty="0" smtClean="0"/>
              <a:t>six aspects of network performance:</a:t>
            </a:r>
          </a:p>
          <a:p>
            <a:pPr>
              <a:buNone/>
            </a:pPr>
            <a:r>
              <a:rPr lang="en-US" dirty="0" smtClean="0"/>
              <a:t>1. Performance problems.</a:t>
            </a:r>
          </a:p>
          <a:p>
            <a:pPr>
              <a:buNone/>
            </a:pPr>
            <a:r>
              <a:rPr lang="en-US" dirty="0" smtClean="0"/>
              <a:t>2. Measuring network performance.</a:t>
            </a:r>
          </a:p>
          <a:p>
            <a:pPr>
              <a:buNone/>
            </a:pPr>
            <a:r>
              <a:rPr lang="en-US" dirty="0" smtClean="0"/>
              <a:t>3. Host design for fast networks.</a:t>
            </a:r>
          </a:p>
          <a:p>
            <a:pPr>
              <a:buNone/>
            </a:pPr>
            <a:r>
              <a:rPr lang="en-US" dirty="0" smtClean="0"/>
              <a:t>4. Fast segment processing.</a:t>
            </a:r>
          </a:p>
          <a:p>
            <a:pPr>
              <a:buNone/>
            </a:pPr>
            <a:r>
              <a:rPr lang="en-US" dirty="0" smtClean="0"/>
              <a:t>5. Header compression.</a:t>
            </a:r>
          </a:p>
          <a:p>
            <a:pPr>
              <a:buNone/>
            </a:pPr>
            <a:r>
              <a:rPr lang="en-US" dirty="0" smtClean="0"/>
              <a:t>6. Protocols for ‘‘long fat’’ networks.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problems</a:t>
            </a:r>
            <a:endParaRPr lang="en-US" dirty="0"/>
          </a:p>
        </p:txBody>
      </p:sp>
      <p:sp>
        <p:nvSpPr>
          <p:cNvPr id="3" name="Content Placeholder 2"/>
          <p:cNvSpPr>
            <a:spLocks noGrp="1"/>
          </p:cNvSpPr>
          <p:nvPr>
            <p:ph idx="1"/>
          </p:nvPr>
        </p:nvSpPr>
        <p:spPr/>
        <p:txBody>
          <a:bodyPr>
            <a:normAutofit fontScale="92500"/>
          </a:bodyPr>
          <a:lstStyle/>
          <a:p>
            <a:r>
              <a:rPr lang="en-US" dirty="0" smtClean="0"/>
              <a:t>Some performance problems, such as congestion, are caused by temporary resource overloads.</a:t>
            </a:r>
          </a:p>
          <a:p>
            <a:r>
              <a:rPr lang="en-US" dirty="0" smtClean="0"/>
              <a:t> If more traffic suddenly arrives at a router than the router can handle, congestion will build up and performance will suffer.</a:t>
            </a:r>
          </a:p>
          <a:p>
            <a:r>
              <a:rPr lang="en-US" dirty="0" smtClean="0"/>
              <a:t>Performance also degrades when there is a structural resource imbalance.</a:t>
            </a:r>
          </a:p>
          <a:p>
            <a:r>
              <a:rPr lang="en-US" dirty="0" smtClean="0"/>
              <a:t>Overloads can also be synchronously triggered.</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04514" y="1870378"/>
            <a:ext cx="7734971" cy="3985606"/>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17474" y="1600200"/>
            <a:ext cx="7309051" cy="4525963"/>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Fast Segment Processing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Segment processing overhead has two components: overhead per segment and overhead per byte.</a:t>
            </a:r>
          </a:p>
          <a:p>
            <a:r>
              <a:rPr lang="en-US" dirty="0" smtClean="0"/>
              <a:t>Both must be attacked. The key to fast segment processing is to separate out the normal, successful case (one-way data transfer) and handle it specially. </a:t>
            </a:r>
          </a:p>
          <a:p>
            <a:r>
              <a:rPr lang="en-US" dirty="0" smtClean="0"/>
              <a:t>Many protocols tend to emphasize what to do when something goes wrong (e.g., a packet getting lost), but to make the protocols run fast, the designer should aim to minimize processing time when everything goes right.</a:t>
            </a:r>
          </a:p>
          <a:p>
            <a:r>
              <a:rPr lang="en-US" dirty="0" smtClean="0"/>
              <a:t> Minimizing processing time when an error occurs is secondary.</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Header Compression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ROHC (</a:t>
            </a:r>
            <a:r>
              <a:rPr lang="en-US" b="1" dirty="0" err="1" smtClean="0"/>
              <a:t>RObust</a:t>
            </a:r>
            <a:r>
              <a:rPr lang="en-US" b="1" dirty="0" smtClean="0"/>
              <a:t> Header Compression) is a modern version of header compression that is defined </a:t>
            </a:r>
            <a:r>
              <a:rPr lang="en-US" dirty="0" smtClean="0"/>
              <a:t>as a framework in RFC 5795.</a:t>
            </a:r>
          </a:p>
          <a:p>
            <a:r>
              <a:rPr lang="en-US" dirty="0" smtClean="0"/>
              <a:t>It is designed to tolerate the loss that can occur on</a:t>
            </a:r>
          </a:p>
          <a:p>
            <a:r>
              <a:rPr lang="en-US" dirty="0" smtClean="0"/>
              <a:t>wireless links. </a:t>
            </a:r>
          </a:p>
          <a:p>
            <a:r>
              <a:rPr lang="en-US" dirty="0" smtClean="0"/>
              <a:t>There is a profile for each set of protocols to be compressed, such as IP/UDP/RTP.</a:t>
            </a:r>
          </a:p>
          <a:p>
            <a:r>
              <a:rPr lang="en-US" dirty="0" smtClean="0"/>
              <a:t>Compressed headers are carried by referring to a context, which is essentially a connection; header fields may easily be predicted for packets of the same connection, but not for packets of different connections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Protocols for Long Fat Networks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problem is that many protocol designers simply assumed, without stating it, that the time required to use up the entire sequence space would greatly exceed the maximum packet lifetime. </a:t>
            </a:r>
          </a:p>
          <a:p>
            <a:r>
              <a:rPr lang="en-US" dirty="0" smtClean="0"/>
              <a:t>Consequently, there was no need to even worry about the problem of old duplicates still existing when the sequence numbers wrapped around.</a:t>
            </a:r>
          </a:p>
          <a:p>
            <a:r>
              <a:rPr lang="en-US" dirty="0" smtClean="0"/>
              <a:t>A second problem is that the size of the flow control window must </a:t>
            </a:r>
            <a:r>
              <a:rPr lang="en-US" smtClean="0"/>
              <a:t>be greatly increased</a:t>
            </a:r>
            <a:r>
              <a:rPr lang="en-US" dirty="0" smtClean="0"/>
              <a:t>.</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Distance vector routing</a:t>
            </a:r>
          </a:p>
          <a:p>
            <a:r>
              <a:rPr lang="en-US" dirty="0" smtClean="0"/>
              <a:t>Link state routing</a:t>
            </a:r>
          </a:p>
          <a:p>
            <a:r>
              <a:rPr lang="en-US" dirty="0" smtClean="0"/>
              <a:t>Internet protocol-UDP</a:t>
            </a:r>
          </a:p>
          <a:p>
            <a:r>
              <a:rPr lang="en-US" dirty="0" smtClean="0"/>
              <a:t>Internet protocol-TCP</a:t>
            </a:r>
          </a:p>
          <a:p>
            <a:r>
              <a:rPr lang="en-US" dirty="0" smtClean="0"/>
              <a:t>Domain Name System </a:t>
            </a:r>
            <a:endParaRPr lang="en-US" dirty="0" smtClean="0"/>
          </a:p>
          <a:p>
            <a:r>
              <a:rPr lang="en-US" dirty="0" smtClean="0"/>
              <a:t>Electronic </a:t>
            </a:r>
            <a:r>
              <a:rPr lang="en-US" dirty="0" smtClean="0"/>
              <a:t>Mail </a:t>
            </a:r>
            <a:endParaRPr lang="en-US" dirty="0" smtClean="0"/>
          </a:p>
          <a:p>
            <a:r>
              <a:rPr lang="en-US" dirty="0" smtClean="0"/>
              <a:t>World </a:t>
            </a:r>
            <a:r>
              <a:rPr lang="en-US" dirty="0" smtClean="0"/>
              <a:t>Wide Web</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 Service Primitives</a:t>
            </a:r>
            <a:endParaRPr lang="en-US" dirty="0"/>
          </a:p>
        </p:txBody>
      </p:sp>
      <p:sp>
        <p:nvSpPr>
          <p:cNvPr id="3" name="Content Placeholder 2"/>
          <p:cNvSpPr>
            <a:spLocks noGrp="1"/>
          </p:cNvSpPr>
          <p:nvPr>
            <p:ph idx="1"/>
          </p:nvPr>
        </p:nvSpPr>
        <p:spPr/>
        <p:txBody>
          <a:bodyPr/>
          <a:lstStyle/>
          <a:p>
            <a:r>
              <a:rPr lang="en-US" dirty="0" smtClean="0"/>
              <a:t>To allow users to access the transport service, the transport layer must provide some operations to application programs, that is, a transport service interface.</a:t>
            </a:r>
          </a:p>
          <a:p>
            <a:r>
              <a:rPr lang="en-US" dirty="0" smtClean="0"/>
              <a:t>Each transport service has its own interface.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primitives for a simple transport service.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43000" y="1676400"/>
            <a:ext cx="6858000" cy="3428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Berkeley Sockets</a:t>
            </a:r>
            <a:endParaRPr lang="en-US" dirty="0"/>
          </a:p>
        </p:txBody>
      </p:sp>
      <p:sp>
        <p:nvSpPr>
          <p:cNvPr id="3" name="Content Placeholder 2"/>
          <p:cNvSpPr>
            <a:spLocks noGrp="1"/>
          </p:cNvSpPr>
          <p:nvPr>
            <p:ph idx="1"/>
          </p:nvPr>
        </p:nvSpPr>
        <p:spPr/>
        <p:txBody>
          <a:bodyPr>
            <a:normAutofit/>
          </a:bodyPr>
          <a:lstStyle/>
          <a:p>
            <a:r>
              <a:rPr lang="en-US" dirty="0" smtClean="0"/>
              <a:t>Sockets were first released as part of the Berkeley UNIX 4.2BSD software distribution in 1983. They quickly became popular.</a:t>
            </a:r>
          </a:p>
          <a:p>
            <a:r>
              <a:rPr lang="en-US" dirty="0" smtClean="0"/>
              <a:t>The primitives are now widely used for Internet programming on many </a:t>
            </a:r>
            <a:r>
              <a:rPr lang="en-US" dirty="0" err="1" smtClean="0"/>
              <a:t>operatingsystems</a:t>
            </a:r>
            <a:r>
              <a:rPr lang="en-US" dirty="0" smtClean="0"/>
              <a:t>, especially UNIX-based systems, and there is a socket-style API for Windows called ‘‘</a:t>
            </a:r>
            <a:r>
              <a:rPr lang="en-US" b="1" dirty="0" err="1" smtClean="0"/>
              <a:t>winsock</a:t>
            </a:r>
            <a:r>
              <a:rPr lang="en-US" dirty="0" smtClean="0"/>
              <a: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1289</TotalTime>
  <Words>4362</Words>
  <Application>Microsoft Office PowerPoint</Application>
  <PresentationFormat>On-screen Show (4:3)</PresentationFormat>
  <Paragraphs>401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Computer Networks Module-4</vt:lpstr>
      <vt:lpstr>Responsibilities of a Transport Layer </vt:lpstr>
      <vt:lpstr>THE TRANSPORT SERVICE</vt:lpstr>
      <vt:lpstr>Services Provided to the Upper Layers (logical) relationship of the network, transport, and application layers</vt:lpstr>
      <vt:lpstr>Cont,</vt:lpstr>
      <vt:lpstr>Slide 6</vt:lpstr>
      <vt:lpstr>Transport Service Primitives</vt:lpstr>
      <vt:lpstr>The primitives for a simple transport service.</vt:lpstr>
      <vt:lpstr>Berkeley Sockets</vt:lpstr>
      <vt:lpstr>The socket primitives for TCP</vt:lpstr>
      <vt:lpstr>Slide 11</vt:lpstr>
      <vt:lpstr>ELEMENTS OF TRANSPORT PROTOCOLS</vt:lpstr>
      <vt:lpstr>Cont,</vt:lpstr>
      <vt:lpstr>Slide 14</vt:lpstr>
      <vt:lpstr>Initial connection protocol</vt:lpstr>
      <vt:lpstr>Slide 16</vt:lpstr>
      <vt:lpstr>Slide 17</vt:lpstr>
      <vt:lpstr>Connection Establishment</vt:lpstr>
      <vt:lpstr>Cont,</vt:lpstr>
      <vt:lpstr>Connection Release</vt:lpstr>
      <vt:lpstr>Error Control and Flow Control</vt:lpstr>
      <vt:lpstr>Slide 22</vt:lpstr>
      <vt:lpstr>Multiplexing</vt:lpstr>
      <vt:lpstr>(a) Multiplexing(b) Inverse Multiplexing</vt:lpstr>
      <vt:lpstr>Crash Recovery</vt:lpstr>
      <vt:lpstr>THE INTERNET TRANSPORT PROTOCOLS: UDP</vt:lpstr>
      <vt:lpstr> Introduction</vt:lpstr>
      <vt:lpstr>The UDP header</vt:lpstr>
      <vt:lpstr>Cont,</vt:lpstr>
      <vt:lpstr>Remote Procedure Call</vt:lpstr>
      <vt:lpstr>Cont,</vt:lpstr>
      <vt:lpstr>Slide 32</vt:lpstr>
      <vt:lpstr>The actual steps in making an RPC are shown in Fig. 6-29.</vt:lpstr>
      <vt:lpstr>Steps in making a remote procedure call. The stubs are shaded.</vt:lpstr>
      <vt:lpstr>Real-Time Transport Protocols</vt:lpstr>
      <vt:lpstr>(a) The position of RTP in the protocol stack. (b) Packet nesting.</vt:lpstr>
      <vt:lpstr>Slide 37</vt:lpstr>
      <vt:lpstr>RTCP—The Real-time Transport Control Protocol </vt:lpstr>
      <vt:lpstr>THE INTERNET TRANSPORT PROTOCOLS: TCP Introduction to TCP</vt:lpstr>
      <vt:lpstr>The TCP Service Model</vt:lpstr>
      <vt:lpstr>Some assigned ports.</vt:lpstr>
      <vt:lpstr>Cont,</vt:lpstr>
      <vt:lpstr>The TCP Protocol</vt:lpstr>
      <vt:lpstr>Slide 44</vt:lpstr>
      <vt:lpstr>The TCP Segment Header</vt:lpstr>
      <vt:lpstr>Cont,</vt:lpstr>
      <vt:lpstr>Cont,</vt:lpstr>
      <vt:lpstr>TCP Connection Establishment</vt:lpstr>
      <vt:lpstr>Slide 49</vt:lpstr>
      <vt:lpstr>TCP Connection Release</vt:lpstr>
      <vt:lpstr>TCP Connection Management Modeling</vt:lpstr>
      <vt:lpstr>TCP Connection Management Modeling</vt:lpstr>
      <vt:lpstr>TCP connection management finite state machine. The heavy solid line is the normal path for a client. The heavy dashed line is the normal path for a server. The light lines are unusual events. Each transition is labeled with the event causing it and the action resulting from it, separated by a slash.</vt:lpstr>
      <vt:lpstr>TCP Sliding Window</vt:lpstr>
      <vt:lpstr>Slide 55</vt:lpstr>
      <vt:lpstr>TCP Timer Management</vt:lpstr>
      <vt:lpstr>Cont,</vt:lpstr>
      <vt:lpstr>TCP Congestion Control</vt:lpstr>
      <vt:lpstr>The Future of TCP</vt:lpstr>
      <vt:lpstr>PERFORMANCE ISSUES</vt:lpstr>
      <vt:lpstr>performance problems</vt:lpstr>
      <vt:lpstr>Cont,</vt:lpstr>
      <vt:lpstr>Cont,</vt:lpstr>
      <vt:lpstr>Fast Segment Processing</vt:lpstr>
      <vt:lpstr>Header Compression</vt:lpstr>
      <vt:lpstr>Protocols for Long Fat Networks</vt:lpstr>
      <vt:lpstr>Assignment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Module-4</dc:title>
  <dc:creator>BharathiPriyan</dc:creator>
  <cp:lastModifiedBy>admin</cp:lastModifiedBy>
  <cp:revision>77</cp:revision>
  <dcterms:created xsi:type="dcterms:W3CDTF">2006-08-16T00:00:00Z</dcterms:created>
  <dcterms:modified xsi:type="dcterms:W3CDTF">2024-05-23T10:12:35Z</dcterms:modified>
</cp:coreProperties>
</file>