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70" r:id="rId5"/>
    <p:sldId id="260" r:id="rId6"/>
    <p:sldId id="271" r:id="rId7"/>
    <p:sldId id="261" r:id="rId8"/>
    <p:sldId id="272" r:id="rId9"/>
    <p:sldId id="273" r:id="rId10"/>
    <p:sldId id="262" r:id="rId11"/>
    <p:sldId id="274" r:id="rId12"/>
    <p:sldId id="263" r:id="rId13"/>
    <p:sldId id="275" r:id="rId14"/>
    <p:sldId id="276" r:id="rId15"/>
    <p:sldId id="277" r:id="rId16"/>
    <p:sldId id="264" r:id="rId17"/>
    <p:sldId id="278" r:id="rId18"/>
    <p:sldId id="279" r:id="rId19"/>
    <p:sldId id="280" r:id="rId20"/>
    <p:sldId id="281" r:id="rId21"/>
    <p:sldId id="265" r:id="rId22"/>
    <p:sldId id="266" r:id="rId23"/>
    <p:sldId id="284" r:id="rId24"/>
    <p:sldId id="285" r:id="rId25"/>
    <p:sldId id="286" r:id="rId26"/>
    <p:sldId id="287" r:id="rId27"/>
    <p:sldId id="288" r:id="rId28"/>
    <p:sldId id="289" r:id="rId29"/>
    <p:sldId id="290" r:id="rId30"/>
    <p:sldId id="267" r:id="rId31"/>
    <p:sldId id="269" r:id="rId32"/>
    <p:sldId id="291" r:id="rId33"/>
    <p:sldId id="294" r:id="rId34"/>
    <p:sldId id="293"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15620"/>
    <p:restoredTop sz="94660"/>
  </p:normalViewPr>
  <p:slideViewPr>
    <p:cSldViewPr>
      <p:cViewPr>
        <p:scale>
          <a:sx n="130" d="100"/>
          <a:sy n="130" d="100"/>
        </p:scale>
        <p:origin x="-62" y="1003"/>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Data Link Layer Functions</a:t>
            </a:r>
            <a:endParaRPr lang="en-US" dirty="0"/>
          </a:p>
        </p:txBody>
      </p:sp>
      <p:sp>
        <p:nvSpPr>
          <p:cNvPr id="3" name="Content Placeholder 2"/>
          <p:cNvSpPr>
            <a:spLocks noGrp="1"/>
          </p:cNvSpPr>
          <p:nvPr>
            <p:ph idx="1"/>
          </p:nvPr>
        </p:nvSpPr>
        <p:spPr/>
        <p:txBody>
          <a:bodyPr/>
          <a:lstStyle/>
          <a:p>
            <a:r>
              <a:rPr lang="en-US" dirty="0" smtClean="0"/>
              <a:t>1. Providing a well-defined service interface to the network layer.</a:t>
            </a:r>
          </a:p>
          <a:p>
            <a:r>
              <a:rPr lang="en-US" dirty="0" smtClean="0"/>
              <a:t>2. Dealing with transmission errors.</a:t>
            </a:r>
          </a:p>
          <a:p>
            <a:r>
              <a:rPr lang="en-US" dirty="0" smtClean="0"/>
              <a:t>3. Regulating the flow of data so that slow receivers are not swamped by fast senders.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Framing</a:t>
            </a:r>
            <a:endParaRPr lang="en-US" dirty="0"/>
          </a:p>
        </p:txBody>
      </p:sp>
      <p:pic>
        <p:nvPicPr>
          <p:cNvPr id="4" name="Content Placeholder 3" descr="dl6.png"/>
          <p:cNvPicPr>
            <a:picLocks noGrp="1" noChangeAspect="1"/>
          </p:cNvPicPr>
          <p:nvPr>
            <p:ph idx="1"/>
          </p:nvPr>
        </p:nvPicPr>
        <p:blipFill>
          <a:blip r:embed="rId2"/>
          <a:stretch>
            <a:fillRect/>
          </a:stretch>
        </p:blipFill>
        <p:spPr>
          <a:xfrm>
            <a:off x="1419410" y="1600200"/>
            <a:ext cx="6305179" cy="4525963"/>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first framing method uses a field in the header to specify the number of bytes in the frame. </a:t>
            </a:r>
          </a:p>
          <a:p>
            <a:r>
              <a:rPr lang="en-US" dirty="0" smtClean="0"/>
              <a:t>When the data link layer at the destination sees the byte count, it knows how many bytes follow and hence where the end of the frame is.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Framing(2)</a:t>
            </a:r>
            <a:endParaRPr lang="en-US" dirty="0"/>
          </a:p>
        </p:txBody>
      </p:sp>
      <p:pic>
        <p:nvPicPr>
          <p:cNvPr id="4" name="Content Placeholder 3" descr="dl7.png"/>
          <p:cNvPicPr>
            <a:picLocks noGrp="1" noChangeAspect="1"/>
          </p:cNvPicPr>
          <p:nvPr>
            <p:ph idx="1"/>
          </p:nvPr>
        </p:nvPicPr>
        <p:blipFill>
          <a:blip r:embed="rId2"/>
          <a:stretch>
            <a:fillRect/>
          </a:stretch>
        </p:blipFill>
        <p:spPr>
          <a:xfrm>
            <a:off x="1285811" y="1600200"/>
            <a:ext cx="6572377" cy="4525963"/>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Cntn,</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The second framing method gets around the </a:t>
            </a:r>
            <a:r>
              <a:rPr lang="en-US" b="1" dirty="0" smtClean="0"/>
              <a:t>problem of resynchronization</a:t>
            </a:r>
            <a:r>
              <a:rPr lang="en-US" dirty="0" smtClean="0"/>
              <a:t> after an error by having each frame start and end with special bytes. </a:t>
            </a:r>
          </a:p>
          <a:p>
            <a:r>
              <a:rPr lang="en-US" dirty="0" smtClean="0"/>
              <a:t>Often the same byte, called a </a:t>
            </a:r>
            <a:r>
              <a:rPr lang="en-US" b="1" dirty="0" smtClean="0"/>
              <a:t>flag byte, is used as both the starting and ending delimiter.</a:t>
            </a:r>
          </a:p>
          <a:p>
            <a:r>
              <a:rPr lang="en-US" dirty="0" smtClean="0"/>
              <a:t>This byte is shown in Fig. 3-4(a) as FLAG. Two consecutive flag bytes indicate the end of one frame and the start of the next. </a:t>
            </a:r>
          </a:p>
          <a:p>
            <a:r>
              <a:rPr lang="en-US" dirty="0" smtClean="0"/>
              <a:t>Thus, if the receiver ever loses synchronization it can just search for two flag bytes to find the end of the current frame and the start of the next frame.</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Cont,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It may happen that the flag byte occurs in the data, especially when binary data such as photographs or songs are being transmitted.</a:t>
            </a:r>
          </a:p>
          <a:p>
            <a:r>
              <a:rPr lang="en-US" dirty="0" smtClean="0"/>
              <a:t>This situation would interfere with the framing.</a:t>
            </a:r>
          </a:p>
          <a:p>
            <a:r>
              <a:rPr lang="en-US" dirty="0" smtClean="0"/>
              <a:t> One way to solve this problem is to have the sender’s data link layer </a:t>
            </a:r>
            <a:r>
              <a:rPr lang="en-US" b="1" dirty="0" smtClean="0"/>
              <a:t>insert a special escape byte (ESC)</a:t>
            </a:r>
            <a:r>
              <a:rPr lang="en-US" dirty="0" smtClean="0"/>
              <a:t> just before each ‘‘accidental’’ flag byte in the data. </a:t>
            </a:r>
          </a:p>
          <a:p>
            <a:r>
              <a:rPr lang="en-US" dirty="0" smtClean="0"/>
              <a:t>Thus, a framing flag byte can be distinguished from one in the data by the absence or presence of an escape byte before it. </a:t>
            </a:r>
          </a:p>
          <a:p>
            <a:r>
              <a:rPr lang="en-US" dirty="0" smtClean="0"/>
              <a:t>The data link layer on the receiving end removes the escape bytes before giving the data to the network layer. This technique is called </a:t>
            </a:r>
            <a:r>
              <a:rPr lang="en-US" b="1" dirty="0" smtClean="0"/>
              <a:t>byte stuffing.</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Cont,</a:t>
            </a:r>
            <a:endParaRPr lang="en-US" dirty="0"/>
          </a:p>
        </p:txBody>
      </p:sp>
      <p:sp>
        <p:nvSpPr>
          <p:cNvPr id="3" name="Content Placeholder 2"/>
          <p:cNvSpPr>
            <a:spLocks noGrp="1"/>
          </p:cNvSpPr>
          <p:nvPr>
            <p:ph idx="1"/>
          </p:nvPr>
        </p:nvSpPr>
        <p:spPr/>
        <p:txBody>
          <a:bodyPr/>
          <a:lstStyle/>
          <a:p>
            <a:r>
              <a:rPr lang="en-US" dirty="0" smtClean="0"/>
              <a:t>The byte-stuffing scheme depicted in Fig. 3-4 is a slight simplification of the one used in </a:t>
            </a:r>
            <a:r>
              <a:rPr lang="en-US" b="1" dirty="0" smtClean="0"/>
              <a:t>PPP (Point-to-Point Protocol), which is used to carry packets over </a:t>
            </a:r>
            <a:r>
              <a:rPr lang="en-US" dirty="0" smtClean="0"/>
              <a:t>communications links</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Framing(3)</a:t>
            </a:r>
            <a:endParaRPr lang="en-US" dirty="0"/>
          </a:p>
        </p:txBody>
      </p:sp>
      <p:pic>
        <p:nvPicPr>
          <p:cNvPr id="4" name="Content Placeholder 3" descr="dl8.png"/>
          <p:cNvPicPr>
            <a:picLocks noGrp="1" noChangeAspect="1"/>
          </p:cNvPicPr>
          <p:nvPr>
            <p:ph idx="1"/>
          </p:nvPr>
        </p:nvPicPr>
        <p:blipFill>
          <a:blip r:embed="rId2"/>
          <a:stretch>
            <a:fillRect/>
          </a:stretch>
        </p:blipFill>
        <p:spPr>
          <a:xfrm>
            <a:off x="790030" y="1600200"/>
            <a:ext cx="7563939" cy="4525963"/>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r>
              <a:rPr lang="en-US" dirty="0" smtClean="0"/>
              <a:t>The third method of delimiting the bit stream gets around a disadvantage of byte stuffing, which is that it is tied to the use of 8-bit bytes.</a:t>
            </a:r>
          </a:p>
          <a:p>
            <a:r>
              <a:rPr lang="en-US" dirty="0" smtClean="0"/>
              <a:t> Framing can be also be done at the bit level, so frames can contain an arbitrary number of bits made up of units of any size. It was developed for the once very popular </a:t>
            </a:r>
            <a:r>
              <a:rPr lang="en-US" b="1" dirty="0" smtClean="0"/>
              <a:t>HDLC (</a:t>
            </a:r>
            <a:r>
              <a:rPr lang="en-US" b="1" dirty="0" err="1" smtClean="0"/>
              <a:t>Highlevel</a:t>
            </a:r>
            <a:r>
              <a:rPr lang="en-US" b="1" dirty="0" smtClean="0"/>
              <a:t> Data Link Control) protocol. </a:t>
            </a:r>
          </a:p>
          <a:p>
            <a:r>
              <a:rPr lang="en-US" b="1" dirty="0" smtClean="0"/>
              <a:t>Each frame begins and ends with a special </a:t>
            </a:r>
            <a:r>
              <a:rPr lang="en-US" dirty="0" smtClean="0"/>
              <a:t>bit pattern, 01111110 or 0x7E in hexadecimal. This pattern is a flag byte. </a:t>
            </a:r>
          </a:p>
          <a:p>
            <a:r>
              <a:rPr lang="en-US" dirty="0" smtClean="0"/>
              <a:t>Whenever the sender’s data link layer encounters five consecutive 1s in the data, it</a:t>
            </a:r>
          </a:p>
          <a:p>
            <a:r>
              <a:rPr lang="en-US" dirty="0" smtClean="0"/>
              <a:t>automatically stuffs a 0 bit into the outgoing bit stream. </a:t>
            </a:r>
          </a:p>
          <a:p>
            <a:r>
              <a:rPr lang="en-US" dirty="0" smtClean="0"/>
              <a:t>This </a:t>
            </a:r>
            <a:r>
              <a:rPr lang="en-US" b="1" dirty="0" smtClean="0"/>
              <a:t>bit stuffing is analogous </a:t>
            </a:r>
            <a:r>
              <a:rPr lang="en-US" dirty="0" smtClean="0"/>
              <a:t>to byte stuffing, in which an escape byte is stuffed into the outgoing character stream before a flag byte in the data. It also ensures a minimum density of transitions that help the physical layer maintain synchronization. USB (Universal Serial Bus) uses bit stuffing for this reason.</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Detection and Correction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One strategy is to include enough redundant information to enable the receiver to deduce what the transmitted data must have been.</a:t>
            </a:r>
          </a:p>
          <a:p>
            <a:r>
              <a:rPr lang="en-US" dirty="0" smtClean="0"/>
              <a:t>The other is to include only enough redundancy to allow the receiver to deduce that an error has occurred (but not which error)</a:t>
            </a:r>
          </a:p>
          <a:p>
            <a:r>
              <a:rPr lang="en-US" dirty="0" smtClean="0"/>
              <a:t>The former strategy uses </a:t>
            </a:r>
            <a:r>
              <a:rPr lang="en-US" b="1" dirty="0" smtClean="0"/>
              <a:t>error-</a:t>
            </a:r>
            <a:r>
              <a:rPr lang="en-US" b="1" dirty="0" err="1" smtClean="0"/>
              <a:t>correctingcodes</a:t>
            </a:r>
            <a:r>
              <a:rPr lang="en-US" b="1" dirty="0" smtClean="0"/>
              <a:t> and the latter uses error-detecting codes. </a:t>
            </a:r>
          </a:p>
          <a:p>
            <a:r>
              <a:rPr lang="en-US" b="1" dirty="0" smtClean="0"/>
              <a:t>The use of error-correcting  </a:t>
            </a:r>
            <a:r>
              <a:rPr lang="en-US" dirty="0" smtClean="0"/>
              <a:t>codes is often referred to as </a:t>
            </a:r>
            <a:r>
              <a:rPr lang="en-US" b="1" dirty="0" smtClean="0"/>
              <a:t>FEC (Forward Error Correction).</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Error-correcting codes:</a:t>
            </a:r>
            <a:br>
              <a:rPr lang="en-US" dirty="0" smtClean="0"/>
            </a:br>
            <a:endParaRPr lang="en-US" dirty="0"/>
          </a:p>
        </p:txBody>
      </p:sp>
      <p:sp>
        <p:nvSpPr>
          <p:cNvPr id="3" name="Content Placeholder 2"/>
          <p:cNvSpPr>
            <a:spLocks noGrp="1"/>
          </p:cNvSpPr>
          <p:nvPr>
            <p:ph idx="1"/>
          </p:nvPr>
        </p:nvSpPr>
        <p:spPr/>
        <p:txBody>
          <a:bodyPr>
            <a:normAutofit/>
          </a:bodyPr>
          <a:lstStyle/>
          <a:p>
            <a:pPr>
              <a:buNone/>
            </a:pPr>
            <a:r>
              <a:rPr lang="en-US" dirty="0" smtClean="0"/>
              <a:t>1. Hamming codes.</a:t>
            </a:r>
          </a:p>
          <a:p>
            <a:pPr>
              <a:buNone/>
            </a:pPr>
            <a:r>
              <a:rPr lang="en-US" dirty="0" smtClean="0"/>
              <a:t>2. Binary </a:t>
            </a:r>
            <a:r>
              <a:rPr lang="en-US" dirty="0" err="1" smtClean="0"/>
              <a:t>convolutional</a:t>
            </a:r>
            <a:r>
              <a:rPr lang="en-US" dirty="0" smtClean="0"/>
              <a:t> codes.</a:t>
            </a:r>
          </a:p>
          <a:p>
            <a:pPr>
              <a:buNone/>
            </a:pPr>
            <a:r>
              <a:rPr lang="en-US" dirty="0" smtClean="0"/>
              <a:t>3. Reed-Solomon codes.</a:t>
            </a:r>
          </a:p>
          <a:p>
            <a:pPr>
              <a:buNone/>
            </a:pPr>
            <a:r>
              <a:rPr lang="en-US" dirty="0" smtClean="0"/>
              <a:t>4. Low-Density Parity Check codes.</a:t>
            </a:r>
          </a:p>
          <a:p>
            <a:pPr>
              <a:buNone/>
            </a:pPr>
            <a:r>
              <a:rPr lang="en-US" sz="1900" dirty="0" smtClean="0">
                <a:latin typeface="Times New Roman" pitchFamily="18" charset="0"/>
                <a:cs typeface="Times New Roman" pitchFamily="18" charset="0"/>
              </a:rPr>
              <a:t>     </a:t>
            </a:r>
          </a:p>
          <a:p>
            <a:r>
              <a:rPr lang="en-US" sz="1900" dirty="0" smtClean="0">
                <a:latin typeface="Times New Roman" pitchFamily="18" charset="0"/>
                <a:cs typeface="Times New Roman" pitchFamily="18" charset="0"/>
              </a:rPr>
              <a:t>All of these codes add redundancy to the information that is sent</a:t>
            </a:r>
          </a:p>
          <a:p>
            <a:pPr>
              <a:buNone/>
            </a:pPr>
            <a:endParaRPr lang="en-US" sz="1900" dirty="0" smtClean="0">
              <a:latin typeface="Times New Roman" pitchFamily="18" charset="0"/>
              <a:cs typeface="Times New Roman" pitchFamily="18" charset="0"/>
            </a:endParaRPr>
          </a:p>
          <a:p>
            <a:r>
              <a:rPr lang="en-US" sz="1900" dirty="0" smtClean="0">
                <a:latin typeface="Times New Roman" pitchFamily="18" charset="0"/>
                <a:cs typeface="Times New Roman" pitchFamily="18" charset="0"/>
              </a:rPr>
              <a:t>A frame consists of </a:t>
            </a:r>
            <a:r>
              <a:rPr lang="en-US" sz="1900" i="1" dirty="0" smtClean="0">
                <a:latin typeface="Times New Roman" pitchFamily="18" charset="0"/>
                <a:cs typeface="Times New Roman" pitchFamily="18" charset="0"/>
              </a:rPr>
              <a:t>m data (i.e., message) bits and r redundant (i.e. check) bits.</a:t>
            </a:r>
            <a:endParaRPr lang="en-US" sz="19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DataLink</a:t>
            </a:r>
            <a:r>
              <a:rPr lang="en-US" dirty="0" smtClean="0"/>
              <a:t> Layer Design Issues</a:t>
            </a:r>
            <a:endParaRPr lang="en-US" dirty="0"/>
          </a:p>
        </p:txBody>
      </p:sp>
      <p:pic>
        <p:nvPicPr>
          <p:cNvPr id="5" name="Content Placeholder 4" descr="Screenshot 2024-04-02 154026.png"/>
          <p:cNvPicPr>
            <a:picLocks noGrp="1" noChangeAspect="1"/>
          </p:cNvPicPr>
          <p:nvPr>
            <p:ph idx="1"/>
          </p:nvPr>
        </p:nvPicPr>
        <p:blipFill>
          <a:blip r:embed="rId2"/>
          <a:stretch>
            <a:fillRect/>
          </a:stretch>
        </p:blipFill>
        <p:spPr>
          <a:xfrm>
            <a:off x="457200" y="2330982"/>
            <a:ext cx="8229600" cy="3064398"/>
          </a:xfr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Cntn,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In a </a:t>
            </a:r>
            <a:r>
              <a:rPr lang="en-US" b="1" dirty="0" smtClean="0"/>
              <a:t>block code,</a:t>
            </a:r>
            <a:r>
              <a:rPr lang="en-US" dirty="0" smtClean="0"/>
              <a:t> the </a:t>
            </a:r>
            <a:r>
              <a:rPr lang="en-US" i="1" dirty="0" smtClean="0"/>
              <a:t>r check bits are computed solely as a function of the m data bits with </a:t>
            </a:r>
            <a:r>
              <a:rPr lang="en-US" dirty="0" smtClean="0"/>
              <a:t>which they are associated, as though the </a:t>
            </a:r>
            <a:r>
              <a:rPr lang="en-US" i="1" dirty="0" smtClean="0"/>
              <a:t>m bits were looked up in a large table to </a:t>
            </a:r>
            <a:r>
              <a:rPr lang="en-US" dirty="0" smtClean="0"/>
              <a:t>find their corresponding </a:t>
            </a:r>
            <a:r>
              <a:rPr lang="en-US" i="1" dirty="0" smtClean="0"/>
              <a:t>r check bits. </a:t>
            </a:r>
          </a:p>
          <a:p>
            <a:r>
              <a:rPr lang="en-US" i="1" dirty="0" smtClean="0"/>
              <a:t>In a </a:t>
            </a:r>
            <a:r>
              <a:rPr lang="en-US" b="1" i="1" dirty="0" smtClean="0"/>
              <a:t>systematic code, </a:t>
            </a:r>
            <a:r>
              <a:rPr lang="en-US" i="1" dirty="0" smtClean="0"/>
              <a:t>the m data bits are </a:t>
            </a:r>
            <a:r>
              <a:rPr lang="en-US" dirty="0" smtClean="0"/>
              <a:t>sent directly, along with the check bits, rather than being encoded themselves before they are sent. </a:t>
            </a:r>
          </a:p>
          <a:p>
            <a:r>
              <a:rPr lang="en-US" dirty="0" smtClean="0"/>
              <a:t>In a </a:t>
            </a:r>
            <a:r>
              <a:rPr lang="en-US" b="1" dirty="0" smtClean="0"/>
              <a:t>linear code, </a:t>
            </a:r>
            <a:r>
              <a:rPr lang="en-US" dirty="0" smtClean="0"/>
              <a:t>the </a:t>
            </a:r>
            <a:r>
              <a:rPr lang="en-US" i="1" dirty="0" smtClean="0"/>
              <a:t>r check bits are computed as a linear</a:t>
            </a:r>
          </a:p>
          <a:p>
            <a:pPr>
              <a:buNone/>
            </a:pPr>
            <a:r>
              <a:rPr lang="en-US" dirty="0" smtClean="0"/>
              <a:t>     function of the </a:t>
            </a:r>
            <a:r>
              <a:rPr lang="en-US" i="1" dirty="0" smtClean="0"/>
              <a:t>m data bits.</a:t>
            </a:r>
          </a:p>
          <a:p>
            <a:r>
              <a:rPr lang="en-US" i="1" dirty="0" smtClean="0"/>
              <a:t>Exclusive OR (XOR) or modulo 2 addition is a popular </a:t>
            </a:r>
            <a:r>
              <a:rPr lang="en-US" dirty="0" smtClean="0"/>
              <a:t>choice. </a:t>
            </a:r>
          </a:p>
          <a:p>
            <a:r>
              <a:rPr lang="en-US" dirty="0" smtClean="0"/>
              <a:t>This means that encoding can be done with operations such as matrix </a:t>
            </a:r>
            <a:r>
              <a:rPr lang="fr-FR" dirty="0" smtClean="0"/>
              <a:t>multiplications or simple </a:t>
            </a:r>
            <a:r>
              <a:rPr lang="fr-FR" dirty="0" err="1" smtClean="0"/>
              <a:t>logic</a:t>
            </a:r>
            <a:r>
              <a:rPr lang="fr-FR" dirty="0" smtClean="0"/>
              <a:t> circuits.</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Detection and Correction</a:t>
            </a:r>
            <a:endParaRPr lang="en-US" dirty="0"/>
          </a:p>
        </p:txBody>
      </p:sp>
      <p:pic>
        <p:nvPicPr>
          <p:cNvPr id="4" name="Content Placeholder 3" descr="dl9.png"/>
          <p:cNvPicPr>
            <a:picLocks noGrp="1" noChangeAspect="1"/>
          </p:cNvPicPr>
          <p:nvPr>
            <p:ph idx="1"/>
          </p:nvPr>
        </p:nvPicPr>
        <p:blipFill>
          <a:blip r:embed="rId2"/>
          <a:stretch>
            <a:fillRect/>
          </a:stretch>
        </p:blipFill>
        <p:spPr>
          <a:xfrm>
            <a:off x="1143000" y="1371600"/>
            <a:ext cx="6986536" cy="4648199"/>
          </a:xfr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Hamming Distance</a:t>
            </a:r>
            <a:endParaRPr lang="en-US" dirty="0"/>
          </a:p>
        </p:txBody>
      </p:sp>
      <p:pic>
        <p:nvPicPr>
          <p:cNvPr id="4" name="Content Placeholder 3" descr="dl10.png"/>
          <p:cNvPicPr>
            <a:picLocks noGrp="1" noChangeAspect="1"/>
          </p:cNvPicPr>
          <p:nvPr>
            <p:ph idx="1"/>
          </p:nvPr>
        </p:nvPicPr>
        <p:blipFill>
          <a:blip r:embed="rId2"/>
          <a:stretch>
            <a:fillRect/>
          </a:stretch>
        </p:blipFill>
        <p:spPr>
          <a:xfrm>
            <a:off x="649014" y="1600200"/>
            <a:ext cx="7845971" cy="4525963"/>
          </a:xfr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a:srcRect/>
          <a:stretch>
            <a:fillRect/>
          </a:stretch>
        </p:blipFill>
        <p:spPr bwMode="auto">
          <a:xfrm>
            <a:off x="838200" y="2133600"/>
            <a:ext cx="7162800" cy="269359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err="1" smtClean="0"/>
              <a:t>Convolutional</a:t>
            </a:r>
            <a:r>
              <a:rPr lang="en-US" b="1" dirty="0" smtClean="0"/>
              <a:t> code</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In a </a:t>
            </a:r>
            <a:r>
              <a:rPr lang="en-US" b="1" dirty="0" err="1" smtClean="0"/>
              <a:t>convolutional</a:t>
            </a:r>
            <a:r>
              <a:rPr lang="en-US" b="1" dirty="0" smtClean="0"/>
              <a:t> code</a:t>
            </a:r>
            <a:r>
              <a:rPr lang="en-US" dirty="0" smtClean="0"/>
              <a:t>, an encoder processes a sequence of input bits and generates a sequence of output bits. </a:t>
            </a:r>
          </a:p>
          <a:p>
            <a:r>
              <a:rPr lang="en-US" dirty="0" smtClean="0"/>
              <a:t>There is no natural message size or encoding boundary as in a block code. </a:t>
            </a:r>
          </a:p>
          <a:p>
            <a:r>
              <a:rPr lang="en-US" dirty="0" smtClean="0"/>
              <a:t>The output depends on the current and previous input bits. </a:t>
            </a:r>
          </a:p>
          <a:p>
            <a:pPr>
              <a:buNone/>
            </a:pPr>
            <a:endParaRPr lang="en-US" dirty="0" smtClean="0"/>
          </a:p>
          <a:p>
            <a:r>
              <a:rPr lang="en-US" dirty="0" smtClean="0"/>
              <a:t>That is, the encoder has memory. The number of previous bits on which the output depends is called the </a:t>
            </a:r>
            <a:r>
              <a:rPr lang="en-US" b="1" dirty="0" smtClean="0"/>
              <a:t>constraint length of the code. </a:t>
            </a:r>
          </a:p>
          <a:p>
            <a:pPr>
              <a:buNone/>
            </a:pPr>
            <a:endParaRPr lang="en-US" b="1" dirty="0" smtClean="0"/>
          </a:p>
          <a:p>
            <a:r>
              <a:rPr lang="en-US" b="1" dirty="0" err="1" smtClean="0"/>
              <a:t>Convolutional</a:t>
            </a:r>
            <a:r>
              <a:rPr lang="en-US" b="1" dirty="0" smtClean="0"/>
              <a:t> codes are specified in </a:t>
            </a:r>
            <a:r>
              <a:rPr lang="en-US" dirty="0" smtClean="0"/>
              <a:t>terms of their rate and constraint length.</a:t>
            </a:r>
          </a:p>
          <a:p>
            <a:pPr>
              <a:buNone/>
            </a:pPr>
            <a:endParaRPr lang="en-US" dirty="0" smtClean="0"/>
          </a:p>
          <a:p>
            <a:r>
              <a:rPr lang="en-US" dirty="0" err="1" smtClean="0"/>
              <a:t>Convolutional</a:t>
            </a:r>
            <a:r>
              <a:rPr lang="en-US" dirty="0" smtClean="0"/>
              <a:t> codes are widely used in deployed networks, for example, as</a:t>
            </a:r>
          </a:p>
          <a:p>
            <a:pPr>
              <a:buNone/>
            </a:pPr>
            <a:r>
              <a:rPr lang="en-US" dirty="0" smtClean="0"/>
              <a:t>       part of the GSM mobile phone system, in satellite communications, and in 802.11.</a:t>
            </a:r>
          </a:p>
          <a:p>
            <a:r>
              <a:rPr lang="en-US" dirty="0" smtClean="0"/>
              <a:t>As an example, a popular </a:t>
            </a:r>
            <a:r>
              <a:rPr lang="en-US" dirty="0" err="1" smtClean="0"/>
              <a:t>convolutional</a:t>
            </a:r>
            <a:r>
              <a:rPr lang="en-US" dirty="0" smtClean="0"/>
              <a:t> code is shown in Fig. 3-7. This code is known as the NASA </a:t>
            </a:r>
            <a:r>
              <a:rPr lang="en-US" dirty="0" err="1" smtClean="0"/>
              <a:t>convolutional</a:t>
            </a:r>
            <a:r>
              <a:rPr lang="en-US" dirty="0" smtClean="0"/>
              <a:t> code of </a:t>
            </a:r>
            <a:r>
              <a:rPr lang="en-US" i="1" dirty="0" smtClean="0"/>
              <a:t>r = 1/2 and k = 7, since it was first</a:t>
            </a:r>
          </a:p>
          <a:p>
            <a:pPr>
              <a:buNone/>
            </a:pPr>
            <a:r>
              <a:rPr lang="en-US" dirty="0" smtClean="0"/>
              <a:t>        used for the Voyager space missions starting in 1977.</a:t>
            </a:r>
          </a:p>
          <a:p>
            <a:r>
              <a:rPr lang="en-US" dirty="0" smtClean="0"/>
              <a:t> Since then it has been liberally reused, for example, as part of 802.11.</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a:srcRect/>
          <a:stretch>
            <a:fillRect/>
          </a:stretch>
        </p:blipFill>
        <p:spPr bwMode="auto">
          <a:xfrm>
            <a:off x="2495370" y="2918219"/>
            <a:ext cx="4153260" cy="188992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In Fig. 3-7, each input bit on the left-hand side produces two output bits on the right-hand side that are XOR sums of the input and internal state. </a:t>
            </a:r>
          </a:p>
          <a:p>
            <a:r>
              <a:rPr lang="en-US" dirty="0" smtClean="0"/>
              <a:t>Since it deals with bits and performs linear operations, this is a binary, linear </a:t>
            </a:r>
            <a:r>
              <a:rPr lang="en-US" dirty="0" err="1" smtClean="0"/>
              <a:t>convolutional</a:t>
            </a:r>
            <a:r>
              <a:rPr lang="en-US" dirty="0" smtClean="0"/>
              <a:t> code. </a:t>
            </a:r>
          </a:p>
          <a:p>
            <a:r>
              <a:rPr lang="en-US" dirty="0" smtClean="0"/>
              <a:t>Since 1 input bit produces 2 output bits, the code rate is 1</a:t>
            </a:r>
            <a:r>
              <a:rPr lang="en-US" i="1" dirty="0" smtClean="0"/>
              <a:t>/2. </a:t>
            </a:r>
          </a:p>
          <a:p>
            <a:r>
              <a:rPr lang="en-US" i="1" dirty="0" smtClean="0"/>
              <a:t>It is not systematic </a:t>
            </a:r>
            <a:r>
              <a:rPr lang="en-US" dirty="0" smtClean="0"/>
              <a:t>since none of the output bits is simply the input bit.</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Reed-Solomon code</a:t>
            </a:r>
            <a:endParaRPr lang="en-US" dirty="0"/>
          </a:p>
        </p:txBody>
      </p:sp>
      <p:sp>
        <p:nvSpPr>
          <p:cNvPr id="3" name="Content Placeholder 2"/>
          <p:cNvSpPr>
            <a:spLocks noGrp="1"/>
          </p:cNvSpPr>
          <p:nvPr>
            <p:ph idx="1"/>
          </p:nvPr>
        </p:nvSpPr>
        <p:spPr/>
        <p:txBody>
          <a:bodyPr>
            <a:normAutofit/>
          </a:bodyPr>
          <a:lstStyle/>
          <a:p>
            <a:r>
              <a:rPr lang="en-US" b="1" dirty="0" smtClean="0"/>
              <a:t> Like Hamming codes, Reed-Solomon codes are linear block codes, and </a:t>
            </a:r>
            <a:r>
              <a:rPr lang="en-US" dirty="0" smtClean="0"/>
              <a:t>they are often systematic too.</a:t>
            </a:r>
          </a:p>
          <a:p>
            <a:r>
              <a:rPr lang="en-US" dirty="0" smtClean="0"/>
              <a:t> Unlike Hamming codes, which operate on individual bits, Reed-Solomon codes operate on </a:t>
            </a:r>
            <a:r>
              <a:rPr lang="en-US" i="1" dirty="0" smtClean="0"/>
              <a:t>m bit symbols. </a:t>
            </a:r>
          </a:p>
          <a:p>
            <a:r>
              <a:rPr lang="en-US" i="1" dirty="0" smtClean="0"/>
              <a:t>Naturally, the mathematics </a:t>
            </a:r>
            <a:r>
              <a:rPr lang="en-US" dirty="0" smtClean="0"/>
              <a:t>are more involved, </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Reed-Solomon codes are actually defined as polynomials that operate over finite fields, but they work in a similar manner. </a:t>
            </a:r>
          </a:p>
          <a:p>
            <a:r>
              <a:rPr lang="en-US" dirty="0" smtClean="0"/>
              <a:t>For </a:t>
            </a:r>
            <a:r>
              <a:rPr lang="en-US" i="1" dirty="0" smtClean="0"/>
              <a:t>m bit symbols, the </a:t>
            </a:r>
            <a:r>
              <a:rPr lang="en-US" i="1" dirty="0" err="1" smtClean="0"/>
              <a:t>codewords</a:t>
            </a:r>
            <a:r>
              <a:rPr lang="en-US" i="1" dirty="0" smtClean="0"/>
              <a:t> </a:t>
            </a:r>
            <a:r>
              <a:rPr lang="en-US" dirty="0" smtClean="0"/>
              <a:t>are 2</a:t>
            </a:r>
            <a:r>
              <a:rPr lang="en-US" i="1" dirty="0" smtClean="0"/>
              <a:t>m−1 symbols long.</a:t>
            </a:r>
          </a:p>
          <a:p>
            <a:r>
              <a:rPr lang="en-US" i="1" dirty="0" smtClean="0"/>
              <a:t> A popular choice is to make m = 8 so that symbols are </a:t>
            </a:r>
            <a:r>
              <a:rPr lang="en-US" dirty="0" smtClean="0"/>
              <a:t>bytes. </a:t>
            </a:r>
          </a:p>
          <a:p>
            <a:r>
              <a:rPr lang="en-US" dirty="0" smtClean="0"/>
              <a:t>A codeword is then 255 bytes long. The (255, 233) code is widely used; </a:t>
            </a:r>
          </a:p>
          <a:p>
            <a:r>
              <a:rPr lang="en-US" dirty="0" smtClean="0"/>
              <a:t>It adds 32 redundant symbols to 233 data symbols. </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LDPC (Low-Density</a:t>
            </a:r>
            <a:br>
              <a:rPr lang="en-US" b="1" dirty="0" smtClean="0"/>
            </a:br>
            <a:r>
              <a:rPr lang="en-US" b="1" dirty="0" smtClean="0"/>
              <a:t>Parity Check) code</a:t>
            </a:r>
            <a:endParaRPr lang="en-US" dirty="0"/>
          </a:p>
        </p:txBody>
      </p:sp>
      <p:sp>
        <p:nvSpPr>
          <p:cNvPr id="3" name="Content Placeholder 2"/>
          <p:cNvSpPr>
            <a:spLocks noGrp="1"/>
          </p:cNvSpPr>
          <p:nvPr>
            <p:ph idx="1"/>
          </p:nvPr>
        </p:nvSpPr>
        <p:spPr/>
        <p:txBody>
          <a:bodyPr>
            <a:normAutofit fontScale="55000" lnSpcReduction="20000"/>
          </a:bodyPr>
          <a:lstStyle/>
          <a:p>
            <a:r>
              <a:rPr lang="en-US" b="1" dirty="0" smtClean="0"/>
              <a:t>LDPC codes are linear block codes that were invented by </a:t>
            </a:r>
            <a:r>
              <a:rPr lang="en-US" dirty="0" smtClean="0"/>
              <a:t>Robert Gallagher in his doctoral thesis (Gallagher, 1962).</a:t>
            </a:r>
          </a:p>
          <a:p>
            <a:r>
              <a:rPr lang="en-US" dirty="0" smtClean="0"/>
              <a:t>In an LDPC code, each output bit is formed from only a fraction of the input</a:t>
            </a:r>
          </a:p>
          <a:p>
            <a:pPr>
              <a:buNone/>
            </a:pPr>
            <a:r>
              <a:rPr lang="en-US" dirty="0" smtClean="0"/>
              <a:t>       bits. </a:t>
            </a:r>
          </a:p>
          <a:p>
            <a:r>
              <a:rPr lang="en-US" dirty="0" smtClean="0"/>
              <a:t>This leads to a matrix representation of the code that has a low density of 1s,</a:t>
            </a:r>
          </a:p>
          <a:p>
            <a:pPr>
              <a:buNone/>
            </a:pPr>
            <a:r>
              <a:rPr lang="en-US" dirty="0" smtClean="0"/>
              <a:t>       hence the name for the code. </a:t>
            </a:r>
          </a:p>
          <a:p>
            <a:r>
              <a:rPr lang="en-US" dirty="0" smtClean="0"/>
              <a:t>The received </a:t>
            </a:r>
            <a:r>
              <a:rPr lang="en-US" dirty="0" err="1" smtClean="0"/>
              <a:t>codewords</a:t>
            </a:r>
            <a:r>
              <a:rPr lang="en-US" dirty="0" smtClean="0"/>
              <a:t> are decoded with an approximation algorithm that iteratively improves on a best fit of the received data to a legal codeword. </a:t>
            </a:r>
          </a:p>
          <a:p>
            <a:r>
              <a:rPr lang="en-US" dirty="0" smtClean="0"/>
              <a:t>This corrects errors.</a:t>
            </a:r>
          </a:p>
          <a:p>
            <a:r>
              <a:rPr lang="en-US" dirty="0" smtClean="0"/>
              <a:t>LDPC codes are practical </a:t>
            </a:r>
            <a:r>
              <a:rPr lang="en-US" b="1" dirty="0" smtClean="0"/>
              <a:t>for large block sizes </a:t>
            </a:r>
            <a:r>
              <a:rPr lang="en-US" dirty="0" smtClean="0"/>
              <a:t>and have excellent error-correction</a:t>
            </a:r>
          </a:p>
          <a:p>
            <a:pPr>
              <a:buNone/>
            </a:pPr>
            <a:r>
              <a:rPr lang="en-US" dirty="0" smtClean="0"/>
              <a:t>       abilities that outperform many other codes (including the ones we have</a:t>
            </a:r>
          </a:p>
          <a:p>
            <a:pPr>
              <a:buNone/>
            </a:pPr>
            <a:r>
              <a:rPr lang="en-US" dirty="0" smtClean="0"/>
              <a:t>       looked at) in practice. </a:t>
            </a:r>
          </a:p>
          <a:p>
            <a:r>
              <a:rPr lang="en-US" dirty="0" smtClean="0"/>
              <a:t>For this reason they are rapidly being included in new protocols.</a:t>
            </a:r>
          </a:p>
          <a:p>
            <a:r>
              <a:rPr lang="en-US" dirty="0" smtClean="0"/>
              <a:t>They are part of the standard for digital video broadcasting, 10 </a:t>
            </a:r>
            <a:r>
              <a:rPr lang="en-US" dirty="0" err="1" smtClean="0"/>
              <a:t>Gbps</a:t>
            </a:r>
            <a:r>
              <a:rPr lang="en-US" dirty="0" smtClean="0"/>
              <a:t>  Ethernet, power-line networks, and the latest version of 802.11.</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of Data link layer</a:t>
            </a:r>
            <a:endParaRPr lang="en-US" dirty="0"/>
          </a:p>
        </p:txBody>
      </p:sp>
      <p:pic>
        <p:nvPicPr>
          <p:cNvPr id="4" name="Content Placeholder 3" descr="dl3.png"/>
          <p:cNvPicPr>
            <a:picLocks noGrp="1" noChangeAspect="1"/>
          </p:cNvPicPr>
          <p:nvPr>
            <p:ph idx="1"/>
          </p:nvPr>
        </p:nvPicPr>
        <p:blipFill>
          <a:blip r:embed="rId2"/>
          <a:stretch>
            <a:fillRect/>
          </a:stretch>
        </p:blipFill>
        <p:spPr>
          <a:xfrm>
            <a:off x="858211" y="1600200"/>
            <a:ext cx="7427577" cy="4525963"/>
          </a:xfr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Detecting Code</a:t>
            </a:r>
            <a:endParaRPr lang="en-US" dirty="0"/>
          </a:p>
        </p:txBody>
      </p:sp>
      <p:pic>
        <p:nvPicPr>
          <p:cNvPr id="4" name="Content Placeholder 3" descr="dl11.png"/>
          <p:cNvPicPr>
            <a:picLocks noGrp="1" noChangeAspect="1"/>
          </p:cNvPicPr>
          <p:nvPr>
            <p:ph idx="1"/>
          </p:nvPr>
        </p:nvPicPr>
        <p:blipFill>
          <a:blip r:embed="rId2"/>
          <a:stretch>
            <a:fillRect/>
          </a:stretch>
        </p:blipFill>
        <p:spPr>
          <a:xfrm>
            <a:off x="609600" y="1600200"/>
            <a:ext cx="7696200" cy="4525963"/>
          </a:xfr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Error-detecting codes</a:t>
            </a:r>
            <a:endParaRPr lang="en-US" dirty="0"/>
          </a:p>
        </p:txBody>
      </p:sp>
      <p:sp>
        <p:nvSpPr>
          <p:cNvPr id="3" name="Content Placeholder 2"/>
          <p:cNvSpPr>
            <a:spLocks noGrp="1"/>
          </p:cNvSpPr>
          <p:nvPr>
            <p:ph idx="1"/>
          </p:nvPr>
        </p:nvSpPr>
        <p:spPr/>
        <p:txBody>
          <a:bodyPr/>
          <a:lstStyle/>
          <a:p>
            <a:r>
              <a:rPr lang="en-US" dirty="0" smtClean="0"/>
              <a:t>They are all linear, systematic block codes:</a:t>
            </a:r>
          </a:p>
          <a:p>
            <a:pPr>
              <a:buNone/>
            </a:pPr>
            <a:r>
              <a:rPr lang="en-US" dirty="0" smtClean="0"/>
              <a:t>1. Parity.</a:t>
            </a:r>
          </a:p>
          <a:p>
            <a:pPr>
              <a:buNone/>
            </a:pPr>
            <a:r>
              <a:rPr lang="en-US" dirty="0" smtClean="0"/>
              <a:t>2. Checksums.</a:t>
            </a:r>
          </a:p>
          <a:p>
            <a:pPr>
              <a:buNone/>
            </a:pPr>
            <a:r>
              <a:rPr lang="en-US" dirty="0" smtClean="0"/>
              <a:t>3. Cyclic Redundancy Checks (CRCs).</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Parity</a:t>
            </a:r>
            <a:endParaRPr lang="en-US" dirty="0"/>
          </a:p>
        </p:txBody>
      </p:sp>
      <p:pic>
        <p:nvPicPr>
          <p:cNvPr id="4" name="Content Placeholder 3"/>
          <p:cNvPicPr>
            <a:picLocks noGrp="1" noChangeAspect="1" noChangeArrowheads="1"/>
          </p:cNvPicPr>
          <p:nvPr>
            <p:ph idx="1"/>
          </p:nvPr>
        </p:nvPicPr>
        <p:blipFill>
          <a:blip r:embed="rId2"/>
          <a:srcRect/>
          <a:stretch>
            <a:fillRect/>
          </a:stretch>
        </p:blipFill>
        <p:spPr bwMode="auto">
          <a:xfrm>
            <a:off x="891221" y="2293325"/>
            <a:ext cx="7361558" cy="31397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Checksum</a:t>
            </a:r>
            <a:endParaRPr lang="en-US" dirty="0"/>
          </a:p>
        </p:txBody>
      </p:sp>
      <p:sp>
        <p:nvSpPr>
          <p:cNvPr id="3" name="Content Placeholder 2"/>
          <p:cNvSpPr>
            <a:spLocks noGrp="1"/>
          </p:cNvSpPr>
          <p:nvPr>
            <p:ph idx="1"/>
          </p:nvPr>
        </p:nvSpPr>
        <p:spPr/>
        <p:txBody>
          <a:bodyPr>
            <a:noAutofit/>
          </a:bodyPr>
          <a:lstStyle/>
          <a:p>
            <a:r>
              <a:rPr lang="en-US" sz="1600" dirty="0" smtClean="0">
                <a:latin typeface="Times New Roman" pitchFamily="18" charset="0"/>
                <a:cs typeface="Times New Roman" pitchFamily="18" charset="0"/>
              </a:rPr>
              <a:t>‘‘checksum’’ is often used to mean a group of check bits associated with a message, regardless of how are calculated. </a:t>
            </a:r>
          </a:p>
          <a:p>
            <a:r>
              <a:rPr lang="en-US" sz="1600" dirty="0" smtClean="0">
                <a:latin typeface="Times New Roman" pitchFamily="18" charset="0"/>
                <a:cs typeface="Times New Roman" pitchFamily="18" charset="0"/>
              </a:rPr>
              <a:t>A group of parity bits is one example of a checksum.</a:t>
            </a:r>
          </a:p>
          <a:p>
            <a:r>
              <a:rPr lang="en-US" sz="1600" dirty="0" smtClean="0">
                <a:latin typeface="Times New Roman" pitchFamily="18" charset="0"/>
                <a:cs typeface="Times New Roman" pitchFamily="18" charset="0"/>
              </a:rPr>
              <a:t>However, there are other, stronger checksums based on a running sum of the data bits of the message. </a:t>
            </a:r>
          </a:p>
          <a:p>
            <a:r>
              <a:rPr lang="en-US" sz="1600" dirty="0" smtClean="0">
                <a:latin typeface="Times New Roman" pitchFamily="18" charset="0"/>
                <a:cs typeface="Times New Roman" pitchFamily="18" charset="0"/>
              </a:rPr>
              <a:t>The checksum is usually placed at the end of the message, as the complement of the sum function.</a:t>
            </a:r>
          </a:p>
          <a:p>
            <a:r>
              <a:rPr lang="en-US" sz="1600" dirty="0" smtClean="0">
                <a:latin typeface="Times New Roman" pitchFamily="18" charset="0"/>
                <a:cs typeface="Times New Roman" pitchFamily="18" charset="0"/>
              </a:rPr>
              <a:t>This way, errors may be detected by summing the entire received codeword, both data bits and checksum. If the result comes out to be zero, no error has been detected.</a:t>
            </a:r>
          </a:p>
          <a:p>
            <a:r>
              <a:rPr lang="en-US" sz="1600" dirty="0" smtClean="0">
                <a:latin typeface="Times New Roman" pitchFamily="18" charset="0"/>
                <a:cs typeface="Times New Roman" pitchFamily="18" charset="0"/>
              </a:rPr>
              <a:t>One example of a checksum is the 16-bit Internet checksum used on all Internet packets as part of the IP protocol (Braden et al., 1988). </a:t>
            </a:r>
          </a:p>
          <a:p>
            <a:r>
              <a:rPr lang="en-US" sz="1600" dirty="0" smtClean="0">
                <a:latin typeface="Times New Roman" pitchFamily="18" charset="0"/>
                <a:cs typeface="Times New Roman" pitchFamily="18" charset="0"/>
              </a:rPr>
              <a:t>This checksum is a sum of the message bits divided into 16-bit words. Because this method operates on words rather than on bits, as in parity, errors that leave the parity unchanged</a:t>
            </a:r>
          </a:p>
          <a:p>
            <a:pPr>
              <a:buNone/>
            </a:pPr>
            <a:r>
              <a:rPr lang="en-US" sz="1600" dirty="0" smtClean="0">
                <a:latin typeface="Times New Roman" pitchFamily="18" charset="0"/>
                <a:cs typeface="Times New Roman" pitchFamily="18" charset="0"/>
              </a:rPr>
              <a:t>         can still alter the sum and be detected.</a:t>
            </a:r>
          </a:p>
          <a:p>
            <a:r>
              <a:rPr lang="en-US" sz="1600" dirty="0" smtClean="0">
                <a:latin typeface="Times New Roman" pitchFamily="18" charset="0"/>
                <a:cs typeface="Times New Roman" pitchFamily="18" charset="0"/>
              </a:rPr>
              <a:t> For example, if the lowest order bit in two different words is flipped from a 0 to a 1, a parity check across these bits would fail to detect an error. </a:t>
            </a:r>
          </a:p>
          <a:p>
            <a:r>
              <a:rPr lang="en-US" sz="1600" dirty="0" smtClean="0">
                <a:latin typeface="Times New Roman" pitchFamily="18" charset="0"/>
                <a:cs typeface="Times New Roman" pitchFamily="18" charset="0"/>
              </a:rPr>
              <a:t>However, two 1s will be added to the 16-bit checksum to produce a different result. The error can then be detected.</a:t>
            </a:r>
            <a:endParaRPr lang="en-US" sz="1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CRC schemes</a:t>
            </a:r>
            <a:endParaRPr lang="en-US" dirty="0"/>
          </a:p>
        </p:txBody>
      </p:sp>
      <p:pic>
        <p:nvPicPr>
          <p:cNvPr id="4" name="Picture 2"/>
          <p:cNvPicPr>
            <a:picLocks noGrp="1" noChangeAspect="1" noChangeArrowheads="1"/>
          </p:cNvPicPr>
          <p:nvPr>
            <p:ph idx="1"/>
          </p:nvPr>
        </p:nvPicPr>
        <p:blipFill>
          <a:blip r:embed="rId2"/>
          <a:srcRect/>
          <a:stretch>
            <a:fillRect/>
          </a:stretch>
        </p:blipFill>
        <p:spPr bwMode="auto">
          <a:xfrm>
            <a:off x="605446" y="1641759"/>
            <a:ext cx="7933108" cy="444284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Cont,</a:t>
            </a:r>
            <a:endParaRPr lang="en-US" dirty="0"/>
          </a:p>
        </p:txBody>
      </p:sp>
      <p:sp>
        <p:nvSpPr>
          <p:cNvPr id="3" name="Content Placeholder 2"/>
          <p:cNvSpPr>
            <a:spLocks noGrp="1"/>
          </p:cNvSpPr>
          <p:nvPr>
            <p:ph idx="1"/>
          </p:nvPr>
        </p:nvSpPr>
        <p:spPr/>
        <p:txBody>
          <a:bodyPr/>
          <a:lstStyle/>
          <a:p>
            <a:r>
              <a:rPr lang="en-US" dirty="0" smtClean="0"/>
              <a:t>To accomplish these goals, the data link layer takes the packets it gets from the network layer and encapsulates them into </a:t>
            </a:r>
            <a:r>
              <a:rPr lang="en-US" b="1" dirty="0" smtClean="0"/>
              <a:t>frames for transmission. </a:t>
            </a:r>
          </a:p>
          <a:p>
            <a:r>
              <a:rPr lang="en-US" b="1" dirty="0" smtClean="0"/>
              <a:t>Each frame </a:t>
            </a:r>
            <a:r>
              <a:rPr lang="en-US" dirty="0" smtClean="0"/>
              <a:t>contains a frame header, a payload field for holding the packet, and a frame trailer, as illustrated in Fig.</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Services provided to Network Layer</a:t>
            </a:r>
            <a:endParaRPr lang="en-US" dirty="0"/>
          </a:p>
        </p:txBody>
      </p:sp>
      <p:pic>
        <p:nvPicPr>
          <p:cNvPr id="4" name="Content Placeholder 3" descr="dl4.png"/>
          <p:cNvPicPr>
            <a:picLocks noGrp="1" noChangeAspect="1"/>
          </p:cNvPicPr>
          <p:nvPr>
            <p:ph idx="1"/>
          </p:nvPr>
        </p:nvPicPr>
        <p:blipFill>
          <a:blip r:embed="rId2"/>
          <a:stretch>
            <a:fillRect/>
          </a:stretch>
        </p:blipFill>
        <p:spPr>
          <a:xfrm>
            <a:off x="1514601" y="1600200"/>
            <a:ext cx="6114797" cy="4525963"/>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smtClean="0"/>
              <a:t>The function of the data link layer is to provide services to the network layer.</a:t>
            </a:r>
          </a:p>
          <a:p>
            <a:r>
              <a:rPr lang="en-US" dirty="0" smtClean="0"/>
              <a:t>The principal service is transferring data from the network layer on the source machine to the network layer on the destination machine.</a:t>
            </a:r>
          </a:p>
          <a:p>
            <a:r>
              <a:rPr lang="en-US" dirty="0" smtClean="0"/>
              <a:t>On the source machine </a:t>
            </a:r>
            <a:r>
              <a:rPr lang="en-US" dirty="0" err="1" smtClean="0"/>
              <a:t>isan</a:t>
            </a:r>
            <a:r>
              <a:rPr lang="en-US" dirty="0" smtClean="0"/>
              <a:t> entity, call it a process, in the network layer that hands some bits to the data link layer for transmission to the destination.</a:t>
            </a:r>
          </a:p>
          <a:p>
            <a:r>
              <a:rPr lang="en-US" dirty="0" smtClean="0"/>
              <a:t>The job of the data link layer is to transmit the bits to the destination machine so they can be handed over to the network layer there fig a. </a:t>
            </a:r>
          </a:p>
          <a:p>
            <a:r>
              <a:rPr lang="en-US" dirty="0" smtClean="0"/>
              <a:t>The actual transmission follows the path of Fig b, but it is easier to think in terms of two data link layer processes communicating using a data link protocol.</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Service provided to Network Layer(2)</a:t>
            </a:r>
            <a:endParaRPr lang="en-US" dirty="0"/>
          </a:p>
        </p:txBody>
      </p:sp>
      <p:pic>
        <p:nvPicPr>
          <p:cNvPr id="4" name="Content Placeholder 3" descr="dl5.png"/>
          <p:cNvPicPr>
            <a:picLocks noGrp="1" noChangeAspect="1"/>
          </p:cNvPicPr>
          <p:nvPr>
            <p:ph idx="1"/>
          </p:nvPr>
        </p:nvPicPr>
        <p:blipFill>
          <a:blip r:embed="rId2"/>
          <a:stretch>
            <a:fillRect/>
          </a:stretch>
        </p:blipFill>
        <p:spPr>
          <a:xfrm>
            <a:off x="1250585" y="1600200"/>
            <a:ext cx="6642830" cy="4525963"/>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Framing</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The usual approach is for the data link layer to break up the bit stream into discrete frames, compute a short token called a checksum for each frame, and include the </a:t>
            </a:r>
            <a:r>
              <a:rPr lang="en-US" b="1" dirty="0" smtClean="0"/>
              <a:t>checksum</a:t>
            </a:r>
            <a:r>
              <a:rPr lang="en-US" dirty="0" smtClean="0"/>
              <a:t> in the frame when it is transmitted. (Checksum algorithms will be discussed later in this chapter.)</a:t>
            </a:r>
          </a:p>
          <a:p>
            <a:r>
              <a:rPr lang="en-US" dirty="0" smtClean="0"/>
              <a:t> When a frame arrives at the destination, the checksum is recomputed. </a:t>
            </a:r>
          </a:p>
          <a:p>
            <a:r>
              <a:rPr lang="en-US" dirty="0" smtClean="0"/>
              <a:t>If the newly computed checksum is different from the one contained in the frame, the data link layer knows that an error has occurred and takes steps to deal with it (e.g., discarding the bad frame and possibly also sending back an error report).</a:t>
            </a:r>
          </a:p>
          <a:p>
            <a:r>
              <a:rPr lang="en-US" dirty="0" smtClean="0"/>
              <a:t>Breaking up the bit stream into frames is more difficult than it at first appears.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four methods:</a:t>
            </a:r>
            <a:br>
              <a:rPr lang="en-US" dirty="0" smtClean="0"/>
            </a:br>
            <a:endParaRPr lang="en-US" dirty="0"/>
          </a:p>
        </p:txBody>
      </p:sp>
      <p:sp>
        <p:nvSpPr>
          <p:cNvPr id="3" name="Content Placeholder 2"/>
          <p:cNvSpPr>
            <a:spLocks noGrp="1"/>
          </p:cNvSpPr>
          <p:nvPr>
            <p:ph idx="1"/>
          </p:nvPr>
        </p:nvSpPr>
        <p:spPr/>
        <p:txBody>
          <a:bodyPr/>
          <a:lstStyle/>
          <a:p>
            <a:pPr>
              <a:buNone/>
            </a:pPr>
            <a:r>
              <a:rPr lang="en-US" dirty="0" smtClean="0"/>
              <a:t>1. Byte count.</a:t>
            </a:r>
          </a:p>
          <a:p>
            <a:pPr>
              <a:buNone/>
            </a:pPr>
            <a:r>
              <a:rPr lang="en-US" dirty="0" smtClean="0"/>
              <a:t>2. Flag bytes with byte stuffing.</a:t>
            </a:r>
          </a:p>
          <a:p>
            <a:pPr>
              <a:buNone/>
            </a:pPr>
            <a:r>
              <a:rPr lang="en-US" dirty="0" smtClean="0"/>
              <a:t>3. Flag bits with bit stuffing.</a:t>
            </a:r>
          </a:p>
          <a:p>
            <a:pPr>
              <a:buNone/>
            </a:pPr>
            <a:r>
              <a:rPr lang="en-US" dirty="0" smtClean="0"/>
              <a:t>4. Physical layer coding violations.</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410</TotalTime>
  <Words>2024</Words>
  <Application>Microsoft Office PowerPoint</Application>
  <PresentationFormat>On-screen Show (4:3)</PresentationFormat>
  <Paragraphs>132</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Data Link Layer Functions</vt:lpstr>
      <vt:lpstr>DataLink Layer Design Issues</vt:lpstr>
      <vt:lpstr>Functions of Data link layer</vt:lpstr>
      <vt:lpstr>Cont,</vt:lpstr>
      <vt:lpstr>Services provided to Network Layer</vt:lpstr>
      <vt:lpstr>Slide 6</vt:lpstr>
      <vt:lpstr>Service provided to Network Layer(2)</vt:lpstr>
      <vt:lpstr>Framing</vt:lpstr>
      <vt:lpstr>four methods: </vt:lpstr>
      <vt:lpstr>Framing</vt:lpstr>
      <vt:lpstr>Slide 11</vt:lpstr>
      <vt:lpstr>Framing(2)</vt:lpstr>
      <vt:lpstr>Cntn,</vt:lpstr>
      <vt:lpstr>Cont,</vt:lpstr>
      <vt:lpstr>Cont,</vt:lpstr>
      <vt:lpstr>Framing(3)</vt:lpstr>
      <vt:lpstr>Slide 17</vt:lpstr>
      <vt:lpstr>Error Detection and Correction</vt:lpstr>
      <vt:lpstr>Error-correcting codes: </vt:lpstr>
      <vt:lpstr>Cntn,</vt:lpstr>
      <vt:lpstr>Error Detection and Correction</vt:lpstr>
      <vt:lpstr>Hamming Distance</vt:lpstr>
      <vt:lpstr>Slide 23</vt:lpstr>
      <vt:lpstr>Convolutional code</vt:lpstr>
      <vt:lpstr>Slide 25</vt:lpstr>
      <vt:lpstr>Slide 26</vt:lpstr>
      <vt:lpstr>Reed-Solomon code</vt:lpstr>
      <vt:lpstr>Slide 28</vt:lpstr>
      <vt:lpstr>LDPC (Low-Density Parity Check) code</vt:lpstr>
      <vt:lpstr>Error Detecting Code</vt:lpstr>
      <vt:lpstr>Error-detecting codes</vt:lpstr>
      <vt:lpstr>Parity</vt:lpstr>
      <vt:lpstr>Checksum</vt:lpstr>
      <vt:lpstr>CRC schemes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DataLink Layer Design Issues</dc:title>
  <dc:creator>BharathiPriyan</dc:creator>
  <cp:lastModifiedBy>admin</cp:lastModifiedBy>
  <cp:revision>24</cp:revision>
  <dcterms:created xsi:type="dcterms:W3CDTF">2006-08-16T00:00:00Z</dcterms:created>
  <dcterms:modified xsi:type="dcterms:W3CDTF">2024-04-14T14:15:15Z</dcterms:modified>
</cp:coreProperties>
</file>