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4" r:id="rId10"/>
    <p:sldId id="263"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7" d="100"/>
          <a:sy n="87" d="100"/>
        </p:scale>
        <p:origin x="-205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4694B7D-CDBC-4AD7-960B-9BC12E0C51E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5482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694B7D-CDBC-4AD7-960B-9BC12E0C51E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395401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694B7D-CDBC-4AD7-960B-9BC12E0C51E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202018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4694B7D-CDBC-4AD7-960B-9BC12E0C51E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235969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694B7D-CDBC-4AD7-960B-9BC12E0C51E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129817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4694B7D-CDBC-4AD7-960B-9BC12E0C51E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376302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4694B7D-CDBC-4AD7-960B-9BC12E0C51E3}"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137743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694B7D-CDBC-4AD7-960B-9BC12E0C51E3}"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206347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94B7D-CDBC-4AD7-960B-9BC12E0C51E3}"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57725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94B7D-CDBC-4AD7-960B-9BC12E0C51E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421144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94B7D-CDBC-4AD7-960B-9BC12E0C51E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098F7-4F24-4B6C-A75F-C0420C63D3E7}" type="slidenum">
              <a:rPr lang="en-IN" smtClean="0"/>
              <a:t>‹#›</a:t>
            </a:fld>
            <a:endParaRPr lang="en-IN"/>
          </a:p>
        </p:txBody>
      </p:sp>
    </p:spTree>
    <p:extLst>
      <p:ext uri="{BB962C8B-B14F-4D97-AF65-F5344CB8AC3E}">
        <p14:creationId xmlns:p14="http://schemas.microsoft.com/office/powerpoint/2010/main" val="343202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94B7D-CDBC-4AD7-960B-9BC12E0C51E3}" type="datetimeFigureOut">
              <a:rPr lang="en-IN" smtClean="0"/>
              <a:t>28-03-2024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098F7-4F24-4B6C-A75F-C0420C63D3E7}" type="slidenum">
              <a:rPr lang="en-IN" smtClean="0"/>
              <a:t>‹#›</a:t>
            </a:fld>
            <a:endParaRPr lang="en-IN"/>
          </a:p>
        </p:txBody>
      </p:sp>
    </p:spTree>
    <p:extLst>
      <p:ext uri="{BB962C8B-B14F-4D97-AF65-F5344CB8AC3E}">
        <p14:creationId xmlns:p14="http://schemas.microsoft.com/office/powerpoint/2010/main" val="3207769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60649"/>
            <a:ext cx="8496944" cy="432048"/>
          </a:xfrm>
        </p:spPr>
        <p:txBody>
          <a:bodyPr>
            <a:noAutofit/>
          </a:bodyPr>
          <a:lstStyle/>
          <a:p>
            <a:r>
              <a:rPr lang="en-IN" sz="3200" dirty="0" smtClean="0"/>
              <a:t>Communication Skills</a:t>
            </a:r>
            <a:endParaRPr lang="en-IN" sz="3200" dirty="0"/>
          </a:p>
        </p:txBody>
      </p:sp>
      <p:sp>
        <p:nvSpPr>
          <p:cNvPr id="3" name="Subtitle 2"/>
          <p:cNvSpPr>
            <a:spLocks noGrp="1"/>
          </p:cNvSpPr>
          <p:nvPr>
            <p:ph type="subTitle" idx="1"/>
          </p:nvPr>
        </p:nvSpPr>
        <p:spPr>
          <a:xfrm>
            <a:off x="395536" y="836712"/>
            <a:ext cx="8424936" cy="5760640"/>
          </a:xfrm>
        </p:spPr>
        <p:txBody>
          <a:bodyPr>
            <a:normAutofit/>
          </a:bodyPr>
          <a:lstStyle/>
          <a:p>
            <a:endParaRPr lang="en-IN" dirty="0" smtClean="0"/>
          </a:p>
          <a:p>
            <a:endParaRPr lang="en-IN" dirty="0"/>
          </a:p>
          <a:p>
            <a:r>
              <a:rPr lang="en-IN" dirty="0" smtClean="0"/>
              <a:t>Module-III</a:t>
            </a:r>
          </a:p>
          <a:p>
            <a:endParaRPr lang="en-IN" dirty="0" smtClean="0"/>
          </a:p>
          <a:p>
            <a:r>
              <a:rPr lang="en-IN" dirty="0" smtClean="0"/>
              <a:t>Section-IV</a:t>
            </a:r>
          </a:p>
          <a:p>
            <a:endParaRPr lang="en-IN" dirty="0" smtClean="0"/>
          </a:p>
          <a:p>
            <a:r>
              <a:rPr lang="en-IN" dirty="0" smtClean="0"/>
              <a:t>Interview Techniques</a:t>
            </a:r>
            <a:endParaRPr lang="en-IN" dirty="0"/>
          </a:p>
        </p:txBody>
      </p:sp>
    </p:spTree>
    <p:extLst>
      <p:ext uri="{BB962C8B-B14F-4D97-AF65-F5344CB8AC3E}">
        <p14:creationId xmlns:p14="http://schemas.microsoft.com/office/powerpoint/2010/main" val="1314742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Effective communication Tips</a:t>
            </a:r>
            <a:endParaRPr lang="en-IN" dirty="0"/>
          </a:p>
        </p:txBody>
      </p:sp>
      <p:sp>
        <p:nvSpPr>
          <p:cNvPr id="3" name="Content Placeholder 2"/>
          <p:cNvSpPr>
            <a:spLocks noGrp="1"/>
          </p:cNvSpPr>
          <p:nvPr>
            <p:ph idx="1"/>
          </p:nvPr>
        </p:nvSpPr>
        <p:spPr>
          <a:xfrm>
            <a:off x="457200" y="908720"/>
            <a:ext cx="8229600" cy="5217443"/>
          </a:xfrm>
        </p:spPr>
        <p:txBody>
          <a:bodyPr>
            <a:normAutofit fontScale="47500" lnSpcReduction="20000"/>
          </a:bodyPr>
          <a:lstStyle/>
          <a:p>
            <a:pPr marL="0" indent="0">
              <a:buNone/>
            </a:pPr>
            <a:r>
              <a:rPr lang="en-US" sz="3800" dirty="0"/>
              <a:t>Effective communication during interviews is essential for conveying your qualifications, experiences, and suitability for the </a:t>
            </a:r>
            <a:r>
              <a:rPr lang="en-US" sz="3800" dirty="0" smtClean="0"/>
              <a:t>position.</a:t>
            </a:r>
            <a:endParaRPr lang="en-US" sz="2000" dirty="0"/>
          </a:p>
          <a:p>
            <a:pPr marL="0" indent="0">
              <a:buNone/>
            </a:pPr>
            <a:endParaRPr lang="en-US" sz="2000" dirty="0" smtClean="0"/>
          </a:p>
          <a:p>
            <a:pPr marL="0" indent="0">
              <a:buNone/>
            </a:pPr>
            <a:endParaRPr lang="en-US" sz="2000" dirty="0"/>
          </a:p>
          <a:p>
            <a:r>
              <a:rPr lang="en-US" sz="2900" b="1" dirty="0"/>
              <a:t>Prepare and Practice</a:t>
            </a:r>
            <a:r>
              <a:rPr lang="en-US" sz="2900" dirty="0"/>
              <a:t>:</a:t>
            </a:r>
          </a:p>
          <a:p>
            <a:pPr lvl="1"/>
            <a:r>
              <a:rPr lang="en-US" sz="2900" dirty="0"/>
              <a:t>Rehearse responses to common interview questions, focusing on clarity, relevance, and conciseness.</a:t>
            </a:r>
          </a:p>
          <a:p>
            <a:pPr lvl="1"/>
            <a:r>
              <a:rPr lang="en-US" sz="2900" dirty="0"/>
              <a:t>Practice active listening to ensure you understand the interviewer's questions and respond appropriately.</a:t>
            </a:r>
          </a:p>
          <a:p>
            <a:r>
              <a:rPr lang="en-US" sz="2900" b="1" dirty="0"/>
              <a:t>Tailor Your Communication</a:t>
            </a:r>
            <a:r>
              <a:rPr lang="en-US" sz="2900" dirty="0"/>
              <a:t>:</a:t>
            </a:r>
          </a:p>
          <a:p>
            <a:pPr lvl="1"/>
            <a:r>
              <a:rPr lang="en-US" sz="2900" dirty="0"/>
              <a:t>Customize your language and tone to match the company culture and the interviewer's style.</a:t>
            </a:r>
          </a:p>
          <a:p>
            <a:pPr lvl="1"/>
            <a:r>
              <a:rPr lang="en-US" sz="2900" dirty="0"/>
              <a:t>Use terminology relevant to the industry or position to demonstrate your knowledge and expertise.</a:t>
            </a:r>
          </a:p>
          <a:p>
            <a:r>
              <a:rPr lang="en-US" sz="2900" b="1" dirty="0"/>
              <a:t>Maintain Eye Contact</a:t>
            </a:r>
            <a:r>
              <a:rPr lang="en-US" sz="2900" dirty="0"/>
              <a:t>:</a:t>
            </a:r>
          </a:p>
          <a:p>
            <a:pPr lvl="1"/>
            <a:r>
              <a:rPr lang="en-US" sz="2900" dirty="0"/>
              <a:t>Establish and maintain eye contact with the interviewer to demonstrate attentiveness and engagement.</a:t>
            </a:r>
          </a:p>
          <a:p>
            <a:pPr lvl="1"/>
            <a:r>
              <a:rPr lang="en-US" sz="2900" dirty="0"/>
              <a:t>Avoid staring or looking away excessively, as this can convey nervousness or disinterest.</a:t>
            </a:r>
          </a:p>
          <a:p>
            <a:r>
              <a:rPr lang="en-US" sz="2900" b="1" dirty="0"/>
              <a:t>Body Language</a:t>
            </a:r>
            <a:r>
              <a:rPr lang="en-US" sz="2900" dirty="0"/>
              <a:t>:</a:t>
            </a:r>
          </a:p>
          <a:p>
            <a:pPr lvl="1"/>
            <a:r>
              <a:rPr lang="en-US" sz="2900" dirty="0"/>
              <a:t>Maintain open and confident body language by sitting up straight, leaning slightly forward, and avoiding slouching or crossing your arms.</a:t>
            </a:r>
          </a:p>
          <a:p>
            <a:pPr lvl="1"/>
            <a:r>
              <a:rPr lang="en-US" sz="2900" dirty="0"/>
              <a:t>Use gestures sparingly to emphasize key points, but avoid excessive or distracting movements.</a:t>
            </a:r>
          </a:p>
          <a:p>
            <a:r>
              <a:rPr lang="en-US" sz="2900" b="1" dirty="0"/>
              <a:t>Listen Actively</a:t>
            </a:r>
            <a:r>
              <a:rPr lang="en-US" sz="2900" dirty="0"/>
              <a:t>:</a:t>
            </a:r>
          </a:p>
          <a:p>
            <a:pPr lvl="1"/>
            <a:r>
              <a:rPr lang="en-US" sz="2900" dirty="0"/>
              <a:t>Demonstrate active listening by nodding, paraphrasing, and asking clarifying questions when necessary.</a:t>
            </a:r>
          </a:p>
          <a:p>
            <a:pPr lvl="1"/>
            <a:r>
              <a:rPr lang="en-US" sz="2900" dirty="0"/>
              <a:t>Avoid interrupting the interviewer and allow them to complete their thoughts before responding.</a:t>
            </a:r>
          </a:p>
          <a:p>
            <a:endParaRPr lang="en-IN" sz="2900" dirty="0"/>
          </a:p>
        </p:txBody>
      </p:sp>
    </p:spTree>
    <p:extLst>
      <p:ext uri="{BB962C8B-B14F-4D97-AF65-F5344CB8AC3E}">
        <p14:creationId xmlns:p14="http://schemas.microsoft.com/office/powerpoint/2010/main" val="131542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endParaRPr lang="en-IN" dirty="0"/>
          </a:p>
        </p:txBody>
      </p:sp>
      <p:sp>
        <p:nvSpPr>
          <p:cNvPr id="3" name="Content Placeholder 2"/>
          <p:cNvSpPr>
            <a:spLocks noGrp="1"/>
          </p:cNvSpPr>
          <p:nvPr>
            <p:ph idx="1"/>
          </p:nvPr>
        </p:nvSpPr>
        <p:spPr>
          <a:xfrm>
            <a:off x="457200" y="1052736"/>
            <a:ext cx="8229600" cy="5256584"/>
          </a:xfrm>
        </p:spPr>
        <p:txBody>
          <a:bodyPr/>
          <a:lstStyle/>
          <a:p>
            <a:pPr marL="0" indent="0">
              <a:buNone/>
            </a:pPr>
            <a:r>
              <a:rPr lang="en-IN" dirty="0" smtClean="0"/>
              <a:t>			</a:t>
            </a:r>
          </a:p>
          <a:p>
            <a:pPr marL="0" indent="0">
              <a:buNone/>
            </a:pPr>
            <a:r>
              <a:rPr lang="en-IN" dirty="0"/>
              <a:t>	</a:t>
            </a:r>
            <a:r>
              <a:rPr lang="en-IN" dirty="0" smtClean="0"/>
              <a:t>		Module-III</a:t>
            </a:r>
          </a:p>
          <a:p>
            <a:endParaRPr lang="en-IN" dirty="0" smtClean="0"/>
          </a:p>
          <a:p>
            <a:pPr marL="0" indent="0">
              <a:buNone/>
            </a:pPr>
            <a:r>
              <a:rPr lang="en-IN" dirty="0" smtClean="0"/>
              <a:t>			Section-V</a:t>
            </a:r>
          </a:p>
          <a:p>
            <a:endParaRPr lang="en-IN" dirty="0" smtClean="0"/>
          </a:p>
          <a:p>
            <a:pPr marL="0" indent="0">
              <a:buNone/>
            </a:pPr>
            <a:r>
              <a:rPr lang="en-IN" dirty="0" smtClean="0"/>
              <a:t>	</a:t>
            </a:r>
            <a:r>
              <a:rPr lang="en-IN" smtClean="0"/>
              <a:t>	   Group Discussions</a:t>
            </a:r>
            <a:endParaRPr lang="en-IN" dirty="0" smtClean="0"/>
          </a:p>
        </p:txBody>
      </p:sp>
    </p:spTree>
    <p:extLst>
      <p:ext uri="{BB962C8B-B14F-4D97-AF65-F5344CB8AC3E}">
        <p14:creationId xmlns:p14="http://schemas.microsoft.com/office/powerpoint/2010/main" val="249009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Group Discussion</a:t>
            </a:r>
            <a:endParaRPr lang="en-IN" dirty="0"/>
          </a:p>
        </p:txBody>
      </p:sp>
      <p:sp>
        <p:nvSpPr>
          <p:cNvPr id="3" name="Content Placeholder 2"/>
          <p:cNvSpPr>
            <a:spLocks noGrp="1"/>
          </p:cNvSpPr>
          <p:nvPr>
            <p:ph idx="1"/>
          </p:nvPr>
        </p:nvSpPr>
        <p:spPr>
          <a:xfrm>
            <a:off x="457200" y="980728"/>
            <a:ext cx="8229600" cy="5472608"/>
          </a:xfrm>
        </p:spPr>
        <p:txBody>
          <a:bodyPr>
            <a:normAutofit fontScale="92500"/>
          </a:bodyPr>
          <a:lstStyle/>
          <a:p>
            <a:pPr marL="0" indent="0">
              <a:buNone/>
            </a:pPr>
            <a:r>
              <a:rPr lang="en-US" sz="1600" dirty="0" smtClean="0"/>
              <a:t>A </a:t>
            </a:r>
            <a:r>
              <a:rPr lang="en-US" sz="1600" dirty="0"/>
              <a:t>group discussion is a structured conversation or exchange of ideas among a small group of individuals, typically ranging from 5 to 15 participants, with a designated moderator or facilitator. Group discussions are commonly used in various settings such as educational institutions, corporate environments, and social gatherings to explore topics, solve problems, make decisions, or exchange perspectives</a:t>
            </a:r>
            <a:r>
              <a:rPr lang="en-US" sz="1600" dirty="0" smtClean="0"/>
              <a:t>.</a:t>
            </a:r>
          </a:p>
          <a:p>
            <a:pPr marL="0" indent="0">
              <a:buNone/>
            </a:pPr>
            <a:endParaRPr lang="en-US" sz="1600" dirty="0"/>
          </a:p>
          <a:p>
            <a:r>
              <a:rPr lang="en-US" sz="1600" dirty="0"/>
              <a:t>The purpose of a group discussion can vary depending on the context in which it is conducted. Here are some common purposes of group discussions:</a:t>
            </a:r>
          </a:p>
          <a:p>
            <a:r>
              <a:rPr lang="en-US" sz="1600" b="1" dirty="0"/>
              <a:t>Information Sharing</a:t>
            </a:r>
            <a:r>
              <a:rPr lang="en-US" sz="1600" dirty="0"/>
              <a:t>: Group discussions can be used to disseminate information on a particular topic, project, or initiative to a group of individuals. Participants share their knowledge, experiences, and insights to increase awareness and understanding among the group members.</a:t>
            </a:r>
          </a:p>
          <a:p>
            <a:r>
              <a:rPr lang="en-US" sz="1600" b="1" dirty="0"/>
              <a:t>Problem Solving</a:t>
            </a:r>
            <a:r>
              <a:rPr lang="en-US" sz="1600" dirty="0"/>
              <a:t>: Group discussions provide a platform for brainstorming ideas, analyzing problems, and generating solutions collaboratively. By pooling together diverse perspectives and expertise, groups can explore different approaches and identify innovative solutions to complex issues.</a:t>
            </a:r>
          </a:p>
          <a:p>
            <a:r>
              <a:rPr lang="en-US" sz="1600" b="1" dirty="0"/>
              <a:t>Decision Making</a:t>
            </a:r>
            <a:r>
              <a:rPr lang="en-US" sz="1600" dirty="0"/>
              <a:t>: Group discussions facilitate collective decision-making processes by allowing participants to weigh options, consider alternatives, and reach consensus or make informed choices. Discussions help clarify goals, evaluate risks, and establish priorities before making decisions.</a:t>
            </a:r>
          </a:p>
          <a:p>
            <a:r>
              <a:rPr lang="en-US" sz="1600" b="1" dirty="0"/>
              <a:t>Debate and Analysis</a:t>
            </a:r>
            <a:r>
              <a:rPr lang="en-US" sz="1600" dirty="0"/>
              <a:t>: Group discussions can involve debating controversial topics or analyzing different viewpoints on a subject matter. Participants engage in critical thinking, argumentation, and evidence-based reasoning to evaluate opposing perspectives and arrive at informed conclusions.</a:t>
            </a:r>
          </a:p>
          <a:p>
            <a:pPr marL="0" indent="0">
              <a:buNone/>
            </a:pPr>
            <a:endParaRPr lang="en-IN" sz="1600" dirty="0"/>
          </a:p>
        </p:txBody>
      </p:sp>
    </p:spTree>
    <p:extLst>
      <p:ext uri="{BB962C8B-B14F-4D97-AF65-F5344CB8AC3E}">
        <p14:creationId xmlns:p14="http://schemas.microsoft.com/office/powerpoint/2010/main" val="394997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r>
              <a:rPr lang="en-US" sz="2400" dirty="0" smtClean="0"/>
              <a:t>Art </a:t>
            </a:r>
            <a:r>
              <a:rPr lang="en-US" sz="2400" dirty="0"/>
              <a:t>of </a:t>
            </a:r>
            <a:r>
              <a:rPr lang="en-US" sz="2400" dirty="0" smtClean="0"/>
              <a:t>Guiding </a:t>
            </a:r>
            <a:r>
              <a:rPr lang="en-US" sz="2400" dirty="0"/>
              <a:t>and </a:t>
            </a:r>
            <a:r>
              <a:rPr lang="en-US" sz="2400" dirty="0" smtClean="0"/>
              <a:t>Controlling Group </a:t>
            </a:r>
            <a:r>
              <a:rPr lang="en-US" sz="2400" dirty="0"/>
              <a:t>discussion</a:t>
            </a:r>
            <a:endParaRPr lang="en-IN" sz="2400" dirty="0"/>
          </a:p>
        </p:txBody>
      </p:sp>
      <p:sp>
        <p:nvSpPr>
          <p:cNvPr id="3" name="Content Placeholder 2"/>
          <p:cNvSpPr>
            <a:spLocks noGrp="1"/>
          </p:cNvSpPr>
          <p:nvPr>
            <p:ph idx="1"/>
          </p:nvPr>
        </p:nvSpPr>
        <p:spPr>
          <a:xfrm>
            <a:off x="457200" y="908720"/>
            <a:ext cx="8229600" cy="5760640"/>
          </a:xfrm>
        </p:spPr>
        <p:txBody>
          <a:bodyPr>
            <a:normAutofit lnSpcReduction="10000"/>
          </a:bodyPr>
          <a:lstStyle/>
          <a:p>
            <a:pPr marL="0" indent="0">
              <a:buNone/>
            </a:pPr>
            <a:r>
              <a:rPr lang="en-US" sz="2000" dirty="0"/>
              <a:t>Guiding and controlling a group discussion effectively requires a combination of facilitation skills, leadership qualities, and a deep understanding of group dynamics</a:t>
            </a:r>
            <a:r>
              <a:rPr lang="en-US" sz="2000" dirty="0" smtClean="0"/>
              <a:t>.</a:t>
            </a:r>
            <a:endParaRPr lang="en-US" sz="2000" dirty="0"/>
          </a:p>
          <a:p>
            <a:r>
              <a:rPr lang="en-US" sz="2000" b="1" dirty="0"/>
              <a:t>Set Clear Objectives</a:t>
            </a:r>
            <a:r>
              <a:rPr lang="en-US" sz="2000" dirty="0"/>
              <a:t>: Clearly define the purpose and goals of the discussion at the outset. Communicate these objectives to the group to provide focus and direction.</a:t>
            </a:r>
          </a:p>
          <a:p>
            <a:r>
              <a:rPr lang="en-US" sz="2000" b="1" dirty="0"/>
              <a:t>Establish Ground Rules</a:t>
            </a:r>
            <a:r>
              <a:rPr lang="en-US" sz="2000" dirty="0"/>
              <a:t>: Set ground rules for the discussion to ensure a respectful and productive environment. Rules may include guidelines for speaking time limits, active listening, and respectful communication.</a:t>
            </a:r>
          </a:p>
          <a:p>
            <a:r>
              <a:rPr lang="en-US" sz="2000" b="1" dirty="0"/>
              <a:t>Manage Time</a:t>
            </a:r>
            <a:r>
              <a:rPr lang="en-US" sz="2000" dirty="0"/>
              <a:t>: Allocate sufficient time for each agenda item and monitor the discussion to ensure that it stays on track. Use timekeeping techniques such as setting time limits for each topic or agenda item.</a:t>
            </a:r>
          </a:p>
          <a:p>
            <a:r>
              <a:rPr lang="en-US" sz="2000" b="1" dirty="0"/>
              <a:t>Encourage Participation</a:t>
            </a:r>
            <a:r>
              <a:rPr lang="en-US" sz="2000" dirty="0"/>
              <a:t>: Foster an inclusive environment where all participants feel comfortable contributing. Encourage quieter members to speak up and actively solicit input from all participants.</a:t>
            </a:r>
          </a:p>
          <a:p>
            <a:r>
              <a:rPr lang="en-US" sz="2000" b="1" dirty="0"/>
              <a:t>Manage Dominant Speakers</a:t>
            </a:r>
            <a:r>
              <a:rPr lang="en-US" sz="2000" dirty="0"/>
              <a:t>: Address dominance or monopolization by certain individuals diplomatically. Encourage these participants to allow others to speak and facilitate balanced participation.</a:t>
            </a:r>
          </a:p>
          <a:p>
            <a:pPr marL="0" indent="0">
              <a:buNone/>
            </a:pPr>
            <a:endParaRPr lang="en-IN" sz="2000" dirty="0"/>
          </a:p>
        </p:txBody>
      </p:sp>
    </p:spTree>
    <p:extLst>
      <p:ext uri="{BB962C8B-B14F-4D97-AF65-F5344CB8AC3E}">
        <p14:creationId xmlns:p14="http://schemas.microsoft.com/office/powerpoint/2010/main" val="82675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US" sz="2800" dirty="0" smtClean="0"/>
              <a:t>Art of Guiding and Controlling Group discussion…</a:t>
            </a:r>
            <a:endParaRPr lang="en-IN" sz="2800" dirty="0"/>
          </a:p>
        </p:txBody>
      </p:sp>
      <p:sp>
        <p:nvSpPr>
          <p:cNvPr id="3" name="Content Placeholder 2"/>
          <p:cNvSpPr>
            <a:spLocks noGrp="1"/>
          </p:cNvSpPr>
          <p:nvPr>
            <p:ph idx="1"/>
          </p:nvPr>
        </p:nvSpPr>
        <p:spPr>
          <a:xfrm>
            <a:off x="457200" y="1052736"/>
            <a:ext cx="8229600" cy="5328592"/>
          </a:xfrm>
        </p:spPr>
        <p:txBody>
          <a:bodyPr>
            <a:normAutofit fontScale="62500" lnSpcReduction="20000"/>
          </a:bodyPr>
          <a:lstStyle/>
          <a:p>
            <a:r>
              <a:rPr lang="en-US" b="1" dirty="0"/>
              <a:t>Use Active Listening</a:t>
            </a:r>
            <a:r>
              <a:rPr lang="en-US" dirty="0"/>
              <a:t>: Practice active listening to understand the perspectives of each participant fully. Reflect back key points, summarize discussions, and ask clarifying questions to ensure comprehension.</a:t>
            </a:r>
          </a:p>
          <a:p>
            <a:r>
              <a:rPr lang="en-US" b="1" dirty="0"/>
              <a:t>Facilitate Discussion Flow</a:t>
            </a:r>
            <a:r>
              <a:rPr lang="en-US" dirty="0"/>
              <a:t>: Guide the discussion by asking open-ended questions, probing for deeper insights, and facilitating transitions between topics. Use techniques such as summarizing key points, paraphrasing, and linking ideas to maintain coherence and flow.</a:t>
            </a:r>
          </a:p>
          <a:p>
            <a:r>
              <a:rPr lang="en-US" b="1" dirty="0"/>
              <a:t>Manage Conflict</a:t>
            </a:r>
            <a:r>
              <a:rPr lang="en-US" dirty="0"/>
              <a:t>: Address conflicts or disagreements constructively by acknowledging differing viewpoints and facilitating open dialogue. Encourage respectful communication and help the group find common ground or consensus.</a:t>
            </a:r>
          </a:p>
          <a:p>
            <a:r>
              <a:rPr lang="en-US" b="1" dirty="0"/>
              <a:t>Stay Neutral</a:t>
            </a:r>
            <a:r>
              <a:rPr lang="en-US" dirty="0"/>
              <a:t>: Maintain impartiality and avoid imposing personal opinions or biases on the discussion. Act as a neutral facilitator who guides the conversation without influencing outcomes.</a:t>
            </a:r>
          </a:p>
          <a:p>
            <a:r>
              <a:rPr lang="en-US" b="1" dirty="0"/>
              <a:t>Adapt to Group Dynamics</a:t>
            </a:r>
            <a:r>
              <a:rPr lang="en-US" dirty="0"/>
              <a:t>: Be attentive to the dynamics of the group and adapt your approach accordingly. Recognize when to intervene, redirect, or encourage certain behaviors to keep the discussion productive.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632509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sz="2800" dirty="0" smtClean="0"/>
              <a:t>Personality </a:t>
            </a:r>
            <a:r>
              <a:rPr lang="en-US" sz="2800" dirty="0"/>
              <a:t>test through group discussion</a:t>
            </a:r>
            <a:endParaRPr lang="en-IN" sz="2800" dirty="0"/>
          </a:p>
        </p:txBody>
      </p:sp>
      <p:sp>
        <p:nvSpPr>
          <p:cNvPr id="3" name="Content Placeholder 2"/>
          <p:cNvSpPr>
            <a:spLocks noGrp="1"/>
          </p:cNvSpPr>
          <p:nvPr>
            <p:ph idx="1"/>
          </p:nvPr>
        </p:nvSpPr>
        <p:spPr>
          <a:xfrm>
            <a:off x="457200" y="1124744"/>
            <a:ext cx="8363272" cy="5400600"/>
          </a:xfrm>
        </p:spPr>
        <p:txBody>
          <a:bodyPr>
            <a:normAutofit fontScale="70000" lnSpcReduction="20000"/>
          </a:bodyPr>
          <a:lstStyle/>
          <a:p>
            <a:endParaRPr lang="en-US" dirty="0"/>
          </a:p>
          <a:p>
            <a:pPr lvl="1"/>
            <a:r>
              <a:rPr lang="en-US" b="1" dirty="0"/>
              <a:t>Select a Personality Assessment Tool</a:t>
            </a:r>
            <a:r>
              <a:rPr lang="en-US" dirty="0"/>
              <a:t>: Choose a reputable personality assessment tool that is suitable for group settings. Examples include the Myers-Briggs Type Indicator (MBTI), DISC assessment, or the Big Five Personality Traits.</a:t>
            </a:r>
          </a:p>
          <a:p>
            <a:pPr lvl="1"/>
            <a:r>
              <a:rPr lang="en-US" b="1" dirty="0"/>
              <a:t>Preparation</a:t>
            </a:r>
            <a:r>
              <a:rPr lang="en-US" dirty="0"/>
              <a:t>: Provide participants with instructions and background information about the personality assessment tool to ensure they understand its purpose and how it will be used. Make sure participants feel comfortable and assured that their responses will be kept confidential.</a:t>
            </a:r>
          </a:p>
          <a:p>
            <a:pPr lvl="1"/>
            <a:r>
              <a:rPr lang="en-US" b="1" dirty="0"/>
              <a:t>Administer the Assessment</a:t>
            </a:r>
            <a:r>
              <a:rPr lang="en-US" dirty="0"/>
              <a:t>: Have participants complete the personality assessment individually before the group discussion. Ensure that the assessment is administered in a controlled environment to maintain accuracy and reliability.</a:t>
            </a:r>
          </a:p>
          <a:p>
            <a:pPr lvl="1"/>
            <a:r>
              <a:rPr lang="en-US" b="1" dirty="0"/>
              <a:t>Group Discussion Format</a:t>
            </a:r>
            <a:r>
              <a:rPr lang="en-US" dirty="0"/>
              <a:t>:</a:t>
            </a:r>
          </a:p>
          <a:p>
            <a:pPr lvl="2"/>
            <a:r>
              <a:rPr lang="en-US" b="1" dirty="0"/>
              <a:t>Introduction</a:t>
            </a:r>
            <a:r>
              <a:rPr lang="en-US" dirty="0"/>
              <a:t>: Start the group discussion by introducing the purpose of the personality test and the format of the discussion.</a:t>
            </a:r>
          </a:p>
          <a:p>
            <a:pPr marL="0" indent="0">
              <a:buNone/>
            </a:pPr>
            <a:r>
              <a:rPr lang="en-US" dirty="0"/>
              <a:t/>
            </a:r>
            <a:br>
              <a:rPr lang="en-US" dirty="0"/>
            </a:br>
            <a:endParaRPr lang="en-IN" dirty="0"/>
          </a:p>
        </p:txBody>
      </p:sp>
    </p:spTree>
    <p:extLst>
      <p:ext uri="{BB962C8B-B14F-4D97-AF65-F5344CB8AC3E}">
        <p14:creationId xmlns:p14="http://schemas.microsoft.com/office/powerpoint/2010/main" val="153478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sz="2800" dirty="0" smtClean="0"/>
              <a:t>Personality test through group discussion</a:t>
            </a:r>
            <a:endParaRPr lang="en-IN" sz="2800" dirty="0"/>
          </a:p>
        </p:txBody>
      </p:sp>
      <p:sp>
        <p:nvSpPr>
          <p:cNvPr id="3" name="Content Placeholder 2"/>
          <p:cNvSpPr>
            <a:spLocks noGrp="1"/>
          </p:cNvSpPr>
          <p:nvPr>
            <p:ph idx="1"/>
          </p:nvPr>
        </p:nvSpPr>
        <p:spPr>
          <a:xfrm>
            <a:off x="457200" y="1196752"/>
            <a:ext cx="8229600" cy="4929411"/>
          </a:xfrm>
        </p:spPr>
        <p:txBody>
          <a:bodyPr>
            <a:noAutofit/>
          </a:bodyPr>
          <a:lstStyle/>
          <a:p>
            <a:endParaRPr lang="en-US" sz="1400" dirty="0"/>
          </a:p>
          <a:p>
            <a:pPr lvl="1"/>
            <a:r>
              <a:rPr lang="en-US" sz="1400" b="1" dirty="0" smtClean="0"/>
              <a:t>facilitator </a:t>
            </a:r>
            <a:r>
              <a:rPr lang="en-US" sz="1400" b="1" dirty="0"/>
              <a:t>Guidance</a:t>
            </a:r>
            <a:r>
              <a:rPr lang="en-US" sz="1400" dirty="0"/>
              <a:t>: Guide the discussion by asking open-ended questions, probing for deeper insights, and facilitating respectful dialogue. Keep the discussion focused and on track.</a:t>
            </a:r>
          </a:p>
          <a:p>
            <a:pPr lvl="1"/>
            <a:r>
              <a:rPr lang="en-US" sz="1400" b="1" dirty="0"/>
              <a:t>Reflection and Synthesis</a:t>
            </a:r>
            <a:r>
              <a:rPr lang="en-US" sz="1400" dirty="0"/>
              <a:t>: Towards the end of the discussion, facilitate a reflection session where participants share what they've learned about themselves and others. Encourage participants to identify strengths, weaknesses, and areas for growth.</a:t>
            </a:r>
          </a:p>
          <a:p>
            <a:pPr lvl="1"/>
            <a:r>
              <a:rPr lang="en-US" sz="1400" b="1" dirty="0"/>
              <a:t>Closure</a:t>
            </a:r>
            <a:r>
              <a:rPr lang="en-US" sz="1400" dirty="0"/>
              <a:t>: Summarize key insights and conclusions reached during the discussion. Thank participants for their participation and encourage them to apply their newfound self-awareness in their personal and professional lives.</a:t>
            </a:r>
          </a:p>
          <a:p>
            <a:r>
              <a:rPr lang="en-US" sz="1400" b="1" dirty="0"/>
              <a:t>Follow-Up</a:t>
            </a:r>
            <a:r>
              <a:rPr lang="en-US" sz="1400" dirty="0"/>
              <a:t>: Provide participants with resources and recommendations for further exploration of personality types and interpersonal dynamics. Encourage ongoing reflection and self-awareness.</a:t>
            </a:r>
          </a:p>
          <a:p>
            <a:r>
              <a:rPr lang="en-US" sz="1400" b="1" dirty="0"/>
              <a:t>Confidentiality</a:t>
            </a:r>
            <a:r>
              <a:rPr lang="en-US" sz="1400" dirty="0"/>
              <a:t>: Emphasize the importance of confidentiality and respect for each participant's privacy. Reassure participants that their assessment results will be kept confidential and used only for the purposes of the discussion.</a:t>
            </a:r>
          </a:p>
          <a:p>
            <a:pPr marL="0" indent="0">
              <a:buNone/>
            </a:pPr>
            <a:r>
              <a:rPr lang="en-US" sz="1400" dirty="0" smtClean="0"/>
              <a:t/>
            </a:r>
            <a:br>
              <a:rPr lang="en-US" sz="1400" dirty="0" smtClean="0"/>
            </a:br>
            <a:endParaRPr lang="en-IN" sz="1400" dirty="0"/>
          </a:p>
        </p:txBody>
      </p:sp>
    </p:spTree>
    <p:extLst>
      <p:ext uri="{BB962C8B-B14F-4D97-AF65-F5344CB8AC3E}">
        <p14:creationId xmlns:p14="http://schemas.microsoft.com/office/powerpoint/2010/main" val="67846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Lateral Thinking</a:t>
            </a:r>
            <a:endParaRPr lang="en-IN" dirty="0"/>
          </a:p>
        </p:txBody>
      </p:sp>
      <p:sp>
        <p:nvSpPr>
          <p:cNvPr id="3" name="Content Placeholder 2"/>
          <p:cNvSpPr>
            <a:spLocks noGrp="1"/>
          </p:cNvSpPr>
          <p:nvPr>
            <p:ph idx="1"/>
          </p:nvPr>
        </p:nvSpPr>
        <p:spPr>
          <a:xfrm>
            <a:off x="457200" y="692696"/>
            <a:ext cx="8229600" cy="5760640"/>
          </a:xfrm>
        </p:spPr>
        <p:txBody>
          <a:bodyPr>
            <a:normAutofit fontScale="25000" lnSpcReduction="20000"/>
          </a:bodyPr>
          <a:lstStyle/>
          <a:p>
            <a:pPr marL="0" indent="0">
              <a:buNone/>
            </a:pPr>
            <a:endParaRPr lang="en-US" sz="2900" dirty="0" smtClean="0"/>
          </a:p>
          <a:p>
            <a:pPr marL="0" indent="0">
              <a:buNone/>
            </a:pPr>
            <a:endParaRPr lang="en-US" sz="2900" dirty="0"/>
          </a:p>
          <a:p>
            <a:pPr marL="0" indent="0">
              <a:buNone/>
            </a:pPr>
            <a:r>
              <a:rPr lang="en-US" sz="5600" dirty="0" smtClean="0"/>
              <a:t>Lateral </a:t>
            </a:r>
            <a:r>
              <a:rPr lang="en-US" sz="5600" dirty="0"/>
              <a:t>thinking in group discussions involves encouraging participants to approach problems or topics from unconventional angles, think creatively, and generate innovative solutions. Here's how you can incorporate lateral thinking into group discussions</a:t>
            </a:r>
            <a:r>
              <a:rPr lang="en-US" sz="5600" dirty="0" smtClean="0"/>
              <a:t>:</a:t>
            </a:r>
          </a:p>
          <a:p>
            <a:endParaRPr lang="en-US" sz="5600" b="1" dirty="0" smtClean="0"/>
          </a:p>
          <a:p>
            <a:r>
              <a:rPr lang="en-US" sz="5600" b="1" dirty="0" smtClean="0"/>
              <a:t>Set </a:t>
            </a:r>
            <a:r>
              <a:rPr lang="en-US" sz="5600" b="1" dirty="0"/>
              <a:t>the Stage</a:t>
            </a:r>
            <a:r>
              <a:rPr lang="en-US" sz="5600" dirty="0"/>
              <a:t>:</a:t>
            </a:r>
          </a:p>
          <a:p>
            <a:pPr lvl="1"/>
            <a:r>
              <a:rPr lang="en-US" sz="5600" dirty="0"/>
              <a:t>Establish a supportive and open-minded atmosphere where participants feel encouraged to think creatively and express unconventional ideas.</a:t>
            </a:r>
          </a:p>
          <a:p>
            <a:pPr lvl="1"/>
            <a:r>
              <a:rPr lang="en-US" sz="5600" dirty="0"/>
              <a:t>Emphasize the importance of exploring diverse perspectives and thinking outside the box to solve problems or address challenges.</a:t>
            </a:r>
          </a:p>
          <a:p>
            <a:r>
              <a:rPr lang="en-US" sz="5600" b="1" dirty="0"/>
              <a:t>Pose Provocative Questions</a:t>
            </a:r>
            <a:r>
              <a:rPr lang="en-US" sz="5600" dirty="0"/>
              <a:t>:</a:t>
            </a:r>
          </a:p>
          <a:p>
            <a:pPr lvl="1"/>
            <a:r>
              <a:rPr lang="en-US" sz="5600" dirty="0"/>
              <a:t>Begin the discussion by posing thought-provoking questions that challenge conventional wisdom and encourage creative thinking.</a:t>
            </a:r>
          </a:p>
          <a:p>
            <a:pPr lvl="1"/>
            <a:r>
              <a:rPr lang="en-US" sz="5600" dirty="0"/>
              <a:t>Ask "what if" or "how might we" questions that prompt participants to consider alternative possibilities and explore new avenues of thought.</a:t>
            </a:r>
          </a:p>
          <a:p>
            <a:r>
              <a:rPr lang="en-US" sz="5600" b="1" dirty="0"/>
              <a:t>Encourage Brainstorming</a:t>
            </a:r>
            <a:r>
              <a:rPr lang="en-US" sz="5600" dirty="0"/>
              <a:t>:</a:t>
            </a:r>
          </a:p>
          <a:p>
            <a:pPr lvl="1"/>
            <a:r>
              <a:rPr lang="en-US" sz="5600" dirty="0"/>
              <a:t>Facilitate a brainstorming session where participants freely generate ideas without judgment or criticism.</a:t>
            </a:r>
          </a:p>
          <a:p>
            <a:pPr lvl="1"/>
            <a:r>
              <a:rPr lang="en-US" sz="5600" dirty="0"/>
              <a:t>Encourage participants to build on each other's ideas, spark new connections, and explore unconventional solutions.</a:t>
            </a:r>
          </a:p>
          <a:p>
            <a:r>
              <a:rPr lang="en-US" sz="5600" b="1" dirty="0"/>
              <a:t>Use Creative Thinking Techniques</a:t>
            </a:r>
            <a:r>
              <a:rPr lang="en-US" sz="5600" dirty="0"/>
              <a:t>:</a:t>
            </a:r>
          </a:p>
          <a:p>
            <a:pPr lvl="1"/>
            <a:r>
              <a:rPr lang="en-US" sz="5600" dirty="0"/>
              <a:t>Introduce creative thinking techniques such as mind mapping, role-playing, or lateral thinking puzzles to stimulate innovative thinking.</a:t>
            </a:r>
          </a:p>
          <a:p>
            <a:pPr lvl="1"/>
            <a:r>
              <a:rPr lang="en-US" sz="5600" dirty="0"/>
              <a:t>Encourage participants to use analogies, metaphors, or visualizations to approach problems from different perspectives.</a:t>
            </a:r>
          </a:p>
          <a:p>
            <a:r>
              <a:rPr lang="en-US" sz="5600" b="1" dirty="0"/>
              <a:t>Challenge Assumptions</a:t>
            </a:r>
            <a:r>
              <a:rPr lang="en-US" sz="5600" dirty="0"/>
              <a:t>:</a:t>
            </a:r>
          </a:p>
          <a:p>
            <a:pPr lvl="1"/>
            <a:r>
              <a:rPr lang="en-US" sz="5600" dirty="0"/>
              <a:t>Encourage participants to question assumptions and reconsider established beliefs or norms.</a:t>
            </a:r>
          </a:p>
          <a:p>
            <a:pPr lvl="1"/>
            <a:r>
              <a:rPr lang="en-US" sz="5600" dirty="0"/>
              <a:t>Prompt participants to examine underlying assumptions and consider alternative viewpoints that challenge the status quo.</a:t>
            </a:r>
          </a:p>
          <a:p>
            <a:pPr marL="0" indent="0">
              <a:buNone/>
            </a:pPr>
            <a:r>
              <a:rPr lang="en-US" sz="5600" dirty="0" smtClean="0"/>
              <a:t/>
            </a:r>
            <a:br>
              <a:rPr lang="en-US" sz="5600" dirty="0" smtClean="0"/>
            </a:br>
            <a:endParaRPr lang="en-US" sz="5600" dirty="0"/>
          </a:p>
        </p:txBody>
      </p:sp>
    </p:spTree>
    <p:extLst>
      <p:ext uri="{BB962C8B-B14F-4D97-AF65-F5344CB8AC3E}">
        <p14:creationId xmlns:p14="http://schemas.microsoft.com/office/powerpoint/2010/main" val="311029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a:bodyPr>
          <a:lstStyle/>
          <a:p>
            <a:r>
              <a:rPr lang="en-IN" sz="2000" b="1" dirty="0" smtClean="0"/>
              <a:t>Participation Techniques</a:t>
            </a:r>
            <a:endParaRPr lang="en-IN" sz="2000" b="1" dirty="0"/>
          </a:p>
        </p:txBody>
      </p:sp>
      <p:sp>
        <p:nvSpPr>
          <p:cNvPr id="3" name="Content Placeholder 2"/>
          <p:cNvSpPr>
            <a:spLocks noGrp="1"/>
          </p:cNvSpPr>
          <p:nvPr>
            <p:ph idx="1"/>
          </p:nvPr>
        </p:nvSpPr>
        <p:spPr>
          <a:xfrm>
            <a:off x="457200" y="908720"/>
            <a:ext cx="8229600" cy="5544616"/>
          </a:xfrm>
        </p:spPr>
        <p:txBody>
          <a:bodyPr>
            <a:normAutofit fontScale="55000" lnSpcReduction="20000"/>
          </a:bodyPr>
          <a:lstStyle/>
          <a:p>
            <a:pPr marL="0" indent="0">
              <a:buNone/>
            </a:pPr>
            <a:r>
              <a:rPr lang="en-US" dirty="0" smtClean="0">
                <a:effectLst/>
              </a:rPr>
              <a:t>Encouraging participation is crucial for a successful group discussion as it ensures that all members contribute their ideas, insights, and perspectives. Here are some effective participation techniques to promote engagement and active involvement in group discussions:</a:t>
            </a:r>
          </a:p>
          <a:p>
            <a:pPr marL="0" indent="0">
              <a:buNone/>
            </a:pPr>
            <a:endParaRPr lang="en-US" dirty="0" smtClean="0">
              <a:effectLst/>
            </a:endParaRPr>
          </a:p>
          <a:p>
            <a:r>
              <a:rPr lang="en-US" b="1" dirty="0"/>
              <a:t>Icebreakers</a:t>
            </a:r>
            <a:r>
              <a:rPr lang="en-US" dirty="0"/>
              <a:t>: Start the discussion with an icebreaker activity to help participants feel comfortable and build rapport with one another. Icebreakers can range from simple introductions to more interactive games or exercises that encourage interaction.</a:t>
            </a:r>
          </a:p>
          <a:p>
            <a:r>
              <a:rPr lang="en-US" b="1" dirty="0"/>
              <a:t>Round-Robin Sharing</a:t>
            </a:r>
            <a:r>
              <a:rPr lang="en-US" dirty="0"/>
              <a:t>: Provide each participant with an opportunity to share their thoughts or responses in a structured round-robin format. This ensures that everyone has an equal chance to contribute without being interrupted.</a:t>
            </a:r>
          </a:p>
          <a:p>
            <a:r>
              <a:rPr lang="en-US" b="1" dirty="0"/>
              <a:t>Think-Pair-Share</a:t>
            </a:r>
            <a:r>
              <a:rPr lang="en-US" dirty="0"/>
              <a:t>: Have participants pair up and discuss a specific question or topic with their partner for a few minutes. Afterward, each pair shares their key insights or findings with the larger group. This technique encourages active participation and collaboration.</a:t>
            </a:r>
          </a:p>
          <a:p>
            <a:r>
              <a:rPr lang="en-US" b="1" dirty="0"/>
              <a:t>Brainstorming</a:t>
            </a:r>
            <a:r>
              <a:rPr lang="en-US" dirty="0"/>
              <a:t>: Facilitate a brainstorming session where participants generate ideas freely without judgment or criticism. Encourage participants to build on each other's ideas and explore unconventional solutions to problems.</a:t>
            </a:r>
          </a:p>
          <a:p>
            <a:r>
              <a:rPr lang="en-US" b="1" dirty="0"/>
              <a:t>Nominal Group Technique</a:t>
            </a:r>
            <a:r>
              <a:rPr lang="en-US" dirty="0"/>
              <a:t>: Have participants write down their ideas or responses individually before sharing them with the group. This technique allows all members to contribute without being influenced by others and ensures that quieter participants have an opportunity to share their thoughts.</a:t>
            </a:r>
          </a:p>
          <a:p>
            <a:endParaRPr lang="en-IN" dirty="0"/>
          </a:p>
        </p:txBody>
      </p:sp>
    </p:spTree>
    <p:extLst>
      <p:ext uri="{BB962C8B-B14F-4D97-AF65-F5344CB8AC3E}">
        <p14:creationId xmlns:p14="http://schemas.microsoft.com/office/powerpoint/2010/main" val="227551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7"/>
            <a:ext cx="8496944" cy="360039"/>
          </a:xfrm>
        </p:spPr>
        <p:txBody>
          <a:bodyPr>
            <a:noAutofit/>
          </a:bodyPr>
          <a:lstStyle/>
          <a:p>
            <a:r>
              <a:rPr lang="en-IN" sz="3200" dirty="0" smtClean="0"/>
              <a:t>INTERVIEW TECHNIQUE</a:t>
            </a:r>
            <a:endParaRPr lang="en-IN" sz="3200" dirty="0"/>
          </a:p>
        </p:txBody>
      </p:sp>
      <p:sp>
        <p:nvSpPr>
          <p:cNvPr id="3" name="Subtitle 2"/>
          <p:cNvSpPr>
            <a:spLocks noGrp="1"/>
          </p:cNvSpPr>
          <p:nvPr>
            <p:ph type="subTitle" idx="1"/>
          </p:nvPr>
        </p:nvSpPr>
        <p:spPr>
          <a:xfrm>
            <a:off x="395536" y="836712"/>
            <a:ext cx="8424936" cy="5760640"/>
          </a:xfrm>
        </p:spPr>
        <p:txBody>
          <a:bodyPr>
            <a:normAutofit fontScale="47500" lnSpcReduction="20000"/>
          </a:bodyPr>
          <a:lstStyle/>
          <a:p>
            <a:pPr algn="l"/>
            <a:r>
              <a:rPr lang="en-US" dirty="0" smtClean="0"/>
              <a:t>Types of Interview</a:t>
            </a:r>
          </a:p>
          <a:p>
            <a:pPr algn="l"/>
            <a:endParaRPr lang="en-US" dirty="0" smtClean="0"/>
          </a:p>
          <a:p>
            <a:pPr algn="l"/>
            <a:r>
              <a:rPr lang="en-US" dirty="0" smtClean="0"/>
              <a:t>1</a:t>
            </a:r>
            <a:r>
              <a:rPr lang="en-US" dirty="0"/>
              <a:t>. Personal Interview</a:t>
            </a:r>
          </a:p>
          <a:p>
            <a:pPr algn="l"/>
            <a:r>
              <a:rPr lang="en-US" dirty="0"/>
              <a:t>Also known as an individual interview, this face-to-face meeting occurs between the recruiter and the candidate. The aim of such an interview type is to carefully scrutinize the aspirant to ensure that he/she is suitable for the job profile as well as the company culture. Questions like ‘Tell me about yourself” or “what are your professional achievements” are often asked in personal </a:t>
            </a:r>
            <a:r>
              <a:rPr lang="en-US" dirty="0" smtClean="0"/>
              <a:t>interviews.</a:t>
            </a:r>
          </a:p>
          <a:p>
            <a:pPr algn="l"/>
            <a:r>
              <a:rPr lang="en-US" dirty="0" smtClean="0"/>
              <a:t>2. Panel Interview</a:t>
            </a:r>
          </a:p>
          <a:p>
            <a:pPr algn="l"/>
            <a:r>
              <a:rPr lang="en-US" dirty="0" smtClean="0"/>
              <a:t>In </a:t>
            </a:r>
            <a:r>
              <a:rPr lang="en-US" dirty="0"/>
              <a:t>this type of interview, there are multiple interviewers who assess the candidate. All types of questions from expertise to future aspirations may be covered in these interviews. These may include different professionals from the team who assess the candidate on different grounds. The decision in such interviews is collective. In such interviews, the candidate is keenly observed based on their skill set </a:t>
            </a:r>
            <a:r>
              <a:rPr lang="en-US" dirty="0" smtClean="0"/>
              <a:t>and body </a:t>
            </a:r>
            <a:r>
              <a:rPr lang="en-US" dirty="0"/>
              <a:t>language.</a:t>
            </a:r>
          </a:p>
          <a:p>
            <a:pPr algn="l"/>
            <a:r>
              <a:rPr lang="en-US" dirty="0" smtClean="0"/>
              <a:t>3</a:t>
            </a:r>
            <a:r>
              <a:rPr lang="en-US" dirty="0"/>
              <a:t>. Structured Interview</a:t>
            </a:r>
          </a:p>
          <a:p>
            <a:r>
              <a:rPr lang="en-US" dirty="0"/>
              <a:t>In such interviews, interviewers ask the same set of questions from all candidates. These can be open-ended or close-ended questions. If it is an open-ended question, then there can be multiple answers for a single question. If it is a close-ended question, there will only be a single answer. In this type of </a:t>
            </a:r>
            <a:r>
              <a:rPr lang="en-US" dirty="0" smtClean="0"/>
              <a:t>interview, the </a:t>
            </a:r>
            <a:r>
              <a:rPr lang="en-US" dirty="0"/>
              <a:t>interviewer compares candidates based on their responses to these questions. </a:t>
            </a:r>
          </a:p>
          <a:p>
            <a:pPr algn="l"/>
            <a:r>
              <a:rPr lang="en-US" dirty="0"/>
              <a:t>4. Unstructured Interview</a:t>
            </a:r>
          </a:p>
          <a:p>
            <a:r>
              <a:rPr lang="en-US" dirty="0"/>
              <a:t>Here, interviewers change questions based on the candidate’s response to the previous questions. There is no set format and there can be all types of interview questions that you may not predict. The interviewer may already have questions or they might base them on the interview progress.</a:t>
            </a:r>
          </a:p>
          <a:p>
            <a:pPr algn="l"/>
            <a:r>
              <a:rPr lang="en-US" dirty="0"/>
              <a:t>5. Stress </a:t>
            </a:r>
            <a:r>
              <a:rPr lang="en-US" dirty="0" smtClean="0"/>
              <a:t>Interview</a:t>
            </a:r>
          </a:p>
          <a:p>
            <a:pPr algn="l"/>
            <a:r>
              <a:rPr lang="en-US" dirty="0" smtClean="0"/>
              <a:t>These </a:t>
            </a:r>
            <a:r>
              <a:rPr lang="en-US" dirty="0"/>
              <a:t>are challenging in nature since the interview assesses your response to stressful situations. Interviewers want to ensure that your response will be constructive for the company. Such types of interview are common for high-stress job profiles.</a:t>
            </a:r>
          </a:p>
          <a:p>
            <a:endParaRPr lang="en-IN" dirty="0"/>
          </a:p>
        </p:txBody>
      </p:sp>
    </p:spTree>
    <p:extLst>
      <p:ext uri="{BB962C8B-B14F-4D97-AF65-F5344CB8AC3E}">
        <p14:creationId xmlns:p14="http://schemas.microsoft.com/office/powerpoint/2010/main" val="289506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Intricacies </a:t>
            </a:r>
            <a:r>
              <a:rPr lang="en-IN" dirty="0"/>
              <a:t>of interviews</a:t>
            </a:r>
          </a:p>
        </p:txBody>
      </p:sp>
      <p:sp>
        <p:nvSpPr>
          <p:cNvPr id="3" name="Content Placeholder 2"/>
          <p:cNvSpPr>
            <a:spLocks noGrp="1"/>
          </p:cNvSpPr>
          <p:nvPr>
            <p:ph idx="1"/>
          </p:nvPr>
        </p:nvSpPr>
        <p:spPr>
          <a:xfrm>
            <a:off x="457200" y="1196752"/>
            <a:ext cx="8229600" cy="5328592"/>
          </a:xfrm>
        </p:spPr>
        <p:txBody>
          <a:bodyPr>
            <a:normAutofit fontScale="47500" lnSpcReduction="20000"/>
          </a:bodyPr>
          <a:lstStyle/>
          <a:p>
            <a:r>
              <a:rPr lang="en-US" b="1" dirty="0"/>
              <a:t>Preparation</a:t>
            </a:r>
            <a:r>
              <a:rPr lang="en-US" dirty="0"/>
              <a:t>:</a:t>
            </a:r>
          </a:p>
          <a:p>
            <a:pPr lvl="1"/>
            <a:r>
              <a:rPr lang="en-US" b="1" dirty="0"/>
              <a:t>Research</a:t>
            </a:r>
            <a:r>
              <a:rPr lang="en-US" dirty="0"/>
              <a:t>: Understand the company, its culture, values, products/services, and recent news.</a:t>
            </a:r>
          </a:p>
          <a:p>
            <a:pPr lvl="1"/>
            <a:r>
              <a:rPr lang="en-US" b="1" dirty="0"/>
              <a:t>Self-assessment</a:t>
            </a:r>
            <a:r>
              <a:rPr lang="en-US" dirty="0"/>
              <a:t>: Reflect on your skills, experiences, and how they align with the job requirements.</a:t>
            </a:r>
          </a:p>
          <a:p>
            <a:pPr lvl="1"/>
            <a:r>
              <a:rPr lang="en-US" b="1" dirty="0"/>
              <a:t>Practice</a:t>
            </a:r>
            <a:r>
              <a:rPr lang="en-US" dirty="0"/>
              <a:t>: Rehearse answers to common interview questions and prepare examples that demonstrate your competencies.</a:t>
            </a:r>
          </a:p>
          <a:p>
            <a:pPr lvl="1"/>
            <a:r>
              <a:rPr lang="en-US" b="1" dirty="0"/>
              <a:t>Appearance</a:t>
            </a:r>
            <a:r>
              <a:rPr lang="en-US" dirty="0"/>
              <a:t>: Dress appropriately according to the company's culture and industry norms.</a:t>
            </a:r>
          </a:p>
          <a:p>
            <a:pPr lvl="1"/>
            <a:r>
              <a:rPr lang="en-US" b="1" dirty="0"/>
              <a:t>Logistics</a:t>
            </a:r>
            <a:r>
              <a:rPr lang="en-US" dirty="0"/>
              <a:t>: Plan your route to the interview location, ensuring punctuality.</a:t>
            </a:r>
          </a:p>
          <a:p>
            <a:endParaRPr lang="en-US" b="1" dirty="0" smtClean="0"/>
          </a:p>
          <a:p>
            <a:r>
              <a:rPr lang="en-US" b="1" dirty="0" smtClean="0"/>
              <a:t>During </a:t>
            </a:r>
            <a:r>
              <a:rPr lang="en-US" b="1" dirty="0"/>
              <a:t>the Interview</a:t>
            </a:r>
            <a:r>
              <a:rPr lang="en-US" dirty="0"/>
              <a:t>:</a:t>
            </a:r>
          </a:p>
          <a:p>
            <a:pPr lvl="1"/>
            <a:r>
              <a:rPr lang="en-US" b="1" dirty="0"/>
              <a:t>First Impressions</a:t>
            </a:r>
            <a:r>
              <a:rPr lang="en-US" dirty="0"/>
              <a:t>: Greet interviewers with a firm handshake, maintain eye contact, and demonstrate enthusiasm.</a:t>
            </a:r>
          </a:p>
          <a:p>
            <a:pPr lvl="1"/>
            <a:r>
              <a:rPr lang="en-US" b="1" dirty="0"/>
              <a:t>Active Listening</a:t>
            </a:r>
            <a:r>
              <a:rPr lang="en-US" dirty="0"/>
              <a:t>: Pay attention to questions, ask for clarification if needed, and respond thoughtfully.</a:t>
            </a:r>
          </a:p>
          <a:p>
            <a:pPr lvl="1"/>
            <a:r>
              <a:rPr lang="en-US" b="1" dirty="0"/>
              <a:t>Body Language</a:t>
            </a:r>
            <a:r>
              <a:rPr lang="en-US" dirty="0"/>
              <a:t>: Maintain good posture, nod to show understanding, and avoid fidgeting.</a:t>
            </a:r>
          </a:p>
          <a:p>
            <a:pPr lvl="1"/>
            <a:r>
              <a:rPr lang="en-US" b="1" dirty="0"/>
              <a:t>Communication</a:t>
            </a:r>
            <a:r>
              <a:rPr lang="en-US" dirty="0"/>
              <a:t>: Express yourself clearly, concisely, and confidently. Use STAR (Situation, Task, Action, Result) method to structure your responses for behavioral questions.</a:t>
            </a:r>
          </a:p>
          <a:p>
            <a:pPr lvl="1"/>
            <a:r>
              <a:rPr lang="en-US" b="1" dirty="0"/>
              <a:t>Asking Questions</a:t>
            </a:r>
            <a:r>
              <a:rPr lang="en-US" dirty="0"/>
              <a:t>: Prepare insightful questions about the role, team dynamics, and company culture.</a:t>
            </a:r>
          </a:p>
          <a:p>
            <a:endParaRPr lang="en-US" b="1" dirty="0" smtClean="0"/>
          </a:p>
          <a:p>
            <a:r>
              <a:rPr lang="en-US" b="1" dirty="0" smtClean="0"/>
              <a:t>Handling </a:t>
            </a:r>
            <a:r>
              <a:rPr lang="en-US" b="1" dirty="0"/>
              <a:t>Different Types of Interviews</a:t>
            </a:r>
            <a:r>
              <a:rPr lang="en-US" dirty="0"/>
              <a:t>:</a:t>
            </a:r>
          </a:p>
          <a:p>
            <a:pPr lvl="1"/>
            <a:r>
              <a:rPr lang="en-US" b="1" dirty="0"/>
              <a:t>Behavioral Interviews</a:t>
            </a:r>
            <a:r>
              <a:rPr lang="en-US" dirty="0"/>
              <a:t>: Be ready to discuss past experiences and how they relate to the job.</a:t>
            </a:r>
          </a:p>
          <a:p>
            <a:pPr lvl="1"/>
            <a:r>
              <a:rPr lang="en-US" b="1" dirty="0"/>
              <a:t>Technical Interviews</a:t>
            </a:r>
            <a:r>
              <a:rPr lang="en-US" dirty="0"/>
              <a:t>: Demonstrate your skills and problem-solving abilities through practical tasks or coding challenges.</a:t>
            </a:r>
          </a:p>
          <a:p>
            <a:pPr lvl="1"/>
            <a:r>
              <a:rPr lang="en-US" b="1" dirty="0"/>
              <a:t>Panel Interviews</a:t>
            </a:r>
            <a:r>
              <a:rPr lang="en-US" dirty="0"/>
              <a:t>: Engage with all panel members, addressing each person individually when answering questions.</a:t>
            </a:r>
          </a:p>
          <a:p>
            <a:pPr lvl="1"/>
            <a:r>
              <a:rPr lang="en-US" b="1" dirty="0"/>
              <a:t>Case Interviews</a:t>
            </a:r>
            <a:r>
              <a:rPr lang="en-US" dirty="0"/>
              <a:t>: Analyze a hypothetical scenario and present logical solutions.</a:t>
            </a: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975210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3200" dirty="0" smtClean="0"/>
              <a:t>Intricacies of interviews continue..</a:t>
            </a:r>
            <a:endParaRPr lang="en-IN" sz="3200" dirty="0"/>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r>
              <a:rPr lang="en-US" b="1" dirty="0"/>
              <a:t>Adapting to the Interviewer</a:t>
            </a:r>
            <a:r>
              <a:rPr lang="en-US" dirty="0"/>
              <a:t>:</a:t>
            </a:r>
          </a:p>
          <a:p>
            <a:pPr lvl="1"/>
            <a:r>
              <a:rPr lang="en-US" b="1" dirty="0"/>
              <a:t>Flexibility</a:t>
            </a:r>
            <a:r>
              <a:rPr lang="en-US" dirty="0"/>
              <a:t>: Adjust your communication style to match the interviewer's tone and demeanor.</a:t>
            </a:r>
          </a:p>
          <a:p>
            <a:pPr lvl="1"/>
            <a:r>
              <a:rPr lang="en-US" b="1" dirty="0"/>
              <a:t>Building Rapport</a:t>
            </a:r>
            <a:r>
              <a:rPr lang="en-US" dirty="0"/>
              <a:t>: Establish a connection by finding common ground or expressing genuine interest in the interviewer's background.</a:t>
            </a:r>
          </a:p>
          <a:p>
            <a:r>
              <a:rPr lang="en-US" b="1" dirty="0"/>
              <a:t>Handling Challenges</a:t>
            </a:r>
            <a:r>
              <a:rPr lang="en-US" dirty="0"/>
              <a:t>:</a:t>
            </a:r>
          </a:p>
          <a:p>
            <a:pPr lvl="1"/>
            <a:r>
              <a:rPr lang="en-US" b="1" dirty="0"/>
              <a:t>Tough Questions</a:t>
            </a:r>
            <a:r>
              <a:rPr lang="en-US" dirty="0"/>
              <a:t>: Stay composed and address them honestly, emphasizing your strengths and how you've overcome obstacles.</a:t>
            </a:r>
          </a:p>
          <a:p>
            <a:pPr lvl="1"/>
            <a:r>
              <a:rPr lang="en-US" b="1" dirty="0"/>
              <a:t>Silence</a:t>
            </a:r>
            <a:r>
              <a:rPr lang="en-US" dirty="0"/>
              <a:t>: Don't rush to fill pauses. Take your time to formulate thoughtful responses.</a:t>
            </a:r>
          </a:p>
          <a:p>
            <a:pPr lvl="1"/>
            <a:r>
              <a:rPr lang="en-US" b="1" dirty="0"/>
              <a:t>Handling Stress</a:t>
            </a:r>
            <a:r>
              <a:rPr lang="en-US" dirty="0"/>
              <a:t>: Practice relaxation techniques to stay calm and focused.</a:t>
            </a:r>
          </a:p>
          <a:p>
            <a:r>
              <a:rPr lang="en-US" b="1" dirty="0"/>
              <a:t>Closing the Interview</a:t>
            </a:r>
            <a:r>
              <a:rPr lang="en-US" dirty="0"/>
              <a:t>:</a:t>
            </a:r>
          </a:p>
          <a:p>
            <a:pPr lvl="1"/>
            <a:r>
              <a:rPr lang="en-US" b="1" dirty="0"/>
              <a:t>Expressing Interest</a:t>
            </a:r>
            <a:r>
              <a:rPr lang="en-US" dirty="0"/>
              <a:t>: Reinforce your enthusiasm for the role and the company.</a:t>
            </a:r>
          </a:p>
          <a:p>
            <a:pPr lvl="1"/>
            <a:r>
              <a:rPr lang="en-US" b="1" dirty="0"/>
              <a:t>Inquiring About Next Steps</a:t>
            </a:r>
            <a:r>
              <a:rPr lang="en-US" dirty="0"/>
              <a:t>: Ask about the timeline for decision-making and any follow-up steps.</a:t>
            </a:r>
          </a:p>
          <a:p>
            <a:pPr marL="0" indent="0">
              <a:buNone/>
            </a:pPr>
            <a:endParaRPr lang="en-IN" dirty="0"/>
          </a:p>
        </p:txBody>
      </p:sp>
    </p:spTree>
    <p:extLst>
      <p:ext uri="{BB962C8B-B14F-4D97-AF65-F5344CB8AC3E}">
        <p14:creationId xmlns:p14="http://schemas.microsoft.com/office/powerpoint/2010/main" val="2167755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Planning for interviews</a:t>
            </a:r>
          </a:p>
        </p:txBody>
      </p:sp>
      <p:sp>
        <p:nvSpPr>
          <p:cNvPr id="3" name="Content Placeholder 2"/>
          <p:cNvSpPr>
            <a:spLocks noGrp="1"/>
          </p:cNvSpPr>
          <p:nvPr>
            <p:ph idx="1"/>
          </p:nvPr>
        </p:nvSpPr>
        <p:spPr>
          <a:xfrm>
            <a:off x="457200" y="1196752"/>
            <a:ext cx="8229600" cy="5256584"/>
          </a:xfrm>
        </p:spPr>
        <p:txBody>
          <a:bodyPr>
            <a:normAutofit fontScale="47500" lnSpcReduction="20000"/>
          </a:bodyPr>
          <a:lstStyle/>
          <a:p>
            <a:r>
              <a:rPr lang="en-US" b="1" dirty="0"/>
              <a:t>Research the Company</a:t>
            </a:r>
            <a:r>
              <a:rPr lang="en-US" dirty="0"/>
              <a:t>:</a:t>
            </a:r>
          </a:p>
          <a:p>
            <a:pPr lvl="1"/>
            <a:r>
              <a:rPr lang="en-US" dirty="0"/>
              <a:t>Understand the company's mission, values, products/services, and recent news.</a:t>
            </a:r>
          </a:p>
          <a:p>
            <a:pPr lvl="1"/>
            <a:r>
              <a:rPr lang="en-US" dirty="0"/>
              <a:t>Explore the company's culture, organizational structure, and any notable achievements or challenges.</a:t>
            </a:r>
          </a:p>
          <a:p>
            <a:pPr lvl="1"/>
            <a:r>
              <a:rPr lang="en-US" dirty="0"/>
              <a:t>Familiarize yourself with the industry trends and competitors.</a:t>
            </a:r>
          </a:p>
          <a:p>
            <a:r>
              <a:rPr lang="en-US" b="1" dirty="0"/>
              <a:t>Review the Job Description</a:t>
            </a:r>
            <a:r>
              <a:rPr lang="en-US" dirty="0"/>
              <a:t>:</a:t>
            </a:r>
          </a:p>
          <a:p>
            <a:pPr lvl="1"/>
            <a:r>
              <a:rPr lang="en-US" dirty="0"/>
              <a:t>Analyze the job requirements, responsibilities, and qualifications.</a:t>
            </a:r>
          </a:p>
          <a:p>
            <a:pPr lvl="1"/>
            <a:r>
              <a:rPr lang="en-US" dirty="0"/>
              <a:t>Identify the key skills and experiences sought by the employer.</a:t>
            </a:r>
          </a:p>
          <a:p>
            <a:pPr lvl="1"/>
            <a:r>
              <a:rPr lang="en-US" dirty="0"/>
              <a:t>Consider how your own skills and experiences align with the job description.</a:t>
            </a:r>
          </a:p>
          <a:p>
            <a:r>
              <a:rPr lang="en-US" b="1" dirty="0"/>
              <a:t>Self-Assessment</a:t>
            </a:r>
            <a:r>
              <a:rPr lang="en-US" dirty="0"/>
              <a:t>:</a:t>
            </a:r>
          </a:p>
          <a:p>
            <a:pPr lvl="1"/>
            <a:r>
              <a:rPr lang="en-US" dirty="0"/>
              <a:t>Reflect on your strengths, weaknesses, accomplishments, and areas for improvement.</a:t>
            </a:r>
          </a:p>
          <a:p>
            <a:pPr lvl="1"/>
            <a:r>
              <a:rPr lang="en-US" dirty="0"/>
              <a:t>Identify examples from your past experiences that demonstrate relevant skills and achievements.</a:t>
            </a:r>
          </a:p>
          <a:p>
            <a:pPr lvl="1"/>
            <a:r>
              <a:rPr lang="en-US" dirty="0"/>
              <a:t>Consider how you can address any gaps or weaknesses during the interview.</a:t>
            </a:r>
          </a:p>
          <a:p>
            <a:r>
              <a:rPr lang="en-US" b="1" dirty="0"/>
              <a:t>Prepare Responses to Common Interview Questions</a:t>
            </a:r>
            <a:r>
              <a:rPr lang="en-US" dirty="0"/>
              <a:t>:</a:t>
            </a:r>
          </a:p>
          <a:p>
            <a:pPr lvl="1"/>
            <a:r>
              <a:rPr lang="en-US" dirty="0"/>
              <a:t>Anticipate general questions such as "Tell me about yourself," "Why are you interested in this position/company," and "What are your strengths and weaknesses?"</a:t>
            </a:r>
          </a:p>
          <a:p>
            <a:pPr lvl="1"/>
            <a:r>
              <a:rPr lang="en-US" dirty="0"/>
              <a:t>Use the STAR (Situation, Task, Action, Result) method to structure your responses to behavioral questions.</a:t>
            </a:r>
          </a:p>
          <a:p>
            <a:pPr lvl="1"/>
            <a:r>
              <a:rPr lang="en-US" dirty="0"/>
              <a:t>Practice articulating your responses confidently and succinctly.</a:t>
            </a:r>
          </a:p>
          <a:p>
            <a:r>
              <a:rPr lang="en-US" b="1" dirty="0"/>
              <a:t>Research Interview Formats and Techniques</a:t>
            </a:r>
            <a:r>
              <a:rPr lang="en-US" dirty="0"/>
              <a:t>:</a:t>
            </a:r>
          </a:p>
          <a:p>
            <a:pPr lvl="1"/>
            <a:r>
              <a:rPr lang="en-US" dirty="0"/>
              <a:t>Understand the different types of interviews such as behavioral, technical, panel, and case interviews.</a:t>
            </a:r>
          </a:p>
          <a:p>
            <a:pPr lvl="1"/>
            <a:r>
              <a:rPr lang="en-US" dirty="0"/>
              <a:t>Familiarize yourself with common interview techniques and strategies used by employers.</a:t>
            </a:r>
          </a:p>
          <a:p>
            <a:pPr lvl="1"/>
            <a:r>
              <a:rPr lang="en-US" dirty="0"/>
              <a:t>Practice answering questions in various formats to develop flexibility and adaptability.</a:t>
            </a:r>
          </a:p>
          <a:p>
            <a:pPr marL="0" indent="0">
              <a:buNone/>
            </a:pPr>
            <a:endParaRPr lang="en-IN" dirty="0"/>
          </a:p>
        </p:txBody>
      </p:sp>
    </p:spTree>
    <p:extLst>
      <p:ext uri="{BB962C8B-B14F-4D97-AF65-F5344CB8AC3E}">
        <p14:creationId xmlns:p14="http://schemas.microsoft.com/office/powerpoint/2010/main" val="548342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Planning for interviews…</a:t>
            </a:r>
            <a:endParaRPr lang="en-IN" dirty="0"/>
          </a:p>
        </p:txBody>
      </p:sp>
      <p:sp>
        <p:nvSpPr>
          <p:cNvPr id="3" name="Content Placeholder 2"/>
          <p:cNvSpPr>
            <a:spLocks noGrp="1"/>
          </p:cNvSpPr>
          <p:nvPr>
            <p:ph idx="1"/>
          </p:nvPr>
        </p:nvSpPr>
        <p:spPr>
          <a:xfrm>
            <a:off x="457200" y="908720"/>
            <a:ext cx="8229600" cy="5616624"/>
          </a:xfrm>
        </p:spPr>
        <p:txBody>
          <a:bodyPr>
            <a:normAutofit fontScale="47500" lnSpcReduction="20000"/>
          </a:bodyPr>
          <a:lstStyle/>
          <a:p>
            <a:r>
              <a:rPr lang="en-US" b="1" dirty="0"/>
              <a:t>Gather Necessary Materials</a:t>
            </a:r>
            <a:r>
              <a:rPr lang="en-US" dirty="0"/>
              <a:t>:</a:t>
            </a:r>
          </a:p>
          <a:p>
            <a:pPr lvl="1"/>
            <a:r>
              <a:rPr lang="en-US" dirty="0"/>
              <a:t>Prepare multiple copies of your resume, cover letter, and any relevant certifications or portfolios.</a:t>
            </a:r>
          </a:p>
          <a:p>
            <a:pPr lvl="1"/>
            <a:r>
              <a:rPr lang="en-US" dirty="0"/>
              <a:t>Bring a notebook and pen for taking notes during the interview.</a:t>
            </a:r>
          </a:p>
          <a:p>
            <a:pPr lvl="1"/>
            <a:r>
              <a:rPr lang="en-US" dirty="0"/>
              <a:t>If the interview is virtual, ensure your technology (e.g., computer, webcam, microphone) is working properly.</a:t>
            </a:r>
          </a:p>
          <a:p>
            <a:r>
              <a:rPr lang="en-US" b="1" dirty="0"/>
              <a:t>Plan Your Attire and Logistics</a:t>
            </a:r>
            <a:r>
              <a:rPr lang="en-US" dirty="0"/>
              <a:t>:</a:t>
            </a:r>
          </a:p>
          <a:p>
            <a:pPr lvl="1"/>
            <a:r>
              <a:rPr lang="en-US" dirty="0"/>
              <a:t>Dress professionally according to the company's culture and industry norms.</a:t>
            </a:r>
          </a:p>
          <a:p>
            <a:pPr lvl="1"/>
            <a:r>
              <a:rPr lang="en-US" dirty="0"/>
              <a:t>Plan your route to the interview location, accounting for traffic and potential delays.</a:t>
            </a:r>
          </a:p>
          <a:p>
            <a:pPr lvl="1"/>
            <a:r>
              <a:rPr lang="en-US" dirty="0"/>
              <a:t>Aim to arrive at least 10-15 minutes early to account for any unexpected circumstances.</a:t>
            </a:r>
          </a:p>
          <a:p>
            <a:r>
              <a:rPr lang="en-US" b="1" dirty="0" smtClean="0"/>
              <a:t> </a:t>
            </a:r>
            <a:r>
              <a:rPr lang="en-US" b="1" dirty="0"/>
              <a:t>Practice</a:t>
            </a:r>
            <a:r>
              <a:rPr lang="en-US" dirty="0"/>
              <a:t>:</a:t>
            </a:r>
          </a:p>
          <a:p>
            <a:pPr lvl="1"/>
            <a:r>
              <a:rPr lang="en-US" dirty="0"/>
              <a:t>Conduct mock interviews with friends, family, or career advisors to simulate the interview experience.</a:t>
            </a:r>
          </a:p>
          <a:p>
            <a:pPr lvl="1"/>
            <a:r>
              <a:rPr lang="en-US" dirty="0"/>
              <a:t>Use feedback from mock interviews to refine your responses, body language, and overall presentation.</a:t>
            </a:r>
          </a:p>
          <a:p>
            <a:pPr lvl="1"/>
            <a:r>
              <a:rPr lang="en-US" dirty="0"/>
              <a:t>Practice active listening and responding thoughtfully to questions in real-time.</a:t>
            </a:r>
          </a:p>
          <a:p>
            <a:r>
              <a:rPr lang="en-US" b="1" dirty="0"/>
              <a:t>Prepare Questions for the Interviewer</a:t>
            </a:r>
            <a:r>
              <a:rPr lang="en-US" dirty="0"/>
              <a:t>:</a:t>
            </a:r>
          </a:p>
          <a:p>
            <a:pPr lvl="1"/>
            <a:r>
              <a:rPr lang="en-US" dirty="0"/>
              <a:t>Develop thoughtful questions to ask the interviewer about the role, team dynamics, company culture, and growth opportunities.</a:t>
            </a:r>
          </a:p>
          <a:p>
            <a:pPr lvl="1"/>
            <a:r>
              <a:rPr lang="en-US" dirty="0"/>
              <a:t>Avoid asking questions that could be easily answered through basic research about the company.</a:t>
            </a:r>
          </a:p>
          <a:p>
            <a:r>
              <a:rPr lang="en-US" b="1" dirty="0"/>
              <a:t>Visualize Success and Stay Confident</a:t>
            </a:r>
            <a:r>
              <a:rPr lang="en-US" dirty="0"/>
              <a:t>:</a:t>
            </a:r>
          </a:p>
          <a:p>
            <a:pPr lvl="1"/>
            <a:r>
              <a:rPr lang="en-US" dirty="0"/>
              <a:t>Visualize yourself succeeding in the interview and projecting confidence, competence, and professionalism.</a:t>
            </a:r>
          </a:p>
          <a:p>
            <a:pPr lvl="1"/>
            <a:r>
              <a:rPr lang="en-US" dirty="0"/>
              <a:t>Practice relaxation techniques such as deep breathing or positive affirmations to manage pre-interview nerves.</a:t>
            </a:r>
          </a:p>
          <a:p>
            <a:endParaRPr lang="en-IN" dirty="0"/>
          </a:p>
        </p:txBody>
      </p:sp>
    </p:spTree>
    <p:extLst>
      <p:ext uri="{BB962C8B-B14F-4D97-AF65-F5344CB8AC3E}">
        <p14:creationId xmlns:p14="http://schemas.microsoft.com/office/powerpoint/2010/main" val="1013359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sz="2800" dirty="0" smtClean="0"/>
              <a:t>Answering skills</a:t>
            </a:r>
            <a:endParaRPr lang="en-IN" sz="2800" dirty="0"/>
          </a:p>
        </p:txBody>
      </p:sp>
      <p:sp>
        <p:nvSpPr>
          <p:cNvPr id="3" name="Content Placeholder 2"/>
          <p:cNvSpPr>
            <a:spLocks noGrp="1"/>
          </p:cNvSpPr>
          <p:nvPr>
            <p:ph idx="1"/>
          </p:nvPr>
        </p:nvSpPr>
        <p:spPr>
          <a:xfrm>
            <a:off x="457200" y="620688"/>
            <a:ext cx="8229600" cy="5505475"/>
          </a:xfrm>
        </p:spPr>
        <p:txBody>
          <a:bodyPr>
            <a:normAutofit fontScale="25000" lnSpcReduction="20000"/>
          </a:bodyPr>
          <a:lstStyle/>
          <a:p>
            <a:pPr marL="0" indent="0">
              <a:buNone/>
            </a:pPr>
            <a:r>
              <a:rPr lang="en-US" sz="6400" dirty="0"/>
              <a:t>Answering skills are crucial in interviews as they directly impact how well you communicate your qualifications, experiences, and suitability for the position. Here are </a:t>
            </a:r>
            <a:r>
              <a:rPr lang="en-US" sz="6400" dirty="0" smtClean="0"/>
              <a:t>some </a:t>
            </a:r>
            <a:r>
              <a:rPr lang="en-US" sz="6400" dirty="0"/>
              <a:t>key aspects to consider for developing strong answering </a:t>
            </a:r>
            <a:r>
              <a:rPr lang="en-US" sz="6400" dirty="0" smtClean="0"/>
              <a:t>skills.</a:t>
            </a:r>
          </a:p>
          <a:p>
            <a:pPr marL="0" indent="0">
              <a:buNone/>
            </a:pPr>
            <a:endParaRPr lang="en-US" sz="1800" dirty="0" smtClean="0"/>
          </a:p>
          <a:p>
            <a:pPr marL="0" indent="0">
              <a:buNone/>
            </a:pPr>
            <a:endParaRPr lang="en-US" sz="1800" dirty="0"/>
          </a:p>
          <a:p>
            <a:r>
              <a:rPr lang="en-US" sz="5600" b="1" dirty="0"/>
              <a:t>Active Listening</a:t>
            </a:r>
            <a:r>
              <a:rPr lang="en-US" sz="5600" dirty="0"/>
              <a:t>:</a:t>
            </a:r>
          </a:p>
          <a:p>
            <a:pPr lvl="1"/>
            <a:r>
              <a:rPr lang="en-US" sz="5600" dirty="0"/>
              <a:t>Pay close attention to the interviewer's questions, ensuring you understand them fully before responding.</a:t>
            </a:r>
          </a:p>
          <a:p>
            <a:pPr lvl="1"/>
            <a:r>
              <a:rPr lang="en-US" sz="5600" dirty="0"/>
              <a:t>Avoid interrupting the interviewer and wait for them to finish speaking before formulating your response.</a:t>
            </a:r>
          </a:p>
          <a:p>
            <a:pPr lvl="1"/>
            <a:r>
              <a:rPr lang="en-US" sz="5600" dirty="0"/>
              <a:t>Demonstrate your engagement by nodding or using other non-verbal cues.</a:t>
            </a:r>
          </a:p>
          <a:p>
            <a:r>
              <a:rPr lang="en-US" sz="5600" b="1" dirty="0"/>
              <a:t>Clarity and Conciseness</a:t>
            </a:r>
            <a:r>
              <a:rPr lang="en-US" sz="5600" dirty="0"/>
              <a:t>:</a:t>
            </a:r>
          </a:p>
          <a:p>
            <a:pPr lvl="1"/>
            <a:r>
              <a:rPr lang="en-US" sz="5600" dirty="0"/>
              <a:t>Provide clear and concise answers that directly address the question asked.</a:t>
            </a:r>
          </a:p>
          <a:p>
            <a:pPr lvl="1"/>
            <a:r>
              <a:rPr lang="en-US" sz="5600" dirty="0"/>
              <a:t>Avoid rambling or going off on tangents, as this can lead to confusion or loss of interest from the interviewer.</a:t>
            </a:r>
          </a:p>
          <a:p>
            <a:pPr lvl="1"/>
            <a:r>
              <a:rPr lang="en-US" sz="5600" dirty="0"/>
              <a:t>Organize your thoughts before speaking to ensure your responses are structured and coherent.</a:t>
            </a:r>
          </a:p>
          <a:p>
            <a:r>
              <a:rPr lang="en-US" sz="5600" b="1" dirty="0"/>
              <a:t>Relevance</a:t>
            </a:r>
            <a:r>
              <a:rPr lang="en-US" sz="5600" dirty="0"/>
              <a:t>:</a:t>
            </a:r>
          </a:p>
          <a:p>
            <a:pPr lvl="1"/>
            <a:r>
              <a:rPr lang="en-US" sz="5600" dirty="0"/>
              <a:t>Tailor your answers to the specific requirements of the job and the organization.</a:t>
            </a:r>
          </a:p>
          <a:p>
            <a:pPr lvl="1"/>
            <a:r>
              <a:rPr lang="en-US" sz="5600" dirty="0"/>
              <a:t>Highlight experiences and skills that are most relevant to the position you're applying for.</a:t>
            </a:r>
          </a:p>
          <a:p>
            <a:pPr lvl="1"/>
            <a:r>
              <a:rPr lang="en-US" sz="5600" dirty="0"/>
              <a:t>Avoid providing excessive or irrelevant details that detract from the main points of your response.</a:t>
            </a:r>
          </a:p>
          <a:p>
            <a:r>
              <a:rPr lang="en-US" sz="5600" b="1" dirty="0"/>
              <a:t>Examples and Evidence</a:t>
            </a:r>
            <a:r>
              <a:rPr lang="en-US" sz="5600" dirty="0"/>
              <a:t>:</a:t>
            </a:r>
          </a:p>
          <a:p>
            <a:pPr lvl="1"/>
            <a:r>
              <a:rPr lang="en-US" sz="5600" dirty="0"/>
              <a:t>Support your answers with concrete examples from your past experiences.</a:t>
            </a:r>
          </a:p>
          <a:p>
            <a:pPr lvl="1"/>
            <a:r>
              <a:rPr lang="en-US" sz="5600" dirty="0"/>
              <a:t>Use the STAR (Situation, Task, Action, Result) method to structure your responses to behavioral questions.</a:t>
            </a:r>
          </a:p>
          <a:p>
            <a:pPr lvl="1"/>
            <a:r>
              <a:rPr lang="en-US" sz="5600" dirty="0"/>
              <a:t>Quantify your achievements whenever possible to provide context and demonstrate impact.</a:t>
            </a:r>
          </a:p>
          <a:p>
            <a:r>
              <a:rPr lang="en-US" sz="5600" b="1" dirty="0"/>
              <a:t>Honesty and Authenticity</a:t>
            </a:r>
            <a:r>
              <a:rPr lang="en-US" sz="5600" dirty="0"/>
              <a:t>:</a:t>
            </a:r>
          </a:p>
          <a:p>
            <a:pPr lvl="1"/>
            <a:r>
              <a:rPr lang="en-US" sz="5600" dirty="0"/>
              <a:t>Be honest and genuine in your responses, avoiding exaggeration or embellishment of your qualifications.</a:t>
            </a:r>
          </a:p>
          <a:p>
            <a:pPr lvl="1"/>
            <a:r>
              <a:rPr lang="en-US" sz="5600" dirty="0"/>
              <a:t>Acknowledge areas where you may have limited experience or expertise, but emphasize your willingness to learn and grow.</a:t>
            </a:r>
          </a:p>
          <a:p>
            <a:pPr marL="0" indent="0">
              <a:buNone/>
            </a:pPr>
            <a:endParaRPr lang="en-IN" sz="1800" dirty="0"/>
          </a:p>
        </p:txBody>
      </p:sp>
    </p:spTree>
    <p:extLst>
      <p:ext uri="{BB962C8B-B14F-4D97-AF65-F5344CB8AC3E}">
        <p14:creationId xmlns:p14="http://schemas.microsoft.com/office/powerpoint/2010/main" val="4021992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sz="3200" dirty="0" smtClean="0"/>
              <a:t>Answering skills continue…</a:t>
            </a:r>
            <a:endParaRPr lang="en-IN" sz="3200" dirty="0"/>
          </a:p>
        </p:txBody>
      </p:sp>
      <p:sp>
        <p:nvSpPr>
          <p:cNvPr id="3" name="Content Placeholder 2"/>
          <p:cNvSpPr>
            <a:spLocks noGrp="1"/>
          </p:cNvSpPr>
          <p:nvPr>
            <p:ph idx="1"/>
          </p:nvPr>
        </p:nvSpPr>
        <p:spPr>
          <a:xfrm>
            <a:off x="457200" y="836712"/>
            <a:ext cx="8229600" cy="5832648"/>
          </a:xfrm>
        </p:spPr>
        <p:txBody>
          <a:bodyPr>
            <a:normAutofit fontScale="62500" lnSpcReduction="20000"/>
          </a:bodyPr>
          <a:lstStyle/>
          <a:p>
            <a:r>
              <a:rPr lang="en-US" b="1" dirty="0"/>
              <a:t>Confidence and Assertiveness</a:t>
            </a:r>
            <a:r>
              <a:rPr lang="en-US" dirty="0"/>
              <a:t>:</a:t>
            </a:r>
          </a:p>
          <a:p>
            <a:pPr lvl="1"/>
            <a:r>
              <a:rPr lang="en-US" dirty="0"/>
              <a:t>Project confidence in your abilities and convictions, even when discussing areas of weakness.</a:t>
            </a:r>
          </a:p>
          <a:p>
            <a:pPr lvl="1"/>
            <a:r>
              <a:rPr lang="en-US" dirty="0"/>
              <a:t>Speak with a clear and steady voice, maintaining good posture and eye contact with the interviewer.</a:t>
            </a:r>
          </a:p>
          <a:p>
            <a:pPr lvl="1"/>
            <a:r>
              <a:rPr lang="en-US" dirty="0"/>
              <a:t>Avoid apologizing excessively or using tentative language that undermines your credibility.</a:t>
            </a:r>
          </a:p>
          <a:p>
            <a:r>
              <a:rPr lang="en-US" b="1" dirty="0"/>
              <a:t>Adaptability</a:t>
            </a:r>
            <a:r>
              <a:rPr lang="en-US" dirty="0"/>
              <a:t>:</a:t>
            </a:r>
          </a:p>
          <a:p>
            <a:pPr lvl="1"/>
            <a:r>
              <a:rPr lang="en-US" dirty="0"/>
              <a:t>Be prepared to adapt your answers to different interview formats and styles.</a:t>
            </a:r>
          </a:p>
          <a:p>
            <a:pPr lvl="1"/>
            <a:r>
              <a:rPr lang="en-US" dirty="0"/>
              <a:t>Listen for cues from the interviewer regarding the level of detail or specificity they're seeking in your responses.</a:t>
            </a:r>
          </a:p>
          <a:p>
            <a:pPr lvl="1"/>
            <a:r>
              <a:rPr lang="en-US" dirty="0"/>
              <a:t>Remain flexible and open to addressing unexpected questions or challenges during the interview.</a:t>
            </a:r>
          </a:p>
          <a:p>
            <a:r>
              <a:rPr lang="en-US" b="1" dirty="0"/>
              <a:t>Practice and Feedback</a:t>
            </a:r>
            <a:r>
              <a:rPr lang="en-US" dirty="0"/>
              <a:t>:</a:t>
            </a:r>
          </a:p>
          <a:p>
            <a:pPr lvl="1"/>
            <a:r>
              <a:rPr lang="en-US" dirty="0"/>
              <a:t>Practice answering common interview questions with a friend, family member, or career advisor.</a:t>
            </a:r>
          </a:p>
          <a:p>
            <a:pPr lvl="1"/>
            <a:r>
              <a:rPr lang="en-US" dirty="0"/>
              <a:t>Seek feedback on your responses, focusing on areas for improvement such as clarity, relevance, and confidence.</a:t>
            </a:r>
          </a:p>
          <a:p>
            <a:pPr lvl="1"/>
            <a:r>
              <a:rPr lang="en-US" dirty="0"/>
              <a:t>Use mock interviews to simulate the interview environment and refine your answering skills in real-time.</a:t>
            </a:r>
          </a:p>
          <a:p>
            <a:pPr marL="0" indent="0">
              <a:buNone/>
            </a:pPr>
            <a:endParaRPr lang="en-IN" dirty="0"/>
          </a:p>
        </p:txBody>
      </p:sp>
    </p:spTree>
    <p:extLst>
      <p:ext uri="{BB962C8B-B14F-4D97-AF65-F5344CB8AC3E}">
        <p14:creationId xmlns:p14="http://schemas.microsoft.com/office/powerpoint/2010/main" val="1328091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Effective communication Tips…</a:t>
            </a:r>
            <a:endParaRPr lang="en-IN" dirty="0"/>
          </a:p>
        </p:txBody>
      </p:sp>
      <p:sp>
        <p:nvSpPr>
          <p:cNvPr id="3" name="Content Placeholder 2"/>
          <p:cNvSpPr>
            <a:spLocks noGrp="1"/>
          </p:cNvSpPr>
          <p:nvPr>
            <p:ph idx="1"/>
          </p:nvPr>
        </p:nvSpPr>
        <p:spPr>
          <a:xfrm>
            <a:off x="457200" y="836712"/>
            <a:ext cx="8229600" cy="5544616"/>
          </a:xfrm>
        </p:spPr>
        <p:txBody>
          <a:bodyPr>
            <a:normAutofit fontScale="55000" lnSpcReduction="20000"/>
          </a:bodyPr>
          <a:lstStyle/>
          <a:p>
            <a:r>
              <a:rPr lang="en-US" b="1" dirty="0"/>
              <a:t>Speak Clearly and Confidently</a:t>
            </a:r>
            <a:r>
              <a:rPr lang="en-US" dirty="0"/>
              <a:t>:</a:t>
            </a:r>
          </a:p>
          <a:p>
            <a:pPr lvl="1"/>
            <a:r>
              <a:rPr lang="en-US" dirty="0"/>
              <a:t>Enunciate your words clearly and project your voice to ensure your responses are audible and understood.</a:t>
            </a:r>
          </a:p>
          <a:p>
            <a:pPr lvl="1"/>
            <a:r>
              <a:rPr lang="en-US" dirty="0"/>
              <a:t>Avoid speaking too quickly or too softly, as this can make it difficult for the interviewer to follow along.</a:t>
            </a:r>
          </a:p>
          <a:p>
            <a:r>
              <a:rPr lang="en-US" b="1" dirty="0"/>
              <a:t>Be Concise</a:t>
            </a:r>
            <a:r>
              <a:rPr lang="en-US" dirty="0"/>
              <a:t>:</a:t>
            </a:r>
          </a:p>
          <a:p>
            <a:pPr lvl="1"/>
            <a:r>
              <a:rPr lang="en-US" dirty="0"/>
              <a:t>Keep your responses focused and concise, providing relevant information without unnecessary elaboration.</a:t>
            </a:r>
          </a:p>
          <a:p>
            <a:pPr lvl="1"/>
            <a:r>
              <a:rPr lang="en-US" dirty="0"/>
              <a:t>Use the STAR (Situation, Task, Action, Result) method to structure your responses to behavioral questions.</a:t>
            </a:r>
          </a:p>
          <a:p>
            <a:r>
              <a:rPr lang="en-US" b="1" dirty="0"/>
              <a:t>Show Enthusiasm</a:t>
            </a:r>
            <a:r>
              <a:rPr lang="en-US" dirty="0"/>
              <a:t>:</a:t>
            </a:r>
          </a:p>
          <a:p>
            <a:pPr lvl="1"/>
            <a:r>
              <a:rPr lang="en-US" dirty="0"/>
              <a:t>Express genuine enthusiasm and interest in the opportunity and the company.</a:t>
            </a:r>
          </a:p>
          <a:p>
            <a:pPr lvl="1"/>
            <a:r>
              <a:rPr lang="en-US" dirty="0"/>
              <a:t>Use positive language and tone to convey your motivation and excitement for the role.</a:t>
            </a:r>
          </a:p>
          <a:p>
            <a:r>
              <a:rPr lang="en-US" b="1" dirty="0"/>
              <a:t>Ask Questions</a:t>
            </a:r>
            <a:r>
              <a:rPr lang="en-US" dirty="0"/>
              <a:t>:</a:t>
            </a:r>
          </a:p>
          <a:p>
            <a:pPr lvl="1"/>
            <a:r>
              <a:rPr lang="en-US" dirty="0"/>
              <a:t>Prepare thoughtful questions to ask the interviewer, demonstrating your interest in the company and the position.</a:t>
            </a:r>
          </a:p>
          <a:p>
            <a:pPr lvl="1"/>
            <a:r>
              <a:rPr lang="en-US" dirty="0"/>
              <a:t>Listen actively to the interviewer's responses and engage in meaningful dialogue.</a:t>
            </a:r>
          </a:p>
          <a:p>
            <a:r>
              <a:rPr lang="en-US" b="1" dirty="0"/>
              <a:t>Practice Active Listening</a:t>
            </a:r>
            <a:r>
              <a:rPr lang="en-US" dirty="0"/>
              <a:t>:</a:t>
            </a:r>
          </a:p>
          <a:p>
            <a:pPr lvl="1"/>
            <a:r>
              <a:rPr lang="en-US" dirty="0"/>
              <a:t>Pay close attention to verbal and non-verbal cues from the interviewer, such as tone of voice and body language.</a:t>
            </a:r>
          </a:p>
          <a:p>
            <a:pPr lvl="1"/>
            <a:r>
              <a:rPr lang="en-US" dirty="0"/>
              <a:t>Respond appropriately to signals of interest, confusion, or agreement to ensure effective communication.</a:t>
            </a:r>
          </a:p>
          <a:p>
            <a:r>
              <a:rPr lang="en-US" dirty="0" smtClean="0"/>
              <a:t/>
            </a:r>
            <a:br>
              <a:rPr lang="en-US" dirty="0" smtClean="0"/>
            </a:br>
            <a:endParaRPr lang="en-IN" dirty="0"/>
          </a:p>
        </p:txBody>
      </p:sp>
    </p:spTree>
    <p:extLst>
      <p:ext uri="{BB962C8B-B14F-4D97-AF65-F5344CB8AC3E}">
        <p14:creationId xmlns:p14="http://schemas.microsoft.com/office/powerpoint/2010/main" val="2869291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3077</Words>
  <Application>Microsoft Office PowerPoint</Application>
  <PresentationFormat>On-screen Show (4:3)</PresentationFormat>
  <Paragraphs>237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Communication Skills</vt:lpstr>
      <vt:lpstr>INTERVIEW TECHNIQUE</vt:lpstr>
      <vt:lpstr>Intricacies of interviews</vt:lpstr>
      <vt:lpstr>Intricacies of interviews continue..</vt:lpstr>
      <vt:lpstr>Planning for interviews</vt:lpstr>
      <vt:lpstr>Planning for interviews…</vt:lpstr>
      <vt:lpstr>Answering skills</vt:lpstr>
      <vt:lpstr>Answering skills continue…</vt:lpstr>
      <vt:lpstr>Effective communication Tips…</vt:lpstr>
      <vt:lpstr>Effective communication Tips</vt:lpstr>
      <vt:lpstr>PowerPoint Presentation</vt:lpstr>
      <vt:lpstr>Group Discussion</vt:lpstr>
      <vt:lpstr>Art of Guiding and Controlling Group discussion</vt:lpstr>
      <vt:lpstr>Art of Guiding and Controlling Group discussion…</vt:lpstr>
      <vt:lpstr>Personality test through group discussion</vt:lpstr>
      <vt:lpstr>Personality test through group discussion</vt:lpstr>
      <vt:lpstr>Lateral Thinking</vt:lpstr>
      <vt:lpstr>Participation Techniques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TECHNIQUE</dc:title>
  <dc:creator>ASUS</dc:creator>
  <cp:lastModifiedBy>ASUS</cp:lastModifiedBy>
  <cp:revision>27</cp:revision>
  <dcterms:created xsi:type="dcterms:W3CDTF">2024-03-27T06:46:00Z</dcterms:created>
  <dcterms:modified xsi:type="dcterms:W3CDTF">2024-03-28T05:21:31Z</dcterms:modified>
</cp:coreProperties>
</file>