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84"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28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p:cViewPr>
        <p:scale>
          <a:sx n="90" d="100"/>
          <a:sy n="90" d="100"/>
        </p:scale>
        <p:origin x="-121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1BD9D2-E79A-43D0-90F3-1E708B931EB5}"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1BD9D2-E79A-43D0-90F3-1E708B931EB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1BD9D2-E79A-43D0-90F3-1E708B931EB5}" type="slidenum">
              <a:rPr lang="en-IN" smtClean="0"/>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1BD9D2-E79A-43D0-90F3-1E708B931EB5}" type="slidenum">
              <a:rPr lang="en-IN" smtClean="0"/>
              <a:t>‹#›</a:t>
            </a:fld>
            <a:endParaRPr lang="en-IN"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E1BD9D2-E79A-43D0-90F3-1E708B931EB5}"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1BD9D2-E79A-43D0-90F3-1E708B931EB5}" type="slidenum">
              <a:rPr lang="en-IN" smtClean="0"/>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E1BD9D2-E79A-43D0-90F3-1E708B931EB5}"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1BD9D2-E79A-43D0-90F3-1E708B931EB5}"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E1BD9D2-E79A-43D0-90F3-1E708B931EB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1BD9D2-E79A-43D0-90F3-1E708B931EB5}" type="slidenum">
              <a:rPr lang="en-IN" smtClean="0"/>
              <a:t>‹#›</a:t>
            </a:fld>
            <a:endParaRPr lang="en-IN"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3108F-1DE5-4012-B831-346C262BCD09}"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E1BD9D2-E79A-43D0-90F3-1E708B931EB5}" type="slidenum">
              <a:rPr lang="en-IN" smtClean="0"/>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743108F-1DE5-4012-B831-346C262BCD09}" type="datetimeFigureOut">
              <a:rPr lang="en-IN" smtClean="0"/>
              <a:t>29-02-2024</a:t>
            </a:fld>
            <a:endParaRPr lang="en-IN"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E1BD9D2-E79A-43D0-90F3-1E708B931EB5}" type="slidenum">
              <a:rPr lang="en-IN" smtClean="0"/>
              <a:t>‹#›</a:t>
            </a:fld>
            <a:endParaRPr lang="en-IN"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080119"/>
          </a:xfrm>
        </p:spPr>
        <p:txBody>
          <a:bodyPr>
            <a:normAutofit/>
          </a:bodyPr>
          <a:lstStyle/>
          <a:p>
            <a:r>
              <a:rPr lang="en-US" dirty="0" smtClean="0"/>
              <a:t>Communication Skills</a:t>
            </a:r>
            <a:endParaRPr lang="en-IN" dirty="0"/>
          </a:p>
        </p:txBody>
      </p:sp>
      <p:sp>
        <p:nvSpPr>
          <p:cNvPr id="3" name="Subtitle 2"/>
          <p:cNvSpPr>
            <a:spLocks noGrp="1"/>
          </p:cNvSpPr>
          <p:nvPr>
            <p:ph type="subTitle" idx="1"/>
          </p:nvPr>
        </p:nvSpPr>
        <p:spPr>
          <a:xfrm>
            <a:off x="683568" y="1484784"/>
            <a:ext cx="7776864" cy="3816424"/>
          </a:xfrm>
        </p:spPr>
        <p:txBody>
          <a:bodyPr>
            <a:normAutofit/>
          </a:bodyPr>
          <a:lstStyle/>
          <a:p>
            <a:pPr algn="l"/>
            <a:r>
              <a:rPr lang="en-US" dirty="0" smtClean="0"/>
              <a:t>			</a:t>
            </a:r>
          </a:p>
          <a:p>
            <a:pPr algn="l"/>
            <a:r>
              <a:rPr lang="en-US" dirty="0"/>
              <a:t>	</a:t>
            </a:r>
            <a:r>
              <a:rPr lang="en-US" dirty="0" smtClean="0"/>
              <a:t>		MODULE-I</a:t>
            </a:r>
          </a:p>
          <a:p>
            <a:pPr algn="l"/>
            <a:r>
              <a:rPr lang="en-US" dirty="0" smtClean="0"/>
              <a:t>			</a:t>
            </a:r>
          </a:p>
          <a:p>
            <a:pPr algn="l"/>
            <a:r>
              <a:rPr lang="en-US" dirty="0"/>
              <a:t>	</a:t>
            </a:r>
            <a:r>
              <a:rPr lang="en-US" dirty="0" smtClean="0"/>
              <a:t>		SECTION-I</a:t>
            </a:r>
          </a:p>
          <a:p>
            <a:pPr algn="l"/>
            <a:endParaRPr lang="en-US" dirty="0"/>
          </a:p>
          <a:p>
            <a:pPr algn="l"/>
            <a:r>
              <a:rPr lang="en-US" dirty="0" smtClean="0"/>
              <a:t>	</a:t>
            </a:r>
            <a:r>
              <a:rPr lang="en-US" dirty="0"/>
              <a:t>	</a:t>
            </a:r>
            <a:r>
              <a:rPr lang="en-US" sz="4000" b="1" dirty="0" smtClean="0"/>
              <a:t>Communication</a:t>
            </a:r>
            <a:endParaRPr lang="en-IN" sz="4000" b="1" dirty="0"/>
          </a:p>
        </p:txBody>
      </p:sp>
    </p:spTree>
    <p:extLst>
      <p:ext uri="{BB962C8B-B14F-4D97-AF65-F5344CB8AC3E}">
        <p14:creationId xmlns:p14="http://schemas.microsoft.com/office/powerpoint/2010/main" val="1491020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544616"/>
          </a:xfrm>
        </p:spPr>
        <p:txBody>
          <a:bodyPr>
            <a:normAutofit/>
          </a:bodyPr>
          <a:lstStyle/>
          <a:p>
            <a:r>
              <a:rPr lang="en-US" sz="2800" dirty="0"/>
              <a:t>Linear communication models suggest that communication takes place only in </a:t>
            </a:r>
            <a:r>
              <a:rPr lang="en-US" sz="2800" b="1" dirty="0"/>
              <a:t>one direction</a:t>
            </a:r>
            <a:r>
              <a:rPr lang="en-US" sz="2800" dirty="0"/>
              <a:t>. </a:t>
            </a:r>
          </a:p>
          <a:p>
            <a:r>
              <a:rPr lang="en-US" sz="2800" dirty="0" smtClean="0"/>
              <a:t>The </a:t>
            </a:r>
            <a:r>
              <a:rPr lang="en-US" sz="2800" dirty="0"/>
              <a:t>main elements in these models are</a:t>
            </a:r>
            <a:r>
              <a:rPr lang="en-US" sz="2800" dirty="0" smtClean="0"/>
              <a:t>:</a:t>
            </a:r>
          </a:p>
          <a:p>
            <a:pPr marL="0" indent="0">
              <a:buNone/>
            </a:pPr>
            <a:endParaRPr lang="en-US" sz="2800" dirty="0"/>
          </a:p>
          <a:p>
            <a:pPr marL="514350" indent="-514350">
              <a:buFont typeface="+mj-lt"/>
              <a:buAutoNum type="arabicPeriod"/>
            </a:pPr>
            <a:r>
              <a:rPr lang="en-US" sz="2800" b="1" dirty="0"/>
              <a:t>The channel</a:t>
            </a:r>
            <a:r>
              <a:rPr lang="en-US" sz="2800" dirty="0"/>
              <a:t>, </a:t>
            </a:r>
          </a:p>
          <a:p>
            <a:pPr marL="514350" indent="-514350">
              <a:buFont typeface="+mj-lt"/>
              <a:buAutoNum type="arabicPeriod"/>
            </a:pPr>
            <a:r>
              <a:rPr lang="en-US" sz="2800" b="1" dirty="0"/>
              <a:t>The sender</a:t>
            </a:r>
            <a:r>
              <a:rPr lang="en-US" sz="2800" dirty="0"/>
              <a:t>, and </a:t>
            </a:r>
          </a:p>
          <a:p>
            <a:pPr marL="514350" indent="-514350">
              <a:buFont typeface="+mj-lt"/>
              <a:buAutoNum type="arabicPeriod"/>
            </a:pPr>
            <a:r>
              <a:rPr lang="en-US" sz="2800" b="1" dirty="0"/>
              <a:t>The receiver</a:t>
            </a:r>
            <a:r>
              <a:rPr lang="en-US" sz="2800" dirty="0"/>
              <a:t>. </a:t>
            </a:r>
            <a:endParaRPr lang="en-US" sz="2800" dirty="0" smtClean="0"/>
          </a:p>
          <a:p>
            <a:pPr marL="0" indent="0">
              <a:buNone/>
            </a:pPr>
            <a:endParaRPr lang="en-US" sz="2800" dirty="0"/>
          </a:p>
          <a:p>
            <a:r>
              <a:rPr lang="en-US" sz="2800" dirty="0" smtClean="0"/>
              <a:t> </a:t>
            </a:r>
            <a:r>
              <a:rPr lang="en-US" sz="2800" dirty="0"/>
              <a:t>Noise acts as the added (background) element that usually distracts </a:t>
            </a:r>
            <a:r>
              <a:rPr lang="en-US" sz="2800" dirty="0" smtClean="0"/>
              <a:t>the </a:t>
            </a:r>
            <a:r>
              <a:rPr lang="en-US" sz="2800" dirty="0"/>
              <a:t>original message.</a:t>
            </a:r>
          </a:p>
          <a:p>
            <a:endParaRPr lang="en-IN" dirty="0"/>
          </a:p>
        </p:txBody>
      </p:sp>
      <p:sp>
        <p:nvSpPr>
          <p:cNvPr id="2" name="Title 1"/>
          <p:cNvSpPr>
            <a:spLocks noGrp="1"/>
          </p:cNvSpPr>
          <p:nvPr>
            <p:ph type="title"/>
          </p:nvPr>
        </p:nvSpPr>
        <p:spPr>
          <a:xfrm>
            <a:off x="457200" y="274638"/>
            <a:ext cx="8229600" cy="706090"/>
          </a:xfrm>
        </p:spPr>
        <p:txBody>
          <a:bodyPr>
            <a:normAutofit/>
          </a:bodyPr>
          <a:lstStyle/>
          <a:p>
            <a:r>
              <a:rPr lang="en-US" sz="2800" dirty="0" smtClean="0"/>
              <a:t>Linear communication models</a:t>
            </a:r>
            <a:endParaRPr lang="en-IN" sz="2800" dirty="0"/>
          </a:p>
        </p:txBody>
      </p:sp>
    </p:spTree>
    <p:extLst>
      <p:ext uri="{BB962C8B-B14F-4D97-AF65-F5344CB8AC3E}">
        <p14:creationId xmlns:p14="http://schemas.microsoft.com/office/powerpoint/2010/main" val="2770511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2674938"/>
            <a:ext cx="6480719"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Linear communication models</a:t>
            </a:r>
            <a:endParaRPr lang="en-IN" dirty="0"/>
          </a:p>
        </p:txBody>
      </p:sp>
    </p:spTree>
    <p:extLst>
      <p:ext uri="{BB962C8B-B14F-4D97-AF65-F5344CB8AC3E}">
        <p14:creationId xmlns:p14="http://schemas.microsoft.com/office/powerpoint/2010/main" val="3187839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endParaRPr lang="en-US" sz="2800" dirty="0" smtClean="0"/>
          </a:p>
          <a:p>
            <a:r>
              <a:rPr lang="en-US" sz="2800" dirty="0" smtClean="0"/>
              <a:t>Aristotle’s </a:t>
            </a:r>
            <a:r>
              <a:rPr lang="en-US" sz="2800" dirty="0"/>
              <a:t>model of communication primarily focuses on </a:t>
            </a:r>
            <a:r>
              <a:rPr lang="en-US" sz="2800" b="1" dirty="0"/>
              <a:t>the sender</a:t>
            </a:r>
            <a:r>
              <a:rPr lang="en-US" sz="2800" dirty="0"/>
              <a:t> (public speaker, professor, etc.) who passes on their message to </a:t>
            </a:r>
            <a:r>
              <a:rPr lang="en-US" sz="2800" b="1" dirty="0"/>
              <a:t>the receiver</a:t>
            </a:r>
            <a:r>
              <a:rPr lang="en-US" sz="2800" dirty="0"/>
              <a:t> (the audience</a:t>
            </a:r>
            <a:r>
              <a:rPr lang="en-US" sz="2800" dirty="0" smtClean="0"/>
              <a:t>).</a:t>
            </a:r>
          </a:p>
          <a:p>
            <a:pPr marL="0" indent="0">
              <a:buNone/>
            </a:pPr>
            <a:endParaRPr lang="en-US" sz="2800" dirty="0"/>
          </a:p>
          <a:p>
            <a:r>
              <a:rPr lang="en-US" sz="2800" dirty="0"/>
              <a:t>The sender </a:t>
            </a:r>
            <a:r>
              <a:rPr lang="en-US" sz="2800" dirty="0" smtClean="0"/>
              <a:t>is </a:t>
            </a:r>
            <a:r>
              <a:rPr lang="en-US" sz="2800" dirty="0"/>
              <a:t>the only active member in this model, whereas the audience is passive. This makes Aristotle’s communication model a </a:t>
            </a:r>
            <a:r>
              <a:rPr lang="en-US" sz="2800" dirty="0" smtClean="0"/>
              <a:t>reliable </a:t>
            </a:r>
            <a:r>
              <a:rPr lang="en-US" sz="2800" dirty="0"/>
              <a:t>way to excel in public speaking, seminars, and lectures.</a:t>
            </a:r>
          </a:p>
          <a:p>
            <a:endParaRPr lang="en-IN" dirty="0"/>
          </a:p>
        </p:txBody>
      </p:sp>
      <p:sp>
        <p:nvSpPr>
          <p:cNvPr id="2" name="Title 1"/>
          <p:cNvSpPr>
            <a:spLocks noGrp="1"/>
          </p:cNvSpPr>
          <p:nvPr>
            <p:ph type="title"/>
          </p:nvPr>
        </p:nvSpPr>
        <p:spPr>
          <a:xfrm>
            <a:off x="457200" y="404664"/>
            <a:ext cx="8229600" cy="648072"/>
          </a:xfrm>
        </p:spPr>
        <p:txBody>
          <a:bodyPr>
            <a:noAutofit/>
          </a:bodyPr>
          <a:lstStyle/>
          <a:p>
            <a:r>
              <a:rPr lang="en-IN" sz="3200" dirty="0" smtClean="0"/>
              <a:t>1.Aristotle’s </a:t>
            </a:r>
            <a:r>
              <a:rPr lang="en-IN" sz="3200" dirty="0"/>
              <a:t>model of communication</a:t>
            </a:r>
            <a:br>
              <a:rPr lang="en-IN" sz="3200" dirty="0"/>
            </a:br>
            <a:endParaRPr lang="en-IN" sz="3200" dirty="0"/>
          </a:p>
        </p:txBody>
      </p:sp>
    </p:spTree>
    <p:extLst>
      <p:ext uri="{BB962C8B-B14F-4D97-AF65-F5344CB8AC3E}">
        <p14:creationId xmlns:p14="http://schemas.microsoft.com/office/powerpoint/2010/main" val="1142982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endParaRPr lang="en-US" sz="2800" dirty="0" smtClean="0"/>
          </a:p>
          <a:p>
            <a:r>
              <a:rPr lang="en-US" sz="2800" dirty="0" smtClean="0"/>
              <a:t>Aristotle  </a:t>
            </a:r>
            <a:r>
              <a:rPr lang="en-US" sz="2800" dirty="0"/>
              <a:t>suggested </a:t>
            </a:r>
            <a:r>
              <a:rPr lang="en-US" sz="2800" dirty="0" smtClean="0"/>
              <a:t>5 </a:t>
            </a:r>
            <a:r>
              <a:rPr lang="en-US" sz="2800" dirty="0"/>
              <a:t>components </a:t>
            </a:r>
            <a:r>
              <a:rPr lang="en-US" sz="2800" dirty="0" smtClean="0"/>
              <a:t>for </a:t>
            </a:r>
            <a:r>
              <a:rPr lang="en-US" sz="2800" dirty="0"/>
              <a:t>best way to communicate</a:t>
            </a:r>
            <a:r>
              <a:rPr lang="en-US" sz="2800" dirty="0" smtClean="0"/>
              <a:t>:</a:t>
            </a:r>
          </a:p>
          <a:p>
            <a:pPr marL="0" indent="0">
              <a:buNone/>
            </a:pPr>
            <a:endParaRPr lang="en-IN" dirty="0"/>
          </a:p>
        </p:txBody>
      </p:sp>
      <p:sp>
        <p:nvSpPr>
          <p:cNvPr id="2" name="Title 1"/>
          <p:cNvSpPr>
            <a:spLocks noGrp="1"/>
          </p:cNvSpPr>
          <p:nvPr>
            <p:ph type="title"/>
          </p:nvPr>
        </p:nvSpPr>
        <p:spPr>
          <a:xfrm>
            <a:off x="457200" y="274638"/>
            <a:ext cx="8229600" cy="634082"/>
          </a:xfrm>
        </p:spPr>
        <p:txBody>
          <a:bodyPr>
            <a:normAutofit fontScale="90000"/>
          </a:bodyPr>
          <a:lstStyle/>
          <a:p>
            <a:r>
              <a:rPr lang="en-US" sz="2800" dirty="0" smtClean="0"/>
              <a:t>Five Components of Aristotle's communication Model</a:t>
            </a:r>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36912"/>
            <a:ext cx="827705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3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marL="0" indent="0">
              <a:buNone/>
            </a:pPr>
            <a:endParaRPr lang="en-US" dirty="0"/>
          </a:p>
          <a:p>
            <a:r>
              <a:rPr lang="en-US" dirty="0" smtClean="0"/>
              <a:t>Lass well's </a:t>
            </a:r>
            <a:r>
              <a:rPr lang="en-US" dirty="0"/>
              <a:t>communication model views communication as the transmission of a message with the effect as the result. </a:t>
            </a:r>
            <a:endParaRPr lang="en-US" dirty="0" smtClean="0"/>
          </a:p>
          <a:p>
            <a:pPr marL="0" indent="0">
              <a:buNone/>
            </a:pPr>
            <a:endParaRPr lang="en-US" dirty="0"/>
          </a:p>
          <a:p>
            <a:r>
              <a:rPr lang="en-US" dirty="0"/>
              <a:t>The </a:t>
            </a:r>
            <a:r>
              <a:rPr lang="en-US" dirty="0" smtClean="0"/>
              <a:t>effect </a:t>
            </a:r>
            <a:r>
              <a:rPr lang="en-US" dirty="0"/>
              <a:t>is the measurable and obvious change in the receiver of the message that is caused by the elements of communication. </a:t>
            </a:r>
            <a:endParaRPr lang="en-US" dirty="0" smtClean="0"/>
          </a:p>
          <a:p>
            <a:pPr marL="0" indent="0">
              <a:buNone/>
            </a:pPr>
            <a:endParaRPr lang="en-US" dirty="0"/>
          </a:p>
          <a:p>
            <a:r>
              <a:rPr lang="en-US" dirty="0"/>
              <a:t>If any of the elements change, the effect also changes. </a:t>
            </a:r>
          </a:p>
          <a:p>
            <a:pPr marL="0" indent="0">
              <a:buNone/>
            </a:pPr>
            <a:r>
              <a:rPr lang="en-US" dirty="0"/>
              <a:t/>
            </a:r>
            <a:br>
              <a:rPr lang="en-US" dirty="0"/>
            </a:br>
            <a:endParaRPr lang="en-IN" dirty="0"/>
          </a:p>
        </p:txBody>
      </p:sp>
      <p:sp>
        <p:nvSpPr>
          <p:cNvPr id="2" name="Title 1"/>
          <p:cNvSpPr>
            <a:spLocks noGrp="1"/>
          </p:cNvSpPr>
          <p:nvPr>
            <p:ph type="title"/>
          </p:nvPr>
        </p:nvSpPr>
        <p:spPr>
          <a:xfrm>
            <a:off x="457200" y="274638"/>
            <a:ext cx="8229600" cy="706090"/>
          </a:xfrm>
        </p:spPr>
        <p:txBody>
          <a:bodyPr>
            <a:normAutofit fontScale="90000"/>
          </a:bodyPr>
          <a:lstStyle/>
          <a:p>
            <a:r>
              <a:rPr lang="en-US" dirty="0" smtClean="0"/>
              <a:t>2.Lasswell’s </a:t>
            </a:r>
            <a:r>
              <a:rPr lang="en-US" dirty="0"/>
              <a:t>model of communication</a:t>
            </a:r>
            <a:endParaRPr lang="en-IN" dirty="0"/>
          </a:p>
        </p:txBody>
      </p:sp>
    </p:spTree>
    <p:extLst>
      <p:ext uri="{BB962C8B-B14F-4D97-AF65-F5344CB8AC3E}">
        <p14:creationId xmlns:p14="http://schemas.microsoft.com/office/powerpoint/2010/main" val="4164817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71538" y="2775509"/>
            <a:ext cx="7408862" cy="325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800" dirty="0" smtClean="0"/>
              <a:t>Five components of Lass wells Communication model</a:t>
            </a:r>
            <a:endParaRPr lang="en-IN" sz="2800" dirty="0"/>
          </a:p>
        </p:txBody>
      </p:sp>
    </p:spTree>
    <p:extLst>
      <p:ext uri="{BB962C8B-B14F-4D97-AF65-F5344CB8AC3E}">
        <p14:creationId xmlns:p14="http://schemas.microsoft.com/office/powerpoint/2010/main" val="558471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Who created the message? </a:t>
            </a:r>
          </a:p>
          <a:p>
            <a:r>
              <a:rPr lang="en-US" dirty="0"/>
              <a:t>What did they say?</a:t>
            </a:r>
          </a:p>
          <a:p>
            <a:r>
              <a:rPr lang="en-US" dirty="0"/>
              <a:t>What channel did they use (TV, radio, blog)?</a:t>
            </a:r>
          </a:p>
          <a:p>
            <a:r>
              <a:rPr lang="en-US" dirty="0"/>
              <a:t>To whom did they say it?</a:t>
            </a:r>
          </a:p>
          <a:p>
            <a:r>
              <a:rPr lang="en-US" dirty="0"/>
              <a:t>What effect did it have on the receiver?</a:t>
            </a:r>
          </a:p>
          <a:p>
            <a:pPr marL="0" indent="0">
              <a:buNone/>
            </a:pPr>
            <a:r>
              <a:rPr lang="en-US" dirty="0"/>
              <a:t/>
            </a:r>
            <a:br>
              <a:rPr lang="en-US" dirty="0"/>
            </a:br>
            <a:endParaRPr lang="en-IN" dirty="0"/>
          </a:p>
        </p:txBody>
      </p:sp>
      <p:sp>
        <p:nvSpPr>
          <p:cNvPr id="2" name="Title 1"/>
          <p:cNvSpPr>
            <a:spLocks noGrp="1"/>
          </p:cNvSpPr>
          <p:nvPr>
            <p:ph type="title"/>
          </p:nvPr>
        </p:nvSpPr>
        <p:spPr/>
        <p:txBody>
          <a:bodyPr>
            <a:normAutofit/>
          </a:bodyPr>
          <a:lstStyle/>
          <a:p>
            <a:r>
              <a:rPr lang="en-US" sz="3200" dirty="0" smtClean="0"/>
              <a:t>Lasswell’s </a:t>
            </a:r>
            <a:r>
              <a:rPr lang="en-US" sz="3200" dirty="0"/>
              <a:t>model of </a:t>
            </a:r>
            <a:r>
              <a:rPr lang="en-US" sz="3200" dirty="0" smtClean="0"/>
              <a:t>communication</a:t>
            </a:r>
            <a:br>
              <a:rPr lang="en-US" sz="3200" dirty="0" smtClean="0"/>
            </a:br>
            <a:r>
              <a:rPr lang="en-US" sz="3200" dirty="0" smtClean="0"/>
              <a:t>answers these five questions</a:t>
            </a:r>
            <a:endParaRPr lang="en-IN" sz="3200" dirty="0"/>
          </a:p>
        </p:txBody>
      </p:sp>
    </p:spTree>
    <p:extLst>
      <p:ext uri="{BB962C8B-B14F-4D97-AF65-F5344CB8AC3E}">
        <p14:creationId xmlns:p14="http://schemas.microsoft.com/office/powerpoint/2010/main" val="1051877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484784"/>
            <a:ext cx="7408333" cy="4641379"/>
          </a:xfrm>
        </p:spPr>
        <p:txBody>
          <a:bodyPr/>
          <a:lstStyle/>
          <a:p>
            <a:pPr marL="0" indent="0">
              <a:buNone/>
            </a:pPr>
            <a:r>
              <a:rPr lang="en-US" sz="2400" dirty="0"/>
              <a:t>The Shannon-Weaver communication model, therefore, is a mathematical communication concept that proposes that communication is a linear, one-way process that can be broken down into 5 key concepts</a:t>
            </a:r>
            <a:r>
              <a:rPr lang="en-US" sz="2400" dirty="0" smtClean="0"/>
              <a:t>.</a:t>
            </a:r>
          </a:p>
          <a:p>
            <a:endParaRPr lang="en-US" sz="2400" dirty="0" smtClean="0"/>
          </a:p>
          <a:p>
            <a:pPr marL="0" indent="0">
              <a:buNone/>
            </a:pPr>
            <a:endParaRPr lang="en-IN" dirty="0"/>
          </a:p>
        </p:txBody>
      </p:sp>
      <p:sp>
        <p:nvSpPr>
          <p:cNvPr id="2" name="Title 1"/>
          <p:cNvSpPr>
            <a:spLocks noGrp="1"/>
          </p:cNvSpPr>
          <p:nvPr>
            <p:ph type="title"/>
          </p:nvPr>
        </p:nvSpPr>
        <p:spPr/>
        <p:txBody>
          <a:bodyPr>
            <a:normAutofit/>
          </a:bodyPr>
          <a:lstStyle/>
          <a:p>
            <a:r>
              <a:rPr lang="en-US" sz="2800" dirty="0"/>
              <a:t>3. The Shannon-Weaver model of </a:t>
            </a:r>
            <a:r>
              <a:rPr lang="en-US" sz="2800" dirty="0" smtClean="0"/>
              <a:t>communication</a:t>
            </a:r>
            <a:br>
              <a:rPr lang="en-US" sz="2800" dirty="0" smtClean="0"/>
            </a:br>
            <a:endParaRPr lang="en-I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68960"/>
            <a:ext cx="7128792" cy="343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177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616624"/>
          </a:xfrm>
        </p:spPr>
        <p:txBody>
          <a:bodyPr/>
          <a:lstStyle/>
          <a:p>
            <a:r>
              <a:rPr lang="en-US" sz="2400" dirty="0"/>
              <a:t>Berlo’s S-M-C-R communication model is a linear model of communication that suggests communication is the transfer of information between 4 basic steps or key elements.  </a:t>
            </a:r>
            <a:endParaRPr lang="en-US" sz="2400" dirty="0" smtClean="0"/>
          </a:p>
          <a:p>
            <a:endParaRPr lang="en-IN" dirty="0"/>
          </a:p>
        </p:txBody>
      </p:sp>
      <p:sp>
        <p:nvSpPr>
          <p:cNvPr id="2" name="Title 1"/>
          <p:cNvSpPr>
            <a:spLocks noGrp="1"/>
          </p:cNvSpPr>
          <p:nvPr>
            <p:ph type="title"/>
          </p:nvPr>
        </p:nvSpPr>
        <p:spPr>
          <a:xfrm>
            <a:off x="45720" y="274638"/>
            <a:ext cx="9052560" cy="778098"/>
          </a:xfrm>
        </p:spPr>
        <p:txBody>
          <a:bodyPr>
            <a:normAutofit fontScale="90000"/>
          </a:bodyPr>
          <a:lstStyle/>
          <a:p>
            <a:r>
              <a:rPr lang="en-US" sz="2800" b="1" dirty="0" smtClean="0"/>
              <a:t>4.Berlo’s </a:t>
            </a:r>
            <a:r>
              <a:rPr lang="en-US" sz="2800" b="1" dirty="0"/>
              <a:t>S-M-C-R model of communication </a:t>
            </a:r>
            <a:br>
              <a:rPr lang="en-US" sz="2800" b="1" dirty="0"/>
            </a:br>
            <a:endParaRPr lang="en-IN"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348880"/>
            <a:ext cx="819943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072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lstStyle/>
          <a:p>
            <a:r>
              <a:rPr lang="en-US" sz="2000" dirty="0"/>
              <a:t>I</a:t>
            </a:r>
            <a:r>
              <a:rPr lang="en-US" sz="2000" dirty="0" smtClean="0"/>
              <a:t>nteractive </a:t>
            </a:r>
            <a:r>
              <a:rPr lang="en-US" sz="2000" dirty="0"/>
              <a:t>communication models refer to two-way communication with feedback</a:t>
            </a:r>
            <a:r>
              <a:rPr lang="en-US" sz="2000" dirty="0" smtClean="0"/>
              <a:t>.</a:t>
            </a:r>
            <a:endParaRPr lang="en-US" sz="2000" dirty="0"/>
          </a:p>
          <a:p>
            <a:r>
              <a:rPr lang="en-US" sz="2000" dirty="0"/>
              <a:t>However, feedback within interactive communication models is not simultaneous, but rather slow and indirect</a:t>
            </a:r>
            <a:r>
              <a:rPr lang="en-US" sz="2000" dirty="0" smtClean="0"/>
              <a:t>.</a:t>
            </a:r>
          </a:p>
          <a:p>
            <a:r>
              <a:rPr lang="en-US" sz="2000" dirty="0" smtClean="0"/>
              <a:t>Field of Experience: It refers to the person’s(communicator) culture, past experience, personal history</a:t>
            </a:r>
          </a:p>
          <a:p>
            <a:endParaRPr lang="en-US" sz="2000" dirty="0" smtClean="0"/>
          </a:p>
          <a:p>
            <a:endParaRPr lang="en-US" sz="2800" dirty="0"/>
          </a:p>
          <a:p>
            <a:pPr marL="0" indent="0">
              <a:buNone/>
            </a:pPr>
            <a:r>
              <a:rPr lang="en-US" dirty="0"/>
              <a:t/>
            </a:r>
            <a:br>
              <a:rPr lang="en-US" dirty="0"/>
            </a:br>
            <a:endParaRPr lang="en-IN" dirty="0"/>
          </a:p>
        </p:txBody>
      </p:sp>
      <p:sp>
        <p:nvSpPr>
          <p:cNvPr id="2" name="Title 1"/>
          <p:cNvSpPr>
            <a:spLocks noGrp="1"/>
          </p:cNvSpPr>
          <p:nvPr>
            <p:ph type="title"/>
          </p:nvPr>
        </p:nvSpPr>
        <p:spPr>
          <a:xfrm>
            <a:off x="457200" y="274638"/>
            <a:ext cx="8229600" cy="634082"/>
          </a:xfrm>
        </p:spPr>
        <p:txBody>
          <a:bodyPr>
            <a:normAutofit fontScale="90000"/>
          </a:bodyPr>
          <a:lstStyle/>
          <a:p>
            <a:r>
              <a:rPr lang="en-US" dirty="0" smtClean="0"/>
              <a:t>Interactive communication models</a:t>
            </a: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84984"/>
            <a:ext cx="792088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24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080119"/>
          </a:xfrm>
        </p:spPr>
        <p:txBody>
          <a:bodyPr>
            <a:normAutofit/>
          </a:bodyPr>
          <a:lstStyle/>
          <a:p>
            <a:r>
              <a:rPr lang="en-US" dirty="0" smtClean="0"/>
              <a:t>Communication Definition</a:t>
            </a:r>
            <a:endParaRPr lang="en-IN" dirty="0"/>
          </a:p>
        </p:txBody>
      </p:sp>
      <p:sp>
        <p:nvSpPr>
          <p:cNvPr id="3" name="Subtitle 2"/>
          <p:cNvSpPr>
            <a:spLocks noGrp="1"/>
          </p:cNvSpPr>
          <p:nvPr>
            <p:ph type="subTitle" idx="1"/>
          </p:nvPr>
        </p:nvSpPr>
        <p:spPr>
          <a:xfrm>
            <a:off x="683568" y="1484784"/>
            <a:ext cx="7776864" cy="3816424"/>
          </a:xfrm>
        </p:spPr>
        <p:txBody>
          <a:bodyPr>
            <a:normAutofit fontScale="92500" lnSpcReduction="20000"/>
          </a:bodyPr>
          <a:lstStyle/>
          <a:p>
            <a:pPr marL="457200" indent="-457200" algn="l">
              <a:buFont typeface="Arial" pitchFamily="34" charset="0"/>
              <a:buChar char="•"/>
            </a:pPr>
            <a:r>
              <a:rPr lang="en-US" dirty="0" smtClean="0"/>
              <a:t>Communication </a:t>
            </a:r>
            <a:r>
              <a:rPr lang="en-US" dirty="0"/>
              <a:t>is </a:t>
            </a:r>
            <a:r>
              <a:rPr lang="en-US" dirty="0" smtClean="0"/>
              <a:t>the </a:t>
            </a:r>
            <a:r>
              <a:rPr lang="en-US" dirty="0"/>
              <a:t>transfer of information from one person, group, or place to another by writing, speaking, or using a medium that provides a means of understanding. </a:t>
            </a:r>
            <a:endParaRPr lang="en-US" dirty="0" smtClean="0"/>
          </a:p>
          <a:p>
            <a:pPr marL="457200" indent="-457200" algn="l">
              <a:buFont typeface="Arial" pitchFamily="34" charset="0"/>
              <a:buChar char="•"/>
            </a:pPr>
            <a:endParaRPr lang="en-US" dirty="0" smtClean="0"/>
          </a:p>
          <a:p>
            <a:pPr marL="457200" indent="-457200" algn="l">
              <a:buFont typeface="Arial" pitchFamily="34" charset="0"/>
              <a:buChar char="•"/>
            </a:pPr>
            <a:r>
              <a:rPr lang="en-US" dirty="0" smtClean="0"/>
              <a:t>Every </a:t>
            </a:r>
            <a:r>
              <a:rPr lang="en-US" dirty="0"/>
              <a:t>communication consists of a minimum of one sender, a receiver, and a message. </a:t>
            </a:r>
            <a:endParaRPr lang="en-US" dirty="0" smtClean="0"/>
          </a:p>
          <a:p>
            <a:pPr marL="457200" indent="-457200" algn="l">
              <a:buFont typeface="Arial" pitchFamily="34" charset="0"/>
              <a:buChar char="•"/>
            </a:pPr>
            <a:endParaRPr lang="en-US" dirty="0" smtClean="0"/>
          </a:p>
          <a:p>
            <a:pPr marL="457200" indent="-457200" algn="l">
              <a:buFont typeface="Arial" pitchFamily="34" charset="0"/>
              <a:buChar char="•"/>
            </a:pPr>
            <a:r>
              <a:rPr lang="en-US" dirty="0" smtClean="0"/>
              <a:t>The </a:t>
            </a:r>
            <a:r>
              <a:rPr lang="en-US" dirty="0"/>
              <a:t>transmission of a message from sender to recipient risks being affected by many things because communication impacts how people interact. </a:t>
            </a:r>
            <a:endParaRPr lang="en-US" dirty="0" smtClean="0"/>
          </a:p>
          <a:p>
            <a:pPr marL="457200" indent="-457200" algn="l">
              <a:buFont typeface="Arial" pitchFamily="34" charset="0"/>
              <a:buChar char="•"/>
            </a:pPr>
            <a:endParaRPr lang="en-US" dirty="0" smtClean="0"/>
          </a:p>
          <a:p>
            <a:pPr marL="457200" indent="-457200" algn="l">
              <a:buFont typeface="Arial" pitchFamily="34" charset="0"/>
              <a:buChar char="•"/>
            </a:pPr>
            <a:r>
              <a:rPr lang="en-US" dirty="0" smtClean="0"/>
              <a:t>These </a:t>
            </a:r>
            <a:r>
              <a:rPr lang="en-US" dirty="0"/>
              <a:t>include the location, medium used to communicate, the </a:t>
            </a:r>
            <a:r>
              <a:rPr lang="en-US" dirty="0" smtClean="0"/>
              <a:t> </a:t>
            </a:r>
            <a:r>
              <a:rPr lang="en-US" dirty="0"/>
              <a:t>situation, and the emotions involved. </a:t>
            </a:r>
            <a:r>
              <a:rPr lang="en-US" dirty="0" smtClean="0"/>
              <a:t> </a:t>
            </a:r>
            <a:r>
              <a:rPr lang="en-US" dirty="0"/>
              <a:t>communication helps people to interact and share various aspects of life.</a:t>
            </a:r>
            <a:endParaRPr lang="en-IN" dirty="0"/>
          </a:p>
        </p:txBody>
      </p:sp>
    </p:spTree>
    <p:extLst>
      <p:ext uri="{BB962C8B-B14F-4D97-AF65-F5344CB8AC3E}">
        <p14:creationId xmlns:p14="http://schemas.microsoft.com/office/powerpoint/2010/main" val="3724971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US" dirty="0"/>
              <a:t>The Osgood-Schramm model is a circular model of communication, in which messages go in two directions between encoding and decoding. </a:t>
            </a:r>
            <a:endParaRPr lang="en-US" dirty="0" smtClean="0"/>
          </a:p>
          <a:p>
            <a:pPr marL="0" indent="0">
              <a:buNone/>
            </a:pPr>
            <a:endParaRPr lang="en-US" dirty="0"/>
          </a:p>
          <a:p>
            <a:r>
              <a:rPr lang="en-US" dirty="0"/>
              <a:t>As such, this model is useful for describing synchronous, interpersonal communication, but less suitable for cases with little or no feedback</a:t>
            </a:r>
            <a:r>
              <a:rPr lang="en-US" dirty="0" smtClean="0"/>
              <a:t>.</a:t>
            </a:r>
          </a:p>
          <a:p>
            <a:endParaRPr lang="en-US" dirty="0"/>
          </a:p>
          <a:p>
            <a:r>
              <a:rPr lang="en-US" dirty="0"/>
              <a:t>Interestingly, in the Osgood-Schramm communication model, there is </a:t>
            </a:r>
            <a:r>
              <a:rPr lang="en-US" b="1" dirty="0"/>
              <a:t>no difference between a sender and a receiver</a:t>
            </a:r>
            <a:r>
              <a:rPr lang="en-US" dirty="0"/>
              <a:t>. Both parties are equally </a:t>
            </a:r>
            <a:r>
              <a:rPr lang="en-US" dirty="0" smtClean="0"/>
              <a:t>sending </a:t>
            </a:r>
            <a:r>
              <a:rPr lang="en-US" dirty="0"/>
              <a:t>the messages. </a:t>
            </a:r>
            <a:endParaRPr lang="en-US" dirty="0" smtClean="0"/>
          </a:p>
          <a:p>
            <a:pPr marL="0" indent="0">
              <a:buNone/>
            </a:pPr>
            <a:endParaRPr lang="en-US" dirty="0" smtClean="0"/>
          </a:p>
          <a:p>
            <a:r>
              <a:rPr lang="en-US" dirty="0" smtClean="0"/>
              <a:t>The </a:t>
            </a:r>
            <a:r>
              <a:rPr lang="en-US" dirty="0"/>
              <a:t>interpreter is the person trying to understand the message at that moment. </a:t>
            </a:r>
          </a:p>
          <a:p>
            <a:pPr marL="0" indent="0">
              <a:buNone/>
            </a:pPr>
            <a:r>
              <a:rPr lang="en-US" dirty="0"/>
              <a:t/>
            </a:r>
            <a:br>
              <a:rPr lang="en-US" dirty="0"/>
            </a:br>
            <a:endParaRPr lang="en-IN" dirty="0"/>
          </a:p>
        </p:txBody>
      </p:sp>
      <p:sp>
        <p:nvSpPr>
          <p:cNvPr id="2" name="Title 1"/>
          <p:cNvSpPr>
            <a:spLocks noGrp="1"/>
          </p:cNvSpPr>
          <p:nvPr>
            <p:ph type="title"/>
          </p:nvPr>
        </p:nvSpPr>
        <p:spPr/>
        <p:txBody>
          <a:bodyPr>
            <a:normAutofit/>
          </a:bodyPr>
          <a:lstStyle/>
          <a:p>
            <a:r>
              <a:rPr lang="en-US" sz="2400" dirty="0" smtClean="0"/>
              <a:t>5.</a:t>
            </a:r>
            <a:r>
              <a:rPr lang="en-US" sz="2400" dirty="0"/>
              <a:t> The Osgood-Schramm model of communication</a:t>
            </a:r>
            <a:br>
              <a:rPr lang="en-US" sz="2400" dirty="0"/>
            </a:br>
            <a:endParaRPr lang="en-IN" sz="2400" dirty="0"/>
          </a:p>
        </p:txBody>
      </p:sp>
    </p:spTree>
    <p:extLst>
      <p:ext uri="{BB962C8B-B14F-4D97-AF65-F5344CB8AC3E}">
        <p14:creationId xmlns:p14="http://schemas.microsoft.com/office/powerpoint/2010/main" val="1176088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4646" y="2674938"/>
            <a:ext cx="5622645"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Tree>
    <p:extLst>
      <p:ext uri="{BB962C8B-B14F-4D97-AF65-F5344CB8AC3E}">
        <p14:creationId xmlns:p14="http://schemas.microsoft.com/office/powerpoint/2010/main" val="2331602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fontScale="92500" lnSpcReduction="20000"/>
          </a:bodyPr>
          <a:lstStyle/>
          <a:p>
            <a:endParaRPr lang="en-US" dirty="0" smtClean="0"/>
          </a:p>
          <a:p>
            <a:r>
              <a:rPr lang="en-US" dirty="0" smtClean="0"/>
              <a:t>The </a:t>
            </a:r>
            <a:r>
              <a:rPr lang="en-US" dirty="0"/>
              <a:t>Westley and Maclean communication model suggests that the communication process </a:t>
            </a:r>
            <a:r>
              <a:rPr lang="en-US" i="1" dirty="0"/>
              <a:t>does not</a:t>
            </a:r>
            <a:r>
              <a:rPr lang="en-US" dirty="0"/>
              <a:t> start with the source/sender, but rather with </a:t>
            </a:r>
            <a:r>
              <a:rPr lang="en-US" b="1" dirty="0"/>
              <a:t>environmental factors</a:t>
            </a:r>
            <a:r>
              <a:rPr lang="en-US" dirty="0" smtClean="0"/>
              <a:t>.</a:t>
            </a:r>
          </a:p>
          <a:p>
            <a:pPr marL="0" indent="0">
              <a:buNone/>
            </a:pPr>
            <a:endParaRPr lang="en-US" dirty="0"/>
          </a:p>
          <a:p>
            <a:r>
              <a:rPr lang="en-US" dirty="0"/>
              <a:t>This model also takes into account </a:t>
            </a:r>
            <a:r>
              <a:rPr lang="en-US" i="1" dirty="0"/>
              <a:t>the object of the orientation</a:t>
            </a:r>
            <a:r>
              <a:rPr lang="en-US" dirty="0"/>
              <a:t> (background, culture, and beliefs) of the sender and the receiver of messages. </a:t>
            </a:r>
            <a:endParaRPr lang="en-US" dirty="0" smtClean="0"/>
          </a:p>
          <a:p>
            <a:pPr marL="0" indent="0">
              <a:buNone/>
            </a:pPr>
            <a:endParaRPr lang="en-US" dirty="0"/>
          </a:p>
          <a:p>
            <a:r>
              <a:rPr lang="en-US" dirty="0" smtClean="0"/>
              <a:t>The </a:t>
            </a:r>
            <a:r>
              <a:rPr lang="en-US" dirty="0"/>
              <a:t>process of communication, according to this communication model, starts with environmental factors that influence the speaker — the culture or society the speaker lives in, whether the speaker is in a public or private space, etc. </a:t>
            </a:r>
            <a:endParaRPr lang="en-US" dirty="0" smtClean="0"/>
          </a:p>
          <a:p>
            <a:pPr marL="0" indent="0">
              <a:buNone/>
            </a:pPr>
            <a:r>
              <a:rPr lang="en-US" dirty="0"/>
              <a:t> </a:t>
            </a:r>
          </a:p>
          <a:p>
            <a:r>
              <a:rPr lang="en-US" dirty="0"/>
              <a:t>Aside from that, the role of feedback is also significant.</a:t>
            </a:r>
          </a:p>
          <a:p>
            <a:endParaRPr lang="en-IN" dirty="0"/>
          </a:p>
        </p:txBody>
      </p:sp>
      <p:sp>
        <p:nvSpPr>
          <p:cNvPr id="2" name="Title 1"/>
          <p:cNvSpPr>
            <a:spLocks noGrp="1"/>
          </p:cNvSpPr>
          <p:nvPr>
            <p:ph type="title"/>
          </p:nvPr>
        </p:nvSpPr>
        <p:spPr/>
        <p:txBody>
          <a:bodyPr>
            <a:normAutofit/>
          </a:bodyPr>
          <a:lstStyle/>
          <a:p>
            <a:r>
              <a:rPr lang="en-US" sz="2800" dirty="0"/>
              <a:t>6. The Westley and Maclean model of communication</a:t>
            </a:r>
            <a:br>
              <a:rPr lang="en-US" sz="2800" dirty="0"/>
            </a:br>
            <a:endParaRPr lang="en-IN" sz="2800" dirty="0"/>
          </a:p>
        </p:txBody>
      </p:sp>
    </p:spTree>
    <p:extLst>
      <p:ext uri="{BB962C8B-B14F-4D97-AF65-F5344CB8AC3E}">
        <p14:creationId xmlns:p14="http://schemas.microsoft.com/office/powerpoint/2010/main" val="3499702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92088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34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a:bodyPr>
          <a:lstStyle/>
          <a:p>
            <a:endParaRPr lang="en-US" dirty="0" smtClean="0"/>
          </a:p>
          <a:p>
            <a:endParaRPr lang="en-US" dirty="0"/>
          </a:p>
          <a:p>
            <a:r>
              <a:rPr lang="en-US" dirty="0" smtClean="0"/>
              <a:t>Transactional </a:t>
            </a:r>
            <a:r>
              <a:rPr lang="en-US" dirty="0"/>
              <a:t>communication models view communication as </a:t>
            </a:r>
            <a:r>
              <a:rPr lang="en-US" b="1" dirty="0"/>
              <a:t>a transaction</a:t>
            </a:r>
            <a:r>
              <a:rPr lang="en-US" dirty="0"/>
              <a:t>, meaning that it is a cooperative process in which </a:t>
            </a:r>
            <a:r>
              <a:rPr lang="en-US" b="1" dirty="0"/>
              <a:t>communicators</a:t>
            </a:r>
            <a:r>
              <a:rPr lang="en-US" dirty="0"/>
              <a:t> co-create the process of communication, thereby influencing its outcome and effectiveness. </a:t>
            </a:r>
          </a:p>
          <a:p>
            <a:endParaRPr lang="en-US" dirty="0" smtClean="0"/>
          </a:p>
          <a:p>
            <a:r>
              <a:rPr lang="en-US" dirty="0" smtClean="0"/>
              <a:t>In </a:t>
            </a:r>
            <a:r>
              <a:rPr lang="en-US" dirty="0"/>
              <a:t>other words, communicators create </a:t>
            </a:r>
            <a:r>
              <a:rPr lang="en-US" b="1" dirty="0"/>
              <a:t>shared meaning in a dynamic process</a:t>
            </a:r>
            <a:r>
              <a:rPr lang="en-US" dirty="0"/>
              <a:t>.</a:t>
            </a:r>
          </a:p>
          <a:p>
            <a:pPr marL="0" indent="0">
              <a:buNone/>
            </a:pPr>
            <a:r>
              <a:rPr lang="en-US" dirty="0"/>
              <a:t/>
            </a:r>
            <a:br>
              <a:rPr lang="en-US" dirty="0"/>
            </a:br>
            <a:endParaRPr lang="en-IN" dirty="0"/>
          </a:p>
        </p:txBody>
      </p:sp>
      <p:sp>
        <p:nvSpPr>
          <p:cNvPr id="2" name="Title 1"/>
          <p:cNvSpPr>
            <a:spLocks noGrp="1"/>
          </p:cNvSpPr>
          <p:nvPr>
            <p:ph type="title"/>
          </p:nvPr>
        </p:nvSpPr>
        <p:spPr/>
        <p:txBody>
          <a:bodyPr>
            <a:noAutofit/>
          </a:bodyPr>
          <a:lstStyle/>
          <a:p>
            <a:r>
              <a:rPr lang="en-IN" sz="3200" dirty="0"/>
              <a:t>Transactional communication models</a:t>
            </a:r>
            <a:br>
              <a:rPr lang="en-IN" sz="3200" dirty="0"/>
            </a:br>
            <a:r>
              <a:rPr lang="en-IN" sz="3200" dirty="0"/>
              <a:t/>
            </a:r>
            <a:br>
              <a:rPr lang="en-IN" sz="3200" dirty="0"/>
            </a:br>
            <a:endParaRPr lang="en-IN" sz="3200" dirty="0"/>
          </a:p>
        </p:txBody>
      </p:sp>
    </p:spTree>
    <p:extLst>
      <p:ext uri="{BB962C8B-B14F-4D97-AF65-F5344CB8AC3E}">
        <p14:creationId xmlns:p14="http://schemas.microsoft.com/office/powerpoint/2010/main" val="2909450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7402" y="2674938"/>
            <a:ext cx="5237133"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2505406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25144"/>
          </a:xfrm>
        </p:spPr>
        <p:txBody>
          <a:bodyPr/>
          <a:lstStyle/>
          <a:p>
            <a:endParaRPr lang="en-US" b="1" dirty="0" smtClean="0"/>
          </a:p>
          <a:p>
            <a:endParaRPr lang="en-US" b="1" dirty="0"/>
          </a:p>
          <a:p>
            <a:endParaRPr lang="en-US" b="1" dirty="0" smtClean="0"/>
          </a:p>
          <a:p>
            <a:r>
              <a:rPr lang="en-US" b="1" dirty="0" smtClean="0"/>
              <a:t>Encoding</a:t>
            </a:r>
            <a:r>
              <a:rPr lang="en-US" dirty="0"/>
              <a:t>,</a:t>
            </a:r>
          </a:p>
          <a:p>
            <a:r>
              <a:rPr lang="en-US" b="1" dirty="0"/>
              <a:t>Decoding</a:t>
            </a:r>
            <a:r>
              <a:rPr lang="en-US" dirty="0"/>
              <a:t>,</a:t>
            </a:r>
            <a:r>
              <a:rPr lang="en-US" b="1" dirty="0"/>
              <a:t> </a:t>
            </a:r>
            <a:endParaRPr lang="en-US" dirty="0"/>
          </a:p>
          <a:p>
            <a:r>
              <a:rPr lang="en-US" b="1" dirty="0"/>
              <a:t>Communicators</a:t>
            </a:r>
            <a:r>
              <a:rPr lang="en-US" dirty="0"/>
              <a:t>,</a:t>
            </a:r>
          </a:p>
          <a:p>
            <a:r>
              <a:rPr lang="en-US" b="1" dirty="0"/>
              <a:t>The message</a:t>
            </a:r>
            <a:r>
              <a:rPr lang="en-US" dirty="0"/>
              <a:t>,</a:t>
            </a:r>
          </a:p>
          <a:p>
            <a:r>
              <a:rPr lang="en-US" b="1" dirty="0"/>
              <a:t>The channel</a:t>
            </a:r>
            <a:r>
              <a:rPr lang="en-US" dirty="0"/>
              <a:t>, and </a:t>
            </a:r>
            <a:r>
              <a:rPr lang="en-US" b="1" dirty="0"/>
              <a:t> </a:t>
            </a:r>
            <a:endParaRPr lang="en-US" dirty="0"/>
          </a:p>
          <a:p>
            <a:r>
              <a:rPr lang="en-US" b="1" dirty="0"/>
              <a:t>Noise</a:t>
            </a:r>
            <a:r>
              <a:rPr lang="en-US" dirty="0"/>
              <a:t>. </a:t>
            </a:r>
            <a:r>
              <a:rPr lang="en-US" b="1" dirty="0"/>
              <a:t> </a:t>
            </a:r>
            <a:endParaRPr lang="en-US" dirty="0"/>
          </a:p>
          <a:p>
            <a:pPr marL="0" indent="0">
              <a:buNone/>
            </a:pPr>
            <a:endParaRPr lang="en-IN" dirty="0"/>
          </a:p>
        </p:txBody>
      </p:sp>
      <p:sp>
        <p:nvSpPr>
          <p:cNvPr id="2" name="Title 1"/>
          <p:cNvSpPr>
            <a:spLocks noGrp="1"/>
          </p:cNvSpPr>
          <p:nvPr>
            <p:ph type="title"/>
          </p:nvPr>
        </p:nvSpPr>
        <p:spPr/>
        <p:txBody>
          <a:bodyPr>
            <a:normAutofit fontScale="90000"/>
          </a:bodyPr>
          <a:lstStyle/>
          <a:p>
            <a:r>
              <a:rPr lang="en-US" dirty="0" smtClean="0"/>
              <a:t>Key components of </a:t>
            </a:r>
            <a:r>
              <a:rPr lang="en-IN" dirty="0" smtClean="0"/>
              <a:t>transactional</a:t>
            </a:r>
            <a:r>
              <a:rPr lang="en-US" dirty="0" smtClean="0"/>
              <a:t> model are </a:t>
            </a:r>
            <a:endParaRPr lang="en-IN" dirty="0"/>
          </a:p>
        </p:txBody>
      </p:sp>
    </p:spTree>
    <p:extLst>
      <p:ext uri="{BB962C8B-B14F-4D97-AF65-F5344CB8AC3E}">
        <p14:creationId xmlns:p14="http://schemas.microsoft.com/office/powerpoint/2010/main" val="1312892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Barnlund’s model of communication recognizes that communication is a </a:t>
            </a:r>
            <a:r>
              <a:rPr lang="en-US" b="1" dirty="0"/>
              <a:t>circular process and a multi-layered feedback system between the sender and the receiver,</a:t>
            </a:r>
            <a:r>
              <a:rPr lang="en-US" dirty="0"/>
              <a:t> both of whom can affect the message being sent. </a:t>
            </a:r>
            <a:endParaRPr lang="en-US" dirty="0" smtClean="0"/>
          </a:p>
          <a:p>
            <a:pPr marL="0" indent="0">
              <a:buNone/>
            </a:pPr>
            <a:endParaRPr lang="en-US" dirty="0"/>
          </a:p>
          <a:p>
            <a:r>
              <a:rPr lang="en-US" dirty="0"/>
              <a:t>The sender and the receiver change their places and are equally important. Feedback from the sender is the reply for the receiver, and both communicators provide feedback. </a:t>
            </a:r>
            <a:endParaRPr lang="en-US" dirty="0" smtClean="0"/>
          </a:p>
          <a:p>
            <a:pPr marL="0" indent="0">
              <a:buNone/>
            </a:pPr>
            <a:endParaRPr lang="en-US" dirty="0"/>
          </a:p>
          <a:p>
            <a:r>
              <a:rPr lang="en-US" dirty="0"/>
              <a:t>At the same time, both sender and receiver are responsible for the communication’s effect and effectiveness. </a:t>
            </a:r>
          </a:p>
          <a:p>
            <a:pPr marL="0" indent="0">
              <a:buNone/>
            </a:pPr>
            <a:r>
              <a:rPr lang="en-US" dirty="0"/>
              <a:t/>
            </a:r>
            <a:br>
              <a:rPr lang="en-US" dirty="0"/>
            </a:br>
            <a:endParaRPr lang="en-IN" dirty="0"/>
          </a:p>
        </p:txBody>
      </p:sp>
      <p:sp>
        <p:nvSpPr>
          <p:cNvPr id="2" name="Title 1"/>
          <p:cNvSpPr>
            <a:spLocks noGrp="1"/>
          </p:cNvSpPr>
          <p:nvPr>
            <p:ph type="title"/>
          </p:nvPr>
        </p:nvSpPr>
        <p:spPr/>
        <p:txBody>
          <a:bodyPr>
            <a:noAutofit/>
          </a:bodyPr>
          <a:lstStyle/>
          <a:p>
            <a:r>
              <a:rPr lang="en-IN" sz="2800" dirty="0"/>
              <a:t>7. Barnlund’s transactional model of communication</a:t>
            </a:r>
            <a:br>
              <a:rPr lang="en-IN" sz="2800" dirty="0"/>
            </a:br>
            <a:r>
              <a:rPr lang="en-IN" sz="2800" dirty="0"/>
              <a:t/>
            </a:r>
            <a:br>
              <a:rPr lang="en-IN" sz="2800" dirty="0"/>
            </a:br>
            <a:endParaRPr lang="en-IN" sz="2800" dirty="0"/>
          </a:p>
        </p:txBody>
      </p:sp>
    </p:spTree>
    <p:extLst>
      <p:ext uri="{BB962C8B-B14F-4D97-AF65-F5344CB8AC3E}">
        <p14:creationId xmlns:p14="http://schemas.microsoft.com/office/powerpoint/2010/main" val="3769862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9302" y="2674938"/>
            <a:ext cx="5553334"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3672337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Dance’s Helical communication model views communication as a circular process that gets more and more complex as communication progresses. </a:t>
            </a:r>
            <a:endParaRPr lang="en-US" dirty="0" smtClean="0"/>
          </a:p>
          <a:p>
            <a:endParaRPr lang="en-US" dirty="0"/>
          </a:p>
          <a:p>
            <a:r>
              <a:rPr lang="en-US" dirty="0"/>
              <a:t>That is why it is represented by a helical spiral in the Dance’s Helical communication model </a:t>
            </a:r>
          </a:p>
          <a:p>
            <a:pPr marL="0" indent="0">
              <a:buNone/>
            </a:pPr>
            <a:endParaRPr lang="en-IN" dirty="0"/>
          </a:p>
        </p:txBody>
      </p:sp>
      <p:sp>
        <p:nvSpPr>
          <p:cNvPr id="2" name="Title 1"/>
          <p:cNvSpPr>
            <a:spLocks noGrp="1"/>
          </p:cNvSpPr>
          <p:nvPr>
            <p:ph type="title"/>
          </p:nvPr>
        </p:nvSpPr>
        <p:spPr/>
        <p:txBody>
          <a:bodyPr>
            <a:normAutofit/>
          </a:bodyPr>
          <a:lstStyle/>
          <a:p>
            <a:r>
              <a:rPr lang="en-US" sz="2800" dirty="0"/>
              <a:t>8. Dance’s Helical model of communication</a:t>
            </a:r>
            <a:br>
              <a:rPr lang="en-US" sz="2800" dirty="0"/>
            </a:br>
            <a:endParaRPr lang="en-IN" sz="2800" dirty="0"/>
          </a:p>
        </p:txBody>
      </p:sp>
    </p:spTree>
    <p:extLst>
      <p:ext uri="{BB962C8B-B14F-4D97-AF65-F5344CB8AC3E}">
        <p14:creationId xmlns:p14="http://schemas.microsoft.com/office/powerpoint/2010/main" val="1741170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1916832"/>
            <a:ext cx="7408333" cy="4209331"/>
          </a:xfrm>
        </p:spPr>
        <p:txBody>
          <a:bodyPr>
            <a:noAutofit/>
          </a:bodyPr>
          <a:lstStyle/>
          <a:p>
            <a:r>
              <a:rPr lang="en-US" sz="1600" dirty="0" smtClean="0">
                <a:effectLst/>
              </a:rPr>
              <a:t>Communication involves transmitting non-verbal and verbal information in a channel that includes a sender, medium of communication, and a receiver. The following are the essential concepts of communication.</a:t>
            </a:r>
            <a:endParaRPr lang="en-US" sz="1600" dirty="0"/>
          </a:p>
          <a:p>
            <a:pPr marL="0" indent="0">
              <a:buNone/>
            </a:pPr>
            <a:endParaRPr lang="en-US" sz="1600" dirty="0" smtClean="0">
              <a:effectLst/>
            </a:endParaRPr>
          </a:p>
          <a:p>
            <a:r>
              <a:rPr lang="en-US" sz="1600" b="1" dirty="0"/>
              <a:t>Sender and </a:t>
            </a:r>
            <a:r>
              <a:rPr lang="en-US" sz="1600" b="1" dirty="0" smtClean="0"/>
              <a:t>Receiver</a:t>
            </a:r>
          </a:p>
          <a:p>
            <a:pPr marL="0" indent="0">
              <a:buNone/>
            </a:pPr>
            <a:r>
              <a:rPr lang="en-US" sz="1600" dirty="0" smtClean="0">
                <a:effectLst/>
              </a:rPr>
              <a:t>	The person sending the information and the one receiving the information must be present for communication to be effective.</a:t>
            </a:r>
          </a:p>
          <a:p>
            <a:pPr marL="0" indent="0">
              <a:buNone/>
            </a:pPr>
            <a:endParaRPr lang="en-US" sz="1600" dirty="0" smtClean="0">
              <a:effectLst/>
            </a:endParaRPr>
          </a:p>
          <a:p>
            <a:r>
              <a:rPr lang="en-US" sz="1600" b="1" dirty="0"/>
              <a:t>The </a:t>
            </a:r>
            <a:r>
              <a:rPr lang="en-US" sz="1600" b="1" dirty="0" smtClean="0"/>
              <a:t>Message</a:t>
            </a:r>
          </a:p>
          <a:p>
            <a:r>
              <a:rPr lang="en-US" sz="1600" dirty="0" smtClean="0"/>
              <a:t>The Idea ,Fact or opinion that the sender want to communicate is the message</a:t>
            </a:r>
            <a:endParaRPr lang="en-US" sz="1600" dirty="0"/>
          </a:p>
          <a:p>
            <a:r>
              <a:rPr lang="en-US" sz="1600" dirty="0" smtClean="0">
                <a:effectLst/>
              </a:rPr>
              <a:t>Communication works when people hear, see, feel, and  understand what a sender is trying to convey. </a:t>
            </a:r>
          </a:p>
          <a:p>
            <a:r>
              <a:rPr lang="en-US" sz="1600" dirty="0" smtClean="0">
                <a:effectLst/>
              </a:rPr>
              <a:t>This ensures that  concentration and attention are important allowing for the smooth transfer of information.</a:t>
            </a:r>
          </a:p>
          <a:p>
            <a:endParaRPr lang="en-US" sz="1600" dirty="0" smtClean="0">
              <a:effectLst/>
            </a:endParaRPr>
          </a:p>
          <a:p>
            <a:pPr marL="0" indent="0">
              <a:buNone/>
            </a:pPr>
            <a:r>
              <a:rPr lang="en-US" sz="1600" dirty="0" smtClean="0">
                <a:effectLst/>
              </a:rPr>
              <a:t/>
            </a:r>
            <a:br>
              <a:rPr lang="en-US" sz="1600" dirty="0" smtClean="0">
                <a:effectLst/>
              </a:rPr>
            </a:br>
            <a:endParaRPr lang="en-IN" sz="1600" dirty="0"/>
          </a:p>
        </p:txBody>
      </p:sp>
      <p:sp>
        <p:nvSpPr>
          <p:cNvPr id="2" name="Title 1"/>
          <p:cNvSpPr>
            <a:spLocks noGrp="1"/>
          </p:cNvSpPr>
          <p:nvPr>
            <p:ph type="title"/>
          </p:nvPr>
        </p:nvSpPr>
        <p:spPr/>
        <p:txBody>
          <a:bodyPr/>
          <a:lstStyle/>
          <a:p>
            <a:r>
              <a:rPr lang="en-US" dirty="0" smtClean="0"/>
              <a:t>Communication Concept</a:t>
            </a:r>
            <a:endParaRPr lang="en-IN" dirty="0"/>
          </a:p>
        </p:txBody>
      </p:sp>
    </p:spTree>
    <p:extLst>
      <p:ext uri="{BB962C8B-B14F-4D97-AF65-F5344CB8AC3E}">
        <p14:creationId xmlns:p14="http://schemas.microsoft.com/office/powerpoint/2010/main" val="1948006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416824"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486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425355"/>
          </a:xfrm>
        </p:spPr>
        <p:txBody>
          <a:bodyPr>
            <a:normAutofit fontScale="92500" lnSpcReduction="20000"/>
          </a:bodyPr>
          <a:lstStyle/>
          <a:p>
            <a:pPr marL="0" indent="0">
              <a:buNone/>
            </a:pPr>
            <a:r>
              <a:rPr lang="en-US" dirty="0" smtClean="0"/>
              <a:t>The </a:t>
            </a:r>
            <a:r>
              <a:rPr lang="en-US" dirty="0"/>
              <a:t>types of communication represent the different ways used to communicate </a:t>
            </a:r>
            <a:r>
              <a:rPr lang="en-US" dirty="0" smtClean="0"/>
              <a:t>messages.</a:t>
            </a:r>
          </a:p>
          <a:p>
            <a:pPr marL="0" indent="0">
              <a:buNone/>
            </a:pPr>
            <a:r>
              <a:rPr lang="fr-FR" dirty="0" smtClean="0"/>
              <a:t>	</a:t>
            </a:r>
          </a:p>
          <a:p>
            <a:pPr marL="0" indent="0">
              <a:buNone/>
            </a:pPr>
            <a:r>
              <a:rPr lang="fr-FR" dirty="0"/>
              <a:t>6</a:t>
            </a:r>
            <a:r>
              <a:rPr lang="fr-FR" dirty="0" smtClean="0"/>
              <a:t> </a:t>
            </a:r>
            <a:r>
              <a:rPr lang="fr-FR" dirty="0"/>
              <a:t>Types of </a:t>
            </a:r>
            <a:r>
              <a:rPr lang="fr-FR" dirty="0" smtClean="0"/>
              <a:t>Communication</a:t>
            </a:r>
          </a:p>
          <a:p>
            <a:pPr marL="0" indent="0">
              <a:buNone/>
            </a:pPr>
            <a:endParaRPr lang="fr-FR" dirty="0"/>
          </a:p>
          <a:p>
            <a:pPr lvl="1"/>
            <a:r>
              <a:rPr lang="fr-FR" dirty="0"/>
              <a:t>1. Verbal </a:t>
            </a:r>
            <a:r>
              <a:rPr lang="fr-FR" dirty="0" smtClean="0"/>
              <a:t>Communication</a:t>
            </a:r>
            <a:endParaRPr lang="fr-FR" dirty="0"/>
          </a:p>
          <a:p>
            <a:pPr lvl="1"/>
            <a:r>
              <a:rPr lang="fr-FR" dirty="0"/>
              <a:t>2. Non-verbal Communication</a:t>
            </a:r>
          </a:p>
          <a:p>
            <a:pPr lvl="1"/>
            <a:r>
              <a:rPr lang="fr-FR" dirty="0"/>
              <a:t>3. </a:t>
            </a:r>
            <a:r>
              <a:rPr lang="fr-FR" dirty="0" smtClean="0"/>
              <a:t>Written Communication</a:t>
            </a:r>
            <a:endParaRPr lang="fr-FR" dirty="0"/>
          </a:p>
          <a:p>
            <a:pPr lvl="1"/>
            <a:r>
              <a:rPr lang="fr-FR" dirty="0"/>
              <a:t>4</a:t>
            </a:r>
            <a:r>
              <a:rPr lang="fr-FR" dirty="0" smtClean="0"/>
              <a:t>. </a:t>
            </a:r>
            <a:r>
              <a:rPr lang="fr-FR" dirty="0"/>
              <a:t>Visual Communication</a:t>
            </a:r>
          </a:p>
          <a:p>
            <a:pPr lvl="1"/>
            <a:r>
              <a:rPr lang="fr-FR" dirty="0"/>
              <a:t>5</a:t>
            </a:r>
            <a:r>
              <a:rPr lang="fr-FR" dirty="0" smtClean="0"/>
              <a:t>. Oral </a:t>
            </a:r>
            <a:r>
              <a:rPr lang="fr-FR" dirty="0"/>
              <a:t>Communication</a:t>
            </a:r>
          </a:p>
          <a:p>
            <a:pPr lvl="1"/>
            <a:r>
              <a:rPr lang="fr-FR" dirty="0"/>
              <a:t>6</a:t>
            </a:r>
            <a:r>
              <a:rPr lang="fr-FR" dirty="0" smtClean="0"/>
              <a:t>. </a:t>
            </a:r>
            <a:r>
              <a:rPr lang="fr-FR" dirty="0"/>
              <a:t>External Communication</a:t>
            </a:r>
          </a:p>
          <a:p>
            <a:pPr marL="0" indent="0">
              <a:buNone/>
            </a:pPr>
            <a:r>
              <a:rPr lang="fr-FR" dirty="0"/>
              <a:t/>
            </a:r>
            <a:br>
              <a:rPr lang="fr-FR" dirty="0"/>
            </a:br>
            <a:endParaRPr lang="en-IN" dirty="0"/>
          </a:p>
        </p:txBody>
      </p:sp>
      <p:sp>
        <p:nvSpPr>
          <p:cNvPr id="3" name="Title 2"/>
          <p:cNvSpPr>
            <a:spLocks noGrp="1"/>
          </p:cNvSpPr>
          <p:nvPr>
            <p:ph type="title"/>
          </p:nvPr>
        </p:nvSpPr>
        <p:spPr/>
        <p:txBody>
          <a:bodyPr/>
          <a:lstStyle/>
          <a:p>
            <a:r>
              <a:rPr lang="en-US" dirty="0" smtClean="0"/>
              <a:t>Types of Communication</a:t>
            </a:r>
            <a:endParaRPr lang="en-IN" dirty="0"/>
          </a:p>
        </p:txBody>
      </p:sp>
    </p:spTree>
    <p:extLst>
      <p:ext uri="{BB962C8B-B14F-4D97-AF65-F5344CB8AC3E}">
        <p14:creationId xmlns:p14="http://schemas.microsoft.com/office/powerpoint/2010/main" val="240385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844824"/>
            <a:ext cx="8280919" cy="4608512"/>
          </a:xfrm>
        </p:spPr>
        <p:txBody>
          <a:bodyPr>
            <a:normAutofit fontScale="92500" lnSpcReduction="10000"/>
          </a:bodyPr>
          <a:lstStyle/>
          <a:p>
            <a:r>
              <a:rPr lang="en-US" b="1" dirty="0"/>
              <a:t>1. Verbal Communication</a:t>
            </a:r>
          </a:p>
          <a:p>
            <a:r>
              <a:rPr lang="en-US" dirty="0"/>
              <a:t>Through spoken words and the use of speech and language to convey messages. It occurs when we speak to others. Verbal communication can be formal and informal. However, when it takes place in person, verbal communication and non-verbal communication go together.</a:t>
            </a:r>
          </a:p>
          <a:p>
            <a:r>
              <a:rPr lang="en-US" b="1" dirty="0"/>
              <a:t>2. Non-verbal Communication</a:t>
            </a:r>
          </a:p>
          <a:p>
            <a:r>
              <a:rPr lang="en-US" dirty="0"/>
              <a:t>Body language, facial expressions, eye contact, appearance, and sign language. Non-verbal communication complements verbal communication and also helps when words don’t help. It is an important type of communication in</a:t>
            </a:r>
            <a:r>
              <a:rPr lang="en-US" b="1" dirty="0"/>
              <a:t> interviews</a:t>
            </a:r>
            <a:r>
              <a:rPr lang="en-US" dirty="0"/>
              <a:t> and discussions as they value it a lot.</a:t>
            </a:r>
          </a:p>
          <a:p>
            <a:pPr marL="0" indent="0">
              <a:buNone/>
            </a:pPr>
            <a:r>
              <a:rPr lang="en-US" dirty="0"/>
              <a:t/>
            </a:r>
            <a:br>
              <a:rPr lang="en-US" dirty="0"/>
            </a:br>
            <a:endParaRPr lang="en-IN" dirty="0"/>
          </a:p>
        </p:txBody>
      </p:sp>
      <p:sp>
        <p:nvSpPr>
          <p:cNvPr id="3" name="Title 2"/>
          <p:cNvSpPr>
            <a:spLocks noGrp="1"/>
          </p:cNvSpPr>
          <p:nvPr>
            <p:ph type="title"/>
          </p:nvPr>
        </p:nvSpPr>
        <p:spPr/>
        <p:txBody>
          <a:bodyPr>
            <a:normAutofit fontScale="90000"/>
          </a:bodyPr>
          <a:lstStyle/>
          <a:p>
            <a:r>
              <a:rPr lang="en-US" dirty="0"/>
              <a:t>Types of </a:t>
            </a:r>
            <a:r>
              <a:rPr lang="en-US" dirty="0" smtClean="0"/>
              <a:t>Communication continue..</a:t>
            </a:r>
            <a:endParaRPr lang="en-IN" dirty="0"/>
          </a:p>
        </p:txBody>
      </p:sp>
    </p:spTree>
    <p:extLst>
      <p:ext uri="{BB962C8B-B14F-4D97-AF65-F5344CB8AC3E}">
        <p14:creationId xmlns:p14="http://schemas.microsoft.com/office/powerpoint/2010/main" val="3383400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352927" cy="5184576"/>
          </a:xfrm>
        </p:spPr>
        <p:txBody>
          <a:bodyPr>
            <a:normAutofit/>
          </a:bodyPr>
          <a:lstStyle/>
          <a:p>
            <a:endParaRPr lang="en-US" b="1" dirty="0" smtClean="0"/>
          </a:p>
          <a:p>
            <a:r>
              <a:rPr lang="en-US" b="1" dirty="0" smtClean="0"/>
              <a:t>3. </a:t>
            </a:r>
            <a:r>
              <a:rPr lang="en-US" b="1" dirty="0"/>
              <a:t>Written Communication</a:t>
            </a:r>
          </a:p>
          <a:p>
            <a:r>
              <a:rPr lang="en-US" dirty="0"/>
              <a:t>The use of written words to convey messages. Written communication happens through email, memos, texts, posts, etc. While written communication helps you share your thoughts well, sometimes it does not fully convey the emotion that you are trying to </a:t>
            </a:r>
            <a:r>
              <a:rPr lang="en-US"/>
              <a:t>share</a:t>
            </a:r>
            <a:r>
              <a:rPr lang="en-US" smtClean="0"/>
              <a:t>.</a:t>
            </a:r>
            <a:endParaRPr lang="en-US" dirty="0"/>
          </a:p>
          <a:p>
            <a:r>
              <a:rPr lang="en-US" b="1" dirty="0" smtClean="0"/>
              <a:t> </a:t>
            </a:r>
            <a:r>
              <a:rPr lang="en-US" b="1" dirty="0"/>
              <a:t>Listening</a:t>
            </a:r>
          </a:p>
          <a:p>
            <a:r>
              <a:rPr lang="en-US" dirty="0"/>
              <a:t>Listening is one of the most important parts of communication as it helps you understand the perspective of the communicator and effectively engage with them. The process of any communication places a crucial value on listening correctly and responding appropriately.</a:t>
            </a:r>
          </a:p>
          <a:p>
            <a:pPr marL="0" indent="0">
              <a:buNone/>
            </a:pPr>
            <a:endParaRPr lang="en-IN" dirty="0"/>
          </a:p>
        </p:txBody>
      </p:sp>
      <p:sp>
        <p:nvSpPr>
          <p:cNvPr id="3" name="Title 2"/>
          <p:cNvSpPr>
            <a:spLocks noGrp="1"/>
          </p:cNvSpPr>
          <p:nvPr>
            <p:ph type="title"/>
          </p:nvPr>
        </p:nvSpPr>
        <p:spPr>
          <a:xfrm>
            <a:off x="457200" y="338328"/>
            <a:ext cx="8229600" cy="786416"/>
          </a:xfrm>
        </p:spPr>
        <p:txBody>
          <a:bodyPr/>
          <a:lstStyle/>
          <a:p>
            <a:endParaRPr lang="en-IN" dirty="0"/>
          </a:p>
        </p:txBody>
      </p:sp>
    </p:spTree>
    <p:extLst>
      <p:ext uri="{BB962C8B-B14F-4D97-AF65-F5344CB8AC3E}">
        <p14:creationId xmlns:p14="http://schemas.microsoft.com/office/powerpoint/2010/main" val="178985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844824"/>
            <a:ext cx="8352927" cy="4680520"/>
          </a:xfrm>
        </p:spPr>
        <p:txBody>
          <a:bodyPr>
            <a:normAutofit lnSpcReduction="10000"/>
          </a:bodyPr>
          <a:lstStyle/>
          <a:p>
            <a:r>
              <a:rPr lang="en-US" b="1" dirty="0"/>
              <a:t>4</a:t>
            </a:r>
            <a:r>
              <a:rPr lang="en-US" b="1" dirty="0" smtClean="0"/>
              <a:t>. </a:t>
            </a:r>
            <a:r>
              <a:rPr lang="en-US" b="1" dirty="0"/>
              <a:t>Visual Communication</a:t>
            </a:r>
          </a:p>
          <a:p>
            <a:r>
              <a:rPr lang="en-US" dirty="0"/>
              <a:t>Through visual messages like pictures, graphs, objects and other visual facets. Visual Communication is a crucial part of today’s methods of conveying important information. It is used in presentations, televisions, etc</a:t>
            </a:r>
            <a:r>
              <a:rPr lang="en-US" dirty="0" smtClean="0"/>
              <a:t>.</a:t>
            </a:r>
          </a:p>
          <a:p>
            <a:pPr marL="0" indent="0">
              <a:buNone/>
            </a:pPr>
            <a:endParaRPr lang="en-US" dirty="0"/>
          </a:p>
          <a:p>
            <a:r>
              <a:rPr lang="en-US" b="1" dirty="0"/>
              <a:t>5</a:t>
            </a:r>
            <a:r>
              <a:rPr lang="en-US" b="1" dirty="0" smtClean="0"/>
              <a:t>. Aural </a:t>
            </a:r>
            <a:r>
              <a:rPr lang="en-US" b="1" dirty="0"/>
              <a:t>Communication</a:t>
            </a:r>
          </a:p>
          <a:p>
            <a:r>
              <a:rPr lang="en-US" dirty="0" smtClean="0"/>
              <a:t>Aural </a:t>
            </a:r>
            <a:r>
              <a:rPr lang="en-US" dirty="0"/>
              <a:t>communication involves the sense of hearing. It consists of different forms of communication that rely on spoken words, sounds, and other auditory cues. Aural communication involves spoken words, non-verbal elements such as tone of voice, pitch, and rhythm, good listening skills, content and delivery of speech, etc.</a:t>
            </a:r>
          </a:p>
          <a:p>
            <a:endParaRPr lang="en-IN" dirty="0"/>
          </a:p>
        </p:txBody>
      </p:sp>
      <p:sp>
        <p:nvSpPr>
          <p:cNvPr id="3" name="Title 2"/>
          <p:cNvSpPr>
            <a:spLocks noGrp="1"/>
          </p:cNvSpPr>
          <p:nvPr>
            <p:ph type="title"/>
          </p:nvPr>
        </p:nvSpPr>
        <p:spPr/>
        <p:txBody>
          <a:bodyPr>
            <a:normAutofit fontScale="90000"/>
          </a:bodyPr>
          <a:lstStyle/>
          <a:p>
            <a:r>
              <a:rPr lang="en-US" dirty="0"/>
              <a:t>Types of Communication continue..</a:t>
            </a:r>
            <a:endParaRPr lang="en-IN" dirty="0"/>
          </a:p>
        </p:txBody>
      </p:sp>
    </p:spTree>
    <p:extLst>
      <p:ext uri="{BB962C8B-B14F-4D97-AF65-F5344CB8AC3E}">
        <p14:creationId xmlns:p14="http://schemas.microsoft.com/office/powerpoint/2010/main" val="3375172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844824"/>
            <a:ext cx="8208911" cy="4536504"/>
          </a:xfrm>
        </p:spPr>
        <p:txBody>
          <a:bodyPr/>
          <a:lstStyle/>
          <a:p>
            <a:r>
              <a:rPr lang="en-US" b="1" dirty="0"/>
              <a:t>6</a:t>
            </a:r>
            <a:r>
              <a:rPr lang="en-US" b="1" dirty="0" smtClean="0"/>
              <a:t>. </a:t>
            </a:r>
            <a:r>
              <a:rPr lang="en-US" b="1" dirty="0"/>
              <a:t>External Communication</a:t>
            </a:r>
          </a:p>
          <a:p>
            <a:r>
              <a:rPr lang="en-US" dirty="0"/>
              <a:t>External communication refers to the transmission of information and data in and outside an organization. This external mode of communication involves entities like customers, suppliers, partners, investors, regulatory bodies, the media, and the general public.</a:t>
            </a:r>
          </a:p>
          <a:p>
            <a:pPr marL="0" indent="0">
              <a:buNone/>
            </a:pPr>
            <a:endParaRPr lang="en-IN" dirty="0"/>
          </a:p>
        </p:txBody>
      </p:sp>
      <p:sp>
        <p:nvSpPr>
          <p:cNvPr id="3" name="Title 2"/>
          <p:cNvSpPr>
            <a:spLocks noGrp="1"/>
          </p:cNvSpPr>
          <p:nvPr>
            <p:ph type="title"/>
          </p:nvPr>
        </p:nvSpPr>
        <p:spPr/>
        <p:txBody>
          <a:bodyPr>
            <a:normAutofit fontScale="90000"/>
          </a:bodyPr>
          <a:lstStyle/>
          <a:p>
            <a:r>
              <a:rPr lang="en-US" dirty="0"/>
              <a:t>Types of Communication continue..</a:t>
            </a:r>
            <a:endParaRPr lang="en-IN" dirty="0"/>
          </a:p>
        </p:txBody>
      </p:sp>
    </p:spTree>
    <p:extLst>
      <p:ext uri="{BB962C8B-B14F-4D97-AF65-F5344CB8AC3E}">
        <p14:creationId xmlns:p14="http://schemas.microsoft.com/office/powerpoint/2010/main" val="3836913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340768"/>
            <a:ext cx="8352927" cy="4896544"/>
          </a:xfrm>
        </p:spPr>
        <p:txBody>
          <a:bodyPr>
            <a:normAutofit fontScale="40000" lnSpcReduction="20000"/>
          </a:bodyPr>
          <a:lstStyle/>
          <a:p>
            <a:r>
              <a:rPr lang="en-US" dirty="0"/>
              <a:t>T</a:t>
            </a:r>
            <a:r>
              <a:rPr lang="en-US" dirty="0" smtClean="0"/>
              <a:t>he </a:t>
            </a:r>
            <a:r>
              <a:rPr lang="en-US" dirty="0"/>
              <a:t>modes of communication focus on the </a:t>
            </a:r>
            <a:r>
              <a:rPr lang="en-US" dirty="0" smtClean="0"/>
              <a:t>mediums in which our message is communicated.</a:t>
            </a:r>
          </a:p>
          <a:p>
            <a:endParaRPr lang="fr-FR" b="1" dirty="0" smtClean="0"/>
          </a:p>
          <a:p>
            <a:endParaRPr lang="fr-FR" b="1" dirty="0"/>
          </a:p>
          <a:p>
            <a:pPr marL="0" indent="0">
              <a:buNone/>
            </a:pPr>
            <a:endParaRPr lang="fr-FR" b="1" dirty="0" smtClean="0"/>
          </a:p>
          <a:p>
            <a:r>
              <a:rPr lang="fr-FR" sz="2900" b="1" dirty="0" smtClean="0"/>
              <a:t>Interpretative Communication</a:t>
            </a:r>
          </a:p>
          <a:p>
            <a:pPr marL="0" indent="0">
              <a:buNone/>
            </a:pPr>
            <a:endParaRPr lang="fr-FR" sz="2900" dirty="0"/>
          </a:p>
          <a:p>
            <a:r>
              <a:rPr lang="fr-FR" sz="2900" b="1" dirty="0"/>
              <a:t>Presentational </a:t>
            </a:r>
            <a:r>
              <a:rPr lang="fr-FR" sz="2900" b="1" dirty="0" smtClean="0"/>
              <a:t>Communication</a:t>
            </a:r>
          </a:p>
          <a:p>
            <a:pPr marL="0" indent="0">
              <a:buNone/>
            </a:pPr>
            <a:endParaRPr lang="fr-FR" sz="2900" dirty="0"/>
          </a:p>
          <a:p>
            <a:r>
              <a:rPr lang="fr-FR" sz="2900" b="1" dirty="0"/>
              <a:t>Interpersonal </a:t>
            </a:r>
            <a:r>
              <a:rPr lang="fr-FR" sz="2900" b="1" dirty="0" smtClean="0"/>
              <a:t>Communication</a:t>
            </a:r>
          </a:p>
          <a:p>
            <a:endParaRPr lang="fr-FR" sz="2900" b="1" dirty="0" smtClean="0"/>
          </a:p>
          <a:p>
            <a:r>
              <a:rPr lang="fr-FR" sz="2900" b="1" dirty="0" smtClean="0"/>
              <a:t>Linguistical Communication</a:t>
            </a:r>
          </a:p>
          <a:p>
            <a:r>
              <a:rPr lang="fr-FR" sz="2900" b="1" dirty="0" smtClean="0"/>
              <a:t> </a:t>
            </a:r>
          </a:p>
          <a:p>
            <a:r>
              <a:rPr lang="fr-FR" sz="2900" b="1" dirty="0" smtClean="0"/>
              <a:t>Gestural Communication</a:t>
            </a:r>
          </a:p>
          <a:p>
            <a:endParaRPr lang="fr-FR" sz="2900" b="1" dirty="0" smtClean="0"/>
          </a:p>
          <a:p>
            <a:r>
              <a:rPr lang="fr-FR" sz="2900" b="1" dirty="0" smtClean="0"/>
              <a:t>Oral Communication</a:t>
            </a:r>
          </a:p>
          <a:p>
            <a:endParaRPr lang="fr-FR" sz="2900" b="1" dirty="0" smtClean="0"/>
          </a:p>
          <a:p>
            <a:r>
              <a:rPr lang="fr-FR" sz="2900" b="1" dirty="0" smtClean="0"/>
              <a:t>Visual Communication</a:t>
            </a:r>
          </a:p>
          <a:p>
            <a:endParaRPr lang="fr-FR" sz="2900" b="1" dirty="0" smtClean="0"/>
          </a:p>
          <a:p>
            <a:r>
              <a:rPr lang="fr-FR" sz="2900" b="1" dirty="0" smtClean="0"/>
              <a:t>Spatial Communication</a:t>
            </a:r>
          </a:p>
          <a:p>
            <a:endParaRPr lang="fr-FR" sz="2900" b="1" dirty="0" smtClean="0"/>
          </a:p>
          <a:p>
            <a:r>
              <a:rPr lang="fr-FR" sz="2900" b="1" dirty="0" smtClean="0"/>
              <a:t>Multimodal </a:t>
            </a:r>
            <a:r>
              <a:rPr lang="fr-FR" sz="2900" b="1" dirty="0"/>
              <a:t>Communication</a:t>
            </a:r>
            <a:endParaRPr lang="fr-FR" sz="2900" b="1" dirty="0" smtClean="0"/>
          </a:p>
          <a:p>
            <a:pPr marL="0" indent="0">
              <a:buNone/>
            </a:pPr>
            <a:endParaRPr lang="fr-FR" dirty="0"/>
          </a:p>
          <a:p>
            <a:pPr marL="0" indent="0">
              <a:buNone/>
            </a:pPr>
            <a:endParaRPr lang="fr-FR" b="1" dirty="0" smtClean="0"/>
          </a:p>
          <a:p>
            <a:pPr marL="0" indent="0">
              <a:buNone/>
            </a:pPr>
            <a:endParaRPr lang="fr-FR" dirty="0"/>
          </a:p>
          <a:p>
            <a:pPr marL="0" indent="0">
              <a:buNone/>
            </a:pPr>
            <a:endParaRPr lang="fr-FR" dirty="0"/>
          </a:p>
          <a:p>
            <a:pPr marL="0" indent="0">
              <a:buNone/>
            </a:pPr>
            <a:r>
              <a:rPr lang="fr-FR" dirty="0"/>
              <a:t/>
            </a:r>
            <a:br>
              <a:rPr lang="fr-FR" dirty="0"/>
            </a:br>
            <a:endParaRPr lang="en-IN" dirty="0"/>
          </a:p>
        </p:txBody>
      </p:sp>
      <p:sp>
        <p:nvSpPr>
          <p:cNvPr id="3" name="Title 2"/>
          <p:cNvSpPr>
            <a:spLocks noGrp="1"/>
          </p:cNvSpPr>
          <p:nvPr>
            <p:ph type="title"/>
          </p:nvPr>
        </p:nvSpPr>
        <p:spPr>
          <a:xfrm>
            <a:off x="457200" y="338328"/>
            <a:ext cx="8229600" cy="1002440"/>
          </a:xfrm>
        </p:spPr>
        <p:txBody>
          <a:bodyPr/>
          <a:lstStyle/>
          <a:p>
            <a:r>
              <a:rPr lang="en-US" dirty="0" smtClean="0"/>
              <a:t>Modes of communication</a:t>
            </a:r>
            <a:endParaRPr lang="en-IN" dirty="0"/>
          </a:p>
        </p:txBody>
      </p:sp>
    </p:spTree>
    <p:extLst>
      <p:ext uri="{BB962C8B-B14F-4D97-AF65-F5344CB8AC3E}">
        <p14:creationId xmlns:p14="http://schemas.microsoft.com/office/powerpoint/2010/main" val="2916118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424935" cy="4392488"/>
          </a:xfrm>
        </p:spPr>
        <p:txBody>
          <a:bodyPr/>
          <a:lstStyle/>
          <a:p>
            <a:r>
              <a:rPr lang="en-IN" b="1" dirty="0"/>
              <a:t>1. Interpretive Communication</a:t>
            </a:r>
          </a:p>
          <a:p>
            <a:pPr marL="0" indent="0">
              <a:buNone/>
            </a:pPr>
            <a:r>
              <a:rPr lang="en-IN" dirty="0"/>
              <a:t/>
            </a:r>
            <a:br>
              <a:rPr lang="en-IN" dirty="0"/>
            </a:br>
            <a:endParaRPr lang="en-IN" dirty="0"/>
          </a:p>
        </p:txBody>
      </p:sp>
      <p:sp>
        <p:nvSpPr>
          <p:cNvPr id="3" name="Title 2"/>
          <p:cNvSpPr>
            <a:spLocks noGrp="1"/>
          </p:cNvSpPr>
          <p:nvPr>
            <p:ph type="title"/>
          </p:nvPr>
        </p:nvSpPr>
        <p:spPr>
          <a:xfrm>
            <a:off x="457200" y="476672"/>
            <a:ext cx="8229600" cy="432048"/>
          </a:xfrm>
        </p:spPr>
        <p:txBody>
          <a:bodyPr>
            <a:noAutofit/>
          </a:bodyPr>
          <a:lstStyle/>
          <a:p>
            <a:r>
              <a:rPr lang="en-IN" sz="3200" b="1" dirty="0" smtClean="0"/>
              <a:t/>
            </a:r>
            <a:br>
              <a:rPr lang="en-IN" sz="3200" b="1" dirty="0" smtClean="0"/>
            </a:br>
            <a:r>
              <a:rPr lang="en-IN" sz="3200" b="1" dirty="0"/>
              <a:t/>
            </a:r>
            <a:br>
              <a:rPr lang="en-IN" sz="3200" b="1" dirty="0"/>
            </a:br>
            <a:r>
              <a:rPr lang="en-IN" sz="3200" b="1" dirty="0" smtClean="0"/>
              <a:t>1</a:t>
            </a:r>
            <a:r>
              <a:rPr lang="en-IN" sz="3200" b="1" dirty="0"/>
              <a:t>. Interpretive Communication</a:t>
            </a:r>
            <a:br>
              <a:rPr lang="en-IN" sz="3200" b="1" dirty="0"/>
            </a:br>
            <a:r>
              <a:rPr lang="en-IN" sz="3200" dirty="0"/>
              <a:t/>
            </a:r>
            <a:br>
              <a:rPr lang="en-IN" sz="3200" dirty="0"/>
            </a:br>
            <a:endParaRPr lang="en-IN"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9"/>
            <a:ext cx="655272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35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84784"/>
            <a:ext cx="7732381" cy="4641379"/>
          </a:xfrm>
        </p:spPr>
        <p:txBody>
          <a:bodyPr>
            <a:normAutofit fontScale="70000" lnSpcReduction="20000"/>
          </a:bodyPr>
          <a:lstStyle/>
          <a:p>
            <a:pPr marL="0" indent="0">
              <a:buNone/>
            </a:pPr>
            <a:r>
              <a:rPr lang="en-US" sz="3300" dirty="0" smtClean="0"/>
              <a:t>1.</a:t>
            </a:r>
            <a:r>
              <a:rPr lang="en-US" sz="3300" b="1" dirty="0" smtClean="0"/>
              <a:t>Interpretative communication</a:t>
            </a:r>
          </a:p>
          <a:p>
            <a:pPr marL="0" indent="0">
              <a:buNone/>
            </a:pPr>
            <a:endParaRPr lang="en-US" sz="3300" b="1" u="sng" dirty="0" smtClean="0"/>
          </a:p>
          <a:p>
            <a:r>
              <a:rPr lang="en-US" dirty="0" smtClean="0"/>
              <a:t>I</a:t>
            </a:r>
            <a:r>
              <a:rPr lang="en-US" sz="2500" dirty="0" smtClean="0"/>
              <a:t>t is also </a:t>
            </a:r>
            <a:r>
              <a:rPr lang="en-US" sz="2500" dirty="0"/>
              <a:t>referred to as “</a:t>
            </a:r>
            <a:r>
              <a:rPr lang="en-US" sz="2500" b="1" i="1" dirty="0"/>
              <a:t>one-way communication</a:t>
            </a:r>
            <a:r>
              <a:rPr lang="en-US" sz="2500" dirty="0" smtClean="0"/>
              <a:t>”.</a:t>
            </a:r>
          </a:p>
          <a:p>
            <a:endParaRPr lang="en-US" sz="2500" dirty="0" smtClean="0"/>
          </a:p>
          <a:p>
            <a:r>
              <a:rPr lang="en-US" sz="2500" dirty="0" smtClean="0"/>
              <a:t>In </a:t>
            </a:r>
            <a:r>
              <a:rPr lang="en-US" sz="2500" dirty="0"/>
              <a:t>this mode, the information conveyed by the sender is interpreted by the receiver in its original form. </a:t>
            </a:r>
            <a:endParaRPr lang="en-US" sz="2500" dirty="0" smtClean="0"/>
          </a:p>
          <a:p>
            <a:endParaRPr lang="en-US" sz="2500" dirty="0" smtClean="0"/>
          </a:p>
          <a:p>
            <a:r>
              <a:rPr lang="en-US" sz="2500" dirty="0" smtClean="0"/>
              <a:t>The </a:t>
            </a:r>
            <a:r>
              <a:rPr lang="en-US" sz="2500" dirty="0"/>
              <a:t>target has to understand the message in both written and spoken form keeping various aspects in mind. </a:t>
            </a:r>
            <a:endParaRPr lang="en-US" sz="2500" dirty="0" smtClean="0"/>
          </a:p>
          <a:p>
            <a:endParaRPr lang="en-US" sz="2500" dirty="0" smtClean="0"/>
          </a:p>
          <a:p>
            <a:r>
              <a:rPr lang="en-US" sz="2500" dirty="0" smtClean="0"/>
              <a:t>For </a:t>
            </a:r>
            <a:r>
              <a:rPr lang="en-US" sz="2500" dirty="0"/>
              <a:t>example, in a class, the learners may not understand every word said by the teacher but are expected to understand the main crux of the topic</a:t>
            </a:r>
            <a:r>
              <a:rPr lang="en-US" sz="2500" dirty="0" smtClean="0"/>
              <a:t>.</a:t>
            </a:r>
            <a:endParaRPr lang="en-US" sz="2900" b="1" u="sng" dirty="0" smtClean="0"/>
          </a:p>
          <a:p>
            <a:pPr marL="0" indent="0">
              <a:buNone/>
            </a:pPr>
            <a:endParaRPr lang="en-US" sz="2500" u="sng" dirty="0"/>
          </a:p>
          <a:p>
            <a:r>
              <a:rPr lang="en-US" sz="2500" dirty="0"/>
              <a:t>Learners understand, interpret, and analyze what is heard, read, or viewed on a variety of topics</a:t>
            </a:r>
            <a:r>
              <a:rPr lang="en-US" sz="2500" dirty="0" smtClean="0"/>
              <a:t>.</a:t>
            </a:r>
          </a:p>
          <a:p>
            <a:pPr marL="0" indent="0">
              <a:buNone/>
            </a:pPr>
            <a:r>
              <a:rPr lang="en-US" dirty="0"/>
              <a:t/>
            </a:r>
            <a:br>
              <a:rPr lang="en-US" dirty="0"/>
            </a:br>
            <a:endParaRPr lang="en-IN" dirty="0"/>
          </a:p>
        </p:txBody>
      </p:sp>
      <p:sp>
        <p:nvSpPr>
          <p:cNvPr id="3" name="Title 2"/>
          <p:cNvSpPr>
            <a:spLocks noGrp="1"/>
          </p:cNvSpPr>
          <p:nvPr>
            <p:ph type="title"/>
          </p:nvPr>
        </p:nvSpPr>
        <p:spPr/>
        <p:txBody>
          <a:bodyPr>
            <a:normAutofit fontScale="90000"/>
          </a:bodyPr>
          <a:lstStyle/>
          <a:p>
            <a:r>
              <a:rPr lang="en-US" dirty="0" smtClean="0"/>
              <a:t>Modes of communication continue…</a:t>
            </a:r>
            <a:endParaRPr lang="en-IN" dirty="0"/>
          </a:p>
        </p:txBody>
      </p:sp>
    </p:spTree>
    <p:extLst>
      <p:ext uri="{BB962C8B-B14F-4D97-AF65-F5344CB8AC3E}">
        <p14:creationId xmlns:p14="http://schemas.microsoft.com/office/powerpoint/2010/main" val="246373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08720"/>
            <a:ext cx="8280920" cy="5544616"/>
          </a:xfrm>
        </p:spPr>
        <p:txBody>
          <a:bodyPr>
            <a:normAutofit fontScale="62500" lnSpcReduction="20000"/>
          </a:bodyPr>
          <a:lstStyle/>
          <a:p>
            <a:pPr marL="2514600" lvl="8" indent="0">
              <a:buNone/>
            </a:pPr>
            <a:endParaRPr lang="en-IN" sz="2900" b="1" dirty="0"/>
          </a:p>
          <a:p>
            <a:r>
              <a:rPr lang="en-IN" b="1" dirty="0"/>
              <a:t>2. Interpersonal Communication</a:t>
            </a:r>
            <a:r>
              <a:rPr lang="en-IN" dirty="0" smtClean="0"/>
              <a:t/>
            </a:r>
            <a:br>
              <a:rPr lang="en-IN" dirty="0" smtClean="0"/>
            </a:br>
            <a:endParaRPr lang="en-IN" dirty="0" smtClean="0"/>
          </a:p>
          <a:p>
            <a:endParaRPr lang="en-US" dirty="0" smtClean="0"/>
          </a:p>
          <a:p>
            <a:r>
              <a:rPr lang="en-US" dirty="0" smtClean="0"/>
              <a:t>Interpersonal </a:t>
            </a:r>
            <a:r>
              <a:rPr lang="en-US" dirty="0"/>
              <a:t>communication is the process by which people exchange information through verbal and nonverbal messages. </a:t>
            </a:r>
            <a:endParaRPr lang="en-US" dirty="0" smtClean="0"/>
          </a:p>
          <a:p>
            <a:endParaRPr lang="en-US" dirty="0" smtClean="0"/>
          </a:p>
          <a:p>
            <a:r>
              <a:rPr lang="en-US" dirty="0" smtClean="0"/>
              <a:t>It </a:t>
            </a:r>
            <a:r>
              <a:rPr lang="en-US" dirty="0"/>
              <a:t>is an unmediated mode of communication that occurs when we interact </a:t>
            </a:r>
            <a:r>
              <a:rPr lang="en-US" dirty="0" smtClean="0"/>
              <a:t>and </a:t>
            </a:r>
            <a:r>
              <a:rPr lang="en-US" dirty="0"/>
              <a:t>mutually influence each </a:t>
            </a:r>
            <a:r>
              <a:rPr lang="en-US" dirty="0" smtClean="0"/>
              <a:t>other </a:t>
            </a:r>
            <a:r>
              <a:rPr lang="en-US" dirty="0"/>
              <a:t>in order to manage relationships</a:t>
            </a:r>
            <a:r>
              <a:rPr lang="en-US" dirty="0" smtClean="0"/>
              <a:t>.</a:t>
            </a:r>
          </a:p>
          <a:p>
            <a:endParaRPr lang="en-US" dirty="0" smtClean="0"/>
          </a:p>
          <a:p>
            <a:r>
              <a:rPr lang="en-US" dirty="0" smtClean="0"/>
              <a:t> </a:t>
            </a:r>
            <a:r>
              <a:rPr lang="en-US" dirty="0"/>
              <a:t>Although interpersonal communication can encompass oral, written, and non-verbal forms of communication, the term is usually applied to spoken communication that takes place between two or more individuals on a  personal or face-to-face level. </a:t>
            </a:r>
            <a:endParaRPr lang="en-US" dirty="0" smtClean="0"/>
          </a:p>
          <a:p>
            <a:pPr marL="0" indent="0">
              <a:buNone/>
            </a:pPr>
            <a:endParaRPr lang="en-US" dirty="0" smtClean="0"/>
          </a:p>
          <a:p>
            <a:pPr marL="0" indent="0">
              <a:buNone/>
            </a:pPr>
            <a:r>
              <a:rPr lang="en-US" dirty="0" smtClean="0"/>
              <a:t>Examples </a:t>
            </a:r>
            <a:r>
              <a:rPr lang="en-US" dirty="0"/>
              <a:t>of Interpersonal Communication include</a:t>
            </a:r>
            <a:r>
              <a:rPr lang="en-US" dirty="0" smtClean="0"/>
              <a:t>:</a:t>
            </a:r>
          </a:p>
          <a:p>
            <a:pPr marL="0" indent="0">
              <a:buNone/>
            </a:pPr>
            <a:endParaRPr lang="en-US" dirty="0"/>
          </a:p>
          <a:p>
            <a:r>
              <a:rPr lang="en-US" b="1" dirty="0"/>
              <a:t>Personal </a:t>
            </a:r>
            <a:r>
              <a:rPr lang="en-US" b="1" dirty="0" smtClean="0"/>
              <a:t>Interview</a:t>
            </a:r>
            <a:endParaRPr lang="en-US" dirty="0"/>
          </a:p>
          <a:p>
            <a:r>
              <a:rPr lang="en-US" dirty="0"/>
              <a:t>Telephonic Conversations</a:t>
            </a:r>
          </a:p>
          <a:p>
            <a:r>
              <a:rPr lang="en-US" dirty="0"/>
              <a:t>Interactive Sessions </a:t>
            </a:r>
          </a:p>
          <a:p>
            <a:r>
              <a:rPr lang="en-US" dirty="0"/>
              <a:t>E-mails</a:t>
            </a:r>
          </a:p>
          <a:p>
            <a:r>
              <a:rPr lang="en-US" dirty="0"/>
              <a:t>Text Messages</a:t>
            </a:r>
          </a:p>
          <a:p>
            <a:pPr marL="0" indent="0">
              <a:buNone/>
            </a:pPr>
            <a:r>
              <a:rPr lang="en-US" dirty="0"/>
              <a:t/>
            </a:r>
            <a:br>
              <a:rPr lang="en-US" dirty="0"/>
            </a:br>
            <a:endParaRPr lang="en-IN" dirty="0"/>
          </a:p>
        </p:txBody>
      </p:sp>
      <p:sp>
        <p:nvSpPr>
          <p:cNvPr id="3" name="Title 2"/>
          <p:cNvSpPr>
            <a:spLocks noGrp="1"/>
          </p:cNvSpPr>
          <p:nvPr>
            <p:ph type="title"/>
          </p:nvPr>
        </p:nvSpPr>
        <p:spPr>
          <a:xfrm>
            <a:off x="457200" y="332656"/>
            <a:ext cx="8229600" cy="720080"/>
          </a:xfrm>
        </p:spPr>
        <p:txBody>
          <a:bodyPr>
            <a:noAutofit/>
          </a:bodyPr>
          <a:lstStyle/>
          <a:p>
            <a:pPr algn="l"/>
            <a:r>
              <a:rPr lang="en-IN" sz="2000" b="1" dirty="0" smtClean="0"/>
              <a:t/>
            </a:r>
            <a:br>
              <a:rPr lang="en-IN" sz="2000" b="1" dirty="0" smtClean="0"/>
            </a:br>
            <a:r>
              <a:rPr lang="en-IN" sz="2000" b="1" dirty="0"/>
              <a:t/>
            </a:r>
            <a:br>
              <a:rPr lang="en-IN" sz="2000" b="1" dirty="0"/>
            </a:br>
            <a:r>
              <a:rPr lang="en-IN" sz="2000" b="1" dirty="0" smtClean="0"/>
              <a:t/>
            </a:r>
            <a:br>
              <a:rPr lang="en-IN" sz="2000" b="1" dirty="0" smtClean="0"/>
            </a:br>
            <a:r>
              <a:rPr lang="en-IN" sz="2000" b="1" dirty="0" smtClean="0"/>
              <a:t/>
            </a:r>
            <a:br>
              <a:rPr lang="en-IN" sz="2000" b="1" dirty="0" smtClean="0"/>
            </a:br>
            <a:r>
              <a:rPr lang="en-IN" sz="2000" b="1" dirty="0"/>
              <a:t/>
            </a:r>
            <a:br>
              <a:rPr lang="en-IN" sz="2000" b="1" dirty="0"/>
            </a:br>
            <a:r>
              <a:rPr lang="en-IN" sz="2000" b="1" dirty="0"/>
              <a:t/>
            </a:r>
            <a:br>
              <a:rPr lang="en-IN" sz="2000" b="1" dirty="0"/>
            </a:br>
            <a:r>
              <a:rPr lang="en-IN" sz="2000" b="1" dirty="0" smtClean="0"/>
              <a:t/>
            </a:r>
            <a:br>
              <a:rPr lang="en-IN" sz="2000" b="1" dirty="0" smtClean="0"/>
            </a:br>
            <a:endParaRPr lang="en-IN" sz="2000" dirty="0"/>
          </a:p>
        </p:txBody>
      </p:sp>
    </p:spTree>
    <p:extLst>
      <p:ext uri="{BB962C8B-B14F-4D97-AF65-F5344CB8AC3E}">
        <p14:creationId xmlns:p14="http://schemas.microsoft.com/office/powerpoint/2010/main" val="2692222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7860" y="2674938"/>
            <a:ext cx="5836218"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Process and Importance of communication</a:t>
            </a:r>
            <a:endParaRPr lang="en-IN" dirty="0"/>
          </a:p>
        </p:txBody>
      </p:sp>
    </p:spTree>
    <p:extLst>
      <p:ext uri="{BB962C8B-B14F-4D97-AF65-F5344CB8AC3E}">
        <p14:creationId xmlns:p14="http://schemas.microsoft.com/office/powerpoint/2010/main" val="7221645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052736"/>
            <a:ext cx="8136903" cy="5328592"/>
          </a:xfrm>
        </p:spPr>
        <p:txBody>
          <a:bodyPr>
            <a:normAutofit fontScale="92500"/>
          </a:bodyPr>
          <a:lstStyle/>
          <a:p>
            <a:r>
              <a:rPr lang="en-IN" b="1" dirty="0"/>
              <a:t>3.Presentational Communication</a:t>
            </a:r>
            <a:br>
              <a:rPr lang="en-IN" b="1" dirty="0"/>
            </a:br>
            <a:endParaRPr lang="en-US" dirty="0" smtClean="0"/>
          </a:p>
          <a:p>
            <a:r>
              <a:rPr lang="en-US" dirty="0" smtClean="0"/>
              <a:t>Presentational </a:t>
            </a:r>
            <a:r>
              <a:rPr lang="en-US" dirty="0"/>
              <a:t>Communication is another type of one-way </a:t>
            </a:r>
            <a:r>
              <a:rPr lang="en-US" dirty="0" smtClean="0"/>
              <a:t>communication.</a:t>
            </a:r>
          </a:p>
          <a:p>
            <a:pPr marL="0" indent="0">
              <a:buNone/>
            </a:pPr>
            <a:r>
              <a:rPr lang="en-US" dirty="0" smtClean="0"/>
              <a:t> </a:t>
            </a:r>
          </a:p>
          <a:p>
            <a:r>
              <a:rPr lang="en-US" dirty="0" smtClean="0"/>
              <a:t>With </a:t>
            </a:r>
            <a:r>
              <a:rPr lang="en-US" dirty="0"/>
              <a:t>this mode of communication, a person is speaking to an audience that can be rehearsed, pre-prepared, or scripted. </a:t>
            </a:r>
            <a:endParaRPr lang="en-US" dirty="0" smtClean="0"/>
          </a:p>
          <a:p>
            <a:pPr marL="0" indent="0">
              <a:buNone/>
            </a:pPr>
            <a:endParaRPr lang="en-US" dirty="0"/>
          </a:p>
          <a:p>
            <a:r>
              <a:rPr lang="en-US" dirty="0"/>
              <a:t>To ensure the intended audience is successful in its interpretation, the “presenter” needs knowledge of the audience’s language and culture</a:t>
            </a:r>
            <a:r>
              <a:rPr lang="en-US" dirty="0" smtClean="0"/>
              <a:t>.</a:t>
            </a:r>
          </a:p>
          <a:p>
            <a:pPr marL="0" indent="0">
              <a:buNone/>
            </a:pPr>
            <a:endParaRPr lang="en-US" dirty="0"/>
          </a:p>
          <a:p>
            <a:pPr marL="0" indent="0">
              <a:buNone/>
            </a:pPr>
            <a:r>
              <a:rPr lang="en-US" dirty="0"/>
              <a:t/>
            </a:r>
            <a:br>
              <a:rPr lang="en-US" dirty="0"/>
            </a:br>
            <a:endParaRPr lang="en-IN" dirty="0"/>
          </a:p>
        </p:txBody>
      </p:sp>
      <p:sp>
        <p:nvSpPr>
          <p:cNvPr id="3" name="Title 2"/>
          <p:cNvSpPr>
            <a:spLocks noGrp="1"/>
          </p:cNvSpPr>
          <p:nvPr>
            <p:ph type="title"/>
          </p:nvPr>
        </p:nvSpPr>
        <p:spPr>
          <a:xfrm>
            <a:off x="457200" y="338328"/>
            <a:ext cx="8229600" cy="786416"/>
          </a:xfrm>
        </p:spPr>
        <p:txBody>
          <a:bodyPr>
            <a:noAutofit/>
          </a:bodyPr>
          <a:lstStyle/>
          <a:p>
            <a:r>
              <a:rPr lang="en-IN" sz="2800" b="1" dirty="0" smtClean="0"/>
              <a:t/>
            </a:r>
            <a:br>
              <a:rPr lang="en-IN" sz="2800" b="1" dirty="0" smtClean="0"/>
            </a:br>
            <a:r>
              <a:rPr lang="en-US" sz="2800" dirty="0" smtClean="0"/>
              <a:t>Modes </a:t>
            </a:r>
            <a:r>
              <a:rPr lang="en-US" sz="2800" dirty="0"/>
              <a:t>of communication continue…</a:t>
            </a:r>
            <a:r>
              <a:rPr lang="en-IN" sz="2800" b="1" dirty="0" smtClean="0"/>
              <a:t/>
            </a:r>
            <a:br>
              <a:rPr lang="en-IN" sz="2800" b="1" dirty="0" smtClean="0"/>
            </a:br>
            <a:endParaRPr lang="en-IN" sz="2800" dirty="0"/>
          </a:p>
        </p:txBody>
      </p:sp>
    </p:spTree>
    <p:extLst>
      <p:ext uri="{BB962C8B-B14F-4D97-AF65-F5344CB8AC3E}">
        <p14:creationId xmlns:p14="http://schemas.microsoft.com/office/powerpoint/2010/main" val="1617233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484784"/>
            <a:ext cx="8208911" cy="4608512"/>
          </a:xfrm>
        </p:spPr>
        <p:txBody>
          <a:bodyPr>
            <a:normAutofit fontScale="70000" lnSpcReduction="20000"/>
          </a:bodyPr>
          <a:lstStyle/>
          <a:p>
            <a:r>
              <a:rPr lang="en-US" b="1" dirty="0"/>
              <a:t>4. Linguistical or Alphabetic Communication</a:t>
            </a:r>
          </a:p>
          <a:p>
            <a:r>
              <a:rPr lang="en-US" dirty="0"/>
              <a:t>As one of the popular modes of communication, Linguistical or Alphabetic Communication mainly refers to written or spoken communication where the sender conveys their message through writing on paper or through speaking.</a:t>
            </a:r>
            <a:br>
              <a:rPr lang="en-US" dirty="0"/>
            </a:br>
            <a:r>
              <a:rPr lang="en-US" b="1" dirty="0"/>
              <a:t>Examples: Text messages, audio messages, emails, speech, notes and lists, etc</a:t>
            </a:r>
            <a:r>
              <a:rPr lang="en-US" dirty="0" smtClean="0"/>
              <a:t>.</a:t>
            </a:r>
          </a:p>
          <a:p>
            <a:endParaRPr lang="en-US" dirty="0" smtClean="0"/>
          </a:p>
          <a:p>
            <a:r>
              <a:rPr lang="en-US" b="1" dirty="0"/>
              <a:t>5. Gestural Communication</a:t>
            </a:r>
          </a:p>
          <a:p>
            <a:r>
              <a:rPr lang="en-US" dirty="0"/>
              <a:t>Gestural Communication has its </a:t>
            </a:r>
            <a:r>
              <a:rPr lang="en-US" dirty="0" smtClean="0"/>
              <a:t>quint essential </a:t>
            </a:r>
            <a:r>
              <a:rPr lang="en-US" dirty="0"/>
              <a:t>emphasis on body language and physical movements to communicate messages. </a:t>
            </a:r>
            <a:endParaRPr lang="en-US" dirty="0" smtClean="0"/>
          </a:p>
          <a:p>
            <a:endParaRPr lang="en-US" b="1" dirty="0"/>
          </a:p>
          <a:p>
            <a:r>
              <a:rPr lang="en-US" b="1" dirty="0" smtClean="0"/>
              <a:t>Sign </a:t>
            </a:r>
            <a:r>
              <a:rPr lang="en-US" b="1" dirty="0"/>
              <a:t>Language </a:t>
            </a:r>
            <a:r>
              <a:rPr lang="en-US" dirty="0"/>
              <a:t>is the best example of the gestural mode of communication as those who can’t talk or hear are able to communicate best through their gestures and have their own set of unique languages to converse. </a:t>
            </a:r>
            <a:endParaRPr lang="en-US" dirty="0" smtClean="0"/>
          </a:p>
          <a:p>
            <a:endParaRPr lang="en-US" dirty="0" smtClean="0"/>
          </a:p>
          <a:p>
            <a:r>
              <a:rPr lang="en-US" dirty="0" smtClean="0"/>
              <a:t>While </a:t>
            </a:r>
            <a:r>
              <a:rPr lang="en-US" dirty="0"/>
              <a:t>this mode of communication is mainly combined with spatial, aural or linguistic ones, it can also be used individually given that both the sender and receiver have common points of reference and meanings to have an understandable communication.</a:t>
            </a:r>
          </a:p>
          <a:p>
            <a:endParaRPr lang="en-US" dirty="0"/>
          </a:p>
          <a:p>
            <a:pPr marL="0" indent="0">
              <a:buNone/>
            </a:pPr>
            <a:endParaRPr lang="en-IN" dirty="0"/>
          </a:p>
        </p:txBody>
      </p:sp>
      <p:sp>
        <p:nvSpPr>
          <p:cNvPr id="3" name="Title 2"/>
          <p:cNvSpPr>
            <a:spLocks noGrp="1"/>
          </p:cNvSpPr>
          <p:nvPr>
            <p:ph type="title"/>
          </p:nvPr>
        </p:nvSpPr>
        <p:spPr>
          <a:xfrm>
            <a:off x="457200" y="404664"/>
            <a:ext cx="8229600" cy="864096"/>
          </a:xfrm>
        </p:spPr>
        <p:txBody>
          <a:bodyPr>
            <a:normAutofit fontScale="90000"/>
          </a:bodyPr>
          <a:lstStyle/>
          <a:p>
            <a:r>
              <a:rPr lang="en-US" dirty="0"/>
              <a:t>Modes of communication continue…</a:t>
            </a:r>
            <a:endParaRPr lang="en-IN" dirty="0"/>
          </a:p>
        </p:txBody>
      </p:sp>
    </p:spTree>
    <p:extLst>
      <p:ext uri="{BB962C8B-B14F-4D97-AF65-F5344CB8AC3E}">
        <p14:creationId xmlns:p14="http://schemas.microsoft.com/office/powerpoint/2010/main" val="1289599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772816"/>
            <a:ext cx="8352927" cy="4353347"/>
          </a:xfrm>
        </p:spPr>
        <p:txBody>
          <a:bodyPr>
            <a:normAutofit fontScale="62500" lnSpcReduction="20000"/>
          </a:bodyPr>
          <a:lstStyle/>
          <a:p>
            <a:r>
              <a:rPr lang="en-US" b="1" dirty="0"/>
              <a:t>6. O</a:t>
            </a:r>
            <a:r>
              <a:rPr lang="en-US" b="1" dirty="0" smtClean="0"/>
              <a:t>ral </a:t>
            </a:r>
            <a:r>
              <a:rPr lang="en-US" b="1" dirty="0"/>
              <a:t>Communication</a:t>
            </a:r>
          </a:p>
          <a:p>
            <a:r>
              <a:rPr lang="en-US" dirty="0"/>
              <a:t>As the name suggests, oral communication uses audio mode to convey messages whether it is through sounds or spoken audio. The speaker’s voice and pronunciation need to be clear and precise with no background noise.</a:t>
            </a:r>
            <a:br>
              <a:rPr lang="en-US" dirty="0"/>
            </a:br>
            <a:r>
              <a:rPr lang="en-US" b="1" dirty="0"/>
              <a:t>Examples: Radio, audio messages, music, recordings, songs, audiobooks</a:t>
            </a:r>
            <a:r>
              <a:rPr lang="en-US" dirty="0" smtClean="0"/>
              <a:t>.</a:t>
            </a:r>
          </a:p>
          <a:p>
            <a:pPr marL="0" indent="0">
              <a:buNone/>
            </a:pPr>
            <a:endParaRPr lang="en-US" dirty="0"/>
          </a:p>
          <a:p>
            <a:r>
              <a:rPr lang="en-US" b="1" dirty="0"/>
              <a:t>7. Visual Communication</a:t>
            </a:r>
          </a:p>
          <a:p>
            <a:r>
              <a:rPr lang="en-US" dirty="0"/>
              <a:t>Visual Communication can be simply termed non-verbal communication as it comprises visual messages from the sender to the receiver. It is one of the oldest modes of communication when the ancient people didn’t know a language to communicate with, it is through pictures, drawings and symbols that they were able to talk and converse with each other.</a:t>
            </a:r>
            <a:br>
              <a:rPr lang="en-US" dirty="0"/>
            </a:br>
            <a:r>
              <a:rPr lang="en-US" b="1" dirty="0"/>
              <a:t>Examples: Pictures, Videos, Charts, Graphs, </a:t>
            </a:r>
            <a:r>
              <a:rPr lang="en-US" b="1" dirty="0" smtClean="0"/>
              <a:t>Symbols</a:t>
            </a:r>
          </a:p>
          <a:p>
            <a:pPr marL="0" indent="0">
              <a:buNone/>
            </a:pPr>
            <a:endParaRPr lang="en-US" dirty="0"/>
          </a:p>
          <a:p>
            <a:r>
              <a:rPr lang="en-US" b="1" dirty="0"/>
              <a:t>8. Spatial Communication</a:t>
            </a:r>
          </a:p>
          <a:p>
            <a:r>
              <a:rPr lang="en-US" dirty="0"/>
              <a:t>Spatial Communication elaborates upon the use of physical space in the text as well as its overall structure to convey certain meanings and messages. </a:t>
            </a:r>
            <a:r>
              <a:rPr lang="en-US" dirty="0" smtClean="0"/>
              <a:t>The effect of spacing ,physical distancing, positioning. It is also known as proxemics meaning closeness.</a:t>
            </a:r>
            <a:endParaRPr lang="en-US" dirty="0"/>
          </a:p>
          <a:p>
            <a:pPr marL="0" indent="0">
              <a:buNone/>
            </a:pPr>
            <a:r>
              <a:rPr lang="en-US" dirty="0"/>
              <a:t/>
            </a:r>
            <a:br>
              <a:rPr lang="en-US" dirty="0"/>
            </a:br>
            <a:endParaRPr lang="en-IN" dirty="0"/>
          </a:p>
        </p:txBody>
      </p:sp>
      <p:sp>
        <p:nvSpPr>
          <p:cNvPr id="3" name="Title 2"/>
          <p:cNvSpPr>
            <a:spLocks noGrp="1"/>
          </p:cNvSpPr>
          <p:nvPr>
            <p:ph type="title"/>
          </p:nvPr>
        </p:nvSpPr>
        <p:spPr/>
        <p:txBody>
          <a:bodyPr>
            <a:normAutofit fontScale="90000"/>
          </a:bodyPr>
          <a:lstStyle/>
          <a:p>
            <a:r>
              <a:rPr lang="en-US" dirty="0"/>
              <a:t>Modes of communication continue…</a:t>
            </a:r>
            <a:endParaRPr lang="en-IN" dirty="0"/>
          </a:p>
        </p:txBody>
      </p:sp>
    </p:spTree>
    <p:extLst>
      <p:ext uri="{BB962C8B-B14F-4D97-AF65-F5344CB8AC3E}">
        <p14:creationId xmlns:p14="http://schemas.microsoft.com/office/powerpoint/2010/main" val="30099112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680520"/>
          </a:xfrm>
        </p:spPr>
        <p:txBody>
          <a:bodyPr>
            <a:normAutofit/>
          </a:bodyPr>
          <a:lstStyle/>
          <a:p>
            <a:r>
              <a:rPr lang="en-US" sz="1600" b="1" dirty="0" smtClean="0"/>
              <a:t>9.Multimodal Communication</a:t>
            </a:r>
          </a:p>
          <a:p>
            <a:r>
              <a:rPr lang="en-US" sz="1600" dirty="0" smtClean="0"/>
              <a:t>Multimodal </a:t>
            </a:r>
            <a:r>
              <a:rPr lang="en-US" sz="1600" dirty="0"/>
              <a:t>Communication can be simply referred to as communication through varied modes such as verbal, written, gestures, etc. There are different modes of multimodal communication and it is popularly used in higher education to accentuate the learning experience for </a:t>
            </a:r>
            <a:r>
              <a:rPr lang="en-US" sz="1600" dirty="0" smtClean="0"/>
              <a:t>students.</a:t>
            </a:r>
            <a:endParaRPr lang="en-US" sz="1600" dirty="0"/>
          </a:p>
          <a:p>
            <a:pPr marL="0" indent="0">
              <a:buNone/>
            </a:pPr>
            <a:endParaRPr lang="en-US" sz="1600" dirty="0" smtClean="0"/>
          </a:p>
          <a:p>
            <a:pPr marL="0" indent="0">
              <a:buNone/>
            </a:pPr>
            <a:r>
              <a:rPr lang="en-US" sz="1600" dirty="0" smtClean="0"/>
              <a:t>      ******************************************************</a:t>
            </a:r>
          </a:p>
        </p:txBody>
      </p:sp>
      <p:sp>
        <p:nvSpPr>
          <p:cNvPr id="3" name="Title 2"/>
          <p:cNvSpPr>
            <a:spLocks noGrp="1"/>
          </p:cNvSpPr>
          <p:nvPr>
            <p:ph type="title"/>
          </p:nvPr>
        </p:nvSpPr>
        <p:spPr/>
        <p:txBody>
          <a:bodyPr>
            <a:normAutofit fontScale="90000"/>
          </a:bodyPr>
          <a:lstStyle/>
          <a:p>
            <a:r>
              <a:rPr lang="en-US" dirty="0"/>
              <a:t>Modes of communication continue…</a:t>
            </a:r>
            <a:endParaRPr lang="en-IN" dirty="0"/>
          </a:p>
        </p:txBody>
      </p:sp>
    </p:spTree>
    <p:extLst>
      <p:ext uri="{BB962C8B-B14F-4D97-AF65-F5344CB8AC3E}">
        <p14:creationId xmlns:p14="http://schemas.microsoft.com/office/powerpoint/2010/main" val="2814527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352927" cy="4824536"/>
          </a:xfrm>
        </p:spPr>
        <p:txBody>
          <a:bodyPr>
            <a:normAutofit fontScale="55000" lnSpcReduction="20000"/>
          </a:bodyPr>
          <a:lstStyle/>
          <a:p>
            <a:r>
              <a:rPr lang="en-US" dirty="0" smtClean="0"/>
              <a:t> </a:t>
            </a:r>
            <a:endParaRPr lang="en-US" dirty="0"/>
          </a:p>
          <a:p>
            <a:r>
              <a:rPr lang="en-US" sz="2900" b="1" dirty="0"/>
              <a:t>1. Transmitting </a:t>
            </a:r>
            <a:r>
              <a:rPr lang="en-US" sz="2900" b="1" dirty="0" smtClean="0"/>
              <a:t>Information :</a:t>
            </a:r>
            <a:r>
              <a:rPr lang="en-US" dirty="0" smtClean="0"/>
              <a:t> </a:t>
            </a:r>
            <a:r>
              <a:rPr lang="en-US" dirty="0"/>
              <a:t>The objective of transmitting information is to ensure the accurate and timely delivery of information to inform and update stakeholders.</a:t>
            </a:r>
          </a:p>
          <a:p>
            <a:endParaRPr lang="en-US" dirty="0" smtClean="0"/>
          </a:p>
          <a:p>
            <a:r>
              <a:rPr lang="en-US" dirty="0" smtClean="0"/>
              <a:t>Effective </a:t>
            </a:r>
            <a:r>
              <a:rPr lang="en-US" dirty="0"/>
              <a:t>communication allows for the smooth flow of information, ensuring that all relevant parties receive the necessary details</a:t>
            </a:r>
            <a:r>
              <a:rPr lang="en-US" dirty="0" smtClean="0"/>
              <a:t>.</a:t>
            </a:r>
            <a:endParaRPr lang="en-US" dirty="0"/>
          </a:p>
          <a:p>
            <a:endParaRPr lang="en-US" dirty="0" smtClean="0"/>
          </a:p>
          <a:p>
            <a:r>
              <a:rPr lang="en-US" dirty="0" smtClean="0"/>
              <a:t>For </a:t>
            </a:r>
            <a:r>
              <a:rPr lang="en-US" dirty="0"/>
              <a:t>example, a project manager may use communication channels such as team meetings, emails, or project management tools to transmit information about project milestones, deadlines, and progress updates to all team members. This objective ensures that everyone has access to the information needed to perform their roles effectively</a:t>
            </a:r>
            <a:r>
              <a:rPr lang="en-US" dirty="0" smtClean="0"/>
              <a:t>.</a:t>
            </a:r>
          </a:p>
          <a:p>
            <a:endParaRPr lang="en-US" dirty="0"/>
          </a:p>
          <a:p>
            <a:r>
              <a:rPr lang="en-US" sz="2900" b="1" dirty="0"/>
              <a:t>2. Building </a:t>
            </a:r>
            <a:r>
              <a:rPr lang="en-US" sz="2900" b="1" dirty="0" smtClean="0"/>
              <a:t>Relationships :</a:t>
            </a:r>
            <a:r>
              <a:rPr lang="en-US" dirty="0" smtClean="0"/>
              <a:t> </a:t>
            </a:r>
            <a:r>
              <a:rPr lang="en-US" dirty="0"/>
              <a:t>The objective of building relationships is to foster positive connections, trust, and mutual understanding with individuals or groups.</a:t>
            </a:r>
          </a:p>
          <a:p>
            <a:endParaRPr lang="en-US" dirty="0" smtClean="0"/>
          </a:p>
          <a:p>
            <a:r>
              <a:rPr lang="en-US" dirty="0" smtClean="0"/>
              <a:t>Effective </a:t>
            </a:r>
            <a:r>
              <a:rPr lang="en-US" dirty="0"/>
              <a:t>communication is essential for establishing and nurturing strong relationships. Building relationships involves active listening, empathy, and open dialogue to create a sense of connection and trust.</a:t>
            </a:r>
          </a:p>
          <a:p>
            <a:endParaRPr lang="en-US" dirty="0" smtClean="0"/>
          </a:p>
          <a:p>
            <a:r>
              <a:rPr lang="en-US" dirty="0" smtClean="0"/>
              <a:t>For </a:t>
            </a:r>
            <a:r>
              <a:rPr lang="en-US" dirty="0"/>
              <a:t>instance, a sales representative may focus on building relationships with clients through regular communication, understanding their needs, and providing personalized solutions. By fostering strong relationships, trust is built, leading to long-term partnerships and increased customer loyalty</a:t>
            </a:r>
            <a:r>
              <a:rPr lang="en-US" dirty="0" smtClean="0"/>
              <a:t>.</a:t>
            </a:r>
          </a:p>
          <a:p>
            <a:endParaRPr lang="en-US" dirty="0"/>
          </a:p>
          <a:p>
            <a:endParaRPr lang="en-IN" dirty="0"/>
          </a:p>
        </p:txBody>
      </p:sp>
      <p:sp>
        <p:nvSpPr>
          <p:cNvPr id="3" name="Title 2"/>
          <p:cNvSpPr>
            <a:spLocks noGrp="1"/>
          </p:cNvSpPr>
          <p:nvPr>
            <p:ph type="title"/>
          </p:nvPr>
        </p:nvSpPr>
        <p:spPr>
          <a:xfrm>
            <a:off x="457200" y="338328"/>
            <a:ext cx="8229600" cy="1002440"/>
          </a:xfrm>
        </p:spPr>
        <p:txBody>
          <a:bodyPr/>
          <a:lstStyle/>
          <a:p>
            <a:r>
              <a:rPr lang="en-US" dirty="0" smtClean="0"/>
              <a:t>Objectives of communication</a:t>
            </a:r>
            <a:endParaRPr lang="en-IN" dirty="0"/>
          </a:p>
        </p:txBody>
      </p:sp>
    </p:spTree>
    <p:extLst>
      <p:ext uri="{BB962C8B-B14F-4D97-AF65-F5344CB8AC3E}">
        <p14:creationId xmlns:p14="http://schemas.microsoft.com/office/powerpoint/2010/main" val="4083059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196752"/>
            <a:ext cx="8208911" cy="5328592"/>
          </a:xfrm>
        </p:spPr>
        <p:txBody>
          <a:bodyPr>
            <a:normAutofit fontScale="25000" lnSpcReduction="20000"/>
          </a:bodyPr>
          <a:lstStyle/>
          <a:p>
            <a:endParaRPr lang="en-US" sz="5600" b="1" dirty="0" smtClean="0"/>
          </a:p>
          <a:p>
            <a:r>
              <a:rPr lang="en-US" sz="5600" b="1" dirty="0" smtClean="0"/>
              <a:t>3</a:t>
            </a:r>
            <a:r>
              <a:rPr lang="en-US" sz="5600" b="1" dirty="0"/>
              <a:t>. Influencing </a:t>
            </a:r>
            <a:r>
              <a:rPr lang="en-US" sz="5600" b="1" dirty="0" smtClean="0"/>
              <a:t>Others : </a:t>
            </a:r>
          </a:p>
          <a:p>
            <a:endParaRPr lang="en-US" sz="4800" dirty="0" smtClean="0"/>
          </a:p>
          <a:p>
            <a:r>
              <a:rPr lang="en-US" sz="4800" dirty="0" smtClean="0"/>
              <a:t>The </a:t>
            </a:r>
            <a:r>
              <a:rPr lang="en-US" sz="4800" dirty="0"/>
              <a:t>objective of influencing others is to persuade and inspire individuals or groups to adopt new perspectives, attitudes, or behaviors</a:t>
            </a:r>
            <a:r>
              <a:rPr lang="en-US" sz="4800" dirty="0" smtClean="0"/>
              <a:t>.</a:t>
            </a:r>
          </a:p>
          <a:p>
            <a:pPr marL="0" indent="0">
              <a:buNone/>
            </a:pPr>
            <a:endParaRPr lang="en-US" sz="4800" dirty="0"/>
          </a:p>
          <a:p>
            <a:r>
              <a:rPr lang="en-US" sz="4800" dirty="0"/>
              <a:t>Effective communication can be a powerful tool for influencing others and driving change. Whether it’s encouraging employees to embrace a new company vision, convincing customers to try a new </a:t>
            </a:r>
            <a:r>
              <a:rPr lang="en-US" sz="4800" dirty="0" smtClean="0"/>
              <a:t>product.</a:t>
            </a:r>
          </a:p>
          <a:p>
            <a:pPr marL="0" indent="0">
              <a:buNone/>
            </a:pPr>
            <a:endParaRPr lang="en-US" sz="4800" dirty="0"/>
          </a:p>
          <a:p>
            <a:r>
              <a:rPr lang="en-US" sz="4800" dirty="0"/>
              <a:t>An example of influencing others through communication is seen in marketing campaigns. Marketers utilize persuasive messaging, compelling storytelling, and emotional appeals to influence consumer behavior and drive purchasing decisions. </a:t>
            </a:r>
          </a:p>
          <a:p>
            <a:endParaRPr lang="en-US" sz="4800" dirty="0" smtClean="0"/>
          </a:p>
          <a:p>
            <a:pPr marL="0" indent="0">
              <a:buNone/>
            </a:pPr>
            <a:r>
              <a:rPr lang="en-US" sz="4800" dirty="0" smtClean="0"/>
              <a:t>     </a:t>
            </a:r>
            <a:r>
              <a:rPr lang="en-US" sz="5600" b="1" dirty="0" smtClean="0"/>
              <a:t>4</a:t>
            </a:r>
            <a:r>
              <a:rPr lang="en-US" sz="5600" b="1" dirty="0"/>
              <a:t>. Resolving </a:t>
            </a:r>
            <a:r>
              <a:rPr lang="en-US" sz="5600" b="1" dirty="0" smtClean="0"/>
              <a:t>Conflicts :</a:t>
            </a:r>
          </a:p>
          <a:p>
            <a:r>
              <a:rPr lang="en-US" sz="4800" dirty="0" smtClean="0"/>
              <a:t> The </a:t>
            </a:r>
            <a:r>
              <a:rPr lang="en-US" sz="4800" dirty="0"/>
              <a:t>objective of resolving conflicts is to facilitate open dialogue and effective communication to address and resolve conflicts.</a:t>
            </a:r>
          </a:p>
          <a:p>
            <a:pPr marL="0" indent="0">
              <a:buNone/>
            </a:pPr>
            <a:r>
              <a:rPr lang="en-US" sz="4800" dirty="0"/>
              <a:t> </a:t>
            </a:r>
            <a:r>
              <a:rPr lang="en-US" sz="4800" dirty="0" smtClean="0"/>
              <a:t>       </a:t>
            </a:r>
          </a:p>
          <a:p>
            <a:r>
              <a:rPr lang="en-US" sz="4800" dirty="0" smtClean="0"/>
              <a:t>Conflict </a:t>
            </a:r>
            <a:r>
              <a:rPr lang="en-US" sz="4800" dirty="0"/>
              <a:t>is a natural part of any relationship or organization. Effective communication helps in </a:t>
            </a:r>
            <a:r>
              <a:rPr lang="en-US" sz="4800" dirty="0" smtClean="0"/>
              <a:t>managing conflicts by promoting understanding</a:t>
            </a:r>
            <a:r>
              <a:rPr lang="en-US" sz="4800" dirty="0"/>
              <a:t>, empathy, and finding common ground for resolution.</a:t>
            </a:r>
          </a:p>
          <a:p>
            <a:endParaRPr lang="en-US" sz="4800" dirty="0" smtClean="0"/>
          </a:p>
          <a:p>
            <a:r>
              <a:rPr lang="en-US" sz="4800" dirty="0" smtClean="0"/>
              <a:t>For </a:t>
            </a:r>
            <a:r>
              <a:rPr lang="en-US" sz="4800" dirty="0"/>
              <a:t>instance, a team leader may facilitate a conflict resolution discussion where team members can openly express their concerns, listen to each other’s perspectives, and work together to find mutually agreeable solutions. Through effective communication, conflicts can be resolved, fostering a harmonious and productive work environment.</a:t>
            </a:r>
          </a:p>
          <a:p>
            <a:r>
              <a:rPr lang="en-US" sz="5600" b="1" dirty="0" smtClean="0"/>
              <a:t>5</a:t>
            </a:r>
            <a:r>
              <a:rPr lang="en-US" sz="5600" b="1" dirty="0"/>
              <a:t>. Sharing </a:t>
            </a:r>
            <a:r>
              <a:rPr lang="en-US" sz="5600" b="1" dirty="0" smtClean="0"/>
              <a:t>Ideas :</a:t>
            </a:r>
            <a:r>
              <a:rPr lang="en-US" sz="4800" dirty="0" smtClean="0"/>
              <a:t> </a:t>
            </a:r>
          </a:p>
          <a:p>
            <a:pPr marL="301943" lvl="1" indent="0">
              <a:buNone/>
            </a:pPr>
            <a:endParaRPr lang="en-US" sz="4600" dirty="0" smtClean="0"/>
          </a:p>
          <a:p>
            <a:pPr marL="301943" lvl="1" indent="0">
              <a:buNone/>
            </a:pPr>
            <a:r>
              <a:rPr lang="en-US" sz="4600" dirty="0" smtClean="0"/>
              <a:t>The </a:t>
            </a:r>
            <a:r>
              <a:rPr lang="en-US" sz="4600" dirty="0"/>
              <a:t>objective of sharing ideas is to encourage the exchange of innovative ideas, promoting creativity and collaboration.</a:t>
            </a:r>
          </a:p>
          <a:p>
            <a:endParaRPr lang="en-US" sz="4800" dirty="0" smtClean="0"/>
          </a:p>
          <a:p>
            <a:r>
              <a:rPr lang="en-US" sz="4800" dirty="0" smtClean="0"/>
              <a:t>Effective </a:t>
            </a:r>
            <a:r>
              <a:rPr lang="en-US" sz="4800" dirty="0"/>
              <a:t>communication encourages individuals to share their unique perspectives, insights, and ideas. By creating an open and supportive environment, organizations can tap into the collective intelligence of their team members, leading to innovation and </a:t>
            </a:r>
            <a:r>
              <a:rPr lang="en-US" sz="4800" dirty="0" smtClean="0"/>
              <a:t>growth.</a:t>
            </a:r>
          </a:p>
          <a:p>
            <a:endParaRPr lang="en-US" sz="4800" dirty="0" smtClean="0"/>
          </a:p>
          <a:p>
            <a:endParaRPr lang="en-IN" dirty="0"/>
          </a:p>
        </p:txBody>
      </p:sp>
      <p:sp>
        <p:nvSpPr>
          <p:cNvPr id="3" name="Title 2"/>
          <p:cNvSpPr>
            <a:spLocks noGrp="1"/>
          </p:cNvSpPr>
          <p:nvPr>
            <p:ph type="title"/>
          </p:nvPr>
        </p:nvSpPr>
        <p:spPr>
          <a:xfrm>
            <a:off x="457200" y="338328"/>
            <a:ext cx="8229600" cy="930432"/>
          </a:xfrm>
        </p:spPr>
        <p:txBody>
          <a:bodyPr>
            <a:normAutofit/>
          </a:bodyPr>
          <a:lstStyle/>
          <a:p>
            <a:r>
              <a:rPr lang="en-US" sz="3600" dirty="0"/>
              <a:t>Objectives of </a:t>
            </a:r>
            <a:r>
              <a:rPr lang="en-US" sz="3600" dirty="0" smtClean="0"/>
              <a:t>communication Continue..</a:t>
            </a:r>
            <a:endParaRPr lang="en-IN" sz="3600" dirty="0"/>
          </a:p>
        </p:txBody>
      </p:sp>
    </p:spTree>
    <p:extLst>
      <p:ext uri="{BB962C8B-B14F-4D97-AF65-F5344CB8AC3E}">
        <p14:creationId xmlns:p14="http://schemas.microsoft.com/office/powerpoint/2010/main" val="18043401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916832"/>
            <a:ext cx="8280919" cy="4536504"/>
          </a:xfrm>
        </p:spPr>
        <p:txBody>
          <a:bodyPr>
            <a:normAutofit fontScale="47500" lnSpcReduction="20000"/>
          </a:bodyPr>
          <a:lstStyle/>
          <a:p>
            <a:endParaRPr lang="en-US" dirty="0" smtClean="0"/>
          </a:p>
          <a:p>
            <a:r>
              <a:rPr lang="en-US" sz="2900" b="1" dirty="0"/>
              <a:t>6. Delivering Feedback </a:t>
            </a:r>
            <a:r>
              <a:rPr lang="en-US" sz="2900" b="1" dirty="0" smtClean="0"/>
              <a:t>:</a:t>
            </a:r>
            <a:r>
              <a:rPr lang="en-US" dirty="0" smtClean="0"/>
              <a:t> </a:t>
            </a:r>
            <a:r>
              <a:rPr lang="en-US" dirty="0"/>
              <a:t>The objective of delivering feedback is to provide constructive feedback to facilitate personal and professional growth. Effective communication involves providing feedback that is specific, timely, and actionable. Feedback plays a crucial role in enhancing performance, developing skills, and fostering continuous improvement.</a:t>
            </a:r>
          </a:p>
          <a:p>
            <a:endParaRPr lang="en-US" dirty="0"/>
          </a:p>
          <a:p>
            <a:r>
              <a:rPr lang="en-US" dirty="0"/>
              <a:t>For instance, a manager might provide feedback to an employee on their presentation skills, highlighting areas of improvement and offering suggestions for enhancing their delivery. By delivering feedback effectively, individuals can learn, grow, and achieve their full potential.</a:t>
            </a:r>
          </a:p>
          <a:p>
            <a:endParaRPr lang="en-US" dirty="0"/>
          </a:p>
          <a:p>
            <a:r>
              <a:rPr lang="en-US" sz="2900" b="1" dirty="0"/>
              <a:t>7. Building Trust </a:t>
            </a:r>
            <a:r>
              <a:rPr lang="en-US" sz="2900" b="1" dirty="0" smtClean="0"/>
              <a:t>:</a:t>
            </a:r>
            <a:r>
              <a:rPr lang="en-US" dirty="0" smtClean="0"/>
              <a:t> </a:t>
            </a:r>
            <a:r>
              <a:rPr lang="en-US" dirty="0"/>
              <a:t>The objective of building trust is to establish credibility, reliability, and trust through transparent and authentic communication. Trust is the foundation of strong relationships, both in personal and professional settings. Transparent and authentic communication builds trust by demonstrating honesty, integrity, and consistent messaging.</a:t>
            </a:r>
          </a:p>
          <a:p>
            <a:endParaRPr lang="en-US" dirty="0"/>
          </a:p>
          <a:p>
            <a:r>
              <a:rPr lang="en-US" dirty="0"/>
              <a:t>For example, leaders who communicate openly about organizational changes, challenges, and successes establish trust among employees. By fostering a culture of trust, organizations can cultivate a positive work environment and enhance employee engagement.</a:t>
            </a:r>
          </a:p>
          <a:p>
            <a:endParaRPr lang="en-US" dirty="0" smtClean="0"/>
          </a:p>
          <a:p>
            <a:endParaRPr lang="en-US" dirty="0"/>
          </a:p>
          <a:p>
            <a:r>
              <a:rPr lang="en-US" sz="2900" b="1" dirty="0" smtClean="0"/>
              <a:t>8</a:t>
            </a:r>
            <a:r>
              <a:rPr lang="en-US" sz="2900" b="1" dirty="0"/>
              <a:t>. Enhancing </a:t>
            </a:r>
            <a:r>
              <a:rPr lang="en-US" sz="2900" b="1" dirty="0" smtClean="0"/>
              <a:t>Collaboration : </a:t>
            </a:r>
            <a:r>
              <a:rPr lang="en-US" dirty="0" smtClean="0"/>
              <a:t>The </a:t>
            </a:r>
            <a:r>
              <a:rPr lang="en-US" dirty="0"/>
              <a:t>objective of enhancing collaboration is to facilitate effective collaboration and teamwork through open and inclusive </a:t>
            </a:r>
            <a:r>
              <a:rPr lang="en-US" dirty="0" smtClean="0"/>
              <a:t>communication. Collaboration </a:t>
            </a:r>
            <a:r>
              <a:rPr lang="en-US" dirty="0"/>
              <a:t>is essential for achieving shared goals and driving innovation. Effective communication enables teams to work together seamlessly, share knowledge, and leverage diverse perspectives.</a:t>
            </a:r>
          </a:p>
          <a:p>
            <a:endParaRPr lang="en-US" dirty="0" smtClean="0"/>
          </a:p>
          <a:p>
            <a:r>
              <a:rPr lang="en-US" dirty="0" smtClean="0"/>
              <a:t>For </a:t>
            </a:r>
            <a:r>
              <a:rPr lang="en-US" dirty="0"/>
              <a:t>instance, project teams utilize collaborative communication tools, such as project management software or online platforms, to foster real-time collaboration, streamline workflows, and ensure that everyone has access to relevant project information. This objective enhances productivity, efficiency, and overall team performance.</a:t>
            </a:r>
          </a:p>
          <a:p>
            <a:endParaRPr lang="en-IN" dirty="0"/>
          </a:p>
        </p:txBody>
      </p:sp>
      <p:sp>
        <p:nvSpPr>
          <p:cNvPr id="3" name="Title 2"/>
          <p:cNvSpPr>
            <a:spLocks noGrp="1"/>
          </p:cNvSpPr>
          <p:nvPr>
            <p:ph type="title"/>
          </p:nvPr>
        </p:nvSpPr>
        <p:spPr/>
        <p:txBody>
          <a:bodyPr>
            <a:normAutofit fontScale="90000"/>
          </a:bodyPr>
          <a:lstStyle/>
          <a:p>
            <a:r>
              <a:rPr lang="en-US" dirty="0"/>
              <a:t>Objectives of </a:t>
            </a:r>
            <a:r>
              <a:rPr lang="en-US" dirty="0" smtClean="0"/>
              <a:t>communication continue….</a:t>
            </a:r>
            <a:endParaRPr lang="en-IN" dirty="0"/>
          </a:p>
        </p:txBody>
      </p:sp>
    </p:spTree>
    <p:extLst>
      <p:ext uri="{BB962C8B-B14F-4D97-AF65-F5344CB8AC3E}">
        <p14:creationId xmlns:p14="http://schemas.microsoft.com/office/powerpoint/2010/main" val="7326791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1844824"/>
            <a:ext cx="7668840" cy="4464496"/>
          </a:xfrm>
        </p:spPr>
        <p:txBody>
          <a:bodyPr>
            <a:normAutofit fontScale="55000" lnSpcReduction="20000"/>
          </a:bodyPr>
          <a:lstStyle/>
          <a:p>
            <a:r>
              <a:rPr lang="en-US" sz="2500" b="1" dirty="0"/>
              <a:t>9. Motivating and </a:t>
            </a:r>
            <a:r>
              <a:rPr lang="en-US" sz="2500" b="1" dirty="0" smtClean="0"/>
              <a:t>Inspiring :</a:t>
            </a:r>
            <a:r>
              <a:rPr lang="en-US" dirty="0" smtClean="0"/>
              <a:t> </a:t>
            </a:r>
            <a:r>
              <a:rPr lang="en-US" dirty="0"/>
              <a:t>The objective of motivating and inspiring is to energize and inspire individuals or teams through effective communication.</a:t>
            </a:r>
          </a:p>
          <a:p>
            <a:endParaRPr lang="en-US" dirty="0" smtClean="0"/>
          </a:p>
          <a:p>
            <a:r>
              <a:rPr lang="en-US" dirty="0" smtClean="0"/>
              <a:t>Motivating </a:t>
            </a:r>
            <a:r>
              <a:rPr lang="en-US" dirty="0"/>
              <a:t>and inspiring communication boosts morale, engagement, and motivation. By effectively conveying a compelling vision, setting clear goals, and recognizing achievements, leaders can inspire individuals to reach their full potential.</a:t>
            </a:r>
          </a:p>
          <a:p>
            <a:endParaRPr lang="en-US" dirty="0" smtClean="0"/>
          </a:p>
          <a:p>
            <a:r>
              <a:rPr lang="en-US" dirty="0" smtClean="0"/>
              <a:t>For </a:t>
            </a:r>
            <a:r>
              <a:rPr lang="en-US" dirty="0"/>
              <a:t>example, a CEO delivering an inspiring speech at a company-wide event can motivate employees by sharing the company’s vision, acknowledging their contributions, and expressing confidence in their abilities. This objective fosters a sense of purpose and commitment among employees.</a:t>
            </a:r>
          </a:p>
          <a:p>
            <a:endParaRPr lang="en-US" dirty="0" smtClean="0"/>
          </a:p>
          <a:p>
            <a:r>
              <a:rPr lang="en-US" sz="2500" b="1" dirty="0" smtClean="0"/>
              <a:t>10</a:t>
            </a:r>
            <a:r>
              <a:rPr lang="en-US" sz="2500" b="1" dirty="0"/>
              <a:t>. Empowering and </a:t>
            </a:r>
            <a:r>
              <a:rPr lang="en-US" sz="2500" b="1" dirty="0" smtClean="0"/>
              <a:t>Engaging :</a:t>
            </a:r>
            <a:r>
              <a:rPr lang="en-US" dirty="0" smtClean="0"/>
              <a:t> </a:t>
            </a:r>
            <a:r>
              <a:rPr lang="en-US" dirty="0"/>
              <a:t>The objective of empowering and engaging is to encourage active participation, involvement, and empowerment through communication.</a:t>
            </a:r>
          </a:p>
          <a:p>
            <a:endParaRPr lang="en-US" dirty="0" smtClean="0"/>
          </a:p>
          <a:p>
            <a:r>
              <a:rPr lang="en-US" dirty="0" smtClean="0"/>
              <a:t>Empowering </a:t>
            </a:r>
            <a:r>
              <a:rPr lang="en-US" dirty="0"/>
              <a:t>and engaging communication involves creating a culture where individuals feel valued, heard, and encouraged to contribute. It promotes autonomy, ownership, and a sense of belonging.</a:t>
            </a:r>
          </a:p>
          <a:p>
            <a:endParaRPr lang="en-US" dirty="0" smtClean="0"/>
          </a:p>
          <a:p>
            <a:r>
              <a:rPr lang="en-US" dirty="0" smtClean="0"/>
              <a:t>For </a:t>
            </a:r>
            <a:r>
              <a:rPr lang="en-US" dirty="0"/>
              <a:t>instance, leaders who delegate responsibilities, involve employees in decision-making processes, and provide opportunities for growth empower their teams. This objective fosters a sense of empowerment, leading to increased job satisfaction and productivity.</a:t>
            </a:r>
          </a:p>
          <a:p>
            <a:endParaRPr lang="en-US" dirty="0" smtClean="0"/>
          </a:p>
          <a:p>
            <a:r>
              <a:rPr lang="en-US" dirty="0" smtClean="0"/>
              <a:t>By </a:t>
            </a:r>
            <a:r>
              <a:rPr lang="en-US" dirty="0"/>
              <a:t>incorporating these objectives into your communication strategies, you can maximize the impact of your interactions, foster meaningful relationships, and drive success in both personal and professional endeavors.</a:t>
            </a:r>
          </a:p>
          <a:p>
            <a:endParaRPr lang="en-IN" dirty="0"/>
          </a:p>
        </p:txBody>
      </p:sp>
      <p:sp>
        <p:nvSpPr>
          <p:cNvPr id="3" name="Title 2"/>
          <p:cNvSpPr>
            <a:spLocks noGrp="1"/>
          </p:cNvSpPr>
          <p:nvPr>
            <p:ph type="title"/>
          </p:nvPr>
        </p:nvSpPr>
        <p:spPr/>
        <p:txBody>
          <a:bodyPr>
            <a:normAutofit fontScale="90000"/>
          </a:bodyPr>
          <a:lstStyle/>
          <a:p>
            <a:r>
              <a:rPr lang="en-US" dirty="0"/>
              <a:t>Objectives of communication continue….</a:t>
            </a:r>
            <a:endParaRPr lang="en-IN" dirty="0"/>
          </a:p>
        </p:txBody>
      </p:sp>
    </p:spTree>
    <p:extLst>
      <p:ext uri="{BB962C8B-B14F-4D97-AF65-F5344CB8AC3E}">
        <p14:creationId xmlns:p14="http://schemas.microsoft.com/office/powerpoint/2010/main" val="230980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772816"/>
            <a:ext cx="8352927" cy="4608512"/>
          </a:xfrm>
        </p:spPr>
        <p:txBody>
          <a:bodyPr>
            <a:normAutofit fontScale="70000" lnSpcReduction="20000"/>
          </a:bodyPr>
          <a:lstStyle/>
          <a:p>
            <a:r>
              <a:rPr lang="en-US" b="1" dirty="0"/>
              <a:t>Physical Barriers</a:t>
            </a:r>
            <a:r>
              <a:rPr lang="en-US" dirty="0"/>
              <a:t/>
            </a:r>
            <a:br>
              <a:rPr lang="en-US" dirty="0"/>
            </a:br>
            <a:r>
              <a:rPr lang="en-US" dirty="0"/>
              <a:t>The physical barriers affect both verbal and non-verbal communication. These barriers are present around us in the environment, such as noise, technical problems, design problems, etc.</a:t>
            </a:r>
          </a:p>
          <a:p>
            <a:r>
              <a:rPr lang="en-US" b="1" dirty="0"/>
              <a:t>Attitude Barriers</a:t>
            </a:r>
            <a:r>
              <a:rPr lang="en-US" dirty="0"/>
              <a:t/>
            </a:r>
            <a:br>
              <a:rPr lang="en-US" dirty="0"/>
            </a:br>
            <a:r>
              <a:rPr lang="en-US" dirty="0"/>
              <a:t>The attitude barriers can arise due to overconfidence, poor management, lack of motivation, and </a:t>
            </a:r>
            <a:r>
              <a:rPr lang="en-US" dirty="0" smtClean="0"/>
              <a:t>behavior. </a:t>
            </a:r>
            <a:r>
              <a:rPr lang="en-US" dirty="0"/>
              <a:t>Attitude barriers prevent people from communicating effectively with others. Such types of persons are less likeable. These barriers arise due to a lack of understanding that can cause a person to misjudge and ignore another person.</a:t>
            </a:r>
            <a:br>
              <a:rPr lang="en-US" dirty="0"/>
            </a:br>
            <a:r>
              <a:rPr lang="en-US" dirty="0"/>
              <a:t>Respectful, polite, and pleasant </a:t>
            </a:r>
            <a:r>
              <a:rPr lang="en-US" dirty="0" smtClean="0"/>
              <a:t>behavior </a:t>
            </a:r>
            <a:r>
              <a:rPr lang="en-US" dirty="0"/>
              <a:t>helps us move upward in the workspace with increased sales and productivity.</a:t>
            </a:r>
          </a:p>
          <a:p>
            <a:r>
              <a:rPr lang="en-US" b="1" dirty="0"/>
              <a:t>Emotional Barriers</a:t>
            </a:r>
            <a:r>
              <a:rPr lang="en-US" dirty="0"/>
              <a:t/>
            </a:r>
            <a:br>
              <a:rPr lang="en-US" dirty="0"/>
            </a:br>
            <a:r>
              <a:rPr lang="en-US" dirty="0"/>
              <a:t>The emotions in a person determine the ease and comfort in which he/she can communicate. It arises due to a lack of emotional intelligence. A better understanding of inner emotions will help us to respect the emotions of other people. Overcoming emotional barriers is an essential skill for effective communication.</a:t>
            </a:r>
          </a:p>
          <a:p>
            <a:r>
              <a:rPr lang="en-US" b="1" dirty="0"/>
              <a:t>Cultural Barriers</a:t>
            </a:r>
            <a:r>
              <a:rPr lang="en-US" dirty="0"/>
              <a:t/>
            </a:r>
            <a:br>
              <a:rPr lang="en-US" dirty="0"/>
            </a:br>
            <a:r>
              <a:rPr lang="en-US" dirty="0"/>
              <a:t>Cultural barriers usually exit between countries, religions, caste, </a:t>
            </a:r>
            <a:r>
              <a:rPr lang="en-US" dirty="0" smtClean="0"/>
              <a:t>color, </a:t>
            </a:r>
            <a:r>
              <a:rPr lang="en-US" dirty="0"/>
              <a:t>etc. at any level in society or an organization. Different people have different values, body language, gestures, beliefs, and </a:t>
            </a:r>
            <a:r>
              <a:rPr lang="en-US" dirty="0" smtClean="0"/>
              <a:t>behavior. </a:t>
            </a:r>
            <a:r>
              <a:rPr lang="en-US" dirty="0"/>
              <a:t>We should not underestimate any culture or religion.</a:t>
            </a:r>
          </a:p>
          <a:p>
            <a:endParaRPr lang="en-IN" dirty="0"/>
          </a:p>
        </p:txBody>
      </p:sp>
      <p:sp>
        <p:nvSpPr>
          <p:cNvPr id="3" name="Title 2"/>
          <p:cNvSpPr>
            <a:spLocks noGrp="1"/>
          </p:cNvSpPr>
          <p:nvPr>
            <p:ph type="title"/>
          </p:nvPr>
        </p:nvSpPr>
        <p:spPr/>
        <p:txBody>
          <a:bodyPr/>
          <a:lstStyle/>
          <a:p>
            <a:r>
              <a:rPr lang="en-US" dirty="0" smtClean="0"/>
              <a:t>Barriers of communication</a:t>
            </a:r>
            <a:endParaRPr lang="en-IN" dirty="0"/>
          </a:p>
        </p:txBody>
      </p:sp>
    </p:spTree>
    <p:extLst>
      <p:ext uri="{BB962C8B-B14F-4D97-AF65-F5344CB8AC3E}">
        <p14:creationId xmlns:p14="http://schemas.microsoft.com/office/powerpoint/2010/main" val="22732772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844824"/>
            <a:ext cx="8064895" cy="4608512"/>
          </a:xfrm>
        </p:spPr>
        <p:txBody>
          <a:bodyPr>
            <a:normAutofit fontScale="62500" lnSpcReduction="20000"/>
          </a:bodyPr>
          <a:lstStyle/>
          <a:p>
            <a:r>
              <a:rPr lang="en-US" b="1" dirty="0"/>
              <a:t>Language Barriers</a:t>
            </a:r>
            <a:r>
              <a:rPr lang="en-US" dirty="0"/>
              <a:t/>
            </a:r>
            <a:br>
              <a:rPr lang="en-US" dirty="0"/>
            </a:br>
            <a:r>
              <a:rPr lang="en-US" dirty="0"/>
              <a:t>Language barriers are also known as linguistic barriers. A small variation in language can lead to colossal misunderstanding between people. It is recommended to use simple language and words while communicating.</a:t>
            </a:r>
          </a:p>
          <a:p>
            <a:r>
              <a:rPr lang="en-US" b="1" dirty="0"/>
              <a:t>Gender Barriers</a:t>
            </a:r>
            <a:r>
              <a:rPr lang="en-US" dirty="0"/>
              <a:t/>
            </a:r>
            <a:br>
              <a:rPr lang="en-US" dirty="0"/>
            </a:br>
            <a:r>
              <a:rPr lang="en-US" dirty="0"/>
              <a:t>Gender barriers signify how men and women behave; such barriers include different choices, styles of decision-making, etc. Women prefer to discuss the problems verbally. Overcoming gender barriers are essential to maintain equality in the workspace.</a:t>
            </a:r>
          </a:p>
          <a:p>
            <a:r>
              <a:rPr lang="en-US" b="1" dirty="0"/>
              <a:t>Lack of focus and eye contact</a:t>
            </a:r>
            <a:r>
              <a:rPr lang="en-US" dirty="0"/>
              <a:t/>
            </a:r>
            <a:br>
              <a:rPr lang="en-US" dirty="0"/>
            </a:br>
            <a:r>
              <a:rPr lang="en-US" dirty="0"/>
              <a:t>Lack of focus and eye contact may lose the interest of listeners or audience. Lack of focus can be due to any reason, such as improper sleep, overworking hours, alcohol, stress, etc.</a:t>
            </a:r>
          </a:p>
          <a:p>
            <a:r>
              <a:rPr lang="en-US" b="1" dirty="0"/>
              <a:t>Fear of mistakes</a:t>
            </a:r>
            <a:r>
              <a:rPr lang="en-US" dirty="0"/>
              <a:t/>
            </a:r>
            <a:br>
              <a:rPr lang="en-US" dirty="0"/>
            </a:br>
            <a:r>
              <a:rPr lang="en-US" dirty="0"/>
              <a:t>Mistakes are a part of the communication process. The practice is the best key to reduce our mistakes; We can practice exercises to improve our communication skills. Always try to learn from the mistakes.</a:t>
            </a:r>
            <a:br>
              <a:rPr lang="en-US" dirty="0"/>
            </a:br>
            <a:r>
              <a:rPr lang="en-US" dirty="0"/>
              <a:t>For example,</a:t>
            </a:r>
            <a:br>
              <a:rPr lang="en-US" dirty="0"/>
            </a:br>
            <a:r>
              <a:rPr lang="en-US" dirty="0"/>
              <a:t>We sent an email to someone with some mistakes. Do not fear. Instead, again write an email with the text, "Sorry for the mistake. Please, ignore that email and consider the below email."</a:t>
            </a:r>
            <a:br>
              <a:rPr lang="en-US" dirty="0"/>
            </a:br>
            <a:r>
              <a:rPr lang="en-US" dirty="0"/>
              <a:t>In the above example, we can rewrite the email</a:t>
            </a:r>
            <a:r>
              <a:rPr lang="en-US" dirty="0" smtClean="0"/>
              <a:t>.</a:t>
            </a:r>
            <a:endParaRPr lang="en-US" dirty="0"/>
          </a:p>
        </p:txBody>
      </p:sp>
      <p:sp>
        <p:nvSpPr>
          <p:cNvPr id="3" name="Title 2"/>
          <p:cNvSpPr>
            <a:spLocks noGrp="1"/>
          </p:cNvSpPr>
          <p:nvPr>
            <p:ph type="title"/>
          </p:nvPr>
        </p:nvSpPr>
        <p:spPr/>
        <p:txBody>
          <a:bodyPr/>
          <a:lstStyle/>
          <a:p>
            <a:r>
              <a:rPr lang="en-US" dirty="0" smtClean="0"/>
              <a:t>Barriers of communication</a:t>
            </a:r>
            <a:endParaRPr lang="en-IN" dirty="0"/>
          </a:p>
        </p:txBody>
      </p:sp>
    </p:spTree>
    <p:extLst>
      <p:ext uri="{BB962C8B-B14F-4D97-AF65-F5344CB8AC3E}">
        <p14:creationId xmlns:p14="http://schemas.microsoft.com/office/powerpoint/2010/main" val="1136637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 </a:t>
            </a:r>
            <a:endParaRPr lang="en-IN" sz="2400" dirty="0"/>
          </a:p>
        </p:txBody>
      </p:sp>
      <p:sp>
        <p:nvSpPr>
          <p:cNvPr id="2" name="Title 1"/>
          <p:cNvSpPr>
            <a:spLocks noGrp="1"/>
          </p:cNvSpPr>
          <p:nvPr>
            <p:ph type="title"/>
          </p:nvPr>
        </p:nvSpPr>
        <p:spPr/>
        <p:txBody>
          <a:bodyPr/>
          <a:lstStyle/>
          <a:p>
            <a:r>
              <a:rPr lang="en-US" dirty="0" smtClean="0"/>
              <a:t>Process of communication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704856"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2060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844824"/>
            <a:ext cx="8208911" cy="4608512"/>
          </a:xfrm>
        </p:spPr>
        <p:txBody>
          <a:bodyPr>
            <a:normAutofit fontScale="92500" lnSpcReduction="20000"/>
          </a:bodyPr>
          <a:lstStyle/>
          <a:p>
            <a:r>
              <a:rPr lang="en-US" b="1" dirty="0"/>
              <a:t>Psychological Barriers</a:t>
            </a:r>
            <a:r>
              <a:rPr lang="en-US" dirty="0"/>
              <a:t/>
            </a:r>
            <a:br>
              <a:rPr lang="en-US" dirty="0"/>
            </a:br>
            <a:r>
              <a:rPr lang="en-US" dirty="0"/>
              <a:t>The psychological state of a person can be a barrier in communication, such as opinion, consciousness, emotions, attitude, and behaviour. It distracts the user form paying attention while communicating.</a:t>
            </a:r>
            <a:br>
              <a:rPr lang="en-US" dirty="0"/>
            </a:br>
            <a:r>
              <a:rPr lang="en-US" dirty="0"/>
              <a:t>For example, a person will low confidence or self-esteem may not respond appropriately while talking to the superior.</a:t>
            </a:r>
          </a:p>
          <a:p>
            <a:r>
              <a:rPr lang="en-US" b="1" dirty="0"/>
              <a:t>Perceptual Barriers</a:t>
            </a:r>
            <a:r>
              <a:rPr lang="en-US" dirty="0"/>
              <a:t/>
            </a:r>
            <a:br>
              <a:rPr lang="en-US" dirty="0"/>
            </a:br>
            <a:r>
              <a:rPr lang="en-US" dirty="0"/>
              <a:t>Perceptual barriers are the barriers that prevent a person from correct predictions about others, such as expectations. It depends on how we analyze the things around us to recognize any information. The best way to overcome such barriers is to find a positive solution.</a:t>
            </a:r>
          </a:p>
          <a:p>
            <a:r>
              <a:rPr lang="en-US" b="1" dirty="0"/>
              <a:t>Feedback Issues</a:t>
            </a:r>
            <a:r>
              <a:rPr lang="en-US" dirty="0"/>
              <a:t/>
            </a:r>
            <a:br>
              <a:rPr lang="en-US" dirty="0"/>
            </a:br>
            <a:r>
              <a:rPr lang="en-US" dirty="0"/>
              <a:t>Feedback ensures that the receiver has correctly interpreted the message from the speaker/sender.</a:t>
            </a:r>
          </a:p>
          <a:p>
            <a:endParaRPr lang="en-IN" dirty="0"/>
          </a:p>
          <a:p>
            <a:endParaRPr lang="en-IN" dirty="0"/>
          </a:p>
        </p:txBody>
      </p:sp>
      <p:sp>
        <p:nvSpPr>
          <p:cNvPr id="3" name="Title 2"/>
          <p:cNvSpPr>
            <a:spLocks noGrp="1"/>
          </p:cNvSpPr>
          <p:nvPr>
            <p:ph type="title"/>
          </p:nvPr>
        </p:nvSpPr>
        <p:spPr/>
        <p:txBody>
          <a:bodyPr/>
          <a:lstStyle/>
          <a:p>
            <a:r>
              <a:rPr lang="en-US" dirty="0" smtClean="0"/>
              <a:t>Barriers of communication</a:t>
            </a:r>
            <a:endParaRPr lang="en-IN" dirty="0"/>
          </a:p>
        </p:txBody>
      </p:sp>
    </p:spTree>
    <p:extLst>
      <p:ext uri="{BB962C8B-B14F-4D97-AF65-F5344CB8AC3E}">
        <p14:creationId xmlns:p14="http://schemas.microsoft.com/office/powerpoint/2010/main" val="3475397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30732415"/>
              </p:ext>
            </p:extLst>
          </p:nvPr>
        </p:nvGraphicFramePr>
        <p:xfrm>
          <a:off x="1259632" y="2492896"/>
          <a:ext cx="5976664" cy="3708751"/>
        </p:xfrm>
        <a:graphic>
          <a:graphicData uri="http://schemas.openxmlformats.org/drawingml/2006/table">
            <a:tbl>
              <a:tblPr/>
              <a:tblGrid>
                <a:gridCol w="504056"/>
                <a:gridCol w="2736304"/>
                <a:gridCol w="2736304"/>
              </a:tblGrid>
              <a:tr h="652222">
                <a:tc>
                  <a:txBody>
                    <a:bodyPr/>
                    <a:lstStyle/>
                    <a:p>
                      <a:pPr fontAlgn="t" latinLnBrk="0"/>
                      <a:r>
                        <a:rPr lang="en-IN" sz="1600" b="1" dirty="0">
                          <a:solidFill>
                            <a:srgbClr val="000000"/>
                          </a:solidFill>
                          <a:effectLst/>
                        </a:rPr>
                        <a:t>Sr. No</a:t>
                      </a:r>
                      <a:endParaRPr lang="en-IN" sz="1600" b="0" dirty="0">
                        <a:solidFill>
                          <a:srgbClr val="000000"/>
                        </a:solidFill>
                        <a:effectLst/>
                      </a:endParaRP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1" dirty="0">
                          <a:solidFill>
                            <a:srgbClr val="000000"/>
                          </a:solidFill>
                          <a:effectLst/>
                        </a:rPr>
                        <a:t>Intrapersonal Communication</a:t>
                      </a:r>
                      <a:endParaRPr lang="en-IN" sz="1600" b="0" dirty="0">
                        <a:solidFill>
                          <a:srgbClr val="000000"/>
                        </a:solidFill>
                        <a:effectLst/>
                      </a:endParaRP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1" dirty="0">
                          <a:solidFill>
                            <a:srgbClr val="000000"/>
                          </a:solidFill>
                          <a:effectLst/>
                        </a:rPr>
                        <a:t>Interpersonal Communication</a:t>
                      </a:r>
                      <a:endParaRPr lang="en-IN" sz="1600" b="0" dirty="0">
                        <a:solidFill>
                          <a:srgbClr val="000000"/>
                        </a:solidFill>
                        <a:effectLst/>
                      </a:endParaRP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652222">
                <a:tc>
                  <a:txBody>
                    <a:bodyPr/>
                    <a:lstStyle/>
                    <a:p>
                      <a:pPr fontAlgn="t" latinLnBrk="0"/>
                      <a:r>
                        <a:rPr lang="en-IN" sz="1600" b="0">
                          <a:solidFill>
                            <a:srgbClr val="000000"/>
                          </a:solidFill>
                          <a:effectLst/>
                        </a:rPr>
                        <a:t>1.</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0" dirty="0">
                          <a:solidFill>
                            <a:srgbClr val="000000"/>
                          </a:solidFill>
                          <a:effectLst/>
                        </a:rPr>
                        <a:t>Communication within oneself</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600" b="0" dirty="0">
                          <a:solidFill>
                            <a:srgbClr val="000000"/>
                          </a:solidFill>
                          <a:effectLst/>
                        </a:rPr>
                        <a:t>Communication between two or more individuals</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652222">
                <a:tc>
                  <a:txBody>
                    <a:bodyPr/>
                    <a:lstStyle/>
                    <a:p>
                      <a:pPr fontAlgn="t" latinLnBrk="0"/>
                      <a:r>
                        <a:rPr lang="en-IN" sz="1600" b="0" dirty="0">
                          <a:solidFill>
                            <a:srgbClr val="000000"/>
                          </a:solidFill>
                          <a:effectLst/>
                        </a:rPr>
                        <a:t>2.</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0" dirty="0">
                          <a:solidFill>
                            <a:srgbClr val="000000"/>
                          </a:solidFill>
                          <a:effectLst/>
                        </a:rPr>
                        <a:t>Self-reflection and internal dialogue</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600" b="0" dirty="0">
                          <a:solidFill>
                            <a:srgbClr val="000000"/>
                          </a:solidFill>
                          <a:effectLst/>
                        </a:rPr>
                        <a:t>Verbal and non-verbal interaction between people</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384952">
                <a:tc>
                  <a:txBody>
                    <a:bodyPr/>
                    <a:lstStyle/>
                    <a:p>
                      <a:pPr fontAlgn="t" latinLnBrk="0"/>
                      <a:r>
                        <a:rPr lang="en-IN" sz="1600" b="0">
                          <a:solidFill>
                            <a:srgbClr val="000000"/>
                          </a:solidFill>
                          <a:effectLst/>
                        </a:rPr>
                        <a:t>3.</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0" dirty="0">
                          <a:solidFill>
                            <a:srgbClr val="000000"/>
                          </a:solidFill>
                          <a:effectLst/>
                        </a:rPr>
                        <a:t>Solitary process</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0" dirty="0">
                          <a:solidFill>
                            <a:srgbClr val="000000"/>
                          </a:solidFill>
                          <a:effectLst/>
                        </a:rPr>
                        <a:t>Social and interactive process</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652222">
                <a:tc>
                  <a:txBody>
                    <a:bodyPr/>
                    <a:lstStyle/>
                    <a:p>
                      <a:pPr fontAlgn="t" latinLnBrk="0"/>
                      <a:r>
                        <a:rPr lang="en-IN" sz="1600" b="0" dirty="0">
                          <a:solidFill>
                            <a:srgbClr val="000000"/>
                          </a:solidFill>
                          <a:effectLst/>
                        </a:rPr>
                        <a:t>4.</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600" b="0">
                          <a:solidFill>
                            <a:srgbClr val="000000"/>
                          </a:solidFill>
                          <a:effectLst/>
                        </a:rPr>
                        <a:t>Internal thoughts, emotions, and self-analysis</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600" b="0" dirty="0">
                          <a:solidFill>
                            <a:srgbClr val="000000"/>
                          </a:solidFill>
                          <a:effectLst/>
                        </a:rPr>
                        <a:t>Exchange of ideas, information, and emotions</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714911">
                <a:tc>
                  <a:txBody>
                    <a:bodyPr/>
                    <a:lstStyle/>
                    <a:p>
                      <a:pPr fontAlgn="t" latinLnBrk="0"/>
                      <a:r>
                        <a:rPr lang="en-IN" sz="1600" b="0" dirty="0">
                          <a:solidFill>
                            <a:srgbClr val="000000"/>
                          </a:solidFill>
                          <a:effectLst/>
                        </a:rPr>
                        <a:t>5.</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0">
                          <a:solidFill>
                            <a:srgbClr val="000000"/>
                          </a:solidFill>
                          <a:effectLst/>
                        </a:rPr>
                        <a:t>Examples: self-talk, thinking, reflection</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600" b="0" dirty="0">
                          <a:solidFill>
                            <a:srgbClr val="000000"/>
                          </a:solidFill>
                          <a:effectLst/>
                        </a:rPr>
                        <a:t>Examples: conversations, discussions, negotiations</a:t>
                      </a:r>
                    </a:p>
                  </a:txBody>
                  <a:tcPr marL="44906" marR="44906" marT="22453" marB="2245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fontScale="90000"/>
          </a:bodyPr>
          <a:lstStyle/>
          <a:p>
            <a:r>
              <a:rPr lang="en-IN" dirty="0" smtClean="0"/>
              <a:t>Interpersonal and Intrapersonal communication</a:t>
            </a:r>
            <a:endParaRPr lang="en-IN" dirty="0"/>
          </a:p>
        </p:txBody>
      </p:sp>
    </p:spTree>
    <p:extLst>
      <p:ext uri="{BB962C8B-B14F-4D97-AF65-F5344CB8AC3E}">
        <p14:creationId xmlns:p14="http://schemas.microsoft.com/office/powerpoint/2010/main" val="33992793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8897288"/>
              </p:ext>
            </p:extLst>
          </p:nvPr>
        </p:nvGraphicFramePr>
        <p:xfrm>
          <a:off x="1115616" y="2492896"/>
          <a:ext cx="6048672" cy="3816243"/>
        </p:xfrm>
        <a:graphic>
          <a:graphicData uri="http://schemas.openxmlformats.org/drawingml/2006/table">
            <a:tbl>
              <a:tblPr/>
              <a:tblGrid>
                <a:gridCol w="504056"/>
                <a:gridCol w="3560740"/>
                <a:gridCol w="1983876"/>
              </a:tblGrid>
              <a:tr h="740624">
                <a:tc>
                  <a:txBody>
                    <a:bodyPr/>
                    <a:lstStyle/>
                    <a:p>
                      <a:pPr fontAlgn="t" latinLnBrk="0"/>
                      <a:r>
                        <a:rPr lang="en-IN" sz="1400" b="0" dirty="0">
                          <a:solidFill>
                            <a:srgbClr val="000000"/>
                          </a:solidFill>
                          <a:effectLst/>
                        </a:rPr>
                        <a:t>6.</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400" b="0">
                          <a:solidFill>
                            <a:srgbClr val="000000"/>
                          </a:solidFill>
                          <a:effectLst/>
                        </a:rPr>
                        <a:t>Self-awareness and self-expression</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400" b="0" dirty="0">
                          <a:solidFill>
                            <a:srgbClr val="000000"/>
                          </a:solidFill>
                          <a:effectLst/>
                        </a:rPr>
                        <a:t>Building relationships and understanding others</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1101165">
                <a:tc>
                  <a:txBody>
                    <a:bodyPr/>
                    <a:lstStyle/>
                    <a:p>
                      <a:pPr fontAlgn="t" latinLnBrk="0"/>
                      <a:r>
                        <a:rPr lang="en-IN" sz="1400" b="0" dirty="0">
                          <a:solidFill>
                            <a:srgbClr val="000000"/>
                          </a:solidFill>
                          <a:effectLst/>
                        </a:rPr>
                        <a:t>7.</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400" b="0">
                          <a:solidFill>
                            <a:srgbClr val="000000"/>
                          </a:solidFill>
                          <a:effectLst/>
                        </a:rPr>
                        <a:t>Limited to one's own perspective and experiences</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400" b="0">
                          <a:solidFill>
                            <a:srgbClr val="000000"/>
                          </a:solidFill>
                          <a:effectLst/>
                        </a:rPr>
                        <a:t>Involves multiple perspectives and diverse experiences</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750499">
                <a:tc>
                  <a:txBody>
                    <a:bodyPr/>
                    <a:lstStyle/>
                    <a:p>
                      <a:pPr fontAlgn="t" latinLnBrk="0"/>
                      <a:r>
                        <a:rPr lang="en-IN" sz="1400" b="0">
                          <a:solidFill>
                            <a:srgbClr val="000000"/>
                          </a:solidFill>
                          <a:effectLst/>
                        </a:rPr>
                        <a:t>8.</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400" b="0" dirty="0">
                          <a:solidFill>
                            <a:srgbClr val="000000"/>
                          </a:solidFill>
                          <a:effectLst/>
                        </a:rPr>
                        <a:t>Does not require external feedback</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US" sz="1400" b="0">
                          <a:solidFill>
                            <a:srgbClr val="000000"/>
                          </a:solidFill>
                          <a:effectLst/>
                        </a:rPr>
                        <a:t>Relies on feedback from others</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481760">
                <a:tc>
                  <a:txBody>
                    <a:bodyPr/>
                    <a:lstStyle/>
                    <a:p>
                      <a:pPr fontAlgn="t" latinLnBrk="0"/>
                      <a:r>
                        <a:rPr lang="en-IN" sz="1400" b="0">
                          <a:solidFill>
                            <a:srgbClr val="000000"/>
                          </a:solidFill>
                          <a:effectLst/>
                        </a:rPr>
                        <a:t>9.</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400" b="0">
                          <a:solidFill>
                            <a:srgbClr val="000000"/>
                          </a:solidFill>
                          <a:effectLst/>
                        </a:rPr>
                        <a:t>Non-interactive</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400" b="0">
                          <a:solidFill>
                            <a:srgbClr val="000000"/>
                          </a:solidFill>
                          <a:effectLst/>
                        </a:rPr>
                        <a:t>Interactive and dynamic</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r h="742195">
                <a:tc>
                  <a:txBody>
                    <a:bodyPr/>
                    <a:lstStyle/>
                    <a:p>
                      <a:pPr fontAlgn="t" latinLnBrk="0"/>
                      <a:r>
                        <a:rPr lang="en-IN" sz="1400" b="0">
                          <a:solidFill>
                            <a:srgbClr val="000000"/>
                          </a:solidFill>
                          <a:effectLst/>
                        </a:rPr>
                        <a:t>10.</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400" b="0">
                          <a:solidFill>
                            <a:srgbClr val="000000"/>
                          </a:solidFill>
                          <a:effectLst/>
                        </a:rPr>
                        <a:t>Internal decision-making and problem-solving</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c>
                  <a:txBody>
                    <a:bodyPr/>
                    <a:lstStyle/>
                    <a:p>
                      <a:pPr fontAlgn="t" latinLnBrk="0"/>
                      <a:r>
                        <a:rPr lang="en-IN" sz="1400" b="0" dirty="0">
                          <a:solidFill>
                            <a:srgbClr val="000000"/>
                          </a:solidFill>
                          <a:effectLst/>
                        </a:rPr>
                        <a:t>Collaboration and conflict resolution</a:t>
                      </a:r>
                    </a:p>
                  </a:txBody>
                  <a:tcPr marL="68823" marR="68823" marT="34411" marB="34411">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tcPr>
                </a:tc>
              </a:tr>
            </a:tbl>
          </a:graphicData>
        </a:graphic>
      </p:graphicFrame>
      <p:sp>
        <p:nvSpPr>
          <p:cNvPr id="3" name="Title 2"/>
          <p:cNvSpPr>
            <a:spLocks noGrp="1"/>
          </p:cNvSpPr>
          <p:nvPr>
            <p:ph type="title"/>
          </p:nvPr>
        </p:nvSpPr>
        <p:spPr>
          <a:xfrm>
            <a:off x="457200" y="338328"/>
            <a:ext cx="8229600" cy="858424"/>
          </a:xfrm>
        </p:spPr>
        <p:txBody>
          <a:bodyPr>
            <a:noAutofit/>
          </a:bodyPr>
          <a:lstStyle/>
          <a:p>
            <a:r>
              <a:rPr lang="en-IN" sz="3200" dirty="0"/>
              <a:t>Interpersonal and Intrapersonal </a:t>
            </a:r>
            <a:r>
              <a:rPr lang="en-IN" sz="3200" dirty="0" smtClean="0"/>
              <a:t>communication continue..</a:t>
            </a:r>
            <a:endParaRPr lang="en-IN" sz="3200" dirty="0"/>
          </a:p>
        </p:txBody>
      </p:sp>
    </p:spTree>
    <p:extLst>
      <p:ext uri="{BB962C8B-B14F-4D97-AF65-F5344CB8AC3E}">
        <p14:creationId xmlns:p14="http://schemas.microsoft.com/office/powerpoint/2010/main" val="3524110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88840"/>
            <a:ext cx="8424935" cy="4536504"/>
          </a:xfrm>
        </p:spPr>
        <p:txBody>
          <a:bodyPr>
            <a:normAutofit lnSpcReduction="10000"/>
          </a:bodyPr>
          <a:lstStyle/>
          <a:p>
            <a:r>
              <a:rPr lang="en-US" b="1" dirty="0"/>
              <a:t>L</a:t>
            </a:r>
            <a:r>
              <a:rPr lang="en-US" b="1" dirty="0" smtClean="0"/>
              <a:t>isten First</a:t>
            </a:r>
            <a:r>
              <a:rPr lang="en-US" b="1" dirty="0"/>
              <a:t>:</a:t>
            </a:r>
          </a:p>
          <a:p>
            <a:r>
              <a:rPr lang="en-US" dirty="0"/>
              <a:t>To communicate in a way that others understand, you have to learn what's on their minds, first. That's why listening is so important.</a:t>
            </a:r>
          </a:p>
          <a:p>
            <a:r>
              <a:rPr lang="en-US" dirty="0"/>
              <a:t>Active listening involves asking questions, along with concentrated effort to understand </a:t>
            </a:r>
            <a:r>
              <a:rPr lang="en-US" dirty="0" smtClean="0"/>
              <a:t>others</a:t>
            </a:r>
            <a:r>
              <a:rPr lang="en-US" dirty="0"/>
              <a:t> answers--all while resisting the urge to judge. </a:t>
            </a:r>
            <a:endParaRPr lang="en-US" dirty="0" smtClean="0"/>
          </a:p>
          <a:p>
            <a:r>
              <a:rPr lang="en-US" dirty="0" smtClean="0"/>
              <a:t>When </a:t>
            </a:r>
            <a:r>
              <a:rPr lang="en-US" dirty="0"/>
              <a:t>you regularly and skillfully listen to others, you stay in touch with their reality. You become quickly aware of the other person's highs and lows, and how they are dealing with them. Further, you send the message that what's important to </a:t>
            </a:r>
            <a:r>
              <a:rPr lang="en-US" dirty="0" smtClean="0"/>
              <a:t>them.</a:t>
            </a:r>
            <a:endParaRPr lang="en-US" dirty="0"/>
          </a:p>
          <a:p>
            <a:endParaRPr lang="en-IN" dirty="0"/>
          </a:p>
        </p:txBody>
      </p:sp>
      <p:sp>
        <p:nvSpPr>
          <p:cNvPr id="3" name="Title 2"/>
          <p:cNvSpPr>
            <a:spLocks noGrp="1"/>
          </p:cNvSpPr>
          <p:nvPr>
            <p:ph type="title"/>
          </p:nvPr>
        </p:nvSpPr>
        <p:spPr/>
        <p:txBody>
          <a:bodyPr>
            <a:normAutofit fontScale="90000"/>
          </a:bodyPr>
          <a:lstStyle/>
          <a:p>
            <a:r>
              <a:rPr lang="en-IN" dirty="0" smtClean="0"/>
              <a:t>Commandments of communication</a:t>
            </a:r>
            <a:endParaRPr lang="en-IN" dirty="0"/>
          </a:p>
        </p:txBody>
      </p:sp>
    </p:spTree>
    <p:extLst>
      <p:ext uri="{BB962C8B-B14F-4D97-AF65-F5344CB8AC3E}">
        <p14:creationId xmlns:p14="http://schemas.microsoft.com/office/powerpoint/2010/main" val="2229960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772816"/>
            <a:ext cx="8136903" cy="4680520"/>
          </a:xfrm>
        </p:spPr>
        <p:txBody>
          <a:bodyPr>
            <a:normAutofit fontScale="92500" lnSpcReduction="20000"/>
          </a:bodyPr>
          <a:lstStyle/>
          <a:p>
            <a:r>
              <a:rPr lang="en-US" b="1" dirty="0"/>
              <a:t>S</a:t>
            </a:r>
            <a:r>
              <a:rPr lang="en-US" b="1" dirty="0" smtClean="0"/>
              <a:t>how </a:t>
            </a:r>
            <a:r>
              <a:rPr lang="en-US" b="1" dirty="0"/>
              <a:t>empathy.</a:t>
            </a:r>
          </a:p>
          <a:p>
            <a:r>
              <a:rPr lang="en-US" dirty="0"/>
              <a:t>When others tell you their story, endeavor to understand their thought process and see the world from their perspective. (This is called cognitive empathy.)</a:t>
            </a:r>
          </a:p>
          <a:p>
            <a:r>
              <a:rPr lang="en-US" b="1" dirty="0"/>
              <a:t>focus on the positive.</a:t>
            </a:r>
          </a:p>
          <a:p>
            <a:r>
              <a:rPr lang="en-US" dirty="0"/>
              <a:t>Dwelling on the negative in others is a </a:t>
            </a:r>
            <a:r>
              <a:rPr lang="en-US" dirty="0" smtClean="0"/>
              <a:t>sure fire </a:t>
            </a:r>
            <a:r>
              <a:rPr lang="en-US" dirty="0"/>
              <a:t>way to breed contempt and close someone's ears to your own message. </a:t>
            </a:r>
            <a:r>
              <a:rPr lang="en-US" dirty="0" smtClean="0"/>
              <a:t>Therefore, focus on the positive in others.</a:t>
            </a:r>
            <a:endParaRPr lang="en-US" dirty="0"/>
          </a:p>
          <a:p>
            <a:r>
              <a:rPr lang="en-US" dirty="0"/>
              <a:t>Laying this foundation first </a:t>
            </a:r>
            <a:r>
              <a:rPr lang="en-US" dirty="0" smtClean="0"/>
              <a:t>makes others </a:t>
            </a:r>
            <a:r>
              <a:rPr lang="en-US" dirty="0"/>
              <a:t>more willing to hear dissenting or (constructively) critical opinions later.</a:t>
            </a:r>
          </a:p>
          <a:p>
            <a:pPr marL="0" indent="0">
              <a:buNone/>
            </a:pPr>
            <a:r>
              <a:rPr lang="en-US" b="1" dirty="0"/>
              <a:t>*</a:t>
            </a:r>
            <a:r>
              <a:rPr lang="en-US" b="1" dirty="0" smtClean="0"/>
              <a:t>  </a:t>
            </a:r>
            <a:r>
              <a:rPr lang="en-US" b="1" dirty="0"/>
              <a:t>B</a:t>
            </a:r>
            <a:r>
              <a:rPr lang="en-US" b="1" dirty="0" smtClean="0"/>
              <a:t>e </a:t>
            </a:r>
            <a:r>
              <a:rPr lang="en-US" b="1" dirty="0"/>
              <a:t>S</a:t>
            </a:r>
            <a:r>
              <a:rPr lang="en-US" b="1" dirty="0" smtClean="0"/>
              <a:t>incere</a:t>
            </a:r>
            <a:r>
              <a:rPr lang="en-US" b="1" dirty="0"/>
              <a:t>.</a:t>
            </a:r>
          </a:p>
          <a:p>
            <a:r>
              <a:rPr lang="en-US" dirty="0"/>
              <a:t>When praising, don't flatter or praise superficial qualities. </a:t>
            </a:r>
          </a:p>
          <a:p>
            <a:r>
              <a:rPr lang="en-US" dirty="0" smtClean="0"/>
              <a:t>Be </a:t>
            </a:r>
            <a:r>
              <a:rPr lang="en-US" dirty="0"/>
              <a:t>genuine regarding what you appreciate about </a:t>
            </a:r>
            <a:r>
              <a:rPr lang="en-US" dirty="0" smtClean="0"/>
              <a:t>others.</a:t>
            </a:r>
            <a:r>
              <a:rPr lang="en-US" dirty="0"/>
              <a:t> When </a:t>
            </a:r>
            <a:r>
              <a:rPr lang="en-US" dirty="0" smtClean="0"/>
              <a:t>        sharing</a:t>
            </a:r>
            <a:r>
              <a:rPr lang="en-US" dirty="0"/>
              <a:t> negative </a:t>
            </a:r>
            <a:r>
              <a:rPr lang="en-US" dirty="0" err="1" smtClean="0"/>
              <a:t>feedback,communicate</a:t>
            </a:r>
            <a:r>
              <a:rPr lang="en-US" dirty="0" smtClean="0"/>
              <a:t> </a:t>
            </a:r>
            <a:r>
              <a:rPr lang="en-US" dirty="0"/>
              <a:t>out of a desire to help--and that motive will become obvious to </a:t>
            </a:r>
            <a:r>
              <a:rPr lang="en-US" dirty="0" smtClean="0"/>
              <a:t>others.</a:t>
            </a:r>
            <a:endParaRPr lang="en-US" dirty="0"/>
          </a:p>
          <a:p>
            <a:pPr marL="0" indent="0">
              <a:buNone/>
            </a:pPr>
            <a:endParaRPr lang="en-US" dirty="0"/>
          </a:p>
          <a:p>
            <a:endParaRPr lang="en-IN" dirty="0"/>
          </a:p>
        </p:txBody>
      </p:sp>
      <p:sp>
        <p:nvSpPr>
          <p:cNvPr id="3" name="Title 2"/>
          <p:cNvSpPr>
            <a:spLocks noGrp="1"/>
          </p:cNvSpPr>
          <p:nvPr>
            <p:ph type="title"/>
          </p:nvPr>
        </p:nvSpPr>
        <p:spPr/>
        <p:txBody>
          <a:bodyPr>
            <a:normAutofit fontScale="90000"/>
          </a:bodyPr>
          <a:lstStyle/>
          <a:p>
            <a:r>
              <a:rPr lang="en-IN" dirty="0"/>
              <a:t>Commandments of </a:t>
            </a:r>
            <a:r>
              <a:rPr lang="en-IN" dirty="0" smtClean="0"/>
              <a:t>communication continue…</a:t>
            </a:r>
            <a:endParaRPr lang="en-IN" dirty="0"/>
          </a:p>
        </p:txBody>
      </p:sp>
    </p:spTree>
    <p:extLst>
      <p:ext uri="{BB962C8B-B14F-4D97-AF65-F5344CB8AC3E}">
        <p14:creationId xmlns:p14="http://schemas.microsoft.com/office/powerpoint/2010/main" val="3038357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916832"/>
            <a:ext cx="8424935" cy="4464496"/>
          </a:xfrm>
        </p:spPr>
        <p:txBody>
          <a:bodyPr>
            <a:normAutofit fontScale="70000" lnSpcReduction="20000"/>
          </a:bodyPr>
          <a:lstStyle/>
          <a:p>
            <a:r>
              <a:rPr lang="en-US" b="1" dirty="0"/>
              <a:t>B</a:t>
            </a:r>
            <a:r>
              <a:rPr lang="en-US" b="1" dirty="0" smtClean="0"/>
              <a:t>e </a:t>
            </a:r>
            <a:r>
              <a:rPr lang="en-US" b="1" dirty="0"/>
              <a:t>specific.</a:t>
            </a:r>
          </a:p>
          <a:p>
            <a:r>
              <a:rPr lang="en-US" dirty="0"/>
              <a:t>People aren't mind-readers. Therefore, don't just tell others you appreciate them .</a:t>
            </a:r>
            <a:r>
              <a:rPr lang="en-US" dirty="0" smtClean="0"/>
              <a:t> </a:t>
            </a:r>
            <a:r>
              <a:rPr lang="en-US" dirty="0"/>
              <a:t>T</a:t>
            </a:r>
            <a:r>
              <a:rPr lang="en-US" dirty="0" smtClean="0"/>
              <a:t>ell </a:t>
            </a:r>
            <a:r>
              <a:rPr lang="en-US" dirty="0"/>
              <a:t>them specifically what you appreciate, or what needs to change--and why. </a:t>
            </a:r>
            <a:r>
              <a:rPr lang="en-US" dirty="0" smtClean="0"/>
              <a:t>( </a:t>
            </a:r>
            <a:r>
              <a:rPr lang="en-US" dirty="0"/>
              <a:t>if it's negative, communicating with tact and grace will make your message easier to accept</a:t>
            </a:r>
            <a:r>
              <a:rPr lang="en-US" dirty="0" smtClean="0"/>
              <a:t>.)</a:t>
            </a:r>
          </a:p>
          <a:p>
            <a:pPr marL="0" indent="0">
              <a:buNone/>
            </a:pPr>
            <a:endParaRPr lang="en-US" dirty="0" smtClean="0"/>
          </a:p>
          <a:p>
            <a:r>
              <a:rPr lang="en-US" b="1" dirty="0"/>
              <a:t>B</a:t>
            </a:r>
            <a:r>
              <a:rPr lang="en-US" b="1" dirty="0" smtClean="0"/>
              <a:t>e </a:t>
            </a:r>
            <a:r>
              <a:rPr lang="en-US" b="1" dirty="0"/>
              <a:t>R</a:t>
            </a:r>
            <a:r>
              <a:rPr lang="en-US" b="1" dirty="0" smtClean="0"/>
              <a:t>espectful</a:t>
            </a:r>
            <a:r>
              <a:rPr lang="en-US" b="1" dirty="0"/>
              <a:t>.</a:t>
            </a:r>
          </a:p>
          <a:p>
            <a:r>
              <a:rPr lang="en-US" dirty="0"/>
              <a:t>You earn respect when you show it to others, first.</a:t>
            </a:r>
          </a:p>
          <a:p>
            <a:r>
              <a:rPr lang="en-US" dirty="0"/>
              <a:t>Acknowledge others when you see them by giving a smile and nod of the head, or a simple hello. When speaking, avoid sarcasm and cutting remarks, which beg for negative emotional reactions. Instead, speak to others the way you want them to speak to you</a:t>
            </a:r>
            <a:r>
              <a:rPr lang="en-US" dirty="0" smtClean="0"/>
              <a:t>.</a:t>
            </a:r>
          </a:p>
          <a:p>
            <a:endParaRPr lang="en-US" dirty="0"/>
          </a:p>
          <a:p>
            <a:r>
              <a:rPr lang="en-US" b="1" dirty="0"/>
              <a:t> pause.</a:t>
            </a:r>
          </a:p>
          <a:p>
            <a:r>
              <a:rPr lang="en-US" dirty="0"/>
              <a:t>"The pause" is as simple as taking a moment to stop and think before you speak, especially if you're in a highly emotional state. It may sound simple, but while easy in theory, it's highly difficult to practice consistently.</a:t>
            </a:r>
          </a:p>
          <a:p>
            <a:r>
              <a:rPr lang="en-US" dirty="0"/>
              <a:t>But if you learn from mistakes and continue to improve, the pause will help you avoid embarrassment, prevent regrets, and save countless relationships.</a:t>
            </a:r>
          </a:p>
          <a:p>
            <a:endParaRPr lang="en-US" dirty="0"/>
          </a:p>
          <a:p>
            <a:endParaRPr lang="en-IN" dirty="0"/>
          </a:p>
        </p:txBody>
      </p:sp>
      <p:sp>
        <p:nvSpPr>
          <p:cNvPr id="3" name="Title 2"/>
          <p:cNvSpPr>
            <a:spLocks noGrp="1"/>
          </p:cNvSpPr>
          <p:nvPr>
            <p:ph type="title"/>
          </p:nvPr>
        </p:nvSpPr>
        <p:spPr/>
        <p:txBody>
          <a:bodyPr>
            <a:normAutofit fontScale="90000"/>
          </a:bodyPr>
          <a:lstStyle/>
          <a:p>
            <a:r>
              <a:rPr lang="en-IN" dirty="0"/>
              <a:t>Commandments of communication continue…</a:t>
            </a:r>
          </a:p>
        </p:txBody>
      </p:sp>
    </p:spTree>
    <p:extLst>
      <p:ext uri="{BB962C8B-B14F-4D97-AF65-F5344CB8AC3E}">
        <p14:creationId xmlns:p14="http://schemas.microsoft.com/office/powerpoint/2010/main" val="246447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8280919" cy="4896544"/>
          </a:xfrm>
        </p:spPr>
        <p:txBody>
          <a:bodyPr>
            <a:normAutofit fontScale="70000" lnSpcReduction="20000"/>
          </a:bodyPr>
          <a:lstStyle/>
          <a:p>
            <a:r>
              <a:rPr lang="en-US" b="1" dirty="0"/>
              <a:t>B</a:t>
            </a:r>
            <a:r>
              <a:rPr lang="en-US" b="1" dirty="0" smtClean="0"/>
              <a:t>e </a:t>
            </a:r>
            <a:r>
              <a:rPr lang="en-US" b="1" dirty="0"/>
              <a:t>transparent.</a:t>
            </a:r>
          </a:p>
          <a:p>
            <a:r>
              <a:rPr lang="en-US" dirty="0"/>
              <a:t>There's nothing worse than the feeling that someone is keeping a secret from you.</a:t>
            </a:r>
          </a:p>
          <a:p>
            <a:r>
              <a:rPr lang="en-US" dirty="0"/>
              <a:t>Transparency doesn't mean sharing everything about yourself, to everyone, all of the time.</a:t>
            </a:r>
          </a:p>
          <a:p>
            <a:r>
              <a:rPr lang="en-US" dirty="0"/>
              <a:t>But it </a:t>
            </a:r>
            <a:r>
              <a:rPr lang="en-US" i="1" dirty="0"/>
              <a:t>does </a:t>
            </a:r>
            <a:r>
              <a:rPr lang="en-US" dirty="0"/>
              <a:t>mean saying what you mean, meaning what you say, and sticking to your values and principles above all else</a:t>
            </a:r>
            <a:r>
              <a:rPr lang="en-US" dirty="0" smtClean="0"/>
              <a:t>.</a:t>
            </a:r>
          </a:p>
          <a:p>
            <a:pPr marL="0" indent="0">
              <a:buNone/>
            </a:pPr>
            <a:endParaRPr lang="en-US" dirty="0"/>
          </a:p>
          <a:p>
            <a:r>
              <a:rPr lang="en-US" b="1" dirty="0"/>
              <a:t>K</a:t>
            </a:r>
            <a:r>
              <a:rPr lang="en-US" b="1" dirty="0" smtClean="0"/>
              <a:t>now </a:t>
            </a:r>
            <a:r>
              <a:rPr lang="en-US" b="1" dirty="0"/>
              <a:t>when to yield.</a:t>
            </a:r>
          </a:p>
          <a:p>
            <a:r>
              <a:rPr lang="en-US" dirty="0"/>
              <a:t>Resist the urge to attack every opinion or statement you don't agree with.</a:t>
            </a:r>
          </a:p>
          <a:p>
            <a:r>
              <a:rPr lang="en-US" dirty="0"/>
              <a:t>Remember that people are emotionally attached to their beliefs. If you mercilessly expose every flaw in </a:t>
            </a:r>
            <a:r>
              <a:rPr lang="en-US" dirty="0" smtClean="0"/>
              <a:t>others </a:t>
            </a:r>
            <a:r>
              <a:rPr lang="en-US" dirty="0"/>
              <a:t>reasoning, even if you're right, he will feel attacked and close his mind to whatever you have to say</a:t>
            </a:r>
            <a:r>
              <a:rPr lang="en-US" dirty="0" smtClean="0"/>
              <a:t>.</a:t>
            </a:r>
          </a:p>
          <a:p>
            <a:endParaRPr lang="en-US" dirty="0"/>
          </a:p>
          <a:p>
            <a:r>
              <a:rPr lang="en-US" b="1" dirty="0" smtClean="0"/>
              <a:t> </a:t>
            </a:r>
            <a:r>
              <a:rPr lang="en-US" b="1" dirty="0"/>
              <a:t>B</a:t>
            </a:r>
            <a:r>
              <a:rPr lang="en-US" b="1" dirty="0" smtClean="0"/>
              <a:t>e </a:t>
            </a:r>
            <a:r>
              <a:rPr lang="en-US" b="1" dirty="0"/>
              <a:t>consistent.</a:t>
            </a:r>
          </a:p>
          <a:p>
            <a:r>
              <a:rPr lang="en-US" dirty="0"/>
              <a:t>To be effective, communication must continue to flow. Make time for </a:t>
            </a:r>
            <a:r>
              <a:rPr lang="en-US" dirty="0" smtClean="0"/>
              <a:t>others </a:t>
            </a:r>
            <a:r>
              <a:rPr lang="en-US" dirty="0"/>
              <a:t>by communicating in various forms, such as in person, telephone, or through written </a:t>
            </a:r>
            <a:r>
              <a:rPr lang="en-US"/>
              <a:t>messages </a:t>
            </a:r>
            <a:r>
              <a:rPr lang="en-US" smtClean="0"/>
              <a:t>.</a:t>
            </a:r>
            <a:endParaRPr lang="en-US" dirty="0"/>
          </a:p>
          <a:p>
            <a:r>
              <a:rPr lang="en-US" dirty="0"/>
              <a:t>Everyone's busy, so make sure you schedule time to simply talk and catch up with others. The more important the relationship, the more often you should be having those one-on-one conversations.</a:t>
            </a:r>
          </a:p>
          <a:p>
            <a:endParaRPr lang="en-IN" dirty="0"/>
          </a:p>
        </p:txBody>
      </p:sp>
      <p:sp>
        <p:nvSpPr>
          <p:cNvPr id="3" name="Title 2"/>
          <p:cNvSpPr>
            <a:spLocks noGrp="1"/>
          </p:cNvSpPr>
          <p:nvPr>
            <p:ph type="title"/>
          </p:nvPr>
        </p:nvSpPr>
        <p:spPr/>
        <p:txBody>
          <a:bodyPr>
            <a:normAutofit fontScale="90000"/>
          </a:bodyPr>
          <a:lstStyle/>
          <a:p>
            <a:r>
              <a:rPr lang="en-IN" dirty="0"/>
              <a:t>Commandments of communication continue…</a:t>
            </a:r>
          </a:p>
        </p:txBody>
      </p:sp>
    </p:spTree>
    <p:extLst>
      <p:ext uri="{BB962C8B-B14F-4D97-AF65-F5344CB8AC3E}">
        <p14:creationId xmlns:p14="http://schemas.microsoft.com/office/powerpoint/2010/main" val="624887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	</a:t>
            </a:r>
            <a:r>
              <a:rPr lang="en-US" sz="4400" dirty="0" smtClean="0"/>
              <a:t>Thank </a:t>
            </a:r>
            <a:r>
              <a:rPr lang="en-US" sz="4400" dirty="0"/>
              <a:t>you</a:t>
            </a:r>
            <a:endParaRPr lang="en-IN" sz="4400" dirty="0"/>
          </a:p>
        </p:txBody>
      </p:sp>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338295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56584"/>
          </a:xfrm>
        </p:spPr>
        <p:txBody>
          <a:bodyPr>
            <a:normAutofit fontScale="62500" lnSpcReduction="20000"/>
          </a:bodyPr>
          <a:lstStyle/>
          <a:p>
            <a:r>
              <a:rPr lang="en-US" b="1" dirty="0"/>
              <a:t>Sender:</a:t>
            </a:r>
            <a:endParaRPr lang="en-US" dirty="0"/>
          </a:p>
          <a:p>
            <a:pPr marL="0" indent="0">
              <a:buNone/>
            </a:pPr>
            <a:r>
              <a:rPr lang="en-US" dirty="0" smtClean="0"/>
              <a:t>	The </a:t>
            </a:r>
            <a:r>
              <a:rPr lang="en-US" dirty="0"/>
              <a:t>sender is the person who sends the information to the receiver. This is </a:t>
            </a:r>
            <a:r>
              <a:rPr lang="en-US" dirty="0" smtClean="0"/>
              <a:t> 	why </a:t>
            </a:r>
            <a:r>
              <a:rPr lang="en-US" dirty="0"/>
              <a:t>the communication process has started for the sender. </a:t>
            </a:r>
            <a:endParaRPr lang="en-US" dirty="0" smtClean="0"/>
          </a:p>
          <a:p>
            <a:r>
              <a:rPr lang="en-US" dirty="0" smtClean="0"/>
              <a:t>   </a:t>
            </a:r>
            <a:r>
              <a:rPr lang="en-US" b="1" dirty="0" smtClean="0"/>
              <a:t>Encoder:</a:t>
            </a:r>
          </a:p>
          <a:p>
            <a:pPr marL="0" indent="0">
              <a:buNone/>
            </a:pPr>
            <a:r>
              <a:rPr lang="en-US" dirty="0" smtClean="0"/>
              <a:t>	Encoder  encodes the original message into a form which intruder cannot attack it.</a:t>
            </a:r>
            <a:endParaRPr lang="en-US" dirty="0"/>
          </a:p>
          <a:p>
            <a:r>
              <a:rPr lang="en-US" b="1" dirty="0"/>
              <a:t>Message:</a:t>
            </a:r>
            <a:endParaRPr lang="en-US" dirty="0"/>
          </a:p>
          <a:p>
            <a:pPr marL="0" indent="0">
              <a:buNone/>
            </a:pPr>
            <a:r>
              <a:rPr lang="en-US" dirty="0" smtClean="0"/>
              <a:t>	It </a:t>
            </a:r>
            <a:r>
              <a:rPr lang="en-US" dirty="0"/>
              <a:t>is the second aspect of the communication process. It is a kind of </a:t>
            </a:r>
            <a:r>
              <a:rPr lang="en-US" dirty="0" smtClean="0"/>
              <a:t>	information </a:t>
            </a:r>
            <a:r>
              <a:rPr lang="en-US" dirty="0"/>
              <a:t>that the sender wants to convey to the receiver.</a:t>
            </a:r>
          </a:p>
          <a:p>
            <a:r>
              <a:rPr lang="en-US" b="1" dirty="0"/>
              <a:t>Channel:</a:t>
            </a:r>
            <a:endParaRPr lang="en-US" dirty="0"/>
          </a:p>
          <a:p>
            <a:pPr marL="0" indent="0">
              <a:buNone/>
            </a:pPr>
            <a:r>
              <a:rPr lang="en-US" dirty="0" smtClean="0"/>
              <a:t>	It </a:t>
            </a:r>
            <a:r>
              <a:rPr lang="en-US" dirty="0"/>
              <a:t>is the medium of sharing information from one person to another. It can </a:t>
            </a:r>
            <a:r>
              <a:rPr lang="en-US" dirty="0" smtClean="0"/>
              <a:t>be </a:t>
            </a:r>
            <a:r>
              <a:rPr lang="en-US" dirty="0"/>
              <a:t>a language or any other. or it simply means various methods of sending  </a:t>
            </a:r>
            <a:r>
              <a:rPr lang="en-US" dirty="0" smtClean="0"/>
              <a:t>the </a:t>
            </a:r>
            <a:r>
              <a:rPr lang="en-US" dirty="0"/>
              <a:t>message e.g., telephone, television etc.</a:t>
            </a:r>
          </a:p>
          <a:p>
            <a:r>
              <a:rPr lang="en-US" b="1" dirty="0"/>
              <a:t>Receiver:</a:t>
            </a:r>
            <a:endParaRPr lang="en-US" dirty="0"/>
          </a:p>
          <a:p>
            <a:pPr marL="0" indent="0">
              <a:buNone/>
            </a:pPr>
            <a:r>
              <a:rPr lang="en-US" dirty="0" smtClean="0"/>
              <a:t>	The </a:t>
            </a:r>
            <a:r>
              <a:rPr lang="en-US" dirty="0"/>
              <a:t>receiver is the person or group who receives the message or </a:t>
            </a:r>
            <a:r>
              <a:rPr lang="en-US" dirty="0" smtClean="0"/>
              <a:t>information </a:t>
            </a:r>
            <a:r>
              <a:rPr lang="en-US" dirty="0"/>
              <a:t>which is sent/given by the sender</a:t>
            </a:r>
            <a:r>
              <a:rPr lang="en-US" dirty="0" smtClean="0"/>
              <a:t>.</a:t>
            </a:r>
          </a:p>
          <a:p>
            <a:r>
              <a:rPr lang="en-US" b="1" dirty="0" smtClean="0"/>
              <a:t>Decoder</a:t>
            </a:r>
            <a:endParaRPr lang="en-US" b="1" dirty="0"/>
          </a:p>
          <a:p>
            <a:pPr marL="0" indent="0">
              <a:buNone/>
            </a:pPr>
            <a:r>
              <a:rPr lang="en-US" dirty="0" smtClean="0"/>
              <a:t>	  </a:t>
            </a:r>
            <a:r>
              <a:rPr lang="en-US" dirty="0"/>
              <a:t>A</a:t>
            </a:r>
            <a:r>
              <a:rPr lang="en-US" dirty="0" smtClean="0"/>
              <a:t> decoder reconverts the message into original form. </a:t>
            </a:r>
            <a:endParaRPr lang="en-US" dirty="0"/>
          </a:p>
          <a:p>
            <a:r>
              <a:rPr lang="en-US" b="1" dirty="0"/>
              <a:t>Feedback:</a:t>
            </a:r>
            <a:endParaRPr lang="en-US" dirty="0"/>
          </a:p>
          <a:p>
            <a:pPr marL="0" indent="0" algn="just">
              <a:buNone/>
            </a:pPr>
            <a:r>
              <a:rPr lang="en-US" dirty="0" smtClean="0"/>
              <a:t>	Feedback is </a:t>
            </a:r>
            <a:r>
              <a:rPr lang="en-US" dirty="0"/>
              <a:t>the key to any effective/successful communication. It is one of </a:t>
            </a:r>
            <a:r>
              <a:rPr lang="en-US" dirty="0" smtClean="0"/>
              <a:t>                             	the </a:t>
            </a:r>
            <a:r>
              <a:rPr lang="en-US" dirty="0"/>
              <a:t>fundamental aspects in the process of communication, through which the </a:t>
            </a:r>
            <a:r>
              <a:rPr lang="en-US" dirty="0" smtClean="0"/>
              <a:t>	sender 	can </a:t>
            </a:r>
            <a:r>
              <a:rPr lang="en-US" dirty="0"/>
              <a:t>understand whether the message has been successfully received </a:t>
            </a:r>
            <a:r>
              <a:rPr lang="en-US" dirty="0" smtClean="0"/>
              <a:t>or </a:t>
            </a:r>
            <a:r>
              <a:rPr lang="en-US" dirty="0"/>
              <a:t>not.</a:t>
            </a:r>
          </a:p>
          <a:p>
            <a:pPr marL="0" indent="0">
              <a:buNone/>
            </a:pPr>
            <a:endParaRPr lang="en-IN" dirty="0"/>
          </a:p>
        </p:txBody>
      </p:sp>
      <p:sp>
        <p:nvSpPr>
          <p:cNvPr id="2" name="Title 1"/>
          <p:cNvSpPr>
            <a:spLocks noGrp="1"/>
          </p:cNvSpPr>
          <p:nvPr>
            <p:ph type="title"/>
          </p:nvPr>
        </p:nvSpPr>
        <p:spPr>
          <a:xfrm>
            <a:off x="457200" y="274638"/>
            <a:ext cx="8229600" cy="778098"/>
          </a:xfrm>
        </p:spPr>
        <p:txBody>
          <a:bodyPr>
            <a:noAutofit/>
          </a:bodyPr>
          <a:lstStyle/>
          <a:p>
            <a:r>
              <a:rPr lang="en-US" sz="2800" b="1" dirty="0" smtClean="0"/>
              <a:t/>
            </a:r>
            <a:br>
              <a:rPr lang="en-US" sz="2800" b="1" dirty="0" smtClean="0"/>
            </a:br>
            <a:r>
              <a:rPr lang="en-US" sz="2800" b="1" dirty="0" smtClean="0"/>
              <a:t>The </a:t>
            </a:r>
            <a:r>
              <a:rPr lang="en-US" sz="2800" b="1" dirty="0"/>
              <a:t>Communication Process Involves the Following Aspects:</a:t>
            </a:r>
            <a:br>
              <a:rPr lang="en-US" sz="2800" b="1" dirty="0"/>
            </a:br>
            <a:endParaRPr lang="en-IN" sz="2800" dirty="0"/>
          </a:p>
        </p:txBody>
      </p:sp>
    </p:spTree>
    <p:extLst>
      <p:ext uri="{BB962C8B-B14F-4D97-AF65-F5344CB8AC3E}">
        <p14:creationId xmlns:p14="http://schemas.microsoft.com/office/powerpoint/2010/main" val="1428755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6048672"/>
          </a:xfrm>
        </p:spPr>
        <p:txBody>
          <a:bodyPr>
            <a:noAutofit/>
          </a:bodyPr>
          <a:lstStyle/>
          <a:p>
            <a:endParaRPr lang="en-US" sz="1600" b="1" dirty="0" smtClean="0"/>
          </a:p>
          <a:p>
            <a:pPr algn="ctr"/>
            <a:r>
              <a:rPr lang="en-US" sz="1800" b="1" dirty="0" smtClean="0"/>
              <a:t>Importance </a:t>
            </a:r>
            <a:r>
              <a:rPr lang="en-US" sz="1800" b="1" dirty="0"/>
              <a:t>of Communication:</a:t>
            </a:r>
          </a:p>
          <a:p>
            <a:pPr marL="0" indent="0">
              <a:buNone/>
            </a:pPr>
            <a:r>
              <a:rPr lang="en-US" sz="1600" b="1" dirty="0" smtClean="0"/>
              <a:t>In </a:t>
            </a:r>
            <a:r>
              <a:rPr lang="en-US" sz="1600" b="1" dirty="0"/>
              <a:t>the Organization</a:t>
            </a:r>
            <a:r>
              <a:rPr lang="en-US" sz="1600" b="1" dirty="0" smtClean="0"/>
              <a:t>:</a:t>
            </a:r>
          </a:p>
          <a:p>
            <a:pPr marL="0" indent="0">
              <a:buNone/>
            </a:pPr>
            <a:r>
              <a:rPr lang="en-US" sz="1600" dirty="0" smtClean="0"/>
              <a:t>                    Communication </a:t>
            </a:r>
            <a:r>
              <a:rPr lang="en-US" sz="1600" dirty="0"/>
              <a:t>is the heart of any organization. Everything you do in the </a:t>
            </a:r>
            <a:r>
              <a:rPr lang="en-US" sz="1600" dirty="0" smtClean="0"/>
              <a:t>	workplace </a:t>
            </a:r>
            <a:r>
              <a:rPr lang="en-US" sz="1600" dirty="0"/>
              <a:t>is the results of communication. </a:t>
            </a:r>
            <a:endParaRPr lang="en-US" sz="1600" dirty="0" smtClean="0"/>
          </a:p>
          <a:p>
            <a:pPr marL="0" indent="0">
              <a:buNone/>
            </a:pPr>
            <a:r>
              <a:rPr lang="en-US" sz="1600" dirty="0"/>
              <a:t>	</a:t>
            </a:r>
            <a:r>
              <a:rPr lang="en-US" sz="1600" dirty="0" smtClean="0"/>
              <a:t>Communication </a:t>
            </a:r>
            <a:r>
              <a:rPr lang="en-US" sz="1600" dirty="0"/>
              <a:t>plays a very important role in the management of any </a:t>
            </a:r>
            <a:r>
              <a:rPr lang="en-US" sz="1600" dirty="0" smtClean="0"/>
              <a:t>	organization</a:t>
            </a:r>
            <a:r>
              <a:rPr lang="en-US" sz="1600" dirty="0"/>
              <a:t>. </a:t>
            </a:r>
            <a:endParaRPr lang="en-US" sz="1600" dirty="0" smtClean="0"/>
          </a:p>
          <a:p>
            <a:pPr marL="0" indent="0">
              <a:buNone/>
            </a:pPr>
            <a:r>
              <a:rPr lang="en-US" sz="1600" dirty="0"/>
              <a:t>	</a:t>
            </a:r>
            <a:r>
              <a:rPr lang="en-US" sz="1600" dirty="0" smtClean="0"/>
              <a:t>As </a:t>
            </a:r>
            <a:r>
              <a:rPr lang="en-US" sz="1600" dirty="0"/>
              <a:t>it is a tool for  </a:t>
            </a:r>
            <a:r>
              <a:rPr lang="en-US" sz="1600" dirty="0" smtClean="0"/>
              <a:t>sharing </a:t>
            </a:r>
            <a:r>
              <a:rPr lang="en-US" sz="1600" dirty="0"/>
              <a:t>thoughts, ideas, opinions and plans in </a:t>
            </a:r>
            <a:r>
              <a:rPr lang="en-US" sz="1600" dirty="0" smtClean="0"/>
              <a:t>various activities  in 	an organization</a:t>
            </a:r>
            <a:r>
              <a:rPr lang="en-US" sz="1600" dirty="0"/>
              <a:t>. </a:t>
            </a:r>
            <a:endParaRPr lang="en-US" sz="1600" dirty="0" smtClean="0"/>
          </a:p>
          <a:p>
            <a:pPr marL="0" indent="0">
              <a:buNone/>
            </a:pPr>
            <a:r>
              <a:rPr lang="en-US" sz="1600" dirty="0"/>
              <a:t>	</a:t>
            </a:r>
            <a:r>
              <a:rPr lang="en-US" sz="1600" dirty="0" smtClean="0"/>
              <a:t>Good </a:t>
            </a:r>
            <a:r>
              <a:rPr lang="en-US" sz="1600" dirty="0"/>
              <a:t>communication </a:t>
            </a:r>
            <a:r>
              <a:rPr lang="en-US" sz="1600" dirty="0" smtClean="0"/>
              <a:t> is  required </a:t>
            </a:r>
            <a:r>
              <a:rPr lang="en-US" sz="1600" dirty="0"/>
              <a:t>not only in  </a:t>
            </a:r>
            <a:r>
              <a:rPr lang="en-US" sz="1600" dirty="0" smtClean="0"/>
              <a:t>building </a:t>
            </a:r>
            <a:r>
              <a:rPr lang="en-US" sz="1600" dirty="0"/>
              <a:t>relationships </a:t>
            </a:r>
            <a:r>
              <a:rPr lang="en-US" sz="1600" dirty="0" smtClean="0"/>
              <a:t>but </a:t>
            </a:r>
            <a:r>
              <a:rPr lang="en-US" sz="1600" dirty="0"/>
              <a:t>also </a:t>
            </a:r>
            <a:r>
              <a:rPr lang="en-US" sz="1600" dirty="0" smtClean="0"/>
              <a:t>	for </a:t>
            </a:r>
            <a:r>
              <a:rPr lang="en-US" sz="1600" dirty="0"/>
              <a:t>a successful business. That is </a:t>
            </a:r>
            <a:r>
              <a:rPr lang="en-US" sz="1600" dirty="0" smtClean="0"/>
              <a:t>why</a:t>
            </a:r>
            <a:r>
              <a:rPr lang="en-US" sz="1600" dirty="0"/>
              <a:t> </a:t>
            </a:r>
            <a:r>
              <a:rPr lang="en-US" sz="1600" dirty="0" smtClean="0"/>
              <a:t>communication  is </a:t>
            </a:r>
            <a:r>
              <a:rPr lang="en-US" sz="1600" dirty="0"/>
              <a:t>having </a:t>
            </a:r>
            <a:r>
              <a:rPr lang="en-US" sz="1600" dirty="0" smtClean="0"/>
              <a:t>	tremendous 	importance </a:t>
            </a:r>
            <a:r>
              <a:rPr lang="en-US" sz="1600" dirty="0"/>
              <a:t>in the organization. </a:t>
            </a:r>
            <a:endParaRPr lang="en-US" sz="1600" dirty="0" smtClean="0"/>
          </a:p>
          <a:p>
            <a:pPr marL="0" indent="0">
              <a:buNone/>
            </a:pPr>
            <a:r>
              <a:rPr lang="en-US" sz="1600" dirty="0"/>
              <a:t>	</a:t>
            </a:r>
            <a:r>
              <a:rPr lang="en-US" sz="1600" dirty="0" smtClean="0"/>
              <a:t>Communication </a:t>
            </a:r>
            <a:r>
              <a:rPr lang="en-US" sz="1600" dirty="0"/>
              <a:t>helps to increase  </a:t>
            </a:r>
            <a:r>
              <a:rPr lang="en-US" sz="1600" dirty="0" smtClean="0"/>
              <a:t>efficiency </a:t>
            </a:r>
            <a:r>
              <a:rPr lang="en-US" sz="1600" dirty="0"/>
              <a:t>at the  </a:t>
            </a:r>
            <a:r>
              <a:rPr lang="en-US" sz="1600" dirty="0" smtClean="0"/>
              <a:t>workplace.</a:t>
            </a:r>
            <a:endParaRPr lang="en-US" sz="1600" b="1" dirty="0" smtClean="0"/>
          </a:p>
          <a:p>
            <a:r>
              <a:rPr lang="en-US" sz="1600" b="1" dirty="0" smtClean="0"/>
              <a:t>Importance </a:t>
            </a:r>
            <a:r>
              <a:rPr lang="en-US" sz="1600" b="1" dirty="0"/>
              <a:t>for Individuals:</a:t>
            </a:r>
            <a:endParaRPr lang="en-US" sz="1600" dirty="0"/>
          </a:p>
          <a:p>
            <a:pPr marL="0" indent="0">
              <a:buNone/>
            </a:pPr>
            <a:r>
              <a:rPr lang="en-US" sz="1600" dirty="0" smtClean="0"/>
              <a:t>	Communication </a:t>
            </a:r>
            <a:r>
              <a:rPr lang="en-US" sz="1600" dirty="0"/>
              <a:t>is important to express oneself. It also satisfies one's needs. One </a:t>
            </a:r>
            <a:r>
              <a:rPr lang="en-US" sz="1600" dirty="0" smtClean="0"/>
              <a:t>	should </a:t>
            </a:r>
            <a:r>
              <a:rPr lang="en-US" sz="1600" dirty="0"/>
              <a:t>have effective </a:t>
            </a:r>
            <a:r>
              <a:rPr lang="en-US" sz="1600" dirty="0" smtClean="0"/>
              <a:t>communication </a:t>
            </a:r>
            <a:r>
              <a:rPr lang="en-US" sz="1600" dirty="0"/>
              <a:t>for advancement in the career. </a:t>
            </a:r>
            <a:endParaRPr lang="en-US" sz="1600" dirty="0" smtClean="0"/>
          </a:p>
          <a:p>
            <a:pPr marL="0" indent="0">
              <a:buNone/>
            </a:pPr>
            <a:r>
              <a:rPr lang="en-US" sz="1600" dirty="0"/>
              <a:t>	</a:t>
            </a:r>
            <a:r>
              <a:rPr lang="en-US" sz="1600" dirty="0" smtClean="0"/>
              <a:t>In </a:t>
            </a:r>
            <a:r>
              <a:rPr lang="en-US" sz="1600" dirty="0"/>
              <a:t>your  </a:t>
            </a:r>
            <a:r>
              <a:rPr lang="en-US" sz="1600" dirty="0" smtClean="0"/>
              <a:t>personal </a:t>
            </a:r>
            <a:r>
              <a:rPr lang="en-US" sz="1600" dirty="0"/>
              <a:t>life, effective communication skills can </a:t>
            </a:r>
            <a:r>
              <a:rPr lang="en-US" sz="1600" dirty="0" smtClean="0"/>
              <a:t>smooth </a:t>
            </a:r>
            <a:r>
              <a:rPr lang="en-US" sz="1600" dirty="0"/>
              <a:t>your way and </a:t>
            </a:r>
            <a:r>
              <a:rPr lang="en-US" sz="1600" dirty="0" smtClean="0"/>
              <a:t>	your relationships </a:t>
            </a:r>
            <a:r>
              <a:rPr lang="en-US" sz="1600" dirty="0"/>
              <a:t>with others by helping you to understand others, and to be </a:t>
            </a:r>
            <a:r>
              <a:rPr lang="en-US" sz="1600" dirty="0" smtClean="0"/>
              <a:t>	understood</a:t>
            </a:r>
            <a:r>
              <a:rPr lang="en-US" sz="1600" dirty="0"/>
              <a:t>.</a:t>
            </a:r>
          </a:p>
          <a:p>
            <a:pPr marL="0" indent="0">
              <a:buNone/>
            </a:pPr>
            <a:r>
              <a:rPr lang="en-US" sz="1600" dirty="0" smtClean="0"/>
              <a:t/>
            </a:r>
            <a:br>
              <a:rPr lang="en-US" sz="1600" dirty="0" smtClean="0"/>
            </a:br>
            <a:endParaRPr lang="en-IN" sz="1600" dirty="0"/>
          </a:p>
        </p:txBody>
      </p:sp>
      <p:sp>
        <p:nvSpPr>
          <p:cNvPr id="2" name="Title 1"/>
          <p:cNvSpPr>
            <a:spLocks noGrp="1"/>
          </p:cNvSpPr>
          <p:nvPr>
            <p:ph type="title"/>
          </p:nvPr>
        </p:nvSpPr>
        <p:spPr>
          <a:xfrm>
            <a:off x="457200" y="404664"/>
            <a:ext cx="8229600" cy="504056"/>
          </a:xfrm>
        </p:spPr>
        <p:txBody>
          <a:bodyPr>
            <a:normAutofit fontScale="90000"/>
          </a:bodyPr>
          <a:lstStyle/>
          <a:p>
            <a:r>
              <a:rPr lang="en-US" sz="3100" b="1" dirty="0" smtClean="0"/>
              <a:t/>
            </a:r>
            <a:br>
              <a:rPr lang="en-US" sz="3100" b="1" dirty="0" smtClean="0"/>
            </a:br>
            <a:r>
              <a:rPr lang="en-US" sz="3100" b="1" dirty="0" smtClean="0"/>
              <a:t>Importance of Communication:</a:t>
            </a:r>
            <a:r>
              <a:rPr lang="en-US" b="1" dirty="0" smtClean="0"/>
              <a:t/>
            </a:r>
            <a:br>
              <a:rPr lang="en-US" b="1" dirty="0" smtClean="0"/>
            </a:br>
            <a:endParaRPr lang="en-IN" dirty="0"/>
          </a:p>
        </p:txBody>
      </p:sp>
    </p:spTree>
    <p:extLst>
      <p:ext uri="{BB962C8B-B14F-4D97-AF65-F5344CB8AC3E}">
        <p14:creationId xmlns:p14="http://schemas.microsoft.com/office/powerpoint/2010/main" val="191220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363272" cy="5472608"/>
          </a:xfrm>
        </p:spPr>
        <p:txBody>
          <a:bodyPr>
            <a:noAutofit/>
          </a:bodyPr>
          <a:lstStyle/>
          <a:p>
            <a:r>
              <a:rPr lang="en-US" sz="1600" b="1" dirty="0"/>
              <a:t>To Secure an Interview:</a:t>
            </a:r>
            <a:endParaRPr lang="en-US" sz="1600" dirty="0"/>
          </a:p>
          <a:p>
            <a:pPr marL="0" indent="0">
              <a:buNone/>
            </a:pPr>
            <a:r>
              <a:rPr lang="en-US" sz="1600" dirty="0"/>
              <a:t>	To secure yourself in the interview you should communicate confidently and clearly. Good  communication skills would help you to get selected for the job.</a:t>
            </a:r>
            <a:endParaRPr lang="en-US" sz="1600" b="1" dirty="0" smtClean="0"/>
          </a:p>
          <a:p>
            <a:r>
              <a:rPr lang="en-US" sz="1600" b="1" dirty="0" smtClean="0"/>
              <a:t>For Motivation:</a:t>
            </a:r>
            <a:endParaRPr lang="en-US" sz="1600" dirty="0" smtClean="0"/>
          </a:p>
          <a:p>
            <a:pPr marL="0" indent="0">
              <a:buNone/>
            </a:pPr>
            <a:r>
              <a:rPr lang="en-US" sz="1600" dirty="0" smtClean="0"/>
              <a:t>	Communication is a basic tool for motivation. This can improve the morale of the 	people.</a:t>
            </a:r>
            <a:endParaRPr lang="en-US" sz="1600" b="1" dirty="0"/>
          </a:p>
          <a:p>
            <a:r>
              <a:rPr lang="en-US" sz="1600" b="1" dirty="0" smtClean="0"/>
              <a:t>To Increase Productivity:</a:t>
            </a:r>
            <a:endParaRPr lang="en-US" sz="1600" dirty="0" smtClean="0"/>
          </a:p>
          <a:p>
            <a:pPr marL="0" indent="0">
              <a:buNone/>
            </a:pPr>
            <a:r>
              <a:rPr lang="en-US" sz="1600" dirty="0" smtClean="0"/>
              <a:t>	With effective communication, you can maintain relationships. It helps to increase 	productivity.</a:t>
            </a:r>
          </a:p>
          <a:p>
            <a:r>
              <a:rPr lang="en-US" sz="1600" b="1" dirty="0" smtClean="0"/>
              <a:t>To Develop Professionalism:</a:t>
            </a:r>
            <a:endParaRPr lang="en-US" sz="1600" dirty="0" smtClean="0"/>
          </a:p>
          <a:p>
            <a:pPr marL="0" indent="0">
              <a:buNone/>
            </a:pPr>
            <a:r>
              <a:rPr lang="en-US" sz="1600" dirty="0"/>
              <a:t>	</a:t>
            </a:r>
            <a:r>
              <a:rPr lang="en-US" sz="1600" dirty="0" smtClean="0"/>
              <a:t>In the future students will become doctors and then they need to communicate 	effectively with their patients. They need empathy, friendliness in their profession 	for interacting with patients. In the future students will become political / business, 	entrepreneurs, and leaders, in all these fields they need to communicate effectively.</a:t>
            </a:r>
          </a:p>
          <a:p>
            <a:r>
              <a:rPr lang="en-US" sz="1600" b="1" dirty="0" smtClean="0"/>
              <a:t>To Increase the Quality of Being Friendly With Others:</a:t>
            </a:r>
            <a:endParaRPr lang="en-US" sz="1600" dirty="0" smtClean="0"/>
          </a:p>
          <a:p>
            <a:pPr marL="0" indent="0">
              <a:buNone/>
            </a:pPr>
            <a:r>
              <a:rPr lang="en-US" sz="1600" dirty="0" smtClean="0"/>
              <a:t>	It is important to be friendly with others. Good communication builds strong 	friendships. It will give confidence. In this way, communication skills enhance the 	ability to understand and share the feelings of each other. It is important for making 	friendly relationships.</a:t>
            </a:r>
            <a:endParaRPr lang="en-US" sz="1600" dirty="0"/>
          </a:p>
        </p:txBody>
      </p:sp>
      <p:sp>
        <p:nvSpPr>
          <p:cNvPr id="2" name="Title 1"/>
          <p:cNvSpPr>
            <a:spLocks noGrp="1"/>
          </p:cNvSpPr>
          <p:nvPr>
            <p:ph type="title"/>
          </p:nvPr>
        </p:nvSpPr>
        <p:spPr>
          <a:xfrm>
            <a:off x="457200" y="274638"/>
            <a:ext cx="8229600" cy="562074"/>
          </a:xfrm>
        </p:spPr>
        <p:txBody>
          <a:bodyPr>
            <a:normAutofit fontScale="90000"/>
          </a:bodyPr>
          <a:lstStyle/>
          <a:p>
            <a:r>
              <a:rPr lang="en-US" b="1" dirty="0" smtClean="0"/>
              <a:t>Importance of Communication</a:t>
            </a:r>
            <a:endParaRPr lang="en-IN" dirty="0"/>
          </a:p>
        </p:txBody>
      </p:sp>
    </p:spTree>
    <p:extLst>
      <p:ext uri="{BB962C8B-B14F-4D97-AF65-F5344CB8AC3E}">
        <p14:creationId xmlns:p14="http://schemas.microsoft.com/office/powerpoint/2010/main" val="4178033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84576"/>
          </a:xfrm>
        </p:spPr>
        <p:txBody>
          <a:bodyPr>
            <a:normAutofit fontScale="47500" lnSpcReduction="20000"/>
          </a:bodyPr>
          <a:lstStyle/>
          <a:p>
            <a:r>
              <a:rPr lang="en-US" sz="3400" b="1" dirty="0"/>
              <a:t>There are 8 major models of communication, which can be divided into 3 categories</a:t>
            </a:r>
            <a:r>
              <a:rPr lang="en-US" sz="3400" b="1" dirty="0" smtClean="0"/>
              <a:t>:</a:t>
            </a:r>
          </a:p>
          <a:p>
            <a:endParaRPr lang="en-US" sz="2900" dirty="0" smtClean="0"/>
          </a:p>
          <a:p>
            <a:pPr marL="0" indent="0">
              <a:buNone/>
            </a:pPr>
            <a:endParaRPr lang="en-US" sz="2900" dirty="0"/>
          </a:p>
          <a:p>
            <a:r>
              <a:rPr lang="en-US" sz="2900" b="1" dirty="0"/>
              <a:t>Linear models of communication </a:t>
            </a:r>
            <a:r>
              <a:rPr lang="en-US" sz="2900" dirty="0"/>
              <a:t>— They only look at one-way communication. The most prominent linear models of communication are</a:t>
            </a:r>
            <a:r>
              <a:rPr lang="en-US" sz="2900" dirty="0" smtClean="0"/>
              <a:t>:</a:t>
            </a:r>
          </a:p>
          <a:p>
            <a:endParaRPr lang="en-US" sz="2900" dirty="0"/>
          </a:p>
          <a:p>
            <a:pPr lvl="1"/>
            <a:r>
              <a:rPr lang="en-US" sz="2900" b="1" dirty="0"/>
              <a:t>Aristotle’s communication model, </a:t>
            </a:r>
          </a:p>
          <a:p>
            <a:pPr lvl="1"/>
            <a:r>
              <a:rPr lang="en-US" sz="2900" b="1" dirty="0"/>
              <a:t>Lasswell’s communication model,</a:t>
            </a:r>
          </a:p>
          <a:p>
            <a:pPr lvl="1"/>
            <a:r>
              <a:rPr lang="en-US" sz="2900" b="1" dirty="0"/>
              <a:t>The Shannon-Weaver communication model, and</a:t>
            </a:r>
          </a:p>
          <a:p>
            <a:pPr lvl="1"/>
            <a:r>
              <a:rPr lang="en-US" sz="2900" b="1" dirty="0"/>
              <a:t>Berlo’s S-M-C-R communication model</a:t>
            </a:r>
            <a:r>
              <a:rPr lang="en-US" sz="2900" b="1" dirty="0" smtClean="0"/>
              <a:t>.</a:t>
            </a:r>
          </a:p>
          <a:p>
            <a:pPr lvl="1"/>
            <a:endParaRPr lang="en-US" sz="2900" dirty="0"/>
          </a:p>
          <a:p>
            <a:r>
              <a:rPr lang="en-US" sz="2900" b="1" dirty="0"/>
              <a:t>Interactive models of communication</a:t>
            </a:r>
            <a:r>
              <a:rPr lang="en-US" sz="2900" dirty="0"/>
              <a:t> — They analyze two-way </a:t>
            </a:r>
            <a:r>
              <a:rPr lang="en-US" sz="2900" dirty="0" smtClean="0"/>
              <a:t>communication</a:t>
            </a:r>
            <a:r>
              <a:rPr lang="en-US" sz="2900" dirty="0" smtClean="0">
                <a:solidFill>
                  <a:schemeClr val="accent2">
                    <a:lumMod val="50000"/>
                  </a:schemeClr>
                </a:solidFill>
              </a:rPr>
              <a:t>.</a:t>
            </a:r>
            <a:r>
              <a:rPr lang="en-US" sz="2900" dirty="0" smtClean="0"/>
              <a:t> </a:t>
            </a:r>
            <a:r>
              <a:rPr lang="en-US" sz="2900" dirty="0"/>
              <a:t>These are the following</a:t>
            </a:r>
            <a:r>
              <a:rPr lang="en-US" sz="2900" dirty="0" smtClean="0"/>
              <a:t>:</a:t>
            </a:r>
          </a:p>
          <a:p>
            <a:endParaRPr lang="en-US" sz="2900" dirty="0"/>
          </a:p>
          <a:p>
            <a:pPr lvl="1"/>
            <a:r>
              <a:rPr lang="en-US" sz="2900" b="1" dirty="0"/>
              <a:t>The Osgood-Schramm communication model, and</a:t>
            </a:r>
          </a:p>
          <a:p>
            <a:pPr lvl="1"/>
            <a:r>
              <a:rPr lang="en-US" sz="2900" b="1" dirty="0"/>
              <a:t>The Westley and Maclean communication model</a:t>
            </a:r>
            <a:r>
              <a:rPr lang="en-US" sz="2900" b="1" dirty="0" smtClean="0"/>
              <a:t>.</a:t>
            </a:r>
          </a:p>
          <a:p>
            <a:pPr lvl="1"/>
            <a:endParaRPr lang="en-US" sz="2900" dirty="0"/>
          </a:p>
          <a:p>
            <a:r>
              <a:rPr lang="en-US" sz="2900" b="1" dirty="0"/>
              <a:t>Transactional models of communication</a:t>
            </a:r>
            <a:r>
              <a:rPr lang="en-US" sz="2900" dirty="0"/>
              <a:t> — They illustrate two-way communication where the message gets more complex as the communication event progresses. These include</a:t>
            </a:r>
            <a:r>
              <a:rPr lang="en-US" sz="2900" dirty="0" smtClean="0"/>
              <a:t>:</a:t>
            </a:r>
          </a:p>
          <a:p>
            <a:endParaRPr lang="en-US" sz="2900" dirty="0"/>
          </a:p>
          <a:p>
            <a:pPr lvl="1"/>
            <a:r>
              <a:rPr lang="en-US" sz="2900" b="1" dirty="0" smtClean="0"/>
              <a:t>Barnlund’s </a:t>
            </a:r>
            <a:r>
              <a:rPr lang="en-US" sz="2900" b="1" dirty="0"/>
              <a:t>transactional communication model, and</a:t>
            </a:r>
          </a:p>
          <a:p>
            <a:pPr lvl="1"/>
            <a:r>
              <a:rPr lang="en-US" sz="2900" b="1" dirty="0"/>
              <a:t>Dance’s Helical communication model. </a:t>
            </a:r>
          </a:p>
          <a:p>
            <a:pPr marL="0" indent="0">
              <a:buNone/>
            </a:pPr>
            <a:r>
              <a:rPr lang="en-US" dirty="0" smtClean="0"/>
              <a:t/>
            </a:r>
            <a:br>
              <a:rPr lang="en-US" dirty="0" smtClean="0"/>
            </a:br>
            <a:endParaRPr lang="en-IN" dirty="0"/>
          </a:p>
        </p:txBody>
      </p:sp>
      <p:sp>
        <p:nvSpPr>
          <p:cNvPr id="2" name="Title 1"/>
          <p:cNvSpPr>
            <a:spLocks noGrp="1"/>
          </p:cNvSpPr>
          <p:nvPr>
            <p:ph type="title"/>
          </p:nvPr>
        </p:nvSpPr>
        <p:spPr>
          <a:xfrm>
            <a:off x="457200" y="274638"/>
            <a:ext cx="8229600" cy="922114"/>
          </a:xfrm>
        </p:spPr>
        <p:txBody>
          <a:bodyPr>
            <a:noAutofit/>
          </a:bodyPr>
          <a:lstStyle/>
          <a:p>
            <a:r>
              <a:rPr lang="en-US" sz="3200" dirty="0" smtClean="0"/>
              <a:t/>
            </a:r>
            <a:br>
              <a:rPr lang="en-US" sz="3200" dirty="0" smtClean="0"/>
            </a:br>
            <a:r>
              <a:rPr lang="en-US" sz="3200" dirty="0"/>
              <a:t/>
            </a:r>
            <a:br>
              <a:rPr lang="en-US" sz="3200" dirty="0"/>
            </a:br>
            <a:r>
              <a:rPr lang="en-US" sz="3200" dirty="0" smtClean="0"/>
              <a:t>Models of Communication</a:t>
            </a:r>
            <a:br>
              <a:rPr lang="en-US" sz="3200" dirty="0" smtClean="0"/>
            </a:br>
            <a:r>
              <a:rPr lang="en-US" sz="3200" dirty="0"/>
              <a:t/>
            </a:r>
            <a:br>
              <a:rPr lang="en-US" sz="3200" dirty="0"/>
            </a:br>
            <a:endParaRPr lang="en-IN" sz="3200" dirty="0"/>
          </a:p>
        </p:txBody>
      </p:sp>
    </p:spTree>
    <p:extLst>
      <p:ext uri="{BB962C8B-B14F-4D97-AF65-F5344CB8AC3E}">
        <p14:creationId xmlns:p14="http://schemas.microsoft.com/office/powerpoint/2010/main" val="1899189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950</TotalTime>
  <Words>2538</Words>
  <Application>Microsoft Office PowerPoint</Application>
  <PresentationFormat>On-screen Show (4:3)</PresentationFormat>
  <Paragraphs>459</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Waveform</vt:lpstr>
      <vt:lpstr>Communication Skills</vt:lpstr>
      <vt:lpstr>Communication Definition</vt:lpstr>
      <vt:lpstr>Communication Concept</vt:lpstr>
      <vt:lpstr>Process and Importance of communication</vt:lpstr>
      <vt:lpstr>Process of communication</vt:lpstr>
      <vt:lpstr> The Communication Process Involves the Following Aspects: </vt:lpstr>
      <vt:lpstr> Importance of Communication: </vt:lpstr>
      <vt:lpstr>Importance of Communication</vt:lpstr>
      <vt:lpstr>  Models of Communication  </vt:lpstr>
      <vt:lpstr>Linear communication models</vt:lpstr>
      <vt:lpstr>Linear communication models</vt:lpstr>
      <vt:lpstr>1.Aristotle’s model of communication </vt:lpstr>
      <vt:lpstr>Five Components of Aristotle's communication Model</vt:lpstr>
      <vt:lpstr>2.Lasswell’s model of communication</vt:lpstr>
      <vt:lpstr>Five components of Lass wells Communication model</vt:lpstr>
      <vt:lpstr>Lasswell’s model of communication answers these five questions</vt:lpstr>
      <vt:lpstr>3. The Shannon-Weaver model of communication </vt:lpstr>
      <vt:lpstr>4.Berlo’s S-M-C-R model of communication  </vt:lpstr>
      <vt:lpstr>Interactive communication models</vt:lpstr>
      <vt:lpstr>5. The Osgood-Schramm model of communication </vt:lpstr>
      <vt:lpstr>PowerPoint Presentation</vt:lpstr>
      <vt:lpstr>6. The Westley and Maclean model of communication </vt:lpstr>
      <vt:lpstr>PowerPoint Presentation</vt:lpstr>
      <vt:lpstr>Transactional communication models  </vt:lpstr>
      <vt:lpstr>PowerPoint Presentation</vt:lpstr>
      <vt:lpstr>Key components of transactional model are </vt:lpstr>
      <vt:lpstr>7. Barnlund’s transactional model of communication  </vt:lpstr>
      <vt:lpstr>PowerPoint Presentation</vt:lpstr>
      <vt:lpstr>8. Dance’s Helical model of communication </vt:lpstr>
      <vt:lpstr>PowerPoint Presentation</vt:lpstr>
      <vt:lpstr>Types of Communication</vt:lpstr>
      <vt:lpstr>Types of Communication continue..</vt:lpstr>
      <vt:lpstr>PowerPoint Presentation</vt:lpstr>
      <vt:lpstr>Types of Communication continue..</vt:lpstr>
      <vt:lpstr>Types of Communication continue..</vt:lpstr>
      <vt:lpstr>Modes of communication</vt:lpstr>
      <vt:lpstr>  1. Interpretive Communication  </vt:lpstr>
      <vt:lpstr>Modes of communication continue…</vt:lpstr>
      <vt:lpstr>       </vt:lpstr>
      <vt:lpstr> Modes of communication continue… </vt:lpstr>
      <vt:lpstr>Modes of communication continue…</vt:lpstr>
      <vt:lpstr>Modes of communication continue…</vt:lpstr>
      <vt:lpstr>Modes of communication continue…</vt:lpstr>
      <vt:lpstr>Objectives of communication</vt:lpstr>
      <vt:lpstr>Objectives of communication Continue..</vt:lpstr>
      <vt:lpstr>Objectives of communication continue….</vt:lpstr>
      <vt:lpstr>Objectives of communication continue….</vt:lpstr>
      <vt:lpstr>Barriers of communication</vt:lpstr>
      <vt:lpstr>Barriers of communication</vt:lpstr>
      <vt:lpstr>Barriers of communication</vt:lpstr>
      <vt:lpstr>Interpersonal and Intrapersonal communication</vt:lpstr>
      <vt:lpstr>Interpersonal and Intrapersonal communication continue..</vt:lpstr>
      <vt:lpstr>Commandments of communication</vt:lpstr>
      <vt:lpstr>Commandments of communication continue…</vt:lpstr>
      <vt:lpstr>Commandments of communication continue…</vt:lpstr>
      <vt:lpstr>Commandments of communication continue…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ASUS</dc:creator>
  <cp:lastModifiedBy>ASUS</cp:lastModifiedBy>
  <cp:revision>149</cp:revision>
  <dcterms:created xsi:type="dcterms:W3CDTF">2024-02-24T04:19:07Z</dcterms:created>
  <dcterms:modified xsi:type="dcterms:W3CDTF">2024-02-29T07:22:11Z</dcterms:modified>
</cp:coreProperties>
</file>