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1" r:id="rId14"/>
    <p:sldId id="272" r:id="rId15"/>
    <p:sldId id="273" r:id="rId16"/>
    <p:sldId id="295"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0C75C502-DC37-4E48-BFA6-33BC872325B8}" type="datetimeFigureOut">
              <a:rPr lang="en-IN" smtClean="0"/>
              <a:t>13-03-2024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8E5040D-8603-420B-A6B7-8A2D1C1BA4CA}" type="slidenum">
              <a:rPr lang="en-IN" smtClean="0"/>
              <a:t>‹#›</a:t>
            </a:fld>
            <a:endParaRPr lang="en-IN" dirty="0"/>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75C502-DC37-4E48-BFA6-33BC872325B8}" type="datetimeFigureOut">
              <a:rPr lang="en-IN" smtClean="0"/>
              <a:t>13-03-2024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8E5040D-8603-420B-A6B7-8A2D1C1BA4CA}"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75C502-DC37-4E48-BFA6-33BC872325B8}" type="datetimeFigureOut">
              <a:rPr lang="en-IN" smtClean="0"/>
              <a:t>13-03-2024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8E5040D-8603-420B-A6B7-8A2D1C1BA4CA}"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75C502-DC37-4E48-BFA6-33BC872325B8}" type="datetimeFigureOut">
              <a:rPr lang="en-IN" smtClean="0"/>
              <a:t>13-03-2024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8E5040D-8603-420B-A6B7-8A2D1C1BA4CA}"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0C75C502-DC37-4E48-BFA6-33BC872325B8}" type="datetimeFigureOut">
              <a:rPr lang="en-IN" smtClean="0"/>
              <a:t>13-03-2024</a:t>
            </a:fld>
            <a:endParaRPr lang="en-IN" dirty="0"/>
          </a:p>
        </p:txBody>
      </p:sp>
      <p:sp>
        <p:nvSpPr>
          <p:cNvPr id="91" name="Footer Placeholder 90"/>
          <p:cNvSpPr>
            <a:spLocks noGrp="1"/>
          </p:cNvSpPr>
          <p:nvPr>
            <p:ph type="ftr" sz="quarter" idx="11"/>
          </p:nvPr>
        </p:nvSpPr>
        <p:spPr/>
        <p:txBody>
          <a:bodyPr/>
          <a:lstStyle/>
          <a:p>
            <a:endParaRPr lang="en-IN" dirty="0"/>
          </a:p>
        </p:txBody>
      </p:sp>
      <p:sp>
        <p:nvSpPr>
          <p:cNvPr id="92" name="Slide Number Placeholder 91"/>
          <p:cNvSpPr>
            <a:spLocks noGrp="1"/>
          </p:cNvSpPr>
          <p:nvPr>
            <p:ph type="sldNum" sz="quarter" idx="12"/>
          </p:nvPr>
        </p:nvSpPr>
        <p:spPr/>
        <p:txBody>
          <a:bodyPr/>
          <a:lstStyle/>
          <a:p>
            <a:fld id="{58E5040D-8603-420B-A6B7-8A2D1C1BA4CA}"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75C502-DC37-4E48-BFA6-33BC872325B8}" type="datetimeFigureOut">
              <a:rPr lang="en-IN" smtClean="0"/>
              <a:t>13-03-2024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8E5040D-8603-420B-A6B7-8A2D1C1BA4CA}"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75C502-DC37-4E48-BFA6-33BC872325B8}" type="datetimeFigureOut">
              <a:rPr lang="en-IN" smtClean="0"/>
              <a:t>13-03-2024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8E5040D-8603-420B-A6B7-8A2D1C1BA4CA}"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75C502-DC37-4E48-BFA6-33BC872325B8}" type="datetimeFigureOut">
              <a:rPr lang="en-IN" smtClean="0"/>
              <a:t>13-03-2024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8E5040D-8603-420B-A6B7-8A2D1C1BA4CA}"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75C502-DC37-4E48-BFA6-33BC872325B8}" type="datetimeFigureOut">
              <a:rPr lang="en-IN" smtClean="0"/>
              <a:t>13-03-2024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8E5040D-8603-420B-A6B7-8A2D1C1BA4CA}"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C75C502-DC37-4E48-BFA6-33BC872325B8}" type="datetimeFigureOut">
              <a:rPr lang="en-IN" smtClean="0"/>
              <a:t>13-03-2024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8E5040D-8603-420B-A6B7-8A2D1C1BA4CA}" type="slidenum">
              <a:rPr lang="en-IN" smtClean="0"/>
              <a:t>‹#›</a:t>
            </a:fld>
            <a:endParaRPr lang="en-IN" dirty="0"/>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0C75C502-DC37-4E48-BFA6-33BC872325B8}" type="datetimeFigureOut">
              <a:rPr lang="en-IN" smtClean="0"/>
              <a:t>13-03-2024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8E5040D-8603-420B-A6B7-8A2D1C1BA4CA}" type="slidenum">
              <a:rPr lang="en-IN" smtClean="0"/>
              <a:t>‹#›</a:t>
            </a:fld>
            <a:endParaRPr lang="en-IN" dirty="0"/>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0C75C502-DC37-4E48-BFA6-33BC872325B8}" type="datetimeFigureOut">
              <a:rPr lang="en-IN" smtClean="0"/>
              <a:t>13-03-2024</a:t>
            </a:fld>
            <a:endParaRPr lang="en-IN" dirty="0"/>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IN" dirty="0"/>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58E5040D-8603-420B-A6B7-8A2D1C1BA4CA}" type="slidenum">
              <a:rPr lang="en-IN" smtClean="0"/>
              <a:t>‹#›</a:t>
            </a:fld>
            <a:endParaRPr lang="en-IN" dirty="0"/>
          </a:p>
        </p:txBody>
      </p:sp>
    </p:spTree>
  </p:cSld>
  <p:clrMap bg1="dk1" tx1="lt1" bg2="dk2" tx2="lt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indeed.com/career-advice/career-development/business-meeting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0649"/>
            <a:ext cx="7772400" cy="864095"/>
          </a:xfrm>
        </p:spPr>
        <p:txBody>
          <a:bodyPr>
            <a:normAutofit/>
          </a:bodyPr>
          <a:lstStyle/>
          <a:p>
            <a:r>
              <a:rPr lang="en-IN" dirty="0" smtClean="0"/>
              <a:t>  Communication Skills</a:t>
            </a:r>
            <a:endParaRPr lang="en-IN" dirty="0"/>
          </a:p>
        </p:txBody>
      </p:sp>
      <p:sp>
        <p:nvSpPr>
          <p:cNvPr id="3" name="Subtitle 2"/>
          <p:cNvSpPr>
            <a:spLocks noGrp="1"/>
          </p:cNvSpPr>
          <p:nvPr>
            <p:ph type="subTitle" idx="1"/>
          </p:nvPr>
        </p:nvSpPr>
        <p:spPr>
          <a:xfrm>
            <a:off x="683568" y="1268760"/>
            <a:ext cx="7992888" cy="5040560"/>
          </a:xfrm>
        </p:spPr>
        <p:txBody>
          <a:bodyPr/>
          <a:lstStyle/>
          <a:p>
            <a:endParaRPr lang="en-IN" dirty="0" smtClean="0"/>
          </a:p>
          <a:p>
            <a:endParaRPr lang="en-IN" dirty="0" smtClean="0"/>
          </a:p>
          <a:p>
            <a:endParaRPr lang="en-IN" dirty="0"/>
          </a:p>
          <a:p>
            <a:r>
              <a:rPr lang="en-IN" dirty="0" smtClean="0"/>
              <a:t>Module-II</a:t>
            </a:r>
          </a:p>
          <a:p>
            <a:endParaRPr lang="en-IN" dirty="0" smtClean="0"/>
          </a:p>
          <a:p>
            <a:r>
              <a:rPr lang="en-IN" dirty="0" smtClean="0"/>
              <a:t>Section II</a:t>
            </a:r>
          </a:p>
          <a:p>
            <a:endParaRPr lang="en-IN" dirty="0"/>
          </a:p>
          <a:p>
            <a:r>
              <a:rPr lang="en-IN" smtClean="0"/>
              <a:t> </a:t>
            </a:r>
            <a:r>
              <a:rPr lang="en-IN" dirty="0" smtClean="0"/>
              <a:t>Developing communication skills</a:t>
            </a:r>
          </a:p>
          <a:p>
            <a:endParaRPr lang="en-IN" dirty="0"/>
          </a:p>
        </p:txBody>
      </p:sp>
    </p:spTree>
    <p:extLst>
      <p:ext uri="{BB962C8B-B14F-4D97-AF65-F5344CB8AC3E}">
        <p14:creationId xmlns:p14="http://schemas.microsoft.com/office/powerpoint/2010/main" val="3240028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712968" cy="274042"/>
          </a:xfrm>
        </p:spPr>
        <p:txBody>
          <a:bodyPr>
            <a:normAutofit fontScale="90000"/>
          </a:bodyPr>
          <a:lstStyle/>
          <a:p>
            <a:r>
              <a:rPr lang="en-IN" dirty="0" smtClean="0"/>
              <a:t>Writing</a:t>
            </a:r>
            <a:endParaRPr lang="en-IN" dirty="0"/>
          </a:p>
        </p:txBody>
      </p:sp>
      <p:sp>
        <p:nvSpPr>
          <p:cNvPr id="3" name="Content Placeholder 2"/>
          <p:cNvSpPr>
            <a:spLocks noGrp="1"/>
          </p:cNvSpPr>
          <p:nvPr>
            <p:ph idx="1"/>
          </p:nvPr>
        </p:nvSpPr>
        <p:spPr>
          <a:xfrm>
            <a:off x="251520" y="620688"/>
            <a:ext cx="8712968" cy="6120680"/>
          </a:xfrm>
        </p:spPr>
        <p:txBody>
          <a:bodyPr>
            <a:noAutofit/>
          </a:bodyPr>
          <a:lstStyle/>
          <a:p>
            <a:pPr marL="0" indent="0" fontAlgn="base">
              <a:buNone/>
            </a:pPr>
            <a:r>
              <a:rPr lang="en-US" sz="1400" b="1" dirty="0"/>
              <a:t>Effective </a:t>
            </a:r>
            <a:r>
              <a:rPr lang="en-US" sz="1400" b="1" dirty="0" smtClean="0"/>
              <a:t>writing:</a:t>
            </a:r>
          </a:p>
          <a:p>
            <a:pPr fontAlgn="base"/>
            <a:r>
              <a:rPr lang="en-US" sz="1400" b="1" dirty="0" smtClean="0"/>
              <a:t> It is readable</a:t>
            </a:r>
            <a:r>
              <a:rPr lang="en-US" sz="1400" dirty="0" smtClean="0"/>
              <a:t> </a:t>
            </a:r>
            <a:r>
              <a:rPr lang="en-US" sz="1400" dirty="0"/>
              <a:t>clear, accurate, and concise. When you are writing a paper, try to get your ideas across in such a way that the audience will understand them effortlessly, unambiguously, and rapidly. W</a:t>
            </a:r>
            <a:r>
              <a:rPr lang="en-US" sz="1400" dirty="0" smtClean="0"/>
              <a:t>rite </a:t>
            </a:r>
            <a:r>
              <a:rPr lang="en-US" sz="1400" dirty="0"/>
              <a:t>in a straightforward way. There is no need to write about science in unusual, complicated, or overly formal ways in an effort to "sound scientific" or to impress your audience. </a:t>
            </a:r>
          </a:p>
          <a:p>
            <a:pPr fontAlgn="base"/>
            <a:r>
              <a:rPr lang="en-US" sz="1400" dirty="0" smtClean="0"/>
              <a:t>To </a:t>
            </a:r>
            <a:r>
              <a:rPr lang="en-US" sz="1400" dirty="0"/>
              <a:t>construct sentences that reflect your ideas, focus these sentences appropriately. Express one idea per sentence. Use your current topic — that is, what you are writing about — as the grammatical subject of your </a:t>
            </a:r>
            <a:r>
              <a:rPr lang="en-US" sz="1400" dirty="0" smtClean="0"/>
              <a:t>sentence.</a:t>
            </a:r>
          </a:p>
          <a:p>
            <a:r>
              <a:rPr lang="en-US" sz="1400" b="1" dirty="0"/>
              <a:t>Logical Construction</a:t>
            </a:r>
            <a:r>
              <a:rPr lang="en-US" sz="1400" dirty="0"/>
              <a:t>: Begin by structuring your sentences logically, ensuring that the sequence of information makes sense. However, this alone may not suffice for readability.</a:t>
            </a:r>
          </a:p>
          <a:p>
            <a:r>
              <a:rPr lang="en-US" sz="1400" b="1" dirty="0"/>
              <a:t>Minimize Cognitive Load</a:t>
            </a:r>
            <a:r>
              <a:rPr lang="en-US" sz="1400" dirty="0"/>
              <a:t>: Avoid burdening readers' short-term memory by presenting overly long pieces of text before providing direction on how to process them. In simpler terms, don't make readers remember too much before giving them guidance on what to do with the information.</a:t>
            </a:r>
          </a:p>
          <a:p>
            <a:r>
              <a:rPr lang="en-US" sz="1400" b="1" dirty="0"/>
              <a:t>Maintain Cohesion</a:t>
            </a:r>
            <a:r>
              <a:rPr lang="en-US" sz="1400" dirty="0"/>
              <a:t>: Keep related information together within the sentence. This ensures that readers can easily grasp the connections between different parts of the text.</a:t>
            </a:r>
          </a:p>
          <a:p>
            <a:r>
              <a:rPr lang="en-US" sz="1400" b="1" dirty="0"/>
              <a:t>Conciseness</a:t>
            </a:r>
            <a:r>
              <a:rPr lang="en-US" sz="1400" dirty="0"/>
              <a:t>: Strive for brevity in your writing. Replace lengthy phrases with shorter ones where possible, and eliminate unnecessary words without sacrificing clarity or accuracy</a:t>
            </a:r>
            <a:r>
              <a:rPr lang="en-US" sz="1400" dirty="0" smtClean="0"/>
              <a:t>.</a:t>
            </a:r>
            <a:endParaRPr lang="en-US" sz="1400" dirty="0"/>
          </a:p>
          <a:p>
            <a:pPr marL="0" indent="0" fontAlgn="base">
              <a:buNone/>
            </a:pPr>
            <a:r>
              <a:rPr lang="en-US" sz="1400" b="1" dirty="0" smtClean="0"/>
              <a:t>Verbs</a:t>
            </a:r>
          </a:p>
          <a:p>
            <a:pPr fontAlgn="base"/>
            <a:r>
              <a:rPr lang="en-US" sz="1400" dirty="0"/>
              <a:t>Much of the strength of a clause comes from its verb. Therefore, to express your ideas accurately, choose an appropriate verb and use it well. In particular, use it in the right tense, choose carefully between active and passive voice, and avoid dangling verb forms.</a:t>
            </a:r>
          </a:p>
          <a:p>
            <a:pPr fontAlgn="base"/>
            <a:r>
              <a:rPr lang="en-US" sz="1400" dirty="0"/>
              <a:t>Verbs are for describing actions, states, or occurrences. To give a clause its full strength and keep it short, do not bury the action, state, or occurrence in a noun (typically combined with a weak verb), as in "The catalyst produced a significant increase in conversion rate." Instead write, "The catalyst increased the conversion rate significantly." .</a:t>
            </a:r>
          </a:p>
          <a:p>
            <a:pPr marL="0" indent="0" fontAlgn="base">
              <a:buNone/>
            </a:pPr>
            <a:endParaRPr lang="en-US" sz="1400" b="1" dirty="0"/>
          </a:p>
          <a:p>
            <a:pPr marL="0" indent="0">
              <a:buNone/>
            </a:pPr>
            <a:r>
              <a:rPr lang="en-US" sz="1400" dirty="0"/>
              <a:t/>
            </a:r>
            <a:br>
              <a:rPr lang="en-US" sz="1400" dirty="0"/>
            </a:br>
            <a:endParaRPr lang="en-IN" sz="1400" dirty="0"/>
          </a:p>
        </p:txBody>
      </p:sp>
    </p:spTree>
    <p:extLst>
      <p:ext uri="{BB962C8B-B14F-4D97-AF65-F5344CB8AC3E}">
        <p14:creationId xmlns:p14="http://schemas.microsoft.com/office/powerpoint/2010/main" val="4869996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4042"/>
          </a:xfrm>
        </p:spPr>
        <p:txBody>
          <a:bodyPr>
            <a:normAutofit fontScale="90000"/>
          </a:bodyPr>
          <a:lstStyle/>
          <a:p>
            <a:r>
              <a:rPr lang="en-IN" dirty="0"/>
              <a:t>Writing continue…</a:t>
            </a:r>
          </a:p>
        </p:txBody>
      </p:sp>
      <p:sp>
        <p:nvSpPr>
          <p:cNvPr id="3" name="Content Placeholder 2"/>
          <p:cNvSpPr>
            <a:spLocks noGrp="1"/>
          </p:cNvSpPr>
          <p:nvPr>
            <p:ph idx="1"/>
          </p:nvPr>
        </p:nvSpPr>
        <p:spPr>
          <a:xfrm>
            <a:off x="457200" y="692696"/>
            <a:ext cx="8229600" cy="5904656"/>
          </a:xfrm>
        </p:spPr>
        <p:txBody>
          <a:bodyPr>
            <a:noAutofit/>
          </a:bodyPr>
          <a:lstStyle/>
          <a:p>
            <a:pPr marL="0" indent="0" fontAlgn="base">
              <a:buNone/>
            </a:pPr>
            <a:r>
              <a:rPr lang="en-US" sz="1400" b="1" dirty="0"/>
              <a:t>Using the right tense</a:t>
            </a:r>
          </a:p>
          <a:p>
            <a:pPr marL="0" indent="0" fontAlgn="base">
              <a:buNone/>
            </a:pPr>
            <a:r>
              <a:rPr lang="en-US" sz="1400" dirty="0" smtClean="0"/>
              <a:t>In </a:t>
            </a:r>
            <a:r>
              <a:rPr lang="en-US" sz="1400" dirty="0"/>
              <a:t>your scientific paper, use verb tenses (past, present, and future) exactly as you would in ordinary writing. Use the </a:t>
            </a:r>
            <a:r>
              <a:rPr lang="en-US" sz="1400" dirty="0" smtClean="0"/>
              <a:t>past </a:t>
            </a:r>
            <a:r>
              <a:rPr lang="en-US" sz="1400" dirty="0"/>
              <a:t>tense to report what happened in the past: what you did, what someone reported, what happened in an </a:t>
            </a:r>
            <a:r>
              <a:rPr lang="en-US" sz="1400" dirty="0" smtClean="0"/>
              <a:t>experiment</a:t>
            </a:r>
            <a:r>
              <a:rPr lang="en-US" sz="1400" dirty="0"/>
              <a:t>, and so on. Use the present tense to express general truths, such as conclusions (drawn by you or by </a:t>
            </a:r>
            <a:r>
              <a:rPr lang="en-US" sz="1400" dirty="0" smtClean="0"/>
              <a:t>others</a:t>
            </a:r>
            <a:r>
              <a:rPr lang="en-US" sz="1400" dirty="0"/>
              <a:t>) and </a:t>
            </a:r>
            <a:r>
              <a:rPr lang="en-US" sz="1400" dirty="0" smtClean="0"/>
              <a:t>a temporal </a:t>
            </a:r>
            <a:r>
              <a:rPr lang="en-US" sz="1400" dirty="0"/>
              <a:t>facts (including information about what the paper does or covers). Reserve the future tense </a:t>
            </a:r>
            <a:r>
              <a:rPr lang="en-US" sz="1400" dirty="0" smtClean="0"/>
              <a:t>for </a:t>
            </a:r>
            <a:r>
              <a:rPr lang="en-US" sz="1400" dirty="0"/>
              <a:t>perspectives: what you will do in the coming months or years. Typically, most of your sentences will be in the </a:t>
            </a:r>
            <a:r>
              <a:rPr lang="en-US" sz="1400" dirty="0" smtClean="0"/>
              <a:t>past </a:t>
            </a:r>
            <a:r>
              <a:rPr lang="en-US" sz="1400" dirty="0"/>
              <a:t>tense, some will be in the present tense, and very few, if any, will be in the future tense.</a:t>
            </a:r>
          </a:p>
          <a:p>
            <a:pPr fontAlgn="base"/>
            <a:r>
              <a:rPr lang="en-US" sz="1400" b="1" dirty="0"/>
              <a:t>Past </a:t>
            </a:r>
            <a:r>
              <a:rPr lang="en-US" sz="1400" b="1" dirty="0" smtClean="0"/>
              <a:t>tense</a:t>
            </a:r>
            <a:endParaRPr lang="en-US" sz="1400" b="1" dirty="0"/>
          </a:p>
          <a:p>
            <a:pPr marL="0" indent="0" fontAlgn="base">
              <a:buNone/>
            </a:pPr>
            <a:r>
              <a:rPr lang="en-US" sz="1400" b="1" dirty="0"/>
              <a:t>Work done</a:t>
            </a:r>
            <a:r>
              <a:rPr lang="en-US" sz="1400" dirty="0"/>
              <a:t/>
            </a:r>
            <a:br>
              <a:rPr lang="en-US" sz="1400" dirty="0"/>
            </a:br>
            <a:r>
              <a:rPr lang="en-US" sz="1400" dirty="0"/>
              <a:t>We collected blood samples from . . .</a:t>
            </a:r>
            <a:br>
              <a:rPr lang="en-US" sz="1400" dirty="0"/>
            </a:br>
            <a:r>
              <a:rPr lang="en-US" sz="1400" dirty="0"/>
              <a:t>Groves et al. determined the growth rate of . . .</a:t>
            </a:r>
            <a:br>
              <a:rPr lang="en-US" sz="1400" dirty="0"/>
            </a:br>
            <a:r>
              <a:rPr lang="en-US" sz="1400" dirty="0"/>
              <a:t>Consequently, astronomers decided to rename . . </a:t>
            </a:r>
            <a:r>
              <a:rPr lang="en-US" sz="1400" dirty="0" smtClean="0"/>
              <a:t>.</a:t>
            </a:r>
            <a:r>
              <a:rPr lang="en-US" sz="1400" dirty="0"/>
              <a:t/>
            </a:r>
            <a:br>
              <a:rPr lang="en-US" sz="1400" dirty="0"/>
            </a:br>
            <a:r>
              <a:rPr lang="en-US" sz="1400" b="1" dirty="0"/>
              <a:t>Work reported</a:t>
            </a:r>
            <a:r>
              <a:rPr lang="en-US" sz="1400" dirty="0"/>
              <a:t/>
            </a:r>
            <a:br>
              <a:rPr lang="en-US" sz="1400" dirty="0"/>
            </a:br>
            <a:r>
              <a:rPr lang="en-US" sz="1400" dirty="0"/>
              <a:t>Jankowsky reported a similar growth rate . . .</a:t>
            </a:r>
            <a:br>
              <a:rPr lang="en-US" sz="1400" dirty="0"/>
            </a:br>
            <a:r>
              <a:rPr lang="en-US" sz="1400" dirty="0"/>
              <a:t>In 2009, Chu published an alternative method to . . .</a:t>
            </a:r>
            <a:br>
              <a:rPr lang="en-US" sz="1400" dirty="0"/>
            </a:br>
            <a:r>
              <a:rPr lang="en-US" sz="1400" dirty="0"/>
              <a:t>Irarrázaval observed the opposite behavior in . . </a:t>
            </a:r>
            <a:r>
              <a:rPr lang="en-US" sz="1400" dirty="0" smtClean="0"/>
              <a:t>.</a:t>
            </a:r>
            <a:r>
              <a:rPr lang="en-US" sz="1400" dirty="0"/>
              <a:t/>
            </a:r>
            <a:br>
              <a:rPr lang="en-US" sz="1400" dirty="0"/>
            </a:br>
            <a:r>
              <a:rPr lang="en-US" sz="1400" b="1" dirty="0"/>
              <a:t>Observations</a:t>
            </a:r>
            <a:r>
              <a:rPr lang="en-US" sz="1400" dirty="0"/>
              <a:t/>
            </a:r>
            <a:br>
              <a:rPr lang="en-US" sz="1400" dirty="0"/>
            </a:br>
            <a:r>
              <a:rPr lang="en-US" sz="1400" dirty="0"/>
              <a:t>The mice in Group A developed, on average, twice as much . . .</a:t>
            </a:r>
            <a:br>
              <a:rPr lang="en-US" sz="1400" dirty="0"/>
            </a:br>
            <a:r>
              <a:rPr lang="en-US" sz="1400" dirty="0"/>
              <a:t>The number of defects increased sharply . . .</a:t>
            </a:r>
            <a:br>
              <a:rPr lang="en-US" sz="1400" dirty="0"/>
            </a:br>
            <a:r>
              <a:rPr lang="en-US" sz="1400" dirty="0"/>
              <a:t>The conversion rate was close to 95% . . .</a:t>
            </a:r>
            <a:br>
              <a:rPr lang="en-US" sz="1400" dirty="0"/>
            </a:br>
            <a:r>
              <a:rPr lang="en-US" sz="1400" b="1" dirty="0" smtClean="0"/>
              <a:t>Present tense</a:t>
            </a:r>
            <a:endParaRPr lang="en-US" sz="1400" b="1" dirty="0"/>
          </a:p>
          <a:p>
            <a:pPr fontAlgn="base"/>
            <a:r>
              <a:rPr lang="en-US" sz="1400" b="1" dirty="0" smtClean="0"/>
              <a:t>General </a:t>
            </a:r>
            <a:r>
              <a:rPr lang="en-US" sz="1400" b="1" dirty="0"/>
              <a:t>truths</a:t>
            </a:r>
            <a:r>
              <a:rPr lang="en-US" sz="1400" dirty="0"/>
              <a:t/>
            </a:r>
            <a:br>
              <a:rPr lang="en-US" sz="1400" dirty="0"/>
            </a:br>
            <a:r>
              <a:rPr lang="en-US" sz="1400" dirty="0"/>
              <a:t>Microbes in the human gut have a profound influence on . . .</a:t>
            </a:r>
            <a:br>
              <a:rPr lang="en-US" sz="1400" dirty="0"/>
            </a:br>
            <a:r>
              <a:rPr lang="en-US" sz="1400" dirty="0"/>
              <a:t>The Reynolds number provides a measure of . . .</a:t>
            </a:r>
            <a:br>
              <a:rPr lang="en-US" sz="1400" dirty="0"/>
            </a:br>
            <a:r>
              <a:rPr lang="en-US" sz="1400" dirty="0"/>
              <a:t>Smoking increases the risk of coronary heart disease . . .</a:t>
            </a:r>
            <a:br>
              <a:rPr lang="en-US" sz="1400" dirty="0"/>
            </a:br>
            <a:r>
              <a:rPr lang="en-US" sz="1400" dirty="0"/>
              <a:t/>
            </a:r>
            <a:br>
              <a:rPr lang="en-US" sz="1400" dirty="0"/>
            </a:br>
            <a:endParaRPr lang="en-IN" sz="1400" dirty="0"/>
          </a:p>
        </p:txBody>
      </p:sp>
    </p:spTree>
    <p:extLst>
      <p:ext uri="{BB962C8B-B14F-4D97-AF65-F5344CB8AC3E}">
        <p14:creationId xmlns:p14="http://schemas.microsoft.com/office/powerpoint/2010/main" val="3310926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smtClean="0"/>
              <a:t>Writing continue…</a:t>
            </a:r>
            <a:endParaRPr lang="en-IN" dirty="0"/>
          </a:p>
        </p:txBody>
      </p:sp>
      <p:sp>
        <p:nvSpPr>
          <p:cNvPr id="3" name="Content Placeholder 2"/>
          <p:cNvSpPr>
            <a:spLocks noGrp="1"/>
          </p:cNvSpPr>
          <p:nvPr>
            <p:ph idx="1"/>
          </p:nvPr>
        </p:nvSpPr>
        <p:spPr>
          <a:xfrm>
            <a:off x="457200" y="1052736"/>
            <a:ext cx="8229600" cy="5472608"/>
          </a:xfrm>
        </p:spPr>
        <p:txBody>
          <a:bodyPr>
            <a:normAutofit fontScale="25000" lnSpcReduction="20000"/>
          </a:bodyPr>
          <a:lstStyle/>
          <a:p>
            <a:pPr fontAlgn="base"/>
            <a:r>
              <a:rPr lang="en-US" sz="4800" b="1" dirty="0"/>
              <a:t>T</a:t>
            </a:r>
            <a:r>
              <a:rPr lang="en-US" sz="4800" b="1" dirty="0" smtClean="0"/>
              <a:t>emporal </a:t>
            </a:r>
            <a:r>
              <a:rPr lang="en-US" sz="4800" b="1" dirty="0"/>
              <a:t>facts</a:t>
            </a:r>
            <a:r>
              <a:rPr lang="en-US" sz="4800" dirty="0"/>
              <a:t/>
            </a:r>
            <a:br>
              <a:rPr lang="en-US" sz="4800" dirty="0"/>
            </a:br>
            <a:r>
              <a:rPr lang="en-US" sz="4800" dirty="0"/>
              <a:t>This paper presents the results of . . .</a:t>
            </a:r>
            <a:br>
              <a:rPr lang="en-US" sz="4800" dirty="0"/>
            </a:br>
            <a:r>
              <a:rPr lang="en-US" sz="4800" dirty="0"/>
              <a:t>Section 3.1 explains the difference between . . .</a:t>
            </a:r>
            <a:br>
              <a:rPr lang="en-US" sz="4800" dirty="0"/>
            </a:br>
            <a:r>
              <a:rPr lang="en-US" sz="4800" dirty="0"/>
              <a:t>Behbood's 1969 paper provides a framework for . . .</a:t>
            </a:r>
            <a:br>
              <a:rPr lang="en-US" sz="4800" dirty="0"/>
            </a:br>
            <a:endParaRPr lang="en-US" sz="4800" dirty="0"/>
          </a:p>
          <a:p>
            <a:pPr fontAlgn="base"/>
            <a:r>
              <a:rPr lang="en-US" sz="4800" b="1" dirty="0"/>
              <a:t>Future tense</a:t>
            </a:r>
            <a:r>
              <a:rPr lang="en-US" sz="4800" dirty="0"/>
              <a:t/>
            </a:r>
            <a:br>
              <a:rPr lang="en-US" sz="4800" dirty="0"/>
            </a:br>
            <a:endParaRPr lang="en-US" sz="4800" dirty="0"/>
          </a:p>
          <a:p>
            <a:pPr marL="0" indent="0" fontAlgn="base">
              <a:buNone/>
            </a:pPr>
            <a:r>
              <a:rPr lang="en-US" sz="4800" b="1" dirty="0" smtClean="0"/>
              <a:t>Perspectives</a:t>
            </a:r>
            <a:r>
              <a:rPr lang="en-US" sz="4800" dirty="0"/>
              <a:t/>
            </a:r>
            <a:br>
              <a:rPr lang="en-US" sz="4800" dirty="0"/>
            </a:br>
            <a:r>
              <a:rPr lang="en-US" sz="4800" dirty="0"/>
              <a:t>In a follow-up experiment, we will study the role of . . .</a:t>
            </a:r>
            <a:br>
              <a:rPr lang="en-US" sz="4800" dirty="0"/>
            </a:br>
            <a:r>
              <a:rPr lang="en-US" sz="4800" dirty="0"/>
              <a:t>The influence of temperature will be the object of future research . . .</a:t>
            </a:r>
            <a:br>
              <a:rPr lang="en-US" sz="4800" dirty="0"/>
            </a:br>
            <a:endParaRPr lang="en-US" sz="4800" dirty="0"/>
          </a:p>
          <a:p>
            <a:pPr marL="0" indent="0" fontAlgn="base">
              <a:buNone/>
            </a:pPr>
            <a:r>
              <a:rPr lang="en-US" sz="4800" dirty="0"/>
              <a:t>Note the difference in scope between a statement in the past tense and the same statement in the present tense: "The temperature increased linearly over time" refers to a specific experiment, whereas "The temperature increases linearly over time" generalizes the experimental observation, suggesting that the temperature always increases linearly over time in such </a:t>
            </a:r>
            <a:r>
              <a:rPr lang="en-US" sz="4800" dirty="0" err="1" smtClean="0"/>
              <a:t>circumstaces</a:t>
            </a:r>
            <a:r>
              <a:rPr lang="en-US" sz="4800" dirty="0" smtClean="0"/>
              <a:t>.</a:t>
            </a:r>
          </a:p>
          <a:p>
            <a:pPr marL="0" indent="0" fontAlgn="base">
              <a:buNone/>
            </a:pPr>
            <a:endParaRPr lang="en-US" sz="4800" dirty="0"/>
          </a:p>
          <a:p>
            <a:pPr fontAlgn="base"/>
            <a:r>
              <a:rPr lang="en-US" sz="4800" b="1" dirty="0" smtClean="0"/>
              <a:t>Choosing </a:t>
            </a:r>
            <a:r>
              <a:rPr lang="en-US" sz="4800" b="1" dirty="0"/>
              <a:t>between active and passive voice</a:t>
            </a:r>
          </a:p>
          <a:p>
            <a:pPr marL="0" indent="0" fontAlgn="base">
              <a:buNone/>
            </a:pPr>
            <a:r>
              <a:rPr lang="en-US" sz="4800" dirty="0" smtClean="0"/>
              <a:t>In </a:t>
            </a:r>
            <a:r>
              <a:rPr lang="en-US" sz="4800" dirty="0"/>
              <a:t>English, verbs can express an action in one of two voices. The active voice focuses on the agent: "John measured the temperature." .</a:t>
            </a:r>
            <a:r>
              <a:rPr lang="en-US" sz="4800" dirty="0" smtClean="0"/>
              <a:t> </a:t>
            </a:r>
            <a:r>
              <a:rPr lang="en-US" sz="4800" dirty="0"/>
              <a:t>In contrast, the passive voice focuses on the object that is acted upon: "The temperature was measured by John." (Here, the temperature, not John, is the grammatical subject of the sentence.)</a:t>
            </a:r>
          </a:p>
          <a:p>
            <a:pPr marL="0" indent="0" fontAlgn="base">
              <a:buNone/>
            </a:pPr>
            <a:r>
              <a:rPr lang="en-US" sz="4800" dirty="0" smtClean="0"/>
              <a:t>To </a:t>
            </a:r>
            <a:r>
              <a:rPr lang="en-US" sz="4800" dirty="0"/>
              <a:t>choose between active and passive voice, consider above all what you are discussing (your topic) and place it in the subject position. For example, should you write "The preprocessor sorts the two arrays" or "The two arrays are sorted by the preprocessor"? If you are discussing the preprocessor, the first sentence is the better option. In contrast, if you are discussing the arrays, the second sentence is better. If you are unsure what you are discussing, consider the surrounding sentences: Are they about the preprocessor or the two arrays?</a:t>
            </a:r>
          </a:p>
          <a:p>
            <a:pPr marL="0" indent="0" fontAlgn="base">
              <a:buNone/>
            </a:pPr>
            <a:endParaRPr lang="en-US" sz="4800" dirty="0" smtClean="0"/>
          </a:p>
          <a:p>
            <a:pPr marL="0" indent="0" fontAlgn="base">
              <a:buNone/>
            </a:pPr>
            <a:r>
              <a:rPr lang="en-US" sz="4800" dirty="0" smtClean="0"/>
              <a:t>The </a:t>
            </a:r>
            <a:r>
              <a:rPr lang="en-US" sz="4800" dirty="0"/>
              <a:t>desire to be objective in scientific writing has led to an overuse of the passive voice, often accompanied by the exclusion of agents: "The temperature was measured" (with the verb at the end of the sentence). Admittedly, the agent is often irrelevant: No matter who measured the temperature, we would expect its value to be the same. However, a systematic preference for the passive voice is by no means optimal, for at least two reasons.</a:t>
            </a:r>
          </a:p>
          <a:p>
            <a:endParaRPr lang="en-IN" dirty="0"/>
          </a:p>
        </p:txBody>
      </p:sp>
    </p:spTree>
    <p:extLst>
      <p:ext uri="{BB962C8B-B14F-4D97-AF65-F5344CB8AC3E}">
        <p14:creationId xmlns:p14="http://schemas.microsoft.com/office/powerpoint/2010/main" val="21314360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IN" dirty="0" smtClean="0"/>
              <a:t>Report Writing</a:t>
            </a:r>
            <a:endParaRPr lang="en-IN" dirty="0"/>
          </a:p>
        </p:txBody>
      </p:sp>
      <p:sp>
        <p:nvSpPr>
          <p:cNvPr id="3" name="Content Placeholder 2"/>
          <p:cNvSpPr>
            <a:spLocks noGrp="1"/>
          </p:cNvSpPr>
          <p:nvPr>
            <p:ph idx="1"/>
          </p:nvPr>
        </p:nvSpPr>
        <p:spPr>
          <a:xfrm>
            <a:off x="179512" y="836712"/>
            <a:ext cx="8856984" cy="5616624"/>
          </a:xfrm>
        </p:spPr>
        <p:txBody>
          <a:bodyPr>
            <a:normAutofit fontScale="70000" lnSpcReduction="20000"/>
          </a:bodyPr>
          <a:lstStyle/>
          <a:p>
            <a:pPr marL="0" indent="0">
              <a:buNone/>
            </a:pPr>
            <a:r>
              <a:rPr lang="en-IN" sz="1800" b="1" dirty="0" smtClean="0"/>
              <a:t>Report:</a:t>
            </a:r>
          </a:p>
          <a:p>
            <a:pPr marL="0" indent="0">
              <a:buNone/>
            </a:pPr>
            <a:r>
              <a:rPr lang="en-US" sz="1800" dirty="0" smtClean="0"/>
              <a:t>	A </a:t>
            </a:r>
            <a:r>
              <a:rPr lang="en-US" sz="1800" dirty="0"/>
              <a:t>report is a formal document that is structured and presented in an organized manner, with the aim of conveying information, analyzing data, and providing recommendations. It is often used to communicate findings and outcomes to a specific audience, such as stakeholders, or managers. Reports can vary in length and format, but they usually contain a clear introduction, body, and conclusion</a:t>
            </a:r>
            <a:r>
              <a:rPr lang="en-US" sz="1800" dirty="0" smtClean="0"/>
              <a:t>.</a:t>
            </a:r>
          </a:p>
          <a:p>
            <a:pPr marL="0" indent="0" fontAlgn="base">
              <a:buNone/>
            </a:pPr>
            <a:endParaRPr lang="en-US" sz="1800" b="1" dirty="0" smtClean="0"/>
          </a:p>
          <a:p>
            <a:pPr marL="0" indent="0" fontAlgn="base">
              <a:buNone/>
            </a:pPr>
            <a:r>
              <a:rPr lang="en-US" sz="2000" b="1" dirty="0" smtClean="0"/>
              <a:t>Types </a:t>
            </a:r>
            <a:r>
              <a:rPr lang="en-US" sz="2000" b="1" dirty="0"/>
              <a:t>of report writing</a:t>
            </a:r>
          </a:p>
          <a:p>
            <a:pPr marL="0" indent="0" fontAlgn="base">
              <a:buNone/>
            </a:pPr>
            <a:endParaRPr lang="en-US" sz="2000" dirty="0"/>
          </a:p>
          <a:p>
            <a:pPr marL="0" indent="0" fontAlgn="base">
              <a:buNone/>
            </a:pPr>
            <a:r>
              <a:rPr lang="en-US" sz="2000" b="1" dirty="0" smtClean="0"/>
              <a:t>	1. </a:t>
            </a:r>
            <a:r>
              <a:rPr lang="en-US" sz="2000" b="1" dirty="0"/>
              <a:t>Informational reports:</a:t>
            </a:r>
            <a:r>
              <a:rPr lang="en-US" sz="2000" dirty="0"/>
              <a:t> These reports provide information about a topic, such as a product, </a:t>
            </a:r>
            <a:r>
              <a:rPr lang="en-US" sz="2000" dirty="0" smtClean="0"/>
              <a:t>	service</a:t>
            </a:r>
            <a:r>
              <a:rPr lang="en-US" sz="2000" dirty="0"/>
              <a:t>, or </a:t>
            </a:r>
            <a:r>
              <a:rPr lang="en-US" sz="2000" dirty="0" smtClean="0"/>
              <a:t>process.</a:t>
            </a:r>
            <a:endParaRPr lang="en-US" sz="2000" dirty="0"/>
          </a:p>
          <a:p>
            <a:pPr marL="0" indent="0" fontAlgn="base">
              <a:buNone/>
            </a:pPr>
            <a:r>
              <a:rPr lang="en-US" sz="2000" b="1" dirty="0"/>
              <a:t>	</a:t>
            </a:r>
            <a:r>
              <a:rPr lang="en-US" sz="2000" b="1" dirty="0" smtClean="0"/>
              <a:t>2. </a:t>
            </a:r>
            <a:r>
              <a:rPr lang="en-US" sz="2000" b="1" dirty="0"/>
              <a:t>Analytical reports:</a:t>
            </a:r>
            <a:r>
              <a:rPr lang="en-US" sz="2000" dirty="0"/>
              <a:t> These reports present data or information in a structured and organized </a:t>
            </a:r>
            <a:r>
              <a:rPr lang="en-US" sz="2000" dirty="0" smtClean="0"/>
              <a:t>	manner</a:t>
            </a:r>
            <a:r>
              <a:rPr lang="en-US" sz="2000" dirty="0"/>
              <a:t>, often with charts, graphs, or tables, to help the </a:t>
            </a:r>
            <a:r>
              <a:rPr lang="en-US" sz="2000" dirty="0" smtClean="0"/>
              <a:t>reader </a:t>
            </a:r>
            <a:r>
              <a:rPr lang="en-US" sz="2000" dirty="0"/>
              <a:t>understand trends, patterns, or </a:t>
            </a:r>
            <a:r>
              <a:rPr lang="en-US" sz="2000" dirty="0" smtClean="0"/>
              <a:t>	relationships</a:t>
            </a:r>
            <a:r>
              <a:rPr lang="en-US" sz="2000" dirty="0"/>
              <a:t>.</a:t>
            </a:r>
          </a:p>
          <a:p>
            <a:pPr marL="0" indent="0" fontAlgn="base">
              <a:buNone/>
            </a:pPr>
            <a:r>
              <a:rPr lang="en-US" sz="2000" b="1" dirty="0" smtClean="0"/>
              <a:t>	3. </a:t>
            </a:r>
            <a:r>
              <a:rPr lang="en-US" sz="2000" b="1" dirty="0"/>
              <a:t>Formal Reports:</a:t>
            </a:r>
            <a:r>
              <a:rPr lang="en-US" sz="2000" dirty="0"/>
              <a:t> These are detailed and structured reports written for a specific audience, often </a:t>
            </a:r>
            <a:r>
              <a:rPr lang="en-US" sz="2000" dirty="0" smtClean="0"/>
              <a:t>with </a:t>
            </a:r>
            <a:r>
              <a:rPr lang="en-US" sz="2000" dirty="0"/>
              <a:t>a </a:t>
            </a:r>
            <a:r>
              <a:rPr lang="en-US" sz="2000" dirty="0" smtClean="0"/>
              <a:t>	specific </a:t>
            </a:r>
            <a:r>
              <a:rPr lang="en-US" sz="2000" dirty="0"/>
              <a:t>objective. In comparison with informal reports, formal reports are typically longer </a:t>
            </a:r>
            <a:r>
              <a:rPr lang="en-US" sz="2000" dirty="0" smtClean="0"/>
              <a:t>and </a:t>
            </a:r>
            <a:r>
              <a:rPr lang="en-US" sz="2000" dirty="0"/>
              <a:t>more </a:t>
            </a:r>
            <a:r>
              <a:rPr lang="en-US" sz="2000" dirty="0" smtClean="0"/>
              <a:t>	complex </a:t>
            </a:r>
            <a:r>
              <a:rPr lang="en-US" sz="2000" dirty="0"/>
              <a:t>than other types of reports. </a:t>
            </a:r>
          </a:p>
          <a:p>
            <a:pPr marL="0" indent="0" fontAlgn="base">
              <a:buNone/>
            </a:pPr>
            <a:r>
              <a:rPr lang="en-US" sz="2000" b="1" dirty="0" smtClean="0"/>
              <a:t>	4. </a:t>
            </a:r>
            <a:r>
              <a:rPr lang="en-US" sz="2000" b="1" dirty="0"/>
              <a:t>Progress reports:</a:t>
            </a:r>
            <a:r>
              <a:rPr lang="en-US" sz="2000" dirty="0"/>
              <a:t> These reports provide updates on a project or initiative, detailing the progress  </a:t>
            </a:r>
            <a:r>
              <a:rPr lang="en-US" sz="2000" dirty="0" smtClean="0"/>
              <a:t>made 	and </a:t>
            </a:r>
            <a:r>
              <a:rPr lang="en-US" sz="2000" dirty="0"/>
              <a:t>any challenges or obstacles encountered. </a:t>
            </a:r>
          </a:p>
          <a:p>
            <a:pPr marL="0" indent="0" fontAlgn="base">
              <a:buNone/>
            </a:pPr>
            <a:r>
              <a:rPr lang="en-US" sz="2000" b="1" dirty="0" smtClean="0"/>
              <a:t>	5. </a:t>
            </a:r>
            <a:r>
              <a:rPr lang="en-US" sz="2000" b="1" dirty="0"/>
              <a:t>Technical reports:</a:t>
            </a:r>
            <a:r>
              <a:rPr lang="en-US" sz="2000" dirty="0"/>
              <a:t> These reports provide technical information, such as specifications, designs, or </a:t>
            </a:r>
            <a:r>
              <a:rPr lang="en-US" sz="2000" dirty="0" smtClean="0"/>
              <a:t>	performance </a:t>
            </a:r>
            <a:r>
              <a:rPr lang="en-US" sz="2000" dirty="0"/>
              <a:t>data, often aimed at a technical audience.</a:t>
            </a:r>
          </a:p>
          <a:p>
            <a:pPr marL="0" indent="0" fontAlgn="base">
              <a:buNone/>
            </a:pPr>
            <a:r>
              <a:rPr lang="en-US" sz="2000" b="1" dirty="0"/>
              <a:t>	</a:t>
            </a:r>
            <a:r>
              <a:rPr lang="en-US" sz="2000" b="1" dirty="0" smtClean="0"/>
              <a:t>6. </a:t>
            </a:r>
            <a:r>
              <a:rPr lang="en-US" sz="2000" b="1" dirty="0"/>
              <a:t>Research reports:</a:t>
            </a:r>
            <a:r>
              <a:rPr lang="en-US" sz="2000" dirty="0"/>
              <a:t> These reports present the findings of research conducted on a particular topic </a:t>
            </a:r>
            <a:r>
              <a:rPr lang="en-US" sz="2000" dirty="0" smtClean="0"/>
              <a:t>or 	issue</a:t>
            </a:r>
            <a:r>
              <a:rPr lang="en-US" sz="2000" dirty="0"/>
              <a:t>, </a:t>
            </a:r>
            <a:r>
              <a:rPr lang="en-US" sz="2000" dirty="0" smtClean="0"/>
              <a:t>         	often </a:t>
            </a:r>
            <a:r>
              <a:rPr lang="en-US" sz="2000" dirty="0"/>
              <a:t>including a literature review, data analysis, and conclusions.</a:t>
            </a:r>
          </a:p>
          <a:p>
            <a:pPr marL="0" indent="0" fontAlgn="base">
              <a:buNone/>
            </a:pPr>
            <a:r>
              <a:rPr lang="en-US" sz="2000" b="1" dirty="0" smtClean="0"/>
              <a:t>	7. </a:t>
            </a:r>
            <a:r>
              <a:rPr lang="en-US" sz="2000" b="1" dirty="0"/>
              <a:t>Feasibility Report:</a:t>
            </a:r>
            <a:r>
              <a:rPr lang="en-US" sz="2000" dirty="0"/>
              <a:t> A feasibility report assesses the likelihood of achieving success for a suggested </a:t>
            </a:r>
            <a:r>
              <a:rPr lang="en-US" sz="2000" dirty="0" smtClean="0"/>
              <a:t>	project or </a:t>
            </a:r>
            <a:r>
              <a:rPr lang="en-US" sz="2000" dirty="0"/>
              <a:t>initiative.</a:t>
            </a:r>
          </a:p>
          <a:p>
            <a:pPr marL="0" indent="0" fontAlgn="base">
              <a:buNone/>
            </a:pPr>
            <a:r>
              <a:rPr lang="en-US" sz="2000" b="1" dirty="0" smtClean="0"/>
              <a:t>	8. </a:t>
            </a:r>
            <a:r>
              <a:rPr lang="en-US" sz="2000" b="1" dirty="0"/>
              <a:t>Business Reports: </a:t>
            </a:r>
            <a:r>
              <a:rPr lang="en-US" sz="2000" dirty="0"/>
              <a:t>These reports are used in a business setting to communicate information about </a:t>
            </a:r>
            <a:r>
              <a:rPr lang="en-US" sz="2000" dirty="0" smtClean="0"/>
              <a:t>	a 	company’s </a:t>
            </a:r>
            <a:r>
              <a:rPr lang="en-US" sz="2000" dirty="0"/>
              <a:t>performance, operations, or strategies. Different types of business reports include </a:t>
            </a:r>
            <a:r>
              <a:rPr lang="en-US" sz="2000" dirty="0" smtClean="0"/>
              <a:t>	financial statements</a:t>
            </a:r>
            <a:r>
              <a:rPr lang="en-US" sz="2000" dirty="0"/>
              <a:t>, marketing reports, and annual reports.</a:t>
            </a:r>
          </a:p>
          <a:p>
            <a:pPr marL="0" indent="0">
              <a:buNone/>
            </a:pPr>
            <a:r>
              <a:rPr lang="en-US" sz="2000" dirty="0"/>
              <a:t/>
            </a:r>
            <a:br>
              <a:rPr lang="en-US" sz="2000" dirty="0"/>
            </a:br>
            <a:endParaRPr lang="en-IN" sz="2000" dirty="0"/>
          </a:p>
        </p:txBody>
      </p:sp>
    </p:spTree>
    <p:extLst>
      <p:ext uri="{BB962C8B-B14F-4D97-AF65-F5344CB8AC3E}">
        <p14:creationId xmlns:p14="http://schemas.microsoft.com/office/powerpoint/2010/main" val="38318767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080120"/>
          </a:xfrm>
        </p:spPr>
        <p:txBody>
          <a:bodyPr>
            <a:normAutofit fontScale="90000"/>
          </a:bodyPr>
          <a:lstStyle/>
          <a:p>
            <a:pPr algn="ctr"/>
            <a:r>
              <a:rPr lang="en-IN" b="1" dirty="0" smtClean="0"/>
              <a:t/>
            </a:r>
            <a:br>
              <a:rPr lang="en-IN" b="1" dirty="0" smtClean="0"/>
            </a:br>
            <a:r>
              <a:rPr lang="en-IN" b="1" dirty="0" smtClean="0"/>
              <a:t/>
            </a:r>
            <a:br>
              <a:rPr lang="en-IN" b="1" dirty="0" smtClean="0"/>
            </a:br>
            <a:r>
              <a:rPr lang="en-IN" dirty="0"/>
              <a:t/>
            </a:r>
            <a:br>
              <a:rPr lang="en-IN" dirty="0"/>
            </a:br>
            <a:r>
              <a:rPr lang="en-IN" dirty="0" smtClean="0"/>
              <a:t>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t>
            </a:r>
            <a:r>
              <a:rPr lang="en-IN" dirty="0" smtClean="0"/>
              <a:t>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t>
            </a:r>
            <a:r>
              <a:rPr lang="en-IN" sz="3100" b="1" dirty="0" smtClean="0"/>
              <a:t>Report </a:t>
            </a:r>
            <a:r>
              <a:rPr lang="en-IN" sz="3100" b="1" dirty="0"/>
              <a:t>writing format</a:t>
            </a:r>
            <a:br>
              <a:rPr lang="en-IN" sz="3100" b="1" dirty="0"/>
            </a:br>
            <a:endParaRPr lang="en-IN" sz="3100" dirty="0"/>
          </a:p>
        </p:txBody>
      </p:sp>
      <p:sp>
        <p:nvSpPr>
          <p:cNvPr id="3" name="Content Placeholder 2"/>
          <p:cNvSpPr>
            <a:spLocks noGrp="1"/>
          </p:cNvSpPr>
          <p:nvPr>
            <p:ph idx="1"/>
          </p:nvPr>
        </p:nvSpPr>
        <p:spPr>
          <a:xfrm>
            <a:off x="457200" y="1700808"/>
            <a:ext cx="8229600" cy="4824536"/>
          </a:xfrm>
        </p:spPr>
        <p:txBody>
          <a:bodyPr>
            <a:normAutofit fontScale="85000" lnSpcReduction="20000"/>
          </a:bodyPr>
          <a:lstStyle/>
          <a:p>
            <a:pPr marL="0" indent="0" fontAlgn="base">
              <a:buNone/>
            </a:pPr>
            <a:r>
              <a:rPr lang="en-US" sz="1600" dirty="0"/>
              <a:t>The report writing format typically includes the following key components: </a:t>
            </a:r>
          </a:p>
          <a:p>
            <a:pPr fontAlgn="base"/>
            <a:r>
              <a:rPr lang="en-US" sz="1600" b="1" dirty="0"/>
              <a:t>8 Essential elements of report writing are: </a:t>
            </a:r>
          </a:p>
          <a:p>
            <a:pPr marL="0" indent="0" fontAlgn="base">
              <a:buNone/>
            </a:pPr>
            <a:r>
              <a:rPr lang="en-US" sz="1600" b="1" dirty="0" smtClean="0"/>
              <a:t>1.Title</a:t>
            </a:r>
            <a:r>
              <a:rPr lang="en-US" sz="1600" b="1" dirty="0"/>
              <a:t>:</a:t>
            </a:r>
            <a:r>
              <a:rPr lang="en-US" sz="1600" dirty="0"/>
              <a:t> The title is the first thing that readers will see, and it should be clear and concise. The title should include the report’s subject or topic and the author’s name, date of writing, or who the report is for. Remember to keep the title brief and informative, avoiding vague or ambiguous language</a:t>
            </a:r>
            <a:r>
              <a:rPr lang="en-US" sz="1600" dirty="0" smtClean="0"/>
              <a:t>.</a:t>
            </a:r>
          </a:p>
          <a:p>
            <a:pPr marL="0" indent="0" fontAlgn="base">
              <a:buNone/>
            </a:pPr>
            <a:endParaRPr lang="en-US" sz="1600" dirty="0" smtClean="0"/>
          </a:p>
          <a:p>
            <a:pPr marL="0" indent="0" fontAlgn="base">
              <a:buNone/>
            </a:pPr>
            <a:r>
              <a:rPr lang="en-US" sz="1600" b="1" dirty="0" smtClean="0"/>
              <a:t>2. </a:t>
            </a:r>
            <a:r>
              <a:rPr lang="en-US" sz="1600" b="1" dirty="0"/>
              <a:t>Table of Contents</a:t>
            </a:r>
            <a:r>
              <a:rPr lang="en-US" sz="1600" dirty="0"/>
              <a:t>: The table of contents provides an overview of the report’s contents. It should list all sections and subsections with clear headings. It is essential to make the table of contents organized and easy to read, allowing readers to locate specific information quickly.</a:t>
            </a:r>
          </a:p>
          <a:p>
            <a:pPr marL="0" indent="0" fontAlgn="base">
              <a:buNone/>
            </a:pPr>
            <a:r>
              <a:rPr lang="en-US" sz="1600" b="1" dirty="0"/>
              <a:t>Example of  Table of Contents</a:t>
            </a:r>
            <a:endParaRPr lang="en-US" sz="1600" dirty="0"/>
          </a:p>
          <a:p>
            <a:pPr fontAlgn="base"/>
            <a:r>
              <a:rPr lang="en-US" sz="1600" dirty="0"/>
              <a:t>I. Introduction…… 1</a:t>
            </a:r>
          </a:p>
          <a:p>
            <a:pPr fontAlgn="base"/>
            <a:r>
              <a:rPr lang="en-US" sz="1600" dirty="0"/>
              <a:t>Purpose of the Report…… 2</a:t>
            </a:r>
          </a:p>
          <a:p>
            <a:pPr fontAlgn="base"/>
            <a:r>
              <a:rPr lang="en-US" sz="1600" dirty="0"/>
              <a:t>Methodology Used…… 2</a:t>
            </a:r>
          </a:p>
          <a:p>
            <a:pPr fontAlgn="base"/>
            <a:r>
              <a:rPr lang="en-US" sz="1600" dirty="0"/>
              <a:t>II. Executive Summary…… 3</a:t>
            </a:r>
          </a:p>
          <a:p>
            <a:pPr fontAlgn="base"/>
            <a:r>
              <a:rPr lang="en-US" sz="1600" dirty="0"/>
              <a:t>III. Background and Context…… 3</a:t>
            </a:r>
          </a:p>
          <a:p>
            <a:pPr fontAlgn="base"/>
            <a:r>
              <a:rPr lang="en-US" sz="1600" dirty="0"/>
              <a:t>IV. Analysis and Findings…… 4</a:t>
            </a:r>
          </a:p>
          <a:p>
            <a:pPr fontAlgn="base"/>
            <a:r>
              <a:rPr lang="en-US" sz="1600" dirty="0"/>
              <a:t>Market Trends and Data…… 5</a:t>
            </a:r>
          </a:p>
          <a:p>
            <a:pPr fontAlgn="base"/>
            <a:r>
              <a:rPr lang="en-US" sz="1600" dirty="0"/>
              <a:t>Competitor Analysis…… 6</a:t>
            </a:r>
          </a:p>
          <a:p>
            <a:pPr fontAlgn="base"/>
            <a:r>
              <a:rPr lang="en-US" sz="1600" dirty="0"/>
              <a:t>SWOT Analysis…… 7</a:t>
            </a:r>
          </a:p>
          <a:p>
            <a:pPr fontAlgn="base"/>
            <a:r>
              <a:rPr lang="en-US" sz="1600" dirty="0"/>
              <a:t>V. Recommendations and Conclusion…… 8</a:t>
            </a:r>
          </a:p>
          <a:p>
            <a:pPr fontAlgn="base"/>
            <a:r>
              <a:rPr lang="en-US" sz="1600" dirty="0"/>
              <a:t>VI. References…… 9</a:t>
            </a:r>
          </a:p>
          <a:p>
            <a:pPr marL="0" indent="0">
              <a:buNone/>
            </a:pPr>
            <a:r>
              <a:rPr lang="en-US" sz="1600" dirty="0"/>
              <a:t/>
            </a:r>
            <a:br>
              <a:rPr lang="en-US" sz="1600" dirty="0"/>
            </a:br>
            <a:endParaRPr lang="en-US" sz="1600" dirty="0"/>
          </a:p>
          <a:p>
            <a:endParaRPr lang="en-IN" sz="1600" dirty="0"/>
          </a:p>
        </p:txBody>
      </p:sp>
    </p:spTree>
    <p:extLst>
      <p:ext uri="{BB962C8B-B14F-4D97-AF65-F5344CB8AC3E}">
        <p14:creationId xmlns:p14="http://schemas.microsoft.com/office/powerpoint/2010/main" val="791859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4042"/>
          </a:xfrm>
        </p:spPr>
        <p:txBody>
          <a:bodyPr>
            <a:normAutofit fontScale="90000"/>
          </a:bodyPr>
          <a:lstStyle/>
          <a:p>
            <a:r>
              <a:rPr lang="en-IN" b="1" dirty="0"/>
              <a:t>Report writing </a:t>
            </a:r>
            <a:r>
              <a:rPr lang="en-IN" b="1" dirty="0" smtClean="0"/>
              <a:t>format continue..</a:t>
            </a:r>
            <a:endParaRPr lang="en-IN" dirty="0"/>
          </a:p>
        </p:txBody>
      </p:sp>
      <p:sp>
        <p:nvSpPr>
          <p:cNvPr id="3" name="Content Placeholder 2"/>
          <p:cNvSpPr>
            <a:spLocks noGrp="1"/>
          </p:cNvSpPr>
          <p:nvPr>
            <p:ph idx="1"/>
          </p:nvPr>
        </p:nvSpPr>
        <p:spPr>
          <a:xfrm>
            <a:off x="457200" y="836712"/>
            <a:ext cx="8229600" cy="5688632"/>
          </a:xfrm>
        </p:spPr>
        <p:txBody>
          <a:bodyPr>
            <a:normAutofit fontScale="85000" lnSpcReduction="20000"/>
          </a:bodyPr>
          <a:lstStyle/>
          <a:p>
            <a:pPr fontAlgn="base"/>
            <a:r>
              <a:rPr lang="en-US" sz="1600" b="1" dirty="0" smtClean="0"/>
              <a:t>3.Summary</a:t>
            </a:r>
            <a:r>
              <a:rPr lang="en-US" sz="1600" dirty="0"/>
              <a:t>: Also known as the executive summary, the summary provides a brief overview of the entire report. It should summarize the report’s main points, including findings, objectives, and recommendations. The summary should be written after the entire report is completed, and it should be concise and summarized in less than one </a:t>
            </a:r>
            <a:r>
              <a:rPr lang="en-US" sz="1600" dirty="0" smtClean="0"/>
              <a:t>page</a:t>
            </a:r>
            <a:endParaRPr lang="en-US" sz="1600" dirty="0"/>
          </a:p>
          <a:p>
            <a:pPr fontAlgn="base"/>
            <a:endParaRPr lang="en-US" sz="1600" b="1" dirty="0" smtClean="0"/>
          </a:p>
          <a:p>
            <a:pPr fontAlgn="base"/>
            <a:r>
              <a:rPr lang="en-US" sz="1600" b="1" dirty="0" smtClean="0"/>
              <a:t>4. </a:t>
            </a:r>
            <a:r>
              <a:rPr lang="en-US" sz="1600" b="1" dirty="0"/>
              <a:t>Introduction</a:t>
            </a:r>
            <a:r>
              <a:rPr lang="en-US" sz="1600" dirty="0"/>
              <a:t>: The introduction introduces the report’s topic and informs readers what they can expect to find in the report. The introduction should capture readers’ attention and provide relevant background information. It should be clear and concise, including why the report was written and its objectives.</a:t>
            </a:r>
          </a:p>
          <a:p>
            <a:endParaRPr lang="en-US" sz="1600" b="1" dirty="0" smtClean="0"/>
          </a:p>
          <a:p>
            <a:r>
              <a:rPr lang="en-US" sz="1600" b="1" dirty="0" smtClean="0"/>
              <a:t>5. </a:t>
            </a:r>
            <a:r>
              <a:rPr lang="en-US" sz="1600" b="1" dirty="0"/>
              <a:t>Body:</a:t>
            </a:r>
            <a:r>
              <a:rPr lang="en-US" sz="1600" dirty="0"/>
              <a:t> The body is the longest section and includes all the information, data, and analysis. It should present information in an organized manner, often using subheadings and bullet points. The body should include all relevant research findings and data, often accompanied by visuals such as graphs and tables. It is essential to cite all sources correctly and remain objective, avoiding personal opinions or biases</a:t>
            </a:r>
            <a:r>
              <a:rPr lang="en-US" sz="1600" dirty="0" smtClean="0"/>
              <a:t>.</a:t>
            </a:r>
          </a:p>
          <a:p>
            <a:pPr fontAlgn="base"/>
            <a:endParaRPr lang="en-US" sz="1600" b="1" dirty="0" smtClean="0"/>
          </a:p>
          <a:p>
            <a:pPr fontAlgn="base"/>
            <a:r>
              <a:rPr lang="en-US" sz="1600" b="1" dirty="0" smtClean="0"/>
              <a:t>6. </a:t>
            </a:r>
            <a:r>
              <a:rPr lang="en-US" sz="1600" b="1" dirty="0"/>
              <a:t>Conclusion:</a:t>
            </a:r>
            <a:r>
              <a:rPr lang="en-US" sz="1600" dirty="0"/>
              <a:t> The conclusion summarizes the findings and conclusions of the report. It should wrap up all the essential information presented in the body and make recommendations based on the report’s findings. The conclusion must be brief and clear, avoiding the introduction of any new information not previously presented in the body.</a:t>
            </a:r>
          </a:p>
          <a:p>
            <a:pPr fontAlgn="base"/>
            <a:endParaRPr lang="en-US" sz="1600" b="1" dirty="0" smtClean="0"/>
          </a:p>
          <a:p>
            <a:pPr fontAlgn="base"/>
            <a:r>
              <a:rPr lang="en-US" sz="1600" b="1" dirty="0" smtClean="0"/>
              <a:t>7. </a:t>
            </a:r>
            <a:r>
              <a:rPr lang="en-US" sz="1600" b="1" dirty="0"/>
              <a:t>Recommendations:</a:t>
            </a:r>
            <a:r>
              <a:rPr lang="en-US" sz="1600" dirty="0"/>
              <a:t> The recommendation section should provide suggested goals or steps based on the report’s information. It should be realistic and achievable, providing well-crafted solutions. It is often included in the conclusion section.</a:t>
            </a:r>
          </a:p>
          <a:p>
            <a:pPr marL="0" indent="0">
              <a:buNone/>
            </a:pPr>
            <a:r>
              <a:rPr lang="en-US" sz="1600" b="1" dirty="0"/>
              <a:t> </a:t>
            </a:r>
            <a:r>
              <a:rPr lang="en-US" sz="1600" b="1" dirty="0" smtClean="0"/>
              <a:t> </a:t>
            </a:r>
          </a:p>
          <a:p>
            <a:pPr marL="0" indent="0">
              <a:buNone/>
            </a:pPr>
            <a:r>
              <a:rPr lang="en-US" sz="1600" b="1" dirty="0" smtClean="0"/>
              <a:t>         8. </a:t>
            </a:r>
            <a:r>
              <a:rPr lang="en-US" sz="1600" b="1" dirty="0"/>
              <a:t>Appendices:</a:t>
            </a:r>
            <a:r>
              <a:rPr lang="en-US" sz="1600" dirty="0"/>
              <a:t> The appendices section includes additional technical information or supporting </a:t>
            </a:r>
            <a:r>
              <a:rPr lang="en-US" sz="1600" dirty="0" smtClean="0"/>
              <a:t>                          </a:t>
            </a:r>
          </a:p>
          <a:p>
            <a:pPr marL="0" indent="0">
              <a:buNone/>
            </a:pPr>
            <a:r>
              <a:rPr lang="en-US" sz="1600" dirty="0"/>
              <a:t> </a:t>
            </a:r>
            <a:r>
              <a:rPr lang="en-US" sz="1600" dirty="0" smtClean="0"/>
              <a:t>        materials</a:t>
            </a:r>
            <a:r>
              <a:rPr lang="en-US" sz="1600" dirty="0"/>
              <a:t>, </a:t>
            </a:r>
            <a:r>
              <a:rPr lang="en-US" sz="1600" dirty="0" smtClean="0"/>
              <a:t>such </a:t>
            </a:r>
            <a:r>
              <a:rPr lang="en-US" sz="1600" dirty="0"/>
              <a:t>as research questionnaires or survey data. It should provide supplementary information to  </a:t>
            </a:r>
            <a:r>
              <a:rPr lang="en-US" sz="1600" dirty="0" smtClean="0"/>
              <a:t>   </a:t>
            </a:r>
          </a:p>
          <a:p>
            <a:pPr marL="0" indent="0">
              <a:buNone/>
            </a:pPr>
            <a:r>
              <a:rPr lang="en-US" sz="1600" dirty="0"/>
              <a:t> </a:t>
            </a:r>
            <a:r>
              <a:rPr lang="en-US" sz="1600" dirty="0" smtClean="0"/>
              <a:t>        the </a:t>
            </a:r>
            <a:r>
              <a:rPr lang="en-US" sz="1600" dirty="0"/>
              <a:t>report without disrupting the report’s main content.</a:t>
            </a:r>
            <a:br>
              <a:rPr lang="en-US" sz="1600" dirty="0"/>
            </a:br>
            <a:r>
              <a:rPr lang="en-US" sz="1600" dirty="0"/>
              <a:t/>
            </a:r>
            <a:br>
              <a:rPr lang="en-US" sz="1600" dirty="0"/>
            </a:br>
            <a:endParaRPr lang="en-IN" sz="1600" dirty="0"/>
          </a:p>
        </p:txBody>
      </p:sp>
    </p:spTree>
    <p:extLst>
      <p:ext uri="{BB962C8B-B14F-4D97-AF65-F5344CB8AC3E}">
        <p14:creationId xmlns:p14="http://schemas.microsoft.com/office/powerpoint/2010/main" val="40593043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04664"/>
          </a:xfrm>
        </p:spPr>
        <p:txBody>
          <a:bodyPr>
            <a:noAutofit/>
          </a:bodyPr>
          <a:lstStyle/>
          <a:p>
            <a:r>
              <a:rPr lang="en-IN" sz="2400" dirty="0" smtClean="0"/>
              <a:t>Report writing Example</a:t>
            </a:r>
            <a:endParaRPr lang="en-IN" sz="2400" dirty="0"/>
          </a:p>
        </p:txBody>
      </p:sp>
      <p:sp>
        <p:nvSpPr>
          <p:cNvPr id="3" name="Content Placeholder 2"/>
          <p:cNvSpPr>
            <a:spLocks noGrp="1"/>
          </p:cNvSpPr>
          <p:nvPr>
            <p:ph idx="1"/>
          </p:nvPr>
        </p:nvSpPr>
        <p:spPr>
          <a:xfrm>
            <a:off x="457200" y="404664"/>
            <a:ext cx="8229600" cy="6120680"/>
          </a:xfrm>
        </p:spPr>
        <p:txBody>
          <a:bodyPr>
            <a:noAutofit/>
          </a:bodyPr>
          <a:lstStyle/>
          <a:p>
            <a:r>
              <a:rPr lang="en-US" sz="1100" b="1" dirty="0"/>
              <a:t>Title: Annual Sales </a:t>
            </a:r>
            <a:r>
              <a:rPr lang="en-US" sz="1100" b="1" dirty="0" smtClean="0"/>
              <a:t>Report</a:t>
            </a:r>
            <a:endParaRPr lang="en-US" sz="1100" dirty="0"/>
          </a:p>
          <a:p>
            <a:r>
              <a:rPr lang="en-US" sz="1100" b="1" dirty="0"/>
              <a:t>Introduction:</a:t>
            </a:r>
            <a:r>
              <a:rPr lang="en-US" sz="1100" dirty="0"/>
              <a:t/>
            </a:r>
            <a:br>
              <a:rPr lang="en-US" sz="1100" dirty="0"/>
            </a:br>
            <a:r>
              <a:rPr lang="en-US" sz="1100" dirty="0"/>
              <a:t>This report presents the annual sales data for the year 2023. It provides an overview of our company's sales performance, highlighting key trends and achievements</a:t>
            </a:r>
            <a:r>
              <a:rPr lang="en-US" sz="1100" dirty="0" smtClean="0"/>
              <a:t>.</a:t>
            </a:r>
          </a:p>
          <a:p>
            <a:pPr marL="0" indent="0">
              <a:buNone/>
            </a:pPr>
            <a:endParaRPr lang="en-US" sz="1100" dirty="0"/>
          </a:p>
          <a:p>
            <a:r>
              <a:rPr lang="en-US" sz="1100" b="1" dirty="0"/>
              <a:t>Body:</a:t>
            </a:r>
            <a:endParaRPr lang="en-US" sz="1100" dirty="0"/>
          </a:p>
          <a:p>
            <a:r>
              <a:rPr lang="en-US" sz="1100" b="1" dirty="0"/>
              <a:t>Overall Sales Performance</a:t>
            </a:r>
            <a:r>
              <a:rPr lang="en-US" sz="1100" dirty="0"/>
              <a:t>:</a:t>
            </a:r>
          </a:p>
          <a:p>
            <a:pPr lvl="1"/>
            <a:r>
              <a:rPr lang="en-US" sz="1100" dirty="0"/>
              <a:t>Total sales revenue for the year: $1,000,000</a:t>
            </a:r>
          </a:p>
          <a:p>
            <a:pPr lvl="1"/>
            <a:r>
              <a:rPr lang="en-US" sz="1100" dirty="0"/>
              <a:t>Comparison with previous year: Increase of 10%</a:t>
            </a:r>
          </a:p>
          <a:p>
            <a:r>
              <a:rPr lang="en-US" sz="1100" b="1" dirty="0"/>
              <a:t>Quarterly Breakdown</a:t>
            </a:r>
            <a:r>
              <a:rPr lang="en-US" sz="1100" dirty="0"/>
              <a:t>:</a:t>
            </a:r>
          </a:p>
          <a:p>
            <a:pPr lvl="1"/>
            <a:r>
              <a:rPr lang="en-US" sz="1100" dirty="0"/>
              <a:t>Q1: $250,000</a:t>
            </a:r>
          </a:p>
          <a:p>
            <a:pPr lvl="1"/>
            <a:r>
              <a:rPr lang="en-US" sz="1100" dirty="0"/>
              <a:t>Q2: $275,000</a:t>
            </a:r>
          </a:p>
          <a:p>
            <a:pPr lvl="1"/>
            <a:r>
              <a:rPr lang="en-US" sz="1100" dirty="0"/>
              <a:t>Q3: $230,000</a:t>
            </a:r>
          </a:p>
          <a:p>
            <a:pPr lvl="1"/>
            <a:r>
              <a:rPr lang="en-US" sz="1100" dirty="0"/>
              <a:t>Q4: $245,000</a:t>
            </a:r>
          </a:p>
          <a:p>
            <a:r>
              <a:rPr lang="en-US" sz="1100" b="1" dirty="0"/>
              <a:t>Product Performance</a:t>
            </a:r>
            <a:r>
              <a:rPr lang="en-US" sz="1100" dirty="0"/>
              <a:t>:</a:t>
            </a:r>
          </a:p>
          <a:p>
            <a:pPr lvl="1"/>
            <a:r>
              <a:rPr lang="en-US" sz="1100" dirty="0"/>
              <a:t>Product A: $500,000 (50% of total sales)</a:t>
            </a:r>
          </a:p>
          <a:p>
            <a:pPr lvl="1"/>
            <a:r>
              <a:rPr lang="en-US" sz="1100" dirty="0"/>
              <a:t>Product B: $300,000 (30% of total sales)</a:t>
            </a:r>
          </a:p>
          <a:p>
            <a:pPr lvl="1"/>
            <a:r>
              <a:rPr lang="en-US" sz="1100" dirty="0"/>
              <a:t>Product C: $200,000 (20% of total sales)</a:t>
            </a:r>
          </a:p>
          <a:p>
            <a:r>
              <a:rPr lang="en-US" sz="1100" b="1" dirty="0"/>
              <a:t>Regional Sales</a:t>
            </a:r>
            <a:r>
              <a:rPr lang="en-US" sz="1100" dirty="0"/>
              <a:t>:</a:t>
            </a:r>
          </a:p>
          <a:p>
            <a:pPr lvl="1"/>
            <a:r>
              <a:rPr lang="en-US" sz="1100" dirty="0"/>
              <a:t>North: $400,000</a:t>
            </a:r>
          </a:p>
          <a:p>
            <a:pPr lvl="1"/>
            <a:r>
              <a:rPr lang="en-US" sz="1100" dirty="0"/>
              <a:t>South: $300,000</a:t>
            </a:r>
          </a:p>
          <a:p>
            <a:pPr lvl="1"/>
            <a:r>
              <a:rPr lang="en-US" sz="1100" dirty="0"/>
              <a:t>East: $200,000</a:t>
            </a:r>
          </a:p>
          <a:p>
            <a:pPr lvl="1"/>
            <a:r>
              <a:rPr lang="en-US" sz="1100" dirty="0"/>
              <a:t>West: $</a:t>
            </a:r>
            <a:r>
              <a:rPr lang="en-US" sz="1100" dirty="0" smtClean="0"/>
              <a:t>100,000</a:t>
            </a:r>
            <a:endParaRPr lang="en-US" sz="1100" dirty="0"/>
          </a:p>
          <a:p>
            <a:r>
              <a:rPr lang="en-US" sz="1100" b="1" dirty="0"/>
              <a:t>Conclusion:</a:t>
            </a:r>
            <a:r>
              <a:rPr lang="en-US" sz="1100" dirty="0"/>
              <a:t/>
            </a:r>
            <a:br>
              <a:rPr lang="en-US" sz="1100" dirty="0"/>
            </a:br>
            <a:r>
              <a:rPr lang="en-US" sz="1100" dirty="0"/>
              <a:t>Overall, our company has experienced steady growth in sales throughout the year. Product A remains our top-selling product, contributing significantly to our overall revenue. Going forward, we will continue to focus on expanding our market reach and improving product offerings to sustain this positive sales trend</a:t>
            </a:r>
            <a:r>
              <a:rPr lang="en-US" sz="1100" dirty="0" smtClean="0"/>
              <a:t>.</a:t>
            </a:r>
            <a:endParaRPr lang="en-US" sz="1100" dirty="0"/>
          </a:p>
          <a:p>
            <a:r>
              <a:rPr lang="en-US" sz="1100" b="1" dirty="0"/>
              <a:t>Visuals:</a:t>
            </a:r>
            <a:endParaRPr lang="en-US" sz="1100" dirty="0"/>
          </a:p>
          <a:p>
            <a:r>
              <a:rPr lang="en-US" sz="1100" dirty="0"/>
              <a:t>Bar chart showing quarterly sales performance</a:t>
            </a:r>
          </a:p>
          <a:p>
            <a:r>
              <a:rPr lang="en-US" sz="1100" dirty="0"/>
              <a:t>Pie chart illustrating product-wise sales distribution</a:t>
            </a:r>
          </a:p>
          <a:p>
            <a:r>
              <a:rPr lang="en-US" sz="1100" dirty="0"/>
              <a:t>Map depicting regional sales distribution</a:t>
            </a:r>
          </a:p>
          <a:p>
            <a:pPr marL="0" indent="0">
              <a:buNone/>
            </a:pPr>
            <a:r>
              <a:rPr lang="en-US" sz="1100" dirty="0"/>
              <a:t/>
            </a:r>
            <a:br>
              <a:rPr lang="en-US" sz="1100" dirty="0"/>
            </a:br>
            <a:endParaRPr lang="en-IN" sz="1100" dirty="0"/>
          </a:p>
        </p:txBody>
      </p:sp>
    </p:spTree>
    <p:extLst>
      <p:ext uri="{BB962C8B-B14F-4D97-AF65-F5344CB8AC3E}">
        <p14:creationId xmlns:p14="http://schemas.microsoft.com/office/powerpoint/2010/main" val="22933771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432048"/>
          </a:xfrm>
        </p:spPr>
        <p:txBody>
          <a:bodyPr>
            <a:normAutofit fontScale="90000"/>
          </a:bodyPr>
          <a:lstStyle/>
          <a:p>
            <a:r>
              <a:rPr lang="en-IN" dirty="0" smtClean="0"/>
              <a:t>Speech Writing</a:t>
            </a:r>
            <a:endParaRPr lang="en-IN" dirty="0"/>
          </a:p>
        </p:txBody>
      </p:sp>
      <p:sp>
        <p:nvSpPr>
          <p:cNvPr id="3" name="Content Placeholder 2"/>
          <p:cNvSpPr>
            <a:spLocks noGrp="1"/>
          </p:cNvSpPr>
          <p:nvPr>
            <p:ph idx="1"/>
          </p:nvPr>
        </p:nvSpPr>
        <p:spPr>
          <a:xfrm>
            <a:off x="251520" y="620688"/>
            <a:ext cx="8568952" cy="6048672"/>
          </a:xfrm>
        </p:spPr>
        <p:txBody>
          <a:bodyPr>
            <a:normAutofit fontScale="92500" lnSpcReduction="10000"/>
          </a:bodyPr>
          <a:lstStyle/>
          <a:p>
            <a:pPr marL="0" indent="0">
              <a:buNone/>
            </a:pPr>
            <a:r>
              <a:rPr lang="en-US" sz="1500" dirty="0"/>
              <a:t>Speech writing is the method of conveying a thought or message to a reader using the correct punctuation and expression. Speech writing isn't much different from any other form of narrative writing</a:t>
            </a:r>
            <a:r>
              <a:rPr lang="en-US" sz="1500" dirty="0" smtClean="0"/>
              <a:t>.</a:t>
            </a:r>
          </a:p>
          <a:p>
            <a:r>
              <a:rPr lang="en-US" sz="1600" b="1" dirty="0"/>
              <a:t>Planning</a:t>
            </a:r>
            <a:r>
              <a:rPr lang="en-US" sz="1600" dirty="0"/>
              <a:t>: The first step is to plan what the speech will be about. This involves deciding on the main message or purpose of the speech and organizing the ideas in a logical order.</a:t>
            </a:r>
          </a:p>
          <a:p>
            <a:r>
              <a:rPr lang="en-US" sz="1600" b="1" dirty="0"/>
              <a:t>Writing</a:t>
            </a:r>
            <a:r>
              <a:rPr lang="en-US" sz="1600" dirty="0"/>
              <a:t>: Once the plan is in place, the actual writing begins. This involves crafting the speech using clear and effective language, with attention to tone, style, and audience.</a:t>
            </a:r>
          </a:p>
          <a:p>
            <a:r>
              <a:rPr lang="en-US" sz="1600" b="1" dirty="0"/>
              <a:t>Editing</a:t>
            </a:r>
            <a:r>
              <a:rPr lang="en-US" sz="1600" dirty="0"/>
              <a:t>: After the initial draft is written, it's important to review and revise it. This may involve cutting unnecessary parts, clarifying confusing sections, and ensuring that the speech flows well.</a:t>
            </a:r>
          </a:p>
          <a:p>
            <a:r>
              <a:rPr lang="en-US" sz="1600" b="1" dirty="0"/>
              <a:t>Practice</a:t>
            </a:r>
            <a:r>
              <a:rPr lang="en-US" sz="1600" dirty="0"/>
              <a:t>: Finally, the speaker rehearses the speech to become familiar with the content and delivery. Practice helps ensure that the speech is delivered confidently and effectively.</a:t>
            </a:r>
          </a:p>
          <a:p>
            <a:pPr marL="0" indent="0">
              <a:buNone/>
            </a:pPr>
            <a:r>
              <a:rPr lang="en-US" sz="1600" dirty="0"/>
              <a:t/>
            </a:r>
            <a:br>
              <a:rPr lang="en-US" sz="1600" dirty="0"/>
            </a:br>
            <a:r>
              <a:rPr lang="en-US" sz="1600" dirty="0" smtClean="0"/>
              <a:t>There are 8 </a:t>
            </a:r>
            <a:r>
              <a:rPr lang="en-US" sz="1600" dirty="0"/>
              <a:t>parts of speech in the English language. These parts are nouns, pronouns, verbs, adjectives, adverbs, prepositions, conjunctions, and interjections.</a:t>
            </a:r>
          </a:p>
          <a:p>
            <a:r>
              <a:rPr lang="en-US" sz="1600" b="1" dirty="0"/>
              <a:t>Noun</a:t>
            </a:r>
            <a:r>
              <a:rPr lang="en-US" sz="1600" b="1" dirty="0" smtClean="0"/>
              <a:t>: </a:t>
            </a:r>
            <a:r>
              <a:rPr lang="en-US" sz="1600" dirty="0" smtClean="0"/>
              <a:t>A </a:t>
            </a:r>
            <a:r>
              <a:rPr lang="en-US" sz="1600" dirty="0"/>
              <a:t>noun is a naming word for things, animals, people, places, and feelings. Nouns are the building blocks for most sentences</a:t>
            </a:r>
            <a:r>
              <a:rPr lang="en-US" sz="1600" dirty="0" smtClean="0"/>
              <a:t>.</a:t>
            </a:r>
            <a:endParaRPr lang="en-US" sz="1600" dirty="0"/>
          </a:p>
          <a:p>
            <a:r>
              <a:rPr lang="en-US" sz="1600" b="1" dirty="0"/>
              <a:t>Pronoun</a:t>
            </a:r>
            <a:r>
              <a:rPr lang="en-US" sz="1600" b="1" dirty="0" smtClean="0"/>
              <a:t>: </a:t>
            </a:r>
            <a:r>
              <a:rPr lang="en-US" sz="1600" dirty="0" smtClean="0"/>
              <a:t>Pronouns </a:t>
            </a:r>
            <a:r>
              <a:rPr lang="en-US" sz="1600" dirty="0"/>
              <a:t>are words that can be used instead of a noun. </a:t>
            </a:r>
            <a:r>
              <a:rPr lang="en-US" sz="1600" dirty="0" smtClean="0"/>
              <a:t>They are </a:t>
            </a:r>
            <a:r>
              <a:rPr lang="en-US" sz="1600" dirty="0"/>
              <a:t>used so that we don't have to repeat words. This helps our writing and speech flow much more smoothly</a:t>
            </a:r>
            <a:r>
              <a:rPr lang="en-US" sz="1600" dirty="0" smtClean="0"/>
              <a:t>.</a:t>
            </a:r>
            <a:endParaRPr lang="en-US" sz="1600" dirty="0"/>
          </a:p>
          <a:p>
            <a:r>
              <a:rPr lang="en-US" sz="1600" b="1" dirty="0"/>
              <a:t>Verb:</a:t>
            </a:r>
            <a:r>
              <a:rPr lang="en-US" sz="1600" dirty="0"/>
              <a:t> A verb is an action or 'doing' word</a:t>
            </a:r>
            <a:r>
              <a:rPr lang="en-US" sz="1600" dirty="0" smtClean="0"/>
              <a:t>.  </a:t>
            </a:r>
            <a:r>
              <a:rPr lang="en-US" sz="1600" dirty="0"/>
              <a:t>verbs can be used to describe an action, that’s doing something</a:t>
            </a:r>
            <a:r>
              <a:rPr lang="en-US" sz="1600" dirty="0" smtClean="0"/>
              <a:t>.</a:t>
            </a:r>
            <a:endParaRPr lang="en-US" sz="1600" dirty="0"/>
          </a:p>
          <a:p>
            <a:r>
              <a:rPr lang="en-US" sz="1600" b="1" dirty="0"/>
              <a:t>Adjective:</a:t>
            </a:r>
            <a:r>
              <a:rPr lang="en-US" sz="1600" dirty="0"/>
              <a:t> An adjective is also known as a describing word. An adjective usually comes before a noun to provide more detail or information</a:t>
            </a:r>
            <a:r>
              <a:rPr lang="en-US" sz="1600" dirty="0" smtClean="0"/>
              <a:t>.</a:t>
            </a:r>
            <a:endParaRPr lang="en-US" sz="1600" dirty="0"/>
          </a:p>
          <a:p>
            <a:r>
              <a:rPr lang="en-US" sz="1600" b="1" dirty="0"/>
              <a:t>Prepositions</a:t>
            </a:r>
            <a:r>
              <a:rPr lang="en-US" sz="1600" dirty="0" smtClean="0"/>
              <a:t>: A </a:t>
            </a:r>
            <a:r>
              <a:rPr lang="en-US" sz="1600" dirty="0"/>
              <a:t>preposition is a word that tells you where or when something is in relation to something else</a:t>
            </a:r>
            <a:r>
              <a:rPr lang="en-US" sz="1600" dirty="0" smtClean="0"/>
              <a:t>.</a:t>
            </a:r>
            <a:endParaRPr lang="en-US" sz="1600" dirty="0"/>
          </a:p>
          <a:p>
            <a:r>
              <a:rPr lang="en-US" sz="1600" b="1" dirty="0"/>
              <a:t>Conjunction</a:t>
            </a:r>
            <a:r>
              <a:rPr lang="en-US" sz="1600" b="1" dirty="0" smtClean="0"/>
              <a:t>:</a:t>
            </a:r>
            <a:r>
              <a:rPr lang="en-US" sz="1600" dirty="0" smtClean="0"/>
              <a:t> Conjunctions </a:t>
            </a:r>
            <a:r>
              <a:rPr lang="en-US" sz="1600" dirty="0"/>
              <a:t>are different in every language, so conjunctions in English vary from conjunctions that you'll come across in other languages. They are primarily a joining word that connects two sentences, thoughts or ideas</a:t>
            </a:r>
            <a:r>
              <a:rPr lang="en-US" sz="1600" dirty="0" smtClean="0"/>
              <a:t>.</a:t>
            </a:r>
            <a:endParaRPr lang="en-US" sz="1600" dirty="0"/>
          </a:p>
          <a:p>
            <a:r>
              <a:rPr lang="en-US" sz="1600" b="1" dirty="0"/>
              <a:t>Interjections</a:t>
            </a:r>
            <a:r>
              <a:rPr lang="en-US" sz="1600" b="1" dirty="0" smtClean="0"/>
              <a:t>:</a:t>
            </a:r>
            <a:r>
              <a:rPr lang="en-US" sz="1600" dirty="0" smtClean="0"/>
              <a:t> Interjections </a:t>
            </a:r>
            <a:r>
              <a:rPr lang="en-US" sz="1600" dirty="0"/>
              <a:t>are words used to express strong feeling or sudden emotion.</a:t>
            </a:r>
          </a:p>
          <a:p>
            <a:pPr marL="0" indent="0">
              <a:buNone/>
            </a:pPr>
            <a:endParaRPr lang="en-IN" dirty="0"/>
          </a:p>
        </p:txBody>
      </p:sp>
    </p:spTree>
    <p:extLst>
      <p:ext uri="{BB962C8B-B14F-4D97-AF65-F5344CB8AC3E}">
        <p14:creationId xmlns:p14="http://schemas.microsoft.com/office/powerpoint/2010/main" val="6111665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09133"/>
          </a:xfrm>
        </p:spPr>
        <p:txBody>
          <a:bodyPr>
            <a:normAutofit fontScale="90000"/>
          </a:bodyPr>
          <a:lstStyle/>
          <a:p>
            <a:r>
              <a:rPr lang="en-IN" dirty="0"/>
              <a:t>Speech </a:t>
            </a:r>
            <a:r>
              <a:rPr lang="en-IN" dirty="0" smtClean="0"/>
              <a:t>Writing continue..</a:t>
            </a:r>
            <a:endParaRPr lang="en-IN" dirty="0"/>
          </a:p>
        </p:txBody>
      </p:sp>
      <p:sp>
        <p:nvSpPr>
          <p:cNvPr id="3" name="Content Placeholder 2"/>
          <p:cNvSpPr>
            <a:spLocks noGrp="1"/>
          </p:cNvSpPr>
          <p:nvPr>
            <p:ph idx="1"/>
          </p:nvPr>
        </p:nvSpPr>
        <p:spPr>
          <a:xfrm>
            <a:off x="457200" y="980728"/>
            <a:ext cx="8229600" cy="5616624"/>
          </a:xfrm>
        </p:spPr>
        <p:txBody>
          <a:bodyPr>
            <a:normAutofit fontScale="32500" lnSpcReduction="20000"/>
          </a:bodyPr>
          <a:lstStyle/>
          <a:p>
            <a:pPr marL="0" indent="0">
              <a:buNone/>
            </a:pPr>
            <a:r>
              <a:rPr lang="en-US" sz="4300" b="1" dirty="0" smtClean="0"/>
              <a:t> </a:t>
            </a:r>
            <a:r>
              <a:rPr lang="en-US" sz="5500" b="1" dirty="0" smtClean="0"/>
              <a:t>writing  </a:t>
            </a:r>
            <a:r>
              <a:rPr lang="en-US" sz="5500" b="1" dirty="0"/>
              <a:t>a good </a:t>
            </a:r>
            <a:r>
              <a:rPr lang="en-US" sz="5500" b="1" dirty="0" smtClean="0"/>
              <a:t>speech</a:t>
            </a:r>
            <a:endParaRPr lang="en-US" sz="5500" dirty="0"/>
          </a:p>
          <a:p>
            <a:pPr marL="0" indent="0">
              <a:buNone/>
            </a:pPr>
            <a:r>
              <a:rPr lang="en-US" sz="4300" b="1" dirty="0"/>
              <a:t>Structure</a:t>
            </a:r>
          </a:p>
          <a:p>
            <a:r>
              <a:rPr lang="en-US" sz="3700" dirty="0"/>
              <a:t>When you are </a:t>
            </a:r>
            <a:r>
              <a:rPr lang="en-US" sz="3700" dirty="0" smtClean="0"/>
              <a:t>writing a </a:t>
            </a:r>
            <a:r>
              <a:rPr lang="en-US" sz="3700" dirty="0"/>
              <a:t>speech, you need to focus on structure. Great speechwriters compose their speeches in the same form as a narrative structure. The audience is going to be taken on a journey and the speech will be the path they follow. Speeches will usually follow a set </a:t>
            </a:r>
            <a:r>
              <a:rPr lang="en-US" sz="3700" dirty="0" smtClean="0"/>
              <a:t>of structures </a:t>
            </a:r>
            <a:r>
              <a:rPr lang="en-US" sz="3700" dirty="0"/>
              <a:t>that comes in three parts. You need a captivating opener, a comprehensive middle and impactful ending.</a:t>
            </a:r>
          </a:p>
          <a:p>
            <a:r>
              <a:rPr lang="en-US" sz="3700" dirty="0"/>
              <a:t>Even if your speech is long, it’s one idea. Remember to stick to the story formula and you won’t go far wrong. Adding transitions into your speech will help each point move from the next. You want to guide your audience through your argument.</a:t>
            </a:r>
          </a:p>
          <a:p>
            <a:pPr marL="0" indent="0">
              <a:buNone/>
            </a:pPr>
            <a:r>
              <a:rPr lang="en-US" sz="4300" b="1" dirty="0"/>
              <a:t>The opening</a:t>
            </a:r>
          </a:p>
          <a:p>
            <a:r>
              <a:rPr lang="en-US" sz="3700" dirty="0"/>
              <a:t>This needs to be grabbing. Take people's attention right away. The purpose of a speech is to engage people and convince them to think or act along with you. The best start is to create an opening line that states your intention, a question or a shocking statistic.</a:t>
            </a:r>
          </a:p>
          <a:p>
            <a:pPr marL="0" indent="0">
              <a:buNone/>
            </a:pPr>
            <a:r>
              <a:rPr lang="en-US" sz="4300" b="1" dirty="0"/>
              <a:t>The middle</a:t>
            </a:r>
          </a:p>
          <a:p>
            <a:r>
              <a:rPr lang="en-US" sz="3700" dirty="0"/>
              <a:t>The middle is where you get into the swing of your argument. It is the bulk of any speech. You should include a series of reasons and arguments for why the audience should agree with you.</a:t>
            </a:r>
          </a:p>
          <a:p>
            <a:r>
              <a:rPr lang="en-US" sz="3700" dirty="0"/>
              <a:t>A key feature of speech writing is objection handling. As a speech is a monologue there isn’t room to take questions, or objections. A strong speech will be able to address any objections that might arise in the speech itself. That way you’re answering questions as they come to the audience.</a:t>
            </a:r>
          </a:p>
          <a:p>
            <a:r>
              <a:rPr lang="en-US" sz="3700" dirty="0"/>
              <a:t>There is a secondary use of objection handling, which gives you a sense of authority. In order to persuade an audience they need to be able to see you as someone who has expertise. You should resemble someone they want to follow.</a:t>
            </a:r>
          </a:p>
          <a:p>
            <a:pPr marL="0" indent="0">
              <a:buNone/>
            </a:pPr>
            <a:r>
              <a:rPr lang="en-US" sz="4300" b="1" dirty="0"/>
              <a:t>The end</a:t>
            </a:r>
          </a:p>
          <a:p>
            <a:r>
              <a:rPr lang="en-US" sz="3700" dirty="0"/>
              <a:t>You want the audience to leave your speech remembering your message. The end is usually the most memorable part of your whole speech. You could end with a recap of the most important points, link all your speech together or end with a call to action.</a:t>
            </a:r>
          </a:p>
          <a:p>
            <a:r>
              <a:rPr lang="en-US" sz="3700" dirty="0"/>
              <a:t>Call to actions can be powerful as they inspire the audience to do something. This can be framed as a question, such as “Will you help?” and is intended to make the audience agree. For most political speeches the call to action could be to vote in </a:t>
            </a:r>
            <a:r>
              <a:rPr lang="en-US" sz="3700" dirty="0" err="1"/>
              <a:t>favour</a:t>
            </a:r>
            <a:r>
              <a:rPr lang="en-US" sz="3700" dirty="0"/>
              <a:t> of a person or change</a:t>
            </a:r>
            <a:r>
              <a:rPr lang="en-US" sz="3700" dirty="0" smtClean="0"/>
              <a:t>.</a:t>
            </a:r>
            <a:endParaRPr lang="en-US" sz="3700" dirty="0"/>
          </a:p>
          <a:p>
            <a:endParaRPr lang="en-IN" dirty="0"/>
          </a:p>
        </p:txBody>
      </p:sp>
    </p:spTree>
    <p:extLst>
      <p:ext uri="{BB962C8B-B14F-4D97-AF65-F5344CB8AC3E}">
        <p14:creationId xmlns:p14="http://schemas.microsoft.com/office/powerpoint/2010/main" val="33438840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a:t>Speech Writing continue..</a:t>
            </a:r>
          </a:p>
        </p:txBody>
      </p:sp>
      <p:sp>
        <p:nvSpPr>
          <p:cNvPr id="3" name="Content Placeholder 2"/>
          <p:cNvSpPr>
            <a:spLocks noGrp="1"/>
          </p:cNvSpPr>
          <p:nvPr>
            <p:ph idx="1"/>
          </p:nvPr>
        </p:nvSpPr>
        <p:spPr>
          <a:xfrm>
            <a:off x="457200" y="980728"/>
            <a:ext cx="8229600" cy="5688632"/>
          </a:xfrm>
        </p:spPr>
        <p:txBody>
          <a:bodyPr>
            <a:normAutofit fontScale="62500" lnSpcReduction="20000"/>
          </a:bodyPr>
          <a:lstStyle/>
          <a:p>
            <a:pPr marL="0" indent="0">
              <a:buNone/>
            </a:pPr>
            <a:r>
              <a:rPr lang="en-US" b="1" dirty="0"/>
              <a:t>Language</a:t>
            </a:r>
          </a:p>
          <a:p>
            <a:r>
              <a:rPr lang="en-US" dirty="0"/>
              <a:t>The key to any kind of great persuasive and speech writing, is to know who you’re talking to and to tailor your language to that person. If the audience is small then you can afford to be more specific, perhaps even name audience members. If your audience is broad then choose the words that will resonate with a larger audience. Keep the message simple, and apply it to all types of listeners. This will increase your chances of changing people's minds.</a:t>
            </a:r>
          </a:p>
          <a:p>
            <a:r>
              <a:rPr lang="en-US" dirty="0"/>
              <a:t>The kind of language that you can use in a speech differs from audience to audience. A key point of speech writing is to know your audience. For example academic speeches tend to use formal language. This means avoiding the use of “I” so the content of the speech is </a:t>
            </a:r>
            <a:r>
              <a:rPr lang="en-US" dirty="0" smtClean="0"/>
              <a:t>de-</a:t>
            </a:r>
            <a:r>
              <a:rPr lang="en-US" dirty="0" err="1" smtClean="0"/>
              <a:t>personalised</a:t>
            </a:r>
            <a:r>
              <a:rPr lang="en-US" dirty="0"/>
              <a:t>. The persuasion comes from the strength of the work, and not from a personal plea.</a:t>
            </a:r>
          </a:p>
          <a:p>
            <a:r>
              <a:rPr lang="en-US" dirty="0"/>
              <a:t>In other speeches, where a personal idea or opinion are the focus, usually involve much more informal language. When these speeches are made it can be important for the speaker to relate themselves to the audience. It will make the call to action seem like a group effort.</a:t>
            </a:r>
          </a:p>
          <a:p>
            <a:pPr marL="0" indent="0">
              <a:buNone/>
            </a:pPr>
            <a:r>
              <a:rPr lang="en-US" b="1" dirty="0"/>
              <a:t>Emotion language</a:t>
            </a:r>
          </a:p>
          <a:p>
            <a:r>
              <a:rPr lang="en-US" dirty="0"/>
              <a:t>Making your audience have an emotional response to your speech can be an incredibly powerful feature of speech writing. By choosing the right words you will create a feeling in your listener. This is using emotional language.</a:t>
            </a:r>
          </a:p>
          <a:p>
            <a:r>
              <a:rPr lang="en-US" dirty="0"/>
              <a:t>Sometimes, if an audience feels empathy or emotional about a subject, this can trump their rational thinking. It’s a very persuasive technique to appeal to your listener’s thoughts and feelings. The emotions that are the strongest can be things like sadness, anger, or happiness.</a:t>
            </a:r>
          </a:p>
          <a:p>
            <a:r>
              <a:rPr lang="en-US" dirty="0"/>
              <a:t>When there is an issue that requires social change the use of indignant language can be moving - by describing injustices and sufferings in the world there is an appeal to sympathy.</a:t>
            </a:r>
          </a:p>
          <a:p>
            <a:r>
              <a:rPr lang="en-US" dirty="0"/>
              <a:t>To ensure your audience feel the same way you do about your subject, use the pronouns we and our. This will help them to connect with your topic.</a:t>
            </a:r>
          </a:p>
          <a:p>
            <a:r>
              <a:rPr lang="en-US" dirty="0"/>
              <a:t>Rhetorical devices in persuasive </a:t>
            </a:r>
            <a:r>
              <a:rPr lang="en-US" dirty="0" smtClean="0"/>
              <a:t>writing</a:t>
            </a:r>
            <a:r>
              <a:rPr lang="en-US" dirty="0"/>
              <a:t> that use emotive language are similes, metaphors and anecdotes.</a:t>
            </a:r>
          </a:p>
          <a:p>
            <a:pPr marL="0" indent="0">
              <a:buNone/>
            </a:pPr>
            <a:r>
              <a:rPr lang="en-US" dirty="0"/>
              <a:t/>
            </a:r>
            <a:br>
              <a:rPr lang="en-US" dirty="0"/>
            </a:br>
            <a:endParaRPr lang="en-IN" dirty="0"/>
          </a:p>
        </p:txBody>
      </p:sp>
    </p:spTree>
    <p:extLst>
      <p:ext uri="{BB962C8B-B14F-4D97-AF65-F5344CB8AC3E}">
        <p14:creationId xmlns:p14="http://schemas.microsoft.com/office/powerpoint/2010/main" val="786611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74638"/>
            <a:ext cx="8075240" cy="562074"/>
          </a:xfrm>
        </p:spPr>
        <p:txBody>
          <a:bodyPr>
            <a:normAutofit fontScale="90000"/>
          </a:bodyPr>
          <a:lstStyle/>
          <a:p>
            <a:r>
              <a:rPr lang="en-IN" dirty="0" smtClean="0"/>
              <a:t>Reading Styles and Techniques</a:t>
            </a:r>
            <a:endParaRPr lang="en-IN" dirty="0"/>
          </a:p>
        </p:txBody>
      </p:sp>
      <p:sp>
        <p:nvSpPr>
          <p:cNvPr id="3" name="Content Placeholder 2"/>
          <p:cNvSpPr>
            <a:spLocks noGrp="1"/>
          </p:cNvSpPr>
          <p:nvPr>
            <p:ph idx="1"/>
          </p:nvPr>
        </p:nvSpPr>
        <p:spPr>
          <a:xfrm>
            <a:off x="539552" y="980728"/>
            <a:ext cx="8229600" cy="5688632"/>
          </a:xfrm>
        </p:spPr>
        <p:txBody>
          <a:bodyPr>
            <a:noAutofit/>
          </a:bodyPr>
          <a:lstStyle/>
          <a:p>
            <a:pPr marL="0" indent="0">
              <a:buNone/>
            </a:pPr>
            <a:r>
              <a:rPr lang="en-US" sz="1800" b="1" dirty="0" smtClean="0"/>
              <a:t>Reading Definition</a:t>
            </a:r>
          </a:p>
          <a:p>
            <a:pPr marL="0" indent="0">
              <a:buNone/>
            </a:pPr>
            <a:r>
              <a:rPr lang="en-US" sz="1800" dirty="0"/>
              <a:t>Reading is the process of extracting meaning from written or printed text. It involves decoding symbols (usually letters) to understand the words, sentences, and ideas conveyed by the author. Reading is not only about recognizing individual words but also comprehending the meaning and context behind them</a:t>
            </a:r>
            <a:r>
              <a:rPr lang="en-US" sz="1800" dirty="0" smtClean="0"/>
              <a:t>.</a:t>
            </a:r>
            <a:endParaRPr lang="en-US" sz="1800" dirty="0"/>
          </a:p>
          <a:p>
            <a:pPr marL="0" indent="0">
              <a:buNone/>
            </a:pPr>
            <a:endParaRPr lang="en-US" sz="1800" dirty="0"/>
          </a:p>
          <a:p>
            <a:pPr marL="0" indent="0">
              <a:buNone/>
            </a:pPr>
            <a:r>
              <a:rPr lang="en-US" sz="1800" dirty="0" smtClean="0"/>
              <a:t>Reading techniques are approaches to reading that you can employ to become a better and more accomplished reader. The techniques will help you read faster, understand better, and remember better.</a:t>
            </a:r>
            <a:endParaRPr lang="en-IN" sz="1800" dirty="0" smtClean="0"/>
          </a:p>
          <a:p>
            <a:pPr marL="0" indent="0">
              <a:buNone/>
            </a:pPr>
            <a:endParaRPr lang="en-US" sz="1800" b="1" dirty="0"/>
          </a:p>
          <a:p>
            <a:pPr marL="0" indent="0">
              <a:buNone/>
            </a:pPr>
            <a:r>
              <a:rPr lang="en-US" sz="1800" b="1" dirty="0" smtClean="0"/>
              <a:t>The </a:t>
            </a:r>
            <a:r>
              <a:rPr lang="en-US" sz="1800" b="1" dirty="0"/>
              <a:t>most productive reading techniques are </a:t>
            </a:r>
            <a:endParaRPr lang="en-US" sz="1800" b="1" dirty="0" smtClean="0"/>
          </a:p>
          <a:p>
            <a:r>
              <a:rPr lang="en-US" sz="1800" b="1" dirty="0" smtClean="0"/>
              <a:t>SQ3R </a:t>
            </a:r>
          </a:p>
          <a:p>
            <a:r>
              <a:rPr lang="en-US" sz="1800" b="1" dirty="0" smtClean="0"/>
              <a:t>skimming </a:t>
            </a:r>
          </a:p>
          <a:p>
            <a:r>
              <a:rPr lang="en-US" sz="1800" b="1" dirty="0" smtClean="0"/>
              <a:t>scanning</a:t>
            </a:r>
          </a:p>
          <a:p>
            <a:r>
              <a:rPr lang="en-US" sz="1800" b="1" dirty="0" smtClean="0"/>
              <a:t>active reading</a:t>
            </a:r>
          </a:p>
          <a:p>
            <a:r>
              <a:rPr lang="en-US" sz="1800" b="1" dirty="0" smtClean="0"/>
              <a:t>detailed reading </a:t>
            </a:r>
          </a:p>
          <a:p>
            <a:r>
              <a:rPr lang="en-US" sz="1800" b="1" dirty="0" smtClean="0"/>
              <a:t>speed reading</a:t>
            </a:r>
          </a:p>
          <a:p>
            <a:r>
              <a:rPr lang="en-US" sz="1800" b="1" dirty="0" smtClean="0"/>
              <a:t>Structure-Proposition-Evaluation reading</a:t>
            </a:r>
            <a:endParaRPr lang="en-US" sz="1800" dirty="0"/>
          </a:p>
          <a:p>
            <a:pPr marL="0" indent="0">
              <a:buNone/>
            </a:pPr>
            <a:r>
              <a:rPr lang="en-US" sz="1800" dirty="0" smtClean="0"/>
              <a:t/>
            </a:r>
            <a:br>
              <a:rPr lang="en-US" sz="1800" dirty="0" smtClean="0"/>
            </a:br>
            <a:endParaRPr lang="en-IN" sz="1800" dirty="0"/>
          </a:p>
        </p:txBody>
      </p:sp>
    </p:spTree>
    <p:extLst>
      <p:ext uri="{BB962C8B-B14F-4D97-AF65-F5344CB8AC3E}">
        <p14:creationId xmlns:p14="http://schemas.microsoft.com/office/powerpoint/2010/main" val="33041760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IN" dirty="0"/>
              <a:t>Speech Writing continue..</a:t>
            </a:r>
          </a:p>
        </p:txBody>
      </p:sp>
      <p:sp>
        <p:nvSpPr>
          <p:cNvPr id="3" name="Content Placeholder 2"/>
          <p:cNvSpPr>
            <a:spLocks noGrp="1"/>
          </p:cNvSpPr>
          <p:nvPr>
            <p:ph idx="1"/>
          </p:nvPr>
        </p:nvSpPr>
        <p:spPr>
          <a:xfrm>
            <a:off x="323528" y="836712"/>
            <a:ext cx="8496944" cy="5616624"/>
          </a:xfrm>
        </p:spPr>
        <p:txBody>
          <a:bodyPr>
            <a:normAutofit fontScale="47500" lnSpcReduction="20000"/>
          </a:bodyPr>
          <a:lstStyle/>
          <a:p>
            <a:pPr marL="0" indent="0">
              <a:buNone/>
            </a:pPr>
            <a:r>
              <a:rPr lang="en-US" sz="4000" b="1" dirty="0"/>
              <a:t>Questions</a:t>
            </a:r>
          </a:p>
          <a:p>
            <a:r>
              <a:rPr lang="en-US" dirty="0"/>
              <a:t>Questions are a powerful tool for getting your message across. They also can inspire thought from your audience. As the speaker is not intending to open a dialogue, questions are posed for the audience to respond intuitively with an answer. These questions could take the form of a literal or rhetorical question.</a:t>
            </a:r>
          </a:p>
          <a:p>
            <a:r>
              <a:rPr lang="en-US" dirty="0"/>
              <a:t>The use of rhetorical questions is a common feature of speech writing. It is used to encourage an audience to agree with the speaker on their own accord</a:t>
            </a:r>
            <a:r>
              <a:rPr lang="en-US" dirty="0" smtClean="0"/>
              <a:t>.</a:t>
            </a:r>
          </a:p>
          <a:p>
            <a:pPr marL="0" indent="0">
              <a:buNone/>
            </a:pPr>
            <a:endParaRPr lang="en-US" dirty="0"/>
          </a:p>
          <a:p>
            <a:pPr marL="0" indent="0">
              <a:buNone/>
            </a:pPr>
            <a:r>
              <a:rPr lang="en-US" sz="4000" b="1" dirty="0"/>
              <a:t>Quotes</a:t>
            </a:r>
          </a:p>
          <a:p>
            <a:r>
              <a:rPr lang="en-US" dirty="0"/>
              <a:t>Often speakers use quotes to reinforce the message of their speeches. Quotes are a fantastic device for setting the tone of your speech or delivering an idea in the best words possible. If you can’t think of how to say your message, why not pick a phrase which can?</a:t>
            </a:r>
          </a:p>
          <a:p>
            <a:r>
              <a:rPr lang="en-US" dirty="0"/>
              <a:t>A quote can also be used to add value to a speaker’s argument. If you use a quote from a highly respected source, this can give credibility to your voice.</a:t>
            </a:r>
          </a:p>
          <a:p>
            <a:r>
              <a:rPr lang="en-US" dirty="0"/>
              <a:t>It’s also another way to link your speech to what the audience already knows. If your audience </a:t>
            </a:r>
            <a:r>
              <a:rPr lang="en-US" dirty="0" smtClean="0"/>
              <a:t>recognizes </a:t>
            </a:r>
            <a:r>
              <a:rPr lang="en-US" dirty="0"/>
              <a:t>the quote, they will connect how they feel or think about it to your speech. The desired impact can be achieved by carefully selecting the right quotes when speech writing</a:t>
            </a:r>
            <a:r>
              <a:rPr lang="en-US" dirty="0" smtClean="0"/>
              <a:t>.</a:t>
            </a:r>
          </a:p>
          <a:p>
            <a:pPr marL="0" indent="0">
              <a:buNone/>
            </a:pPr>
            <a:endParaRPr lang="en-US" dirty="0"/>
          </a:p>
          <a:p>
            <a:pPr marL="0" indent="0">
              <a:buNone/>
            </a:pPr>
            <a:r>
              <a:rPr lang="en-US" sz="4000" b="1" dirty="0"/>
              <a:t>Silence</a:t>
            </a:r>
          </a:p>
          <a:p>
            <a:r>
              <a:rPr lang="en-US" dirty="0"/>
              <a:t>When you are speech writing, it is important to remember how the words will sound off the page. One of the most commanding techniques public speakers use is silence. Sound simple right?</a:t>
            </a:r>
          </a:p>
          <a:p>
            <a:r>
              <a:rPr lang="en-US" dirty="0"/>
              <a:t>Pausing or eliciting a silence within the flow of your speech can create a monumental impact. Choosing a silence at the correct time gives the listener a chance to absorb, reflect and review your message. This is a fantastic way of keeping the audience focused and engaged. It gives them time to rest and let the message sink in. There’s a reason from the phrase “dramatic pause”.</a:t>
            </a:r>
          </a:p>
          <a:p>
            <a:r>
              <a:rPr lang="en-US" dirty="0"/>
              <a:t>Conversely, the best way to keep your audience’s attention is saying nothing at all. With silence, you build anticipation in the audience. You’re provoking them to wonder what you’ll say next. Silence installs an idea that your words are too important to be hurried, they deserve time and space to be told. This is why every great speechwriter will indicate where to add silence in their work.</a:t>
            </a:r>
          </a:p>
          <a:p>
            <a:pPr marL="0" indent="0">
              <a:buNone/>
            </a:pPr>
            <a:r>
              <a:rPr lang="en-US" dirty="0"/>
              <a:t/>
            </a:r>
            <a:br>
              <a:rPr lang="en-US" dirty="0"/>
            </a:br>
            <a:endParaRPr lang="en-IN" dirty="0"/>
          </a:p>
        </p:txBody>
      </p:sp>
    </p:spTree>
    <p:extLst>
      <p:ext uri="{BB962C8B-B14F-4D97-AF65-F5344CB8AC3E}">
        <p14:creationId xmlns:p14="http://schemas.microsoft.com/office/powerpoint/2010/main" val="9107907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Autofit/>
          </a:bodyPr>
          <a:lstStyle/>
          <a:p>
            <a:r>
              <a:rPr lang="en-IN" sz="2400" dirty="0" smtClean="0"/>
              <a:t>Minutes</a:t>
            </a:r>
            <a:endParaRPr lang="en-IN" sz="2400" dirty="0"/>
          </a:p>
        </p:txBody>
      </p:sp>
      <p:sp>
        <p:nvSpPr>
          <p:cNvPr id="3" name="Content Placeholder 2"/>
          <p:cNvSpPr>
            <a:spLocks noGrp="1"/>
          </p:cNvSpPr>
          <p:nvPr>
            <p:ph idx="1"/>
          </p:nvPr>
        </p:nvSpPr>
        <p:spPr>
          <a:xfrm>
            <a:off x="251520" y="764704"/>
            <a:ext cx="8784976" cy="5976664"/>
          </a:xfrm>
        </p:spPr>
        <p:txBody>
          <a:bodyPr>
            <a:noAutofit/>
          </a:bodyPr>
          <a:lstStyle/>
          <a:p>
            <a:pPr marL="0" indent="0">
              <a:buNone/>
            </a:pPr>
            <a:r>
              <a:rPr lang="en-US" sz="1400" b="1" dirty="0" smtClean="0"/>
              <a:t>Minutes Writing</a:t>
            </a:r>
          </a:p>
          <a:p>
            <a:pPr marL="0" indent="0">
              <a:buNone/>
            </a:pPr>
            <a:r>
              <a:rPr lang="en-US" sz="1400" dirty="0" smtClean="0"/>
              <a:t>Minutes writing</a:t>
            </a:r>
            <a:r>
              <a:rPr lang="en-US" sz="1400" dirty="0"/>
              <a:t> </a:t>
            </a:r>
            <a:r>
              <a:rPr lang="en-US" sz="1400" dirty="0" smtClean="0"/>
              <a:t> </a:t>
            </a:r>
            <a:r>
              <a:rPr lang="en-US" sz="1400" dirty="0"/>
              <a:t>is the process of documenting the key points, decisions, and actions taken during a </a:t>
            </a:r>
            <a:r>
              <a:rPr lang="en-US" sz="1400" dirty="0" smtClean="0"/>
              <a:t>meeting</a:t>
            </a:r>
            <a:endParaRPr lang="en-IN" sz="1400" b="1" dirty="0"/>
          </a:p>
          <a:p>
            <a:r>
              <a:rPr lang="en-US" sz="1400" b="1" dirty="0"/>
              <a:t>Record Keeping:</a:t>
            </a:r>
            <a:r>
              <a:rPr lang="en-US" sz="1400" dirty="0"/>
              <a:t> During a meeting, someone usually takes notes to capture what was discussed, any decisions made, and tasks assigned. These notes form the basis of the meeting minutes.</a:t>
            </a:r>
          </a:p>
          <a:p>
            <a:r>
              <a:rPr lang="en-US" sz="1400" b="1" dirty="0"/>
              <a:t>Organization:</a:t>
            </a:r>
            <a:r>
              <a:rPr lang="en-US" sz="1400" dirty="0"/>
              <a:t> After the meeting, these notes are organized into a formal document called "meeting minutes." This document typically includes details such as the date and time of the meeting, attendees, agenda items, discussions, decisions, and action </a:t>
            </a:r>
            <a:r>
              <a:rPr lang="en-US" sz="1400" dirty="0" smtClean="0"/>
              <a:t>item</a:t>
            </a:r>
            <a:r>
              <a:rPr lang="en-US" sz="1400" dirty="0"/>
              <a:t/>
            </a:r>
            <a:br>
              <a:rPr lang="en-US" sz="1400" dirty="0"/>
            </a:br>
            <a:endParaRPr lang="en-IN" sz="1400" b="1" dirty="0" smtClean="0"/>
          </a:p>
          <a:p>
            <a:pPr marL="0" indent="0">
              <a:buNone/>
            </a:pPr>
            <a:r>
              <a:rPr lang="en-IN" sz="1400" b="1" dirty="0" smtClean="0"/>
              <a:t>write </a:t>
            </a:r>
            <a:r>
              <a:rPr lang="en-IN" sz="1400" b="1" dirty="0"/>
              <a:t>meeting minutes reports</a:t>
            </a:r>
          </a:p>
          <a:p>
            <a:r>
              <a:rPr lang="en-US" sz="1400" dirty="0"/>
              <a:t>Following are 10 steps that can help you compose an effective meeting minutes report</a:t>
            </a:r>
            <a:r>
              <a:rPr lang="en-US" sz="1400" dirty="0" smtClean="0"/>
              <a:t>:</a:t>
            </a:r>
          </a:p>
          <a:p>
            <a:pPr marL="0" indent="0">
              <a:buNone/>
            </a:pPr>
            <a:r>
              <a:rPr lang="en-US" sz="1400" b="1" dirty="0" smtClean="0"/>
              <a:t>1</a:t>
            </a:r>
            <a:r>
              <a:rPr lang="en-US" sz="1400" b="1" dirty="0"/>
              <a:t>. Make an outline</a:t>
            </a:r>
          </a:p>
          <a:p>
            <a:r>
              <a:rPr lang="en-US" sz="1400" dirty="0"/>
              <a:t>Prior to the meeting, create an outline by picking or designing a template. Make sure that your template includes different sections, such as for meeting participants or next steps, to help you organize your notes as you take them. Some professionals also find it useful to design an outline by including each item on the meeting agenda. As the meeting occurs, you can then arrange your notes so that each of your points connects to a clear overall </a:t>
            </a:r>
            <a:r>
              <a:rPr lang="en-US" sz="1400" dirty="0" smtClean="0"/>
              <a:t>topic.</a:t>
            </a:r>
          </a:p>
          <a:p>
            <a:pPr marL="0" indent="0">
              <a:buNone/>
            </a:pPr>
            <a:endParaRPr lang="en-US" sz="1400" dirty="0" smtClean="0"/>
          </a:p>
          <a:p>
            <a:pPr marL="0" indent="0">
              <a:buNone/>
            </a:pPr>
            <a:r>
              <a:rPr lang="en-US" sz="1400" b="1" dirty="0" smtClean="0"/>
              <a:t>2</a:t>
            </a:r>
            <a:r>
              <a:rPr lang="en-US" sz="1400" b="1" dirty="0"/>
              <a:t>. Include factual information</a:t>
            </a:r>
          </a:p>
          <a:p>
            <a:r>
              <a:rPr lang="en-US" sz="1400" dirty="0"/>
              <a:t>Add factual details, such as where and when the meeting takes place. Include a list of the meeting's participants. During the meeting, you can then note on the minutes report which participants arrived, such as by placing a checkmark next to their </a:t>
            </a:r>
            <a:r>
              <a:rPr lang="en-US" sz="1400" dirty="0" smtClean="0"/>
              <a:t>names.</a:t>
            </a:r>
            <a:r>
              <a:rPr lang="en-US" sz="1400" dirty="0"/>
              <a:t> </a:t>
            </a:r>
            <a:endParaRPr lang="en-US" sz="1400" dirty="0" smtClean="0"/>
          </a:p>
          <a:p>
            <a:pPr marL="0" indent="0">
              <a:buNone/>
            </a:pPr>
            <a:endParaRPr lang="en-US" sz="1400" b="1" dirty="0"/>
          </a:p>
        </p:txBody>
      </p:sp>
    </p:spTree>
    <p:extLst>
      <p:ext uri="{BB962C8B-B14F-4D97-AF65-F5344CB8AC3E}">
        <p14:creationId xmlns:p14="http://schemas.microsoft.com/office/powerpoint/2010/main" val="30902728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rmAutofit fontScale="90000"/>
          </a:bodyPr>
          <a:lstStyle/>
          <a:p>
            <a:r>
              <a:rPr lang="en-IN" dirty="0" smtClean="0"/>
              <a:t>Minutes Continue..</a:t>
            </a:r>
            <a:endParaRPr lang="en-IN" dirty="0"/>
          </a:p>
        </p:txBody>
      </p:sp>
      <p:sp>
        <p:nvSpPr>
          <p:cNvPr id="3" name="Content Placeholder 2"/>
          <p:cNvSpPr>
            <a:spLocks noGrp="1"/>
          </p:cNvSpPr>
          <p:nvPr>
            <p:ph idx="1"/>
          </p:nvPr>
        </p:nvSpPr>
        <p:spPr>
          <a:xfrm>
            <a:off x="457200" y="692696"/>
            <a:ext cx="8229600" cy="5832648"/>
          </a:xfrm>
        </p:spPr>
        <p:txBody>
          <a:bodyPr>
            <a:noAutofit/>
          </a:bodyPr>
          <a:lstStyle/>
          <a:p>
            <a:pPr marL="0" indent="0">
              <a:buNone/>
            </a:pPr>
            <a:r>
              <a:rPr lang="en-US" sz="1400" b="1" dirty="0"/>
              <a:t>3. Write down the purpose</a:t>
            </a:r>
          </a:p>
          <a:p>
            <a:r>
              <a:rPr lang="en-US" sz="1400" dirty="0"/>
              <a:t>Record the purpose of the meeting as either the meeting title or as a distinct section. Some meetings may encompass a range of ideas and conversations. Including the meeting purpose in your report can help you synthesize the most important topics of conversation.</a:t>
            </a:r>
          </a:p>
          <a:p>
            <a:pPr marL="0" indent="0">
              <a:buNone/>
            </a:pPr>
            <a:endParaRPr lang="en-US" sz="1400" b="1" dirty="0"/>
          </a:p>
          <a:p>
            <a:pPr marL="0" indent="0">
              <a:buNone/>
            </a:pPr>
            <a:r>
              <a:rPr lang="en-US" sz="1400" dirty="0">
                <a:hlinkClick r:id="rId2"/>
              </a:rPr>
              <a:t> </a:t>
            </a:r>
            <a:r>
              <a:rPr lang="en-US" sz="1400" b="1" dirty="0"/>
              <a:t>4. Record decisions made</a:t>
            </a:r>
          </a:p>
          <a:p>
            <a:r>
              <a:rPr lang="en-US" sz="1400" dirty="0"/>
              <a:t>Write down any decisions made during the meeting. If these decisions involved a vote, include a tally of how many people voted for each option. You might also want to keep track of how many people voted for options that ultimately the meeting participants didn't decide to pursue. This way, if the rejected or accepted decision becomes a conversation topic at a future meeting, participants can refer back to the minutes report.</a:t>
            </a:r>
            <a:br>
              <a:rPr lang="en-US" sz="1400" dirty="0"/>
            </a:br>
            <a:endParaRPr lang="en-US" sz="1400" dirty="0" smtClean="0"/>
          </a:p>
          <a:p>
            <a:pPr marL="0" indent="0">
              <a:buNone/>
            </a:pPr>
            <a:r>
              <a:rPr lang="en-US" sz="1400" b="1" dirty="0" smtClean="0"/>
              <a:t>5.Edit </a:t>
            </a:r>
            <a:r>
              <a:rPr lang="en-US" sz="1400" b="1" dirty="0"/>
              <a:t>and proofread</a:t>
            </a:r>
          </a:p>
          <a:p>
            <a:r>
              <a:rPr lang="en-US" sz="1400" dirty="0"/>
              <a:t>Before you send the meeting minutes to participants or stakeholders, standardize the formatting. For example, if you used a combination of bullet points and numbers to represent the same types of main ideas, switch to using one consistently. As another example, if you find that some sections on your meeting minutes report seem long, you can create additional sections to make this document easier for others to quickly read. Be sure to also fix any slight errors, such as grammatical issues, typos or spelling mistakes.</a:t>
            </a:r>
            <a:endParaRPr lang="en-US" sz="1400" b="1" dirty="0"/>
          </a:p>
          <a:p>
            <a:pPr marL="0" indent="0">
              <a:buNone/>
            </a:pPr>
            <a:r>
              <a:rPr lang="en-US" sz="1400" b="1" dirty="0" smtClean="0"/>
              <a:t>6. </a:t>
            </a:r>
            <a:r>
              <a:rPr lang="en-US" sz="1400" b="1" dirty="0"/>
              <a:t>Attach supplementary documents</a:t>
            </a:r>
          </a:p>
          <a:p>
            <a:r>
              <a:rPr lang="en-US" sz="1400" dirty="0"/>
              <a:t>Attach or link to any relevant supplementary documents when you send out the meeting minutes. These supplementary materials may include any documents referenced during the meeting that can help provide your colleagues with a more comprehensive understanding of what happened at the meeting or what actionable items they can perform next. Potential supplementary documents might include KPI reports, updated project schedules or issues logs.</a:t>
            </a:r>
            <a:br>
              <a:rPr lang="en-US" sz="1400" dirty="0"/>
            </a:br>
            <a:endParaRPr lang="en-IN" sz="1400" dirty="0"/>
          </a:p>
          <a:p>
            <a:pPr marL="0" indent="0">
              <a:buNone/>
            </a:pPr>
            <a:endParaRPr lang="en-US" sz="1400" b="1" dirty="0" smtClean="0"/>
          </a:p>
        </p:txBody>
      </p:sp>
    </p:spTree>
    <p:extLst>
      <p:ext uri="{BB962C8B-B14F-4D97-AF65-F5344CB8AC3E}">
        <p14:creationId xmlns:p14="http://schemas.microsoft.com/office/powerpoint/2010/main" val="35429792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smtClean="0"/>
              <a:t>Communication Aids</a:t>
            </a:r>
            <a:endParaRPr lang="en-IN" dirty="0"/>
          </a:p>
        </p:txBody>
      </p:sp>
      <p:sp>
        <p:nvSpPr>
          <p:cNvPr id="3" name="Content Placeholder 2"/>
          <p:cNvSpPr>
            <a:spLocks noGrp="1"/>
          </p:cNvSpPr>
          <p:nvPr>
            <p:ph idx="1"/>
          </p:nvPr>
        </p:nvSpPr>
        <p:spPr>
          <a:xfrm>
            <a:off x="457200" y="908720"/>
            <a:ext cx="8229600" cy="5616624"/>
          </a:xfrm>
        </p:spPr>
        <p:txBody>
          <a:bodyPr>
            <a:normAutofit fontScale="47500" lnSpcReduction="20000"/>
          </a:bodyPr>
          <a:lstStyle/>
          <a:p>
            <a:pPr marL="0" indent="0">
              <a:buNone/>
            </a:pPr>
            <a:r>
              <a:rPr lang="en-US" sz="2900" b="1" dirty="0"/>
              <a:t>Introduction:</a:t>
            </a:r>
            <a:endParaRPr lang="en-US" sz="2900" dirty="0"/>
          </a:p>
          <a:p>
            <a:r>
              <a:rPr lang="en-US" sz="2900" dirty="0"/>
              <a:t>Communication aids are tools and devices designed to assist individuals with communication difficulties.</a:t>
            </a:r>
          </a:p>
          <a:p>
            <a:r>
              <a:rPr lang="en-US" sz="2900" dirty="0"/>
              <a:t>These aids are crucial for individuals with speech impairments, language disorders, or other communication challenges.</a:t>
            </a:r>
          </a:p>
          <a:p>
            <a:r>
              <a:rPr lang="en-US" sz="2900" dirty="0"/>
              <a:t>Communication aids range from simple, low-tech solutions to sophisticated high-tech devices.</a:t>
            </a:r>
          </a:p>
          <a:p>
            <a:pPr marL="0" indent="0">
              <a:buNone/>
            </a:pPr>
            <a:r>
              <a:rPr lang="en-US" sz="2900" b="1" dirty="0" smtClean="0"/>
              <a:t>Types </a:t>
            </a:r>
            <a:r>
              <a:rPr lang="en-US" sz="2900" b="1" dirty="0"/>
              <a:t>of Communication Aids:</a:t>
            </a:r>
            <a:endParaRPr lang="en-US" sz="2900" dirty="0"/>
          </a:p>
          <a:p>
            <a:r>
              <a:rPr lang="en-US" sz="2900" b="1" dirty="0"/>
              <a:t>Low-Tech Aids:</a:t>
            </a:r>
            <a:endParaRPr lang="en-US" sz="2900" dirty="0"/>
          </a:p>
          <a:p>
            <a:pPr marL="457200" lvl="1" indent="0">
              <a:buNone/>
            </a:pPr>
            <a:r>
              <a:rPr lang="en-US" sz="2900" b="1" dirty="0"/>
              <a:t>Picture Communication Boards</a:t>
            </a:r>
            <a:r>
              <a:rPr lang="en-US" sz="2900" dirty="0"/>
              <a:t>: Boards with pictures or symbols representing words, phrases, or concepts.</a:t>
            </a:r>
          </a:p>
          <a:p>
            <a:pPr marL="457200" lvl="1" indent="0">
              <a:buNone/>
            </a:pPr>
            <a:r>
              <a:rPr lang="en-US" sz="2900" b="1" dirty="0"/>
              <a:t>Communication Books</a:t>
            </a:r>
            <a:r>
              <a:rPr lang="en-US" sz="2900" dirty="0"/>
              <a:t>: Books containing pictures, symbols, or written words for communication.</a:t>
            </a:r>
          </a:p>
          <a:p>
            <a:pPr marL="457200" lvl="1" indent="0">
              <a:buNone/>
            </a:pPr>
            <a:r>
              <a:rPr lang="en-US" sz="2900" b="1" dirty="0"/>
              <a:t>Communication Charts</a:t>
            </a:r>
            <a:r>
              <a:rPr lang="en-US" sz="2900" dirty="0"/>
              <a:t>: Charts with commonly used phrases or expressions for quick reference.</a:t>
            </a:r>
          </a:p>
          <a:p>
            <a:r>
              <a:rPr lang="en-US" sz="2900" b="1" dirty="0"/>
              <a:t>High-Tech Aids:</a:t>
            </a:r>
            <a:endParaRPr lang="en-US" sz="2900" dirty="0"/>
          </a:p>
          <a:p>
            <a:pPr marL="457200" lvl="1" indent="0">
              <a:buNone/>
            </a:pPr>
            <a:r>
              <a:rPr lang="en-US" sz="2900" b="1" dirty="0"/>
              <a:t>Augmentative and Alternative Communication (AAC) Devices</a:t>
            </a:r>
            <a:r>
              <a:rPr lang="en-US" sz="2900" dirty="0"/>
              <a:t>: Electronic devices with customizable communication grids, text-to-speech capabilities, and voice output.</a:t>
            </a:r>
          </a:p>
          <a:p>
            <a:pPr marL="457200" lvl="1" indent="0">
              <a:buNone/>
            </a:pPr>
            <a:r>
              <a:rPr lang="en-US" sz="2900" b="1" dirty="0"/>
              <a:t>Speech-generating Devices (SGDs)</a:t>
            </a:r>
            <a:r>
              <a:rPr lang="en-US" sz="2900" dirty="0"/>
              <a:t>: Devices specifically designed for individuals who are unable to speak or have limited speech abilities.</a:t>
            </a:r>
          </a:p>
          <a:p>
            <a:pPr marL="457200" lvl="1" indent="0">
              <a:buNone/>
            </a:pPr>
            <a:r>
              <a:rPr lang="en-US" sz="2900" b="1" dirty="0"/>
              <a:t>Computer-Based Communication Systems</a:t>
            </a:r>
            <a:r>
              <a:rPr lang="en-US" sz="2900" dirty="0"/>
              <a:t>: Software programs and applications that facilitate communication through typing, text-to-speech, or symbol selection.</a:t>
            </a:r>
          </a:p>
          <a:p>
            <a:r>
              <a:rPr lang="en-US" sz="2900" b="1" dirty="0"/>
              <a:t>Specialized Aids:</a:t>
            </a:r>
            <a:endParaRPr lang="en-US" sz="2900" dirty="0"/>
          </a:p>
          <a:p>
            <a:pPr marL="457200" lvl="1" indent="0">
              <a:buNone/>
            </a:pPr>
            <a:r>
              <a:rPr lang="en-US" sz="2900" b="1" dirty="0"/>
              <a:t>Eye-Tracking Systems</a:t>
            </a:r>
            <a:r>
              <a:rPr lang="en-US" sz="2900" dirty="0"/>
              <a:t>: Devices that track eye movements to control communication devices or computers.</a:t>
            </a:r>
          </a:p>
          <a:p>
            <a:pPr marL="457200" lvl="1" indent="0">
              <a:buNone/>
            </a:pPr>
            <a:r>
              <a:rPr lang="en-US" sz="2900" b="1" dirty="0"/>
              <a:t>Head-Pointing Systems</a:t>
            </a:r>
            <a:r>
              <a:rPr lang="en-US" sz="2900" dirty="0"/>
              <a:t>: Systems that enable individuals to control devices using head movements.</a:t>
            </a:r>
          </a:p>
          <a:p>
            <a:pPr marL="457200" lvl="1" indent="0">
              <a:buNone/>
            </a:pPr>
            <a:r>
              <a:rPr lang="en-US" sz="2900" b="1" dirty="0"/>
              <a:t>Switch Access Devices</a:t>
            </a:r>
            <a:r>
              <a:rPr lang="en-US" sz="2900" dirty="0"/>
              <a:t>: Tools that allow users to interact with communication aids using switches or buttons.</a:t>
            </a:r>
          </a:p>
          <a:p>
            <a:pPr marL="0" indent="0">
              <a:buNone/>
            </a:pPr>
            <a:endParaRPr lang="en-IN" dirty="0"/>
          </a:p>
        </p:txBody>
      </p:sp>
    </p:spTree>
    <p:extLst>
      <p:ext uri="{BB962C8B-B14F-4D97-AF65-F5344CB8AC3E}">
        <p14:creationId xmlns:p14="http://schemas.microsoft.com/office/powerpoint/2010/main" val="37246251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a:t>Communication </a:t>
            </a:r>
            <a:r>
              <a:rPr lang="en-IN" dirty="0" smtClean="0"/>
              <a:t>Aids continue..</a:t>
            </a:r>
            <a:endParaRPr lang="en-IN" dirty="0"/>
          </a:p>
        </p:txBody>
      </p:sp>
      <p:sp>
        <p:nvSpPr>
          <p:cNvPr id="3" name="Content Placeholder 2"/>
          <p:cNvSpPr>
            <a:spLocks noGrp="1"/>
          </p:cNvSpPr>
          <p:nvPr>
            <p:ph idx="1"/>
          </p:nvPr>
        </p:nvSpPr>
        <p:spPr>
          <a:xfrm>
            <a:off x="457200" y="1052736"/>
            <a:ext cx="8229600" cy="5400600"/>
          </a:xfrm>
        </p:spPr>
        <p:txBody>
          <a:bodyPr>
            <a:normAutofit/>
          </a:bodyPr>
          <a:lstStyle/>
          <a:p>
            <a:pPr marL="0" indent="0">
              <a:buNone/>
            </a:pPr>
            <a:r>
              <a:rPr lang="en-US" sz="1600" b="1" dirty="0"/>
              <a:t>Benefits of Communication Aids:</a:t>
            </a:r>
            <a:endParaRPr lang="en-US" sz="1600" dirty="0"/>
          </a:p>
          <a:p>
            <a:r>
              <a:rPr lang="en-US" sz="1600" b="1" dirty="0"/>
              <a:t>Enhanced Communication</a:t>
            </a:r>
            <a:r>
              <a:rPr lang="en-US" sz="1600" dirty="0"/>
              <a:t>: Aids facilitate effective communication, enabling individuals to express their thoughts, needs, and emotions.</a:t>
            </a:r>
          </a:p>
          <a:p>
            <a:r>
              <a:rPr lang="en-US" sz="1600" b="1" dirty="0"/>
              <a:t>Increased Independence</a:t>
            </a:r>
            <a:r>
              <a:rPr lang="en-US" sz="1600" dirty="0"/>
              <a:t>: Aids empower individuals to communicate independently, reducing reliance on others for communication support.</a:t>
            </a:r>
          </a:p>
          <a:p>
            <a:r>
              <a:rPr lang="en-US" sz="1600" b="1" dirty="0"/>
              <a:t>Improved Social Interaction</a:t>
            </a:r>
            <a:r>
              <a:rPr lang="en-US" sz="1600" dirty="0"/>
              <a:t>: Aids promote social interaction and inclusion by enabling individuals to engage with others more effectively.</a:t>
            </a:r>
          </a:p>
          <a:p>
            <a:r>
              <a:rPr lang="en-US" sz="1600" b="1" dirty="0"/>
              <a:t>Enhanced Quality of Life</a:t>
            </a:r>
            <a:r>
              <a:rPr lang="en-US" sz="1600" dirty="0"/>
              <a:t>: By improving communication abilities, aids contribute to a higher quality of life and greater participation in various aspects of daily living</a:t>
            </a:r>
            <a:r>
              <a:rPr lang="en-US" sz="1600" dirty="0" smtClean="0"/>
              <a:t>.</a:t>
            </a:r>
          </a:p>
          <a:p>
            <a:endParaRPr lang="en-US" sz="1600" dirty="0"/>
          </a:p>
          <a:p>
            <a:pPr marL="0" indent="0">
              <a:buNone/>
            </a:pPr>
            <a:endParaRPr lang="en-IN" sz="1600" dirty="0"/>
          </a:p>
        </p:txBody>
      </p:sp>
    </p:spTree>
    <p:extLst>
      <p:ext uri="{BB962C8B-B14F-4D97-AF65-F5344CB8AC3E}">
        <p14:creationId xmlns:p14="http://schemas.microsoft.com/office/powerpoint/2010/main" val="39203919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IN" dirty="0" smtClean="0"/>
              <a:t>Agenda writing</a:t>
            </a:r>
            <a:endParaRPr lang="en-IN" dirty="0"/>
          </a:p>
        </p:txBody>
      </p:sp>
      <p:sp>
        <p:nvSpPr>
          <p:cNvPr id="3" name="Content Placeholder 2"/>
          <p:cNvSpPr>
            <a:spLocks noGrp="1"/>
          </p:cNvSpPr>
          <p:nvPr>
            <p:ph idx="1"/>
          </p:nvPr>
        </p:nvSpPr>
        <p:spPr>
          <a:xfrm>
            <a:off x="251520" y="908720"/>
            <a:ext cx="8712968" cy="5616624"/>
          </a:xfrm>
        </p:spPr>
        <p:txBody>
          <a:bodyPr>
            <a:normAutofit fontScale="55000" lnSpcReduction="20000"/>
          </a:bodyPr>
          <a:lstStyle/>
          <a:p>
            <a:pPr marL="0" indent="0">
              <a:buNone/>
            </a:pPr>
            <a:r>
              <a:rPr lang="en-US" sz="3500" b="1" dirty="0" smtClean="0"/>
              <a:t>Meeting Agenda</a:t>
            </a:r>
          </a:p>
          <a:p>
            <a:pPr marL="0" indent="0">
              <a:buNone/>
            </a:pPr>
            <a:endParaRPr lang="en-US" dirty="0"/>
          </a:p>
          <a:p>
            <a:pPr marL="0" indent="0">
              <a:buNone/>
            </a:pPr>
            <a:r>
              <a:rPr lang="en-US" dirty="0" smtClean="0"/>
              <a:t>A </a:t>
            </a:r>
            <a:r>
              <a:rPr lang="en-US" dirty="0"/>
              <a:t>meeting agenda is a list of topics or activities that you want to cover during the meeting. The primary aim of the agenda is to provide attendees with a clear picture of what will happen during the meeting, who will lead each task and how long each step may take. Having this knowledge before and during the meeting can support an effective discussion</a:t>
            </a:r>
            <a:r>
              <a:rPr lang="en-US" dirty="0" smtClean="0"/>
              <a:t>.</a:t>
            </a:r>
          </a:p>
          <a:p>
            <a:pPr marL="0" indent="0">
              <a:buNone/>
            </a:pPr>
            <a:r>
              <a:rPr lang="en-US" sz="3500" b="1" dirty="0" smtClean="0"/>
              <a:t>Steps in writing agenda</a:t>
            </a:r>
          </a:p>
          <a:p>
            <a:pPr marL="0" indent="0">
              <a:buNone/>
            </a:pPr>
            <a:endParaRPr lang="en-US" sz="3500" b="1" dirty="0"/>
          </a:p>
          <a:p>
            <a:pPr marL="0" indent="0">
              <a:buNone/>
            </a:pPr>
            <a:r>
              <a:rPr lang="en-US" b="1" dirty="0" smtClean="0"/>
              <a:t>1</a:t>
            </a:r>
            <a:r>
              <a:rPr lang="en-US" b="1" dirty="0"/>
              <a:t>. Identify the meeting's goal</a:t>
            </a:r>
          </a:p>
          <a:p>
            <a:r>
              <a:rPr lang="en-US" dirty="0"/>
              <a:t>When you start with your goal, you can ensure that the meeting's purpose is clear and that every activity you wish to do meets your objective. Creating a meeting goal can help the participants stay as attentive as possible. A meeting goal to approve the company's monthly advertising budget, for example, is more realistic than a goal to reduce total spending</a:t>
            </a:r>
            <a:r>
              <a:rPr lang="en-US" dirty="0" smtClean="0"/>
              <a:t>.</a:t>
            </a:r>
          </a:p>
          <a:p>
            <a:pPr marL="0" indent="0">
              <a:buNone/>
            </a:pPr>
            <a:r>
              <a:rPr lang="en-US" b="1" dirty="0" smtClean="0"/>
              <a:t>2</a:t>
            </a:r>
            <a:r>
              <a:rPr lang="en-US" b="1" dirty="0"/>
              <a:t>. Seek input from the participants</a:t>
            </a:r>
          </a:p>
          <a:p>
            <a:r>
              <a:rPr lang="en-US" dirty="0"/>
              <a:t>If you want to keep your attendees involved throughout the meeting, get their feedback ahead of time so you can make sure the meeting meets their needs. You may ask them to share their questions regarding the topics or can address any suggestions they have. Once you get a list of suggestions from the participants, you can review them and select which ones to use</a:t>
            </a:r>
            <a:r>
              <a:rPr lang="en-US" dirty="0" smtClean="0"/>
              <a:t>.</a:t>
            </a:r>
          </a:p>
          <a:p>
            <a:pPr marL="0" indent="0">
              <a:buNone/>
            </a:pPr>
            <a:r>
              <a:rPr lang="en-US" b="1" dirty="0" smtClean="0"/>
              <a:t>3</a:t>
            </a:r>
            <a:r>
              <a:rPr lang="en-US" b="1" dirty="0"/>
              <a:t>. Prepare the list of questions that you want to address</a:t>
            </a:r>
          </a:p>
          <a:p>
            <a:r>
              <a:rPr lang="en-US" dirty="0"/>
              <a:t>To create a list of questions for the meeting, you may start by understanding your meeting's goal. Then you may review the subjects you want to address. On some agendas, a topic is merely a phrase, such as "rental equipment." However, by expressing discussion points as questions, you may explain the objective of each agenda item. These prompts can help you assure you are inviting conversation and obtaining all the data you need for each agenda item</a:t>
            </a:r>
            <a:r>
              <a:rPr lang="en-US" dirty="0" smtClean="0"/>
              <a:t>.</a:t>
            </a:r>
          </a:p>
          <a:p>
            <a:pPr marL="0" indent="0">
              <a:buNone/>
            </a:pPr>
            <a:r>
              <a:rPr lang="en-US" b="1" dirty="0" smtClean="0"/>
              <a:t>4</a:t>
            </a:r>
            <a:r>
              <a:rPr lang="en-US" b="1" dirty="0"/>
              <a:t>. Determine the goal of each task</a:t>
            </a:r>
          </a:p>
          <a:p>
            <a:r>
              <a:rPr lang="en-US" dirty="0"/>
              <a:t>It is best practice to make sure each task you do during your meeting has a specific goal. These goals may be to provide information, get feedback or make a choice. Note the reason for each task as you move through your schedule. This phase will assist meeting participants in understanding when you need their opinion and when you need to make a decision</a:t>
            </a:r>
            <a:r>
              <a:rPr lang="en-US" dirty="0" smtClean="0"/>
              <a:t>.</a:t>
            </a:r>
          </a:p>
          <a:p>
            <a:pPr marL="0" indent="0">
              <a:buNone/>
            </a:pPr>
            <a:endParaRPr lang="en-IN" dirty="0"/>
          </a:p>
        </p:txBody>
      </p:sp>
    </p:spTree>
    <p:extLst>
      <p:ext uri="{BB962C8B-B14F-4D97-AF65-F5344CB8AC3E}">
        <p14:creationId xmlns:p14="http://schemas.microsoft.com/office/powerpoint/2010/main" val="3012913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IN" dirty="0"/>
              <a:t>Agenda </a:t>
            </a:r>
            <a:r>
              <a:rPr lang="en-IN" dirty="0" smtClean="0"/>
              <a:t>writing continue..</a:t>
            </a:r>
            <a:endParaRPr lang="en-IN" dirty="0"/>
          </a:p>
        </p:txBody>
      </p:sp>
      <p:sp>
        <p:nvSpPr>
          <p:cNvPr id="3" name="Content Placeholder 2"/>
          <p:cNvSpPr>
            <a:spLocks noGrp="1"/>
          </p:cNvSpPr>
          <p:nvPr>
            <p:ph idx="1"/>
          </p:nvPr>
        </p:nvSpPr>
        <p:spPr>
          <a:xfrm>
            <a:off x="457200" y="764704"/>
            <a:ext cx="8229600" cy="5760640"/>
          </a:xfrm>
        </p:spPr>
        <p:txBody>
          <a:bodyPr>
            <a:normAutofit fontScale="70000" lnSpcReduction="20000"/>
          </a:bodyPr>
          <a:lstStyle/>
          <a:p>
            <a:pPr marL="0" indent="0">
              <a:buNone/>
            </a:pPr>
            <a:r>
              <a:rPr lang="en-US" b="1" dirty="0"/>
              <a:t>5. Calculate how much time you will spend on each task</a:t>
            </a:r>
          </a:p>
          <a:p>
            <a:r>
              <a:rPr lang="en-US" dirty="0" smtClean="0"/>
              <a:t> This </a:t>
            </a:r>
            <a:r>
              <a:rPr lang="en-US" dirty="0"/>
              <a:t>section of the agenda guarantees that you have adequate time to cover all the items on  </a:t>
            </a:r>
            <a:r>
              <a:rPr lang="en-US" dirty="0" smtClean="0"/>
              <a:t>     your agenda</a:t>
            </a:r>
            <a:r>
              <a:rPr lang="en-US" dirty="0"/>
              <a:t>. It also aids the participants in fitting their remarks and questions within the allotted time</a:t>
            </a:r>
            <a:r>
              <a:rPr lang="en-US" dirty="0" smtClean="0"/>
              <a:t>. You </a:t>
            </a:r>
            <a:r>
              <a:rPr lang="en-US" dirty="0"/>
              <a:t>can </a:t>
            </a:r>
            <a:r>
              <a:rPr lang="en-US" dirty="0" smtClean="0"/>
              <a:t>optimize </a:t>
            </a:r>
            <a:r>
              <a:rPr lang="en-US" dirty="0"/>
              <a:t>your timeframe by giving more time to items you anticipate taking longer to discuss or scheduling items of higher importance earlier in the discussion to ensure vital topics are covered. If you have many team members coming to your meeting, you may even limit time on certain topics to streamline the conversation, encourage a quick decision and keep the meeting on schedule</a:t>
            </a:r>
            <a:r>
              <a:rPr lang="en-US" dirty="0" smtClean="0"/>
              <a:t>.</a:t>
            </a:r>
          </a:p>
          <a:p>
            <a:pPr marL="0" indent="0">
              <a:buNone/>
            </a:pPr>
            <a:r>
              <a:rPr lang="en-US" b="1" dirty="0" smtClean="0"/>
              <a:t>6</a:t>
            </a:r>
            <a:r>
              <a:rPr lang="en-US" b="1" dirty="0"/>
              <a:t>. Attach documents</a:t>
            </a:r>
          </a:p>
          <a:p>
            <a:r>
              <a:rPr lang="en-US" dirty="0"/>
              <a:t>Attaching documents related to the topics in the agenda can help the participants understand the subject. You can also save time for participants who would otherwise have to search on their computers for these documents. It also makes it easier for you when you're conducting the meeting</a:t>
            </a:r>
            <a:r>
              <a:rPr lang="en-US" dirty="0" smtClean="0"/>
              <a:t>.</a:t>
            </a:r>
          </a:p>
          <a:p>
            <a:pPr marL="0" indent="0">
              <a:buNone/>
            </a:pPr>
            <a:r>
              <a:rPr lang="en-US" b="1" dirty="0" smtClean="0"/>
              <a:t>7</a:t>
            </a:r>
            <a:r>
              <a:rPr lang="en-US" b="1" dirty="0"/>
              <a:t>. Identify who leads each topic</a:t>
            </a:r>
          </a:p>
          <a:p>
            <a:r>
              <a:rPr lang="en-US" dirty="0"/>
              <a:t>Usually, the leaders take the leading role in a meeting, whereas in some cases, the team members lead the meeting under the supervision of the leaders. You may assign topics to relevant individuals beforehand. This step helps keep the meeting productive and ensures that everyone is prepared for their responsibilities</a:t>
            </a:r>
            <a:r>
              <a:rPr lang="en-US" dirty="0" smtClean="0"/>
              <a:t>.</a:t>
            </a:r>
          </a:p>
          <a:p>
            <a:pPr marL="0" indent="0">
              <a:buNone/>
            </a:pPr>
            <a:r>
              <a:rPr lang="en-US" b="1" dirty="0" smtClean="0"/>
              <a:t>8</a:t>
            </a:r>
            <a:r>
              <a:rPr lang="en-US" b="1" dirty="0"/>
              <a:t>. End each meeting with a review</a:t>
            </a:r>
          </a:p>
          <a:p>
            <a:r>
              <a:rPr lang="en-US" dirty="0"/>
              <a:t>Leaving time to end each meeting with a review can help participants better understand what decisions they made and what information they discussed so they can take any necessary steps after the meeting. During this review, you and other meeting participants might also consider answering what went well during the meeting and what needs </a:t>
            </a:r>
            <a:r>
              <a:rPr lang="en-US" dirty="0" smtClean="0"/>
              <a:t>improvement.</a:t>
            </a:r>
            <a:r>
              <a:rPr lang="en-US" dirty="0"/>
              <a:t/>
            </a:r>
            <a:br>
              <a:rPr lang="en-US" dirty="0"/>
            </a:br>
            <a:endParaRPr lang="en-IN" dirty="0"/>
          </a:p>
        </p:txBody>
      </p:sp>
    </p:spTree>
    <p:extLst>
      <p:ext uri="{BB962C8B-B14F-4D97-AF65-F5344CB8AC3E}">
        <p14:creationId xmlns:p14="http://schemas.microsoft.com/office/powerpoint/2010/main" val="36123193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a:t>Agenda </a:t>
            </a:r>
            <a:r>
              <a:rPr lang="en-IN" dirty="0" smtClean="0"/>
              <a:t>writing continue..</a:t>
            </a:r>
            <a:endParaRPr lang="en-IN" dirty="0"/>
          </a:p>
        </p:txBody>
      </p:sp>
      <p:sp>
        <p:nvSpPr>
          <p:cNvPr id="3" name="Content Placeholder 2"/>
          <p:cNvSpPr>
            <a:spLocks noGrp="1"/>
          </p:cNvSpPr>
          <p:nvPr>
            <p:ph idx="1"/>
          </p:nvPr>
        </p:nvSpPr>
        <p:spPr>
          <a:xfrm>
            <a:off x="457200" y="980728"/>
            <a:ext cx="8229600" cy="5688632"/>
          </a:xfrm>
        </p:spPr>
        <p:txBody>
          <a:bodyPr>
            <a:normAutofit fontScale="77500" lnSpcReduction="20000"/>
          </a:bodyPr>
          <a:lstStyle/>
          <a:p>
            <a:r>
              <a:rPr lang="en-US" dirty="0"/>
              <a:t>Some of the most important items you can include in your meeting agenda include</a:t>
            </a:r>
            <a:r>
              <a:rPr lang="en-US" dirty="0" smtClean="0"/>
              <a:t>:</a:t>
            </a:r>
          </a:p>
          <a:p>
            <a:r>
              <a:rPr lang="en-US" b="1" dirty="0" smtClean="0"/>
              <a:t>Meeting </a:t>
            </a:r>
            <a:r>
              <a:rPr lang="en-US" b="1" dirty="0"/>
              <a:t>schedule:</a:t>
            </a:r>
            <a:r>
              <a:rPr lang="en-US" dirty="0"/>
              <a:t> Include the meeting time, date and venue and add the names of anybody who will attend the meeting.</a:t>
            </a:r>
          </a:p>
          <a:p>
            <a:r>
              <a:rPr lang="en-US" b="1" dirty="0"/>
              <a:t>Title:</a:t>
            </a:r>
            <a:r>
              <a:rPr lang="en-US" dirty="0"/>
              <a:t> The titles are crucial in any agenda because they help the participants identify the topics.</a:t>
            </a:r>
          </a:p>
          <a:p>
            <a:r>
              <a:rPr lang="en-US" b="1" dirty="0"/>
              <a:t>Objective:</a:t>
            </a:r>
            <a:r>
              <a:rPr lang="en-US" dirty="0"/>
              <a:t> The objective of the meeting can also be stated in the agenda to remind attendees what the meeting is about and what it intends to accomplish.</a:t>
            </a:r>
          </a:p>
          <a:p>
            <a:r>
              <a:rPr lang="en-US" b="1" dirty="0"/>
              <a:t>Overview:</a:t>
            </a:r>
            <a:r>
              <a:rPr lang="en-US" dirty="0"/>
              <a:t> Include a list of all subjects or activities that need to be discussed during the meeting. Every topic or activity can have a time limit to ensure you can discuss all important topics.</a:t>
            </a:r>
          </a:p>
          <a:p>
            <a:r>
              <a:rPr lang="en-US" b="1" dirty="0"/>
              <a:t>Housekeeping:</a:t>
            </a:r>
            <a:r>
              <a:rPr lang="en-US" dirty="0"/>
              <a:t> This section contains a welcome note, introductions and any absent apologies if applicable.</a:t>
            </a:r>
          </a:p>
          <a:p>
            <a:r>
              <a:rPr lang="en-US" b="1" dirty="0"/>
              <a:t>Informational items:</a:t>
            </a:r>
            <a:r>
              <a:rPr lang="en-US" dirty="0"/>
              <a:t> This includes any new information you would like to share with the group.</a:t>
            </a:r>
          </a:p>
          <a:p>
            <a:r>
              <a:rPr lang="en-US" b="1" dirty="0"/>
              <a:t>Items to do:</a:t>
            </a:r>
            <a:r>
              <a:rPr lang="en-US" dirty="0"/>
              <a:t> This is a list of actions that your group should do during or after the meeting.</a:t>
            </a:r>
          </a:p>
          <a:p>
            <a:r>
              <a:rPr lang="en-US" b="1" dirty="0"/>
              <a:t>Topics for discussion:</a:t>
            </a:r>
            <a:r>
              <a:rPr lang="en-US" dirty="0"/>
              <a:t> These are the issues on which you would like your team's input.</a:t>
            </a:r>
          </a:p>
          <a:p>
            <a:r>
              <a:rPr lang="en-US" b="1" dirty="0"/>
              <a:t>Call to action:</a:t>
            </a:r>
            <a:r>
              <a:rPr lang="en-US" dirty="0"/>
              <a:t> You may include a call to action that marks the beginning and end of the meeting on the agenda.</a:t>
            </a:r>
          </a:p>
          <a:p>
            <a:pPr marL="0" indent="0">
              <a:buNone/>
            </a:pPr>
            <a:endParaRPr lang="en-IN" dirty="0"/>
          </a:p>
        </p:txBody>
      </p:sp>
    </p:spTree>
    <p:extLst>
      <p:ext uri="{BB962C8B-B14F-4D97-AF65-F5344CB8AC3E}">
        <p14:creationId xmlns:p14="http://schemas.microsoft.com/office/powerpoint/2010/main" val="2152549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Autofit/>
          </a:bodyPr>
          <a:lstStyle/>
          <a:p>
            <a:r>
              <a:rPr lang="en-IN" sz="2800" dirty="0" smtClean="0"/>
              <a:t>Letters</a:t>
            </a:r>
            <a:endParaRPr lang="en-IN" sz="2800" dirty="0"/>
          </a:p>
        </p:txBody>
      </p:sp>
      <p:sp>
        <p:nvSpPr>
          <p:cNvPr id="3" name="Content Placeholder 2"/>
          <p:cNvSpPr>
            <a:spLocks noGrp="1"/>
          </p:cNvSpPr>
          <p:nvPr>
            <p:ph idx="1"/>
          </p:nvPr>
        </p:nvSpPr>
        <p:spPr>
          <a:xfrm>
            <a:off x="457200" y="836712"/>
            <a:ext cx="8229600" cy="5616624"/>
          </a:xfrm>
        </p:spPr>
        <p:txBody>
          <a:bodyPr>
            <a:noAutofit/>
          </a:bodyPr>
          <a:lstStyle/>
          <a:p>
            <a:pPr marL="0" indent="0">
              <a:buNone/>
            </a:pPr>
            <a:r>
              <a:rPr lang="en-US" sz="1200" dirty="0"/>
              <a:t>Letter writing has been deemed as one of the most useful forms learnt and used for various reasons. There are several kinds of letters, each of which has its own form and style. However, there are certain parts of the letter which remain the same. They include:</a:t>
            </a:r>
          </a:p>
          <a:p>
            <a:r>
              <a:rPr lang="en-US" sz="1200" dirty="0"/>
              <a:t>Sender’s address</a:t>
            </a:r>
          </a:p>
          <a:p>
            <a:r>
              <a:rPr lang="en-US" sz="1200" dirty="0"/>
              <a:t>Date</a:t>
            </a:r>
          </a:p>
          <a:p>
            <a:r>
              <a:rPr lang="en-US" sz="1200" dirty="0"/>
              <a:t>Greeting or Salutation</a:t>
            </a:r>
          </a:p>
          <a:p>
            <a:r>
              <a:rPr lang="en-US" sz="1200" dirty="0"/>
              <a:t>Body of the Letter</a:t>
            </a:r>
          </a:p>
          <a:p>
            <a:r>
              <a:rPr lang="en-US" sz="1200" dirty="0"/>
              <a:t>Subscription</a:t>
            </a:r>
          </a:p>
          <a:p>
            <a:r>
              <a:rPr lang="en-US" sz="1200" dirty="0"/>
              <a:t>Signature</a:t>
            </a:r>
          </a:p>
          <a:p>
            <a:r>
              <a:rPr lang="en-US" sz="1200" b="1" dirty="0"/>
              <a:t>Sender’s Address</a:t>
            </a:r>
          </a:p>
          <a:p>
            <a:r>
              <a:rPr lang="en-US" sz="1200" dirty="0"/>
              <a:t>The writer’s complete postal address has to be mentioned at the beginning of the letter on the left-hand side of the paper. This lets the receiver know where you wrote the letter from.</a:t>
            </a:r>
          </a:p>
          <a:p>
            <a:r>
              <a:rPr lang="en-US" sz="1200" b="1" dirty="0"/>
              <a:t>Date</a:t>
            </a:r>
          </a:p>
          <a:p>
            <a:r>
              <a:rPr lang="en-US" sz="1200" dirty="0"/>
              <a:t>The date is written just below the sender’s address, and It lets the recipient know when exactly the letter was written. The date may be written in any of the following ways:</a:t>
            </a:r>
          </a:p>
          <a:p>
            <a:r>
              <a:rPr lang="en-US" sz="1200" dirty="0"/>
              <a:t>4th July 2005</a:t>
            </a:r>
          </a:p>
          <a:p>
            <a:r>
              <a:rPr lang="en-US" sz="1200" dirty="0"/>
              <a:t>July 4, 2005</a:t>
            </a:r>
          </a:p>
          <a:p>
            <a:r>
              <a:rPr lang="en-US" sz="1200" dirty="0"/>
              <a:t>4/6/2005</a:t>
            </a:r>
          </a:p>
          <a:p>
            <a:r>
              <a:rPr lang="en-US" sz="1200" dirty="0"/>
              <a:t>4-6-2005</a:t>
            </a:r>
          </a:p>
          <a:p>
            <a:r>
              <a:rPr lang="en-US" sz="1200" dirty="0"/>
              <a:t>4.6.2005</a:t>
            </a:r>
          </a:p>
          <a:p>
            <a:r>
              <a:rPr lang="en-US" sz="1200" b="1" dirty="0"/>
              <a:t>Greeting or Salutation</a:t>
            </a:r>
          </a:p>
          <a:p>
            <a:r>
              <a:rPr lang="en-US" sz="1200" dirty="0"/>
              <a:t>The Salutation depends on the relationship between the sender and the receiver.</a:t>
            </a:r>
          </a:p>
          <a:p>
            <a:r>
              <a:rPr lang="en-US" sz="1200" dirty="0"/>
              <a:t>To members of your family and friends, it could be </a:t>
            </a:r>
            <a:r>
              <a:rPr lang="en-US" sz="1200" i="1" dirty="0"/>
              <a:t>Dear Father, My Dearest Friend, Dear Uncle, Dear Diana, </a:t>
            </a:r>
            <a:r>
              <a:rPr lang="en-US" sz="1200" dirty="0"/>
              <a:t>etc.</a:t>
            </a:r>
          </a:p>
          <a:p>
            <a:r>
              <a:rPr lang="en-US" sz="1200" dirty="0"/>
              <a:t>To Business people or any officer of higher rank, it could be </a:t>
            </a:r>
            <a:r>
              <a:rPr lang="en-US" sz="1200" i="1" dirty="0"/>
              <a:t>Dear Sir, Dear Sirs, Sir/Ma’am, </a:t>
            </a:r>
            <a:r>
              <a:rPr lang="en-US" sz="1200" dirty="0"/>
              <a:t>etc.</a:t>
            </a:r>
          </a:p>
          <a:p>
            <a:r>
              <a:rPr lang="en-US" sz="1200" dirty="0"/>
              <a:t/>
            </a:r>
            <a:br>
              <a:rPr lang="en-US" sz="1200" dirty="0"/>
            </a:br>
            <a:endParaRPr lang="en-IN" sz="1200" dirty="0"/>
          </a:p>
        </p:txBody>
      </p:sp>
    </p:spTree>
    <p:extLst>
      <p:ext uri="{BB962C8B-B14F-4D97-AF65-F5344CB8AC3E}">
        <p14:creationId xmlns:p14="http://schemas.microsoft.com/office/powerpoint/2010/main" val="36837497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IN" dirty="0" smtClean="0"/>
              <a:t>Letters continue…</a:t>
            </a:r>
            <a:endParaRPr lang="en-IN" dirty="0"/>
          </a:p>
        </p:txBody>
      </p:sp>
      <p:sp>
        <p:nvSpPr>
          <p:cNvPr id="3" name="Content Placeholder 2"/>
          <p:cNvSpPr>
            <a:spLocks noGrp="1"/>
          </p:cNvSpPr>
          <p:nvPr>
            <p:ph idx="1"/>
          </p:nvPr>
        </p:nvSpPr>
        <p:spPr>
          <a:xfrm>
            <a:off x="457200" y="836712"/>
            <a:ext cx="8229600" cy="5544616"/>
          </a:xfrm>
        </p:spPr>
        <p:txBody>
          <a:bodyPr>
            <a:normAutofit fontScale="85000" lnSpcReduction="10000"/>
          </a:bodyPr>
          <a:lstStyle/>
          <a:p>
            <a:r>
              <a:rPr lang="en-US" b="1" dirty="0"/>
              <a:t>Body of the Letter</a:t>
            </a:r>
          </a:p>
          <a:p>
            <a:r>
              <a:rPr lang="en-US" dirty="0"/>
              <a:t>The message that you want to convey is stated in the body of the letter. The style, however, depends on the type of letter you are writing. The style of a friendly letter differs completely from that of a business letter or an official letter, but there are certain points that apply to both formal letters and informal letters.</a:t>
            </a:r>
          </a:p>
          <a:p>
            <a:r>
              <a:rPr lang="en-US" dirty="0"/>
              <a:t>Generally, when you draft the body of your letter, see to that you divide it into short paragraphs, according to the change in the subject matter. Use simple and direct language that is easy to comprehend. Put down all your points in a logical order. Mind your </a:t>
            </a:r>
            <a:r>
              <a:rPr lang="en-US" dirty="0" smtClean="0"/>
              <a:t>punctuation, </a:t>
            </a:r>
            <a:r>
              <a:rPr lang="en-US" dirty="0"/>
              <a:t>incorrect punctuation will alter the meaning of the sentence completely.</a:t>
            </a:r>
          </a:p>
          <a:p>
            <a:r>
              <a:rPr lang="en-US" b="1" dirty="0"/>
              <a:t>Subscription</a:t>
            </a:r>
          </a:p>
          <a:p>
            <a:r>
              <a:rPr lang="en-US" dirty="0"/>
              <a:t>The subscription helps you end the letter in a polite and courteous manner. The subscriptions change according to the type of letter you are writing. It can be written as </a:t>
            </a:r>
            <a:r>
              <a:rPr lang="en-US" i="1" dirty="0"/>
              <a:t>Yours faithfully, Yours lovingly, Yours sincerely, With love, </a:t>
            </a:r>
            <a:r>
              <a:rPr lang="en-US" dirty="0"/>
              <a:t>etc.</a:t>
            </a:r>
          </a:p>
          <a:p>
            <a:r>
              <a:rPr lang="en-US" b="1" dirty="0"/>
              <a:t>Signature</a:t>
            </a:r>
          </a:p>
          <a:p>
            <a:r>
              <a:rPr lang="en-US" dirty="0"/>
              <a:t>The signature or the name of the writer should be written just before the subscription.</a:t>
            </a:r>
          </a:p>
          <a:p>
            <a:pPr marL="0" indent="0">
              <a:buNone/>
            </a:pPr>
            <a:endParaRPr lang="en-IN" dirty="0"/>
          </a:p>
        </p:txBody>
      </p:sp>
    </p:spTree>
    <p:extLst>
      <p:ext uri="{BB962C8B-B14F-4D97-AF65-F5344CB8AC3E}">
        <p14:creationId xmlns:p14="http://schemas.microsoft.com/office/powerpoint/2010/main" val="7207408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Autofit/>
          </a:bodyPr>
          <a:lstStyle/>
          <a:p>
            <a:r>
              <a:rPr lang="en-IN" sz="3200" dirty="0"/>
              <a:t>Reading Styles and </a:t>
            </a:r>
            <a:r>
              <a:rPr lang="en-IN" sz="3200" dirty="0" smtClean="0"/>
              <a:t>Techniques continue…</a:t>
            </a:r>
            <a:endParaRPr lang="en-IN" sz="3200" dirty="0"/>
          </a:p>
        </p:txBody>
      </p:sp>
      <p:sp>
        <p:nvSpPr>
          <p:cNvPr id="3" name="Content Placeholder 2"/>
          <p:cNvSpPr>
            <a:spLocks noGrp="1"/>
          </p:cNvSpPr>
          <p:nvPr>
            <p:ph idx="1"/>
          </p:nvPr>
        </p:nvSpPr>
        <p:spPr>
          <a:xfrm>
            <a:off x="457200" y="980728"/>
            <a:ext cx="8229600" cy="5688632"/>
          </a:xfrm>
        </p:spPr>
        <p:txBody>
          <a:bodyPr>
            <a:normAutofit fontScale="25000" lnSpcReduction="20000"/>
          </a:bodyPr>
          <a:lstStyle/>
          <a:p>
            <a:pPr marL="0" indent="0">
              <a:buNone/>
            </a:pPr>
            <a:r>
              <a:rPr lang="en-IN" sz="7200" b="1" dirty="0" smtClean="0"/>
              <a:t>1.SQ3R Technique</a:t>
            </a:r>
            <a:endParaRPr lang="en-US" sz="6400" b="1" dirty="0"/>
          </a:p>
          <a:p>
            <a:pPr marL="0" indent="0">
              <a:buNone/>
            </a:pPr>
            <a:r>
              <a:rPr lang="en-US" sz="6400" b="1" dirty="0" smtClean="0"/>
              <a:t>SQ3R </a:t>
            </a:r>
            <a:r>
              <a:rPr lang="en-US" sz="6400" b="1" dirty="0"/>
              <a:t>is named after its 5 steps – Survey, Question, Read, Recite, and Review. The reading technique is great for comprehension and memory.</a:t>
            </a:r>
            <a:endParaRPr lang="en-US" sz="6400" dirty="0"/>
          </a:p>
          <a:p>
            <a:pPr marL="0" indent="0">
              <a:buNone/>
            </a:pPr>
            <a:r>
              <a:rPr lang="en-US" sz="6400" b="1" dirty="0"/>
              <a:t>Survey</a:t>
            </a:r>
          </a:p>
          <a:p>
            <a:r>
              <a:rPr lang="en-US" sz="6400" dirty="0"/>
              <a:t>This first step in the SQ3R technique is preparing your mind to receive the material. Surveying involves getting a quick idea of the whole material.</a:t>
            </a:r>
          </a:p>
          <a:p>
            <a:pPr marL="0" indent="0">
              <a:buNone/>
            </a:pPr>
            <a:r>
              <a:rPr lang="en-US" sz="6400" dirty="0" smtClean="0"/>
              <a:t>Different </a:t>
            </a:r>
            <a:r>
              <a:rPr lang="en-US" sz="6400" dirty="0"/>
              <a:t>ways to survey a reading material include:</a:t>
            </a:r>
          </a:p>
          <a:p>
            <a:r>
              <a:rPr lang="en-US" sz="6400" dirty="0"/>
              <a:t>Reading the introduction</a:t>
            </a:r>
          </a:p>
          <a:p>
            <a:r>
              <a:rPr lang="en-US" sz="6400" dirty="0"/>
              <a:t>Looking at the chapters/ headings and subheadings</a:t>
            </a:r>
          </a:p>
          <a:p>
            <a:r>
              <a:rPr lang="en-US" sz="6400" dirty="0"/>
              <a:t>Looking at the pictures or charts</a:t>
            </a:r>
          </a:p>
          <a:p>
            <a:r>
              <a:rPr lang="en-US" sz="6400" dirty="0"/>
              <a:t>Reading the summary</a:t>
            </a:r>
          </a:p>
          <a:p>
            <a:r>
              <a:rPr lang="en-US" sz="6400" dirty="0"/>
              <a:t>Looking up the study questions </a:t>
            </a:r>
          </a:p>
          <a:p>
            <a:pPr marL="0" indent="0">
              <a:buNone/>
            </a:pPr>
            <a:r>
              <a:rPr lang="en-US" sz="6400" b="1" dirty="0"/>
              <a:t>Question</a:t>
            </a:r>
          </a:p>
          <a:p>
            <a:r>
              <a:rPr lang="en-US" sz="6400" dirty="0"/>
              <a:t>This step is about preparing questions that you will find answers to in the material as you read.</a:t>
            </a:r>
          </a:p>
          <a:p>
            <a:r>
              <a:rPr lang="en-US" sz="6400" dirty="0"/>
              <a:t>You can easily create questions from headings and subheadings. For example, if a heading in a chapter is “Drinking alcohol before a workout,” you can ask yourself a question like “does drinking alcohol before a workout have any adverse effect?”.</a:t>
            </a:r>
          </a:p>
          <a:p>
            <a:r>
              <a:rPr lang="en-US" sz="6400" dirty="0"/>
              <a:t>Creating questions automatically gives you a purpose as you read. It’ll then make you pay more attention to what you read.</a:t>
            </a:r>
          </a:p>
          <a:p>
            <a:pPr marL="0" indent="0">
              <a:buNone/>
            </a:pPr>
            <a:r>
              <a:rPr lang="en-US" sz="6400" b="1" dirty="0"/>
              <a:t>Read</a:t>
            </a:r>
          </a:p>
          <a:p>
            <a:r>
              <a:rPr lang="en-US" sz="6400" dirty="0"/>
              <a:t>Reading as the third step of the SQ3R model is more productive than reading the material straight-up. This is because you’ll already have an idea of the material and questions in mind that you seek answers to</a:t>
            </a:r>
            <a:r>
              <a:rPr lang="en-US" sz="6400" dirty="0" smtClean="0"/>
              <a:t>.</a:t>
            </a:r>
            <a:endParaRPr lang="en-US" sz="6400" dirty="0"/>
          </a:p>
        </p:txBody>
      </p:sp>
    </p:spTree>
    <p:extLst>
      <p:ext uri="{BB962C8B-B14F-4D97-AF65-F5344CB8AC3E}">
        <p14:creationId xmlns:p14="http://schemas.microsoft.com/office/powerpoint/2010/main" val="31728623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smtClean="0"/>
              <a:t>Letters continue…</a:t>
            </a:r>
            <a:endParaRPr lang="en-IN" dirty="0"/>
          </a:p>
        </p:txBody>
      </p:sp>
      <p:sp>
        <p:nvSpPr>
          <p:cNvPr id="3" name="Content Placeholder 2"/>
          <p:cNvSpPr>
            <a:spLocks noGrp="1"/>
          </p:cNvSpPr>
          <p:nvPr>
            <p:ph idx="1"/>
          </p:nvPr>
        </p:nvSpPr>
        <p:spPr>
          <a:xfrm>
            <a:off x="457200" y="908720"/>
            <a:ext cx="8229600" cy="5688632"/>
          </a:xfrm>
        </p:spPr>
        <p:txBody>
          <a:bodyPr>
            <a:normAutofit fontScale="92500" lnSpcReduction="10000"/>
          </a:bodyPr>
          <a:lstStyle/>
          <a:p>
            <a:r>
              <a:rPr lang="en-US" dirty="0" smtClean="0"/>
              <a:t> </a:t>
            </a:r>
            <a:r>
              <a:rPr lang="en-US" sz="1900" dirty="0"/>
              <a:t>T</a:t>
            </a:r>
            <a:r>
              <a:rPr lang="en-US" sz="1900" dirty="0" smtClean="0"/>
              <a:t>here </a:t>
            </a:r>
            <a:r>
              <a:rPr lang="en-US" sz="1900" dirty="0"/>
              <a:t>are broadly two types of letter, namely Formal Letters, and Informal Letters. </a:t>
            </a:r>
            <a:endParaRPr lang="en-US" sz="1900" dirty="0" smtClean="0"/>
          </a:p>
          <a:p>
            <a:r>
              <a:rPr lang="en-US" sz="1900" dirty="0" smtClean="0"/>
              <a:t>But </a:t>
            </a:r>
            <a:r>
              <a:rPr lang="en-US" sz="1900" dirty="0"/>
              <a:t>then there are also a few types of letters based on their contents, formalities, the purpose of letter writing etc. </a:t>
            </a:r>
          </a:p>
          <a:p>
            <a:r>
              <a:rPr lang="en-US" sz="1900" b="1" i="1" dirty="0"/>
              <a:t>Formal Letter</a:t>
            </a:r>
            <a:r>
              <a:rPr lang="en-US" sz="1900" dirty="0"/>
              <a:t>: These letters follow a certain pattern and formality. They are strictly kept professional in nature, and directly address the issues concerned. Any type of business letter or letter to authorities falls within this given category.</a:t>
            </a:r>
          </a:p>
          <a:p>
            <a:r>
              <a:rPr lang="en-US" sz="1900" b="1" i="1" dirty="0"/>
              <a:t>Informal Letter</a:t>
            </a:r>
            <a:r>
              <a:rPr lang="en-US" sz="1900" dirty="0"/>
              <a:t>: These are personal letters. They need not follow any set pattern or adhere to any formalities. They contain personal information or are a written conversation. Informal letters are generally written to friends, acquaintances, relatives etc.</a:t>
            </a:r>
          </a:p>
          <a:p>
            <a:r>
              <a:rPr lang="en-US" sz="1900" b="1" i="1" dirty="0"/>
              <a:t>Business Letter</a:t>
            </a:r>
            <a:r>
              <a:rPr lang="en-US" sz="1900" dirty="0"/>
              <a:t>: This letter is written among business correspondents, generally contains commercial information such as quotations, orders, complaints, claims, letters for collections etc. Such letters are always strictly formal and follow a structure and pattern of formalities.</a:t>
            </a:r>
          </a:p>
          <a:p>
            <a:r>
              <a:rPr lang="en-US" sz="1900" b="1" i="1" dirty="0"/>
              <a:t>Official Letter</a:t>
            </a:r>
            <a:r>
              <a:rPr lang="en-US" sz="1900" dirty="0"/>
              <a:t>: This type of letter is written to inform offices, branches, subordinates of official information. It usually relays official information like rules, regulations, procedures, events, or any other such information. Official letters are also formal in nature and follow certain structure and decorum.</a:t>
            </a:r>
          </a:p>
          <a:p>
            <a:pPr marL="0" indent="0">
              <a:buNone/>
            </a:pPr>
            <a:r>
              <a:rPr lang="en-US" sz="1900" dirty="0" smtClean="0"/>
              <a:t/>
            </a:r>
            <a:br>
              <a:rPr lang="en-US" sz="1900" dirty="0" smtClean="0"/>
            </a:br>
            <a:endParaRPr lang="en-IN" sz="1900" dirty="0"/>
          </a:p>
        </p:txBody>
      </p:sp>
    </p:spTree>
    <p:extLst>
      <p:ext uri="{BB962C8B-B14F-4D97-AF65-F5344CB8AC3E}">
        <p14:creationId xmlns:p14="http://schemas.microsoft.com/office/powerpoint/2010/main" val="41777172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smtClean="0"/>
              <a:t>Letters continue…</a:t>
            </a:r>
            <a:endParaRPr lang="en-IN" dirty="0"/>
          </a:p>
        </p:txBody>
      </p:sp>
      <p:sp>
        <p:nvSpPr>
          <p:cNvPr id="3" name="Content Placeholder 2"/>
          <p:cNvSpPr>
            <a:spLocks noGrp="1"/>
          </p:cNvSpPr>
          <p:nvPr>
            <p:ph idx="1"/>
          </p:nvPr>
        </p:nvSpPr>
        <p:spPr>
          <a:xfrm>
            <a:off x="457200" y="1124744"/>
            <a:ext cx="8229600" cy="5256584"/>
          </a:xfrm>
        </p:spPr>
        <p:txBody>
          <a:bodyPr>
            <a:normAutofit/>
          </a:bodyPr>
          <a:lstStyle/>
          <a:p>
            <a:r>
              <a:rPr lang="en-US" b="1" i="1" dirty="0" smtClean="0"/>
              <a:t>Social </a:t>
            </a:r>
            <a:r>
              <a:rPr lang="en-US" b="1" i="1" dirty="0"/>
              <a:t>Letter</a:t>
            </a:r>
            <a:r>
              <a:rPr lang="en-US" dirty="0"/>
              <a:t>: A personal letter written on the occasion of a special event is known as a social letter. Congratulatory letter, condolence letter, invitation letter </a:t>
            </a:r>
            <a:r>
              <a:rPr lang="en-US" dirty="0" smtClean="0"/>
              <a:t>etc. </a:t>
            </a:r>
            <a:r>
              <a:rPr lang="en-US" dirty="0"/>
              <a:t>are all social letters.</a:t>
            </a:r>
          </a:p>
          <a:p>
            <a:r>
              <a:rPr lang="en-US" b="1" i="1" dirty="0"/>
              <a:t>Circular Letter</a:t>
            </a:r>
            <a:r>
              <a:rPr lang="en-US" dirty="0"/>
              <a:t>: A letter that announces information to a large number of people is a circular letter. The same letter is circulated to a large group of people to correspond some important information like a change of address, change in management, the retirement of a partner etc.</a:t>
            </a:r>
          </a:p>
          <a:p>
            <a:r>
              <a:rPr lang="en-US" b="1" i="1" dirty="0"/>
              <a:t>Employment Letters</a:t>
            </a:r>
            <a:r>
              <a:rPr lang="en-US" dirty="0"/>
              <a:t>: Any letters with respect to the employment process, like joining letter, promotion letter, application letter etc.</a:t>
            </a:r>
          </a:p>
          <a:p>
            <a:pPr marL="0" indent="0">
              <a:buNone/>
            </a:pPr>
            <a:endParaRPr lang="en-IN" dirty="0"/>
          </a:p>
        </p:txBody>
      </p:sp>
    </p:spTree>
    <p:extLst>
      <p:ext uri="{BB962C8B-B14F-4D97-AF65-F5344CB8AC3E}">
        <p14:creationId xmlns:p14="http://schemas.microsoft.com/office/powerpoint/2010/main" val="13186886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smtClean="0"/>
              <a:t>Article Writing</a:t>
            </a:r>
            <a:endParaRPr lang="en-IN" dirty="0"/>
          </a:p>
        </p:txBody>
      </p:sp>
      <p:sp>
        <p:nvSpPr>
          <p:cNvPr id="3" name="Content Placeholder 2"/>
          <p:cNvSpPr>
            <a:spLocks noGrp="1"/>
          </p:cNvSpPr>
          <p:nvPr>
            <p:ph idx="1"/>
          </p:nvPr>
        </p:nvSpPr>
        <p:spPr>
          <a:xfrm>
            <a:off x="457200" y="908720"/>
            <a:ext cx="8229600" cy="5472608"/>
          </a:xfrm>
        </p:spPr>
        <p:txBody>
          <a:bodyPr>
            <a:normAutofit fontScale="62500" lnSpcReduction="20000"/>
          </a:bodyPr>
          <a:lstStyle/>
          <a:p>
            <a:r>
              <a:rPr lang="en-US" dirty="0"/>
              <a:t>Have some great ideas, opinions and suggestions you wish you could share so that it could reach readers all around the world? One of the best ways to get your thoughts across the globe is by writing an article. There are techniques you can use to write the different types of articles. This piece on article writing will give you all the tips and tricks you need to master before you start writing your article</a:t>
            </a:r>
            <a:r>
              <a:rPr lang="en-US" dirty="0" smtClean="0"/>
              <a:t>.</a:t>
            </a:r>
          </a:p>
          <a:p>
            <a:pPr marL="0" indent="0">
              <a:buNone/>
            </a:pPr>
            <a:endParaRPr lang="en-US" dirty="0"/>
          </a:p>
          <a:p>
            <a:pPr marL="0" indent="0">
              <a:buNone/>
            </a:pPr>
            <a:r>
              <a:rPr lang="en-US" b="1" dirty="0" smtClean="0"/>
              <a:t>The </a:t>
            </a:r>
            <a:r>
              <a:rPr lang="en-US" b="1" dirty="0"/>
              <a:t>Art of Writing an </a:t>
            </a:r>
            <a:r>
              <a:rPr lang="en-US" b="1" dirty="0" smtClean="0"/>
              <a:t>Article</a:t>
            </a:r>
          </a:p>
          <a:p>
            <a:endParaRPr lang="en-US" b="1" dirty="0"/>
          </a:p>
          <a:p>
            <a:r>
              <a:rPr lang="en-US" dirty="0"/>
              <a:t>An article is a piece of writing which explicates ideas, thoughts, facts, suggestions and/or recommendations based on a particular topic. </a:t>
            </a:r>
            <a:endParaRPr lang="en-US" dirty="0" smtClean="0"/>
          </a:p>
          <a:p>
            <a:pPr marL="0" indent="0">
              <a:buNone/>
            </a:pPr>
            <a:r>
              <a:rPr lang="en-US" b="1" dirty="0" smtClean="0"/>
              <a:t>There </a:t>
            </a:r>
            <a:r>
              <a:rPr lang="en-US" b="1" dirty="0"/>
              <a:t>are different kinds of articles, namely:</a:t>
            </a:r>
          </a:p>
          <a:p>
            <a:r>
              <a:rPr lang="en-US" dirty="0"/>
              <a:t>Expository article – The most common type of article which allows the writer to put out information on any particular topic without the influence of their opinions.</a:t>
            </a:r>
          </a:p>
          <a:p>
            <a:r>
              <a:rPr lang="en-US" dirty="0"/>
              <a:t>Argumentative article – An article in which an author poses a problem or an issue, renders a solution to the proposed problem and provides arguments to justify why their suggestions/solutions are good.</a:t>
            </a:r>
          </a:p>
          <a:p>
            <a:r>
              <a:rPr lang="en-US" dirty="0"/>
              <a:t>Narrative article – An article in which the author has to narrate mostly in the form of a story.</a:t>
            </a:r>
          </a:p>
          <a:p>
            <a:r>
              <a:rPr lang="en-US" dirty="0"/>
              <a:t>Descriptive article – An article written with the aim of providing a vivid description that would allow the readers to </a:t>
            </a:r>
            <a:r>
              <a:rPr lang="en-US" dirty="0" smtClean="0"/>
              <a:t>visualize </a:t>
            </a:r>
            <a:r>
              <a:rPr lang="en-US" dirty="0"/>
              <a:t>whatever is being described. Using the right adjectives/adjective phrases is what will help you write a descriptive article.</a:t>
            </a:r>
          </a:p>
          <a:p>
            <a:r>
              <a:rPr lang="en-US" dirty="0"/>
              <a:t>Persuasive article – An article aimed at persuading or convincing the readers to accept an idea or a point of view.</a:t>
            </a:r>
          </a:p>
          <a:p>
            <a:pPr marL="0" indent="0">
              <a:buNone/>
            </a:pPr>
            <a:r>
              <a:rPr lang="en-US" dirty="0"/>
              <a:t>Writing an article takes a lot of effort on the side of the writer. Content writers/creators, bloggers, freelance writers and copywriters are people who have mastered the art of article writing, without which they would not be able to make their mark as a writer of any kind.</a:t>
            </a:r>
          </a:p>
          <a:p>
            <a:pPr marL="0" indent="0">
              <a:buNone/>
            </a:pPr>
            <a:endParaRPr lang="en-IN" dirty="0"/>
          </a:p>
        </p:txBody>
      </p:sp>
    </p:spTree>
    <p:extLst>
      <p:ext uri="{BB962C8B-B14F-4D97-AF65-F5344CB8AC3E}">
        <p14:creationId xmlns:p14="http://schemas.microsoft.com/office/powerpoint/2010/main" val="36494927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smtClean="0"/>
              <a:t>Tips for writing a good article</a:t>
            </a:r>
            <a:endParaRPr lang="en-IN" dirty="0"/>
          </a:p>
        </p:txBody>
      </p:sp>
      <p:sp>
        <p:nvSpPr>
          <p:cNvPr id="3" name="Content Placeholder 2"/>
          <p:cNvSpPr>
            <a:spLocks noGrp="1"/>
          </p:cNvSpPr>
          <p:nvPr>
            <p:ph idx="1"/>
          </p:nvPr>
        </p:nvSpPr>
        <p:spPr>
          <a:xfrm>
            <a:off x="457200" y="836712"/>
            <a:ext cx="8229600" cy="5616624"/>
          </a:xfrm>
        </p:spPr>
        <p:txBody>
          <a:bodyPr>
            <a:normAutofit fontScale="85000" lnSpcReduction="20000"/>
          </a:bodyPr>
          <a:lstStyle/>
          <a:p>
            <a:endParaRPr lang="en-US" dirty="0" smtClean="0"/>
          </a:p>
          <a:p>
            <a:r>
              <a:rPr lang="en-US" dirty="0" smtClean="0"/>
              <a:t>The </a:t>
            </a:r>
            <a:r>
              <a:rPr lang="en-US" dirty="0"/>
              <a:t>first and foremost thing that you have to take care of when you are sitting down to write your article is to check if you are well aware of the topic you are going to write on.</a:t>
            </a:r>
          </a:p>
          <a:p>
            <a:r>
              <a:rPr lang="en-US" dirty="0"/>
              <a:t>The second thing that you have to ask yourself is why you are writing the article.</a:t>
            </a:r>
          </a:p>
          <a:p>
            <a:r>
              <a:rPr lang="en-US" dirty="0"/>
              <a:t>The next thing that you have to focus on is the kind of audience you are writing the article for because unless you know your audience, you will not be able to write it in a way that makes them want to read it.</a:t>
            </a:r>
          </a:p>
          <a:p>
            <a:r>
              <a:rPr lang="en-US" dirty="0"/>
              <a:t>The language you use is very important because, without the right spelling, correct grammar, punctuation and sensible sentence structure, the article would not be able to sell itself.</a:t>
            </a:r>
          </a:p>
          <a:p>
            <a:r>
              <a:rPr lang="en-US" dirty="0"/>
              <a:t>Use keywords so that you get a good number of reading audiences.</a:t>
            </a:r>
          </a:p>
          <a:p>
            <a:r>
              <a:rPr lang="en-US" dirty="0"/>
              <a:t>Maintain coherence within and between paragraphs.</a:t>
            </a:r>
          </a:p>
          <a:p>
            <a:r>
              <a:rPr lang="en-US" dirty="0"/>
              <a:t>Double-check the data and information you provide, irrespective of the type of article.</a:t>
            </a:r>
          </a:p>
          <a:p>
            <a:r>
              <a:rPr lang="en-US" dirty="0"/>
              <a:t>Keep the title and description as short and catchy as possible.</a:t>
            </a:r>
          </a:p>
          <a:p>
            <a:r>
              <a:rPr lang="en-US" dirty="0"/>
              <a:t>Edit and proofread before it is published.</a:t>
            </a:r>
          </a:p>
          <a:p>
            <a:pPr marL="0" indent="0">
              <a:buNone/>
            </a:pPr>
            <a:r>
              <a:rPr lang="en-US" dirty="0"/>
              <a:t/>
            </a:r>
            <a:br>
              <a:rPr lang="en-US" dirty="0"/>
            </a:br>
            <a:endParaRPr lang="en-IN" dirty="0"/>
          </a:p>
        </p:txBody>
      </p:sp>
    </p:spTree>
    <p:extLst>
      <p:ext uri="{BB962C8B-B14F-4D97-AF65-F5344CB8AC3E}">
        <p14:creationId xmlns:p14="http://schemas.microsoft.com/office/powerpoint/2010/main" val="18530795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IN" dirty="0" smtClean="0"/>
              <a:t>When to write</a:t>
            </a:r>
            <a:endParaRPr lang="en-IN" dirty="0"/>
          </a:p>
        </p:txBody>
      </p:sp>
      <p:sp>
        <p:nvSpPr>
          <p:cNvPr id="3" name="Content Placeholder 2"/>
          <p:cNvSpPr>
            <a:spLocks noGrp="1"/>
          </p:cNvSpPr>
          <p:nvPr>
            <p:ph idx="1"/>
          </p:nvPr>
        </p:nvSpPr>
        <p:spPr>
          <a:xfrm>
            <a:off x="457200" y="1124744"/>
            <a:ext cx="8229600" cy="5328592"/>
          </a:xfrm>
        </p:spPr>
        <p:txBody>
          <a:bodyPr>
            <a:normAutofit fontScale="77500" lnSpcReduction="20000"/>
          </a:bodyPr>
          <a:lstStyle/>
          <a:p>
            <a:r>
              <a:rPr lang="en-US" b="1" dirty="0"/>
              <a:t>Formal Documentation:</a:t>
            </a:r>
            <a:endParaRPr lang="en-US" dirty="0"/>
          </a:p>
          <a:p>
            <a:pPr lvl="1"/>
            <a:r>
              <a:rPr lang="en-US" dirty="0"/>
              <a:t>Use writing for formal documentation such as reports, research papers, and academic essays.</a:t>
            </a:r>
          </a:p>
          <a:p>
            <a:pPr lvl="1"/>
            <a:r>
              <a:rPr lang="en-US" dirty="0"/>
              <a:t>When conveying complex information that requires careful articulation and organization.</a:t>
            </a:r>
          </a:p>
          <a:p>
            <a:r>
              <a:rPr lang="en-US" b="1" dirty="0"/>
              <a:t>Clarity and Precision:</a:t>
            </a:r>
            <a:endParaRPr lang="en-US" dirty="0"/>
          </a:p>
          <a:p>
            <a:pPr lvl="1"/>
            <a:r>
              <a:rPr lang="en-US" dirty="0"/>
              <a:t>Write when you need to ensure clarity and precision in your communication.</a:t>
            </a:r>
          </a:p>
          <a:p>
            <a:pPr lvl="1"/>
            <a:r>
              <a:rPr lang="en-US" dirty="0"/>
              <a:t>Written communication allows for careful choice of words and thorough proofreading, reducing the chances of misinterpretation.</a:t>
            </a:r>
          </a:p>
          <a:p>
            <a:r>
              <a:rPr lang="en-US" b="1" dirty="0"/>
              <a:t>Permanent Record:</a:t>
            </a:r>
            <a:endParaRPr lang="en-US" dirty="0"/>
          </a:p>
          <a:p>
            <a:pPr lvl="1"/>
            <a:r>
              <a:rPr lang="en-US" dirty="0"/>
              <a:t>Use writing when you need a permanent record of information.</a:t>
            </a:r>
          </a:p>
          <a:p>
            <a:pPr lvl="1"/>
            <a:r>
              <a:rPr lang="en-US" dirty="0"/>
              <a:t>Important decisions, agreements, and critical information are best documented in writing for future reference.</a:t>
            </a:r>
          </a:p>
          <a:p>
            <a:r>
              <a:rPr lang="en-US" b="1" dirty="0"/>
              <a:t>Global Communication:</a:t>
            </a:r>
            <a:endParaRPr lang="en-US" dirty="0"/>
          </a:p>
          <a:p>
            <a:pPr lvl="1"/>
            <a:r>
              <a:rPr lang="en-US" dirty="0"/>
              <a:t>Written communication is essential for reaching a wider audience, especially in the age of digital communication.</a:t>
            </a:r>
          </a:p>
          <a:p>
            <a:pPr lvl="1"/>
            <a:r>
              <a:rPr lang="en-US" dirty="0"/>
              <a:t>Emails, reports, and other written materials facilitate communication across different geographical locations and time zones.</a:t>
            </a:r>
          </a:p>
          <a:p>
            <a:r>
              <a:rPr lang="en-US" b="1" dirty="0"/>
              <a:t>Detailed Communication:</a:t>
            </a:r>
            <a:endParaRPr lang="en-US" dirty="0"/>
          </a:p>
          <a:p>
            <a:pPr lvl="1"/>
            <a:r>
              <a:rPr lang="en-US" dirty="0"/>
              <a:t>When conveying detailed information that may require reference or review, writing is the preferred mode.</a:t>
            </a:r>
          </a:p>
          <a:p>
            <a:pPr lvl="1"/>
            <a:r>
              <a:rPr lang="en-US" dirty="0"/>
              <a:t>It allows for the inclusion of charts, graphs, and other visual aids for better understanding.</a:t>
            </a:r>
          </a:p>
          <a:p>
            <a:pPr marL="0" indent="0">
              <a:buNone/>
            </a:pPr>
            <a:endParaRPr lang="en-IN" dirty="0"/>
          </a:p>
        </p:txBody>
      </p:sp>
    </p:spTree>
    <p:extLst>
      <p:ext uri="{BB962C8B-B14F-4D97-AF65-F5344CB8AC3E}">
        <p14:creationId xmlns:p14="http://schemas.microsoft.com/office/powerpoint/2010/main" val="30843133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smtClean="0"/>
              <a:t>When not to write</a:t>
            </a:r>
            <a:endParaRPr lang="en-IN" dirty="0"/>
          </a:p>
        </p:txBody>
      </p:sp>
      <p:sp>
        <p:nvSpPr>
          <p:cNvPr id="3" name="Content Placeholder 2"/>
          <p:cNvSpPr>
            <a:spLocks noGrp="1"/>
          </p:cNvSpPr>
          <p:nvPr>
            <p:ph idx="1"/>
          </p:nvPr>
        </p:nvSpPr>
        <p:spPr>
          <a:xfrm>
            <a:off x="457200" y="908720"/>
            <a:ext cx="8229600" cy="5616624"/>
          </a:xfrm>
        </p:spPr>
        <p:txBody>
          <a:bodyPr>
            <a:normAutofit fontScale="77500" lnSpcReduction="20000"/>
          </a:bodyPr>
          <a:lstStyle/>
          <a:p>
            <a:pPr marL="0" indent="0">
              <a:buNone/>
            </a:pPr>
            <a:r>
              <a:rPr lang="en-US" b="1" dirty="0"/>
              <a:t>When NOT to Write:</a:t>
            </a:r>
          </a:p>
          <a:p>
            <a:r>
              <a:rPr lang="en-US" b="1" dirty="0"/>
              <a:t>Sensitive Discussions:</a:t>
            </a:r>
            <a:endParaRPr lang="en-US" dirty="0"/>
          </a:p>
          <a:p>
            <a:pPr lvl="1"/>
            <a:r>
              <a:rPr lang="en-US" dirty="0"/>
              <a:t>Avoid writing for sensitive or emotionally charged discussions. Face-to-face or verbal communication is often more effective for such situations.</a:t>
            </a:r>
          </a:p>
          <a:p>
            <a:pPr lvl="1"/>
            <a:r>
              <a:rPr lang="en-US" dirty="0"/>
              <a:t>Tone and nuance can be easily misinterpreted in written form.</a:t>
            </a:r>
          </a:p>
          <a:p>
            <a:r>
              <a:rPr lang="en-US" b="1" dirty="0"/>
              <a:t>Urgent Matters:</a:t>
            </a:r>
            <a:endParaRPr lang="en-US" dirty="0"/>
          </a:p>
          <a:p>
            <a:pPr lvl="1"/>
            <a:r>
              <a:rPr lang="en-US" dirty="0"/>
              <a:t>In urgent situations or when immediate action is required, opt for verbal communication.</a:t>
            </a:r>
          </a:p>
          <a:p>
            <a:pPr lvl="1"/>
            <a:r>
              <a:rPr lang="en-US" dirty="0"/>
              <a:t>Written communication may not be as timely, especially if the recipient is not immediately available.</a:t>
            </a:r>
          </a:p>
          <a:p>
            <a:r>
              <a:rPr lang="en-US" b="1" dirty="0"/>
              <a:t>Casual Interactions:</a:t>
            </a:r>
            <a:endParaRPr lang="en-US" dirty="0"/>
          </a:p>
          <a:p>
            <a:pPr lvl="1"/>
            <a:r>
              <a:rPr lang="en-US" dirty="0"/>
              <a:t>For casual conversations or routine exchanges, verbal communication is more appropriate.</a:t>
            </a:r>
          </a:p>
          <a:p>
            <a:pPr lvl="1"/>
            <a:r>
              <a:rPr lang="en-US" dirty="0"/>
              <a:t>Overreliance on written communication in informal settings can lead to unnecessary formality.</a:t>
            </a:r>
          </a:p>
          <a:p>
            <a:r>
              <a:rPr lang="en-US" b="1" dirty="0"/>
              <a:t>Complex Negotiations:</a:t>
            </a:r>
            <a:endParaRPr lang="en-US" dirty="0"/>
          </a:p>
          <a:p>
            <a:pPr lvl="1"/>
            <a:r>
              <a:rPr lang="en-US" dirty="0"/>
              <a:t>Avoid relying solely on written communication in complex negotiations.</a:t>
            </a:r>
          </a:p>
          <a:p>
            <a:pPr lvl="1"/>
            <a:r>
              <a:rPr lang="en-US" dirty="0"/>
              <a:t>Verbal communication allows for real-time clarification and adjustment based on immediate feedback.</a:t>
            </a:r>
          </a:p>
          <a:p>
            <a:r>
              <a:rPr lang="en-US" b="1" dirty="0"/>
              <a:t>Building Relationships:</a:t>
            </a:r>
            <a:endParaRPr lang="en-US" dirty="0"/>
          </a:p>
          <a:p>
            <a:pPr lvl="1"/>
            <a:r>
              <a:rPr lang="en-US" dirty="0"/>
              <a:t>When building relationships or addressing personal matters, verbal communication is often more empathetic and personal.</a:t>
            </a:r>
          </a:p>
          <a:p>
            <a:pPr lvl="1"/>
            <a:r>
              <a:rPr lang="en-US" dirty="0"/>
              <a:t>Written communication can come across as impersonal in such contexts.</a:t>
            </a:r>
          </a:p>
          <a:p>
            <a:pPr marL="0" indent="0">
              <a:buNone/>
            </a:pPr>
            <a:endParaRPr lang="en-IN" sz="1600" dirty="0"/>
          </a:p>
        </p:txBody>
      </p:sp>
    </p:spTree>
    <p:extLst>
      <p:ext uri="{BB962C8B-B14F-4D97-AF65-F5344CB8AC3E}">
        <p14:creationId xmlns:p14="http://schemas.microsoft.com/office/powerpoint/2010/main" val="11855737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smtClean="0"/>
              <a:t>Improving English language Writing</a:t>
            </a:r>
            <a:endParaRPr lang="en-IN" dirty="0"/>
          </a:p>
        </p:txBody>
      </p:sp>
      <p:sp>
        <p:nvSpPr>
          <p:cNvPr id="3" name="Content Placeholder 2"/>
          <p:cNvSpPr>
            <a:spLocks noGrp="1"/>
          </p:cNvSpPr>
          <p:nvPr>
            <p:ph idx="1"/>
          </p:nvPr>
        </p:nvSpPr>
        <p:spPr>
          <a:xfrm>
            <a:off x="457200" y="1052736"/>
            <a:ext cx="8229600" cy="5073427"/>
          </a:xfrm>
        </p:spPr>
        <p:txBody>
          <a:bodyPr>
            <a:normAutofit fontScale="62500" lnSpcReduction="20000"/>
          </a:bodyPr>
          <a:lstStyle/>
          <a:p>
            <a:r>
              <a:rPr lang="en-US" b="1" dirty="0"/>
              <a:t>1. Read Regularly:</a:t>
            </a:r>
          </a:p>
          <a:p>
            <a:r>
              <a:rPr lang="en-US" dirty="0"/>
              <a:t>Reading extensively exposes you to diverse vocabulary, sentence structures, and writing styles.</a:t>
            </a:r>
          </a:p>
          <a:p>
            <a:r>
              <a:rPr lang="en-US" dirty="0"/>
              <a:t>Explore various genres and materials to broaden your understanding of language use.</a:t>
            </a:r>
          </a:p>
          <a:p>
            <a:r>
              <a:rPr lang="en-US" b="1" dirty="0"/>
              <a:t>2. Expand Vocabulary:</a:t>
            </a:r>
          </a:p>
          <a:p>
            <a:r>
              <a:rPr lang="en-US" dirty="0"/>
              <a:t>Actively work on expanding your vocabulary. Learn new words daily and practice incorporating them into your writing.</a:t>
            </a:r>
          </a:p>
          <a:p>
            <a:r>
              <a:rPr lang="en-US" dirty="0"/>
              <a:t>Use a thesaurus to find synonyms and enhance your word choice.</a:t>
            </a:r>
          </a:p>
          <a:p>
            <a:r>
              <a:rPr lang="en-US" b="1" dirty="0"/>
              <a:t>3. Grammar and Punctuation:</a:t>
            </a:r>
          </a:p>
          <a:p>
            <a:r>
              <a:rPr lang="en-US" dirty="0"/>
              <a:t>Master the basics of grammar and punctuation. Understanding proper sentence structure and punctuation marks is crucial for effective writing.</a:t>
            </a:r>
          </a:p>
          <a:p>
            <a:r>
              <a:rPr lang="en-US" dirty="0"/>
              <a:t>Regularly review grammar rules and seek feedback to correct common errors.</a:t>
            </a:r>
          </a:p>
          <a:p>
            <a:r>
              <a:rPr lang="en-US" b="1" dirty="0"/>
              <a:t>4. Practice Writing Regularly:</a:t>
            </a:r>
          </a:p>
          <a:p>
            <a:r>
              <a:rPr lang="en-US" dirty="0"/>
              <a:t>Improvement comes with consistent practice. Set aside dedicated time for writing practice.</a:t>
            </a:r>
          </a:p>
          <a:p>
            <a:r>
              <a:rPr lang="en-US" dirty="0"/>
              <a:t>Experiment with different writing styles, genres, and formats to enhance your versatility.</a:t>
            </a:r>
          </a:p>
          <a:p>
            <a:r>
              <a:rPr lang="en-US" b="1" dirty="0"/>
              <a:t>5. Seek Feedback:</a:t>
            </a:r>
          </a:p>
          <a:p>
            <a:r>
              <a:rPr lang="en-US" dirty="0"/>
              <a:t>Actively seek feedback from peers, instructors, or writing groups.</a:t>
            </a:r>
          </a:p>
          <a:p>
            <a:r>
              <a:rPr lang="en-US" dirty="0"/>
              <a:t>Constructive criticism helps identify areas for improvement and allows you to refine your writing skills.</a:t>
            </a:r>
          </a:p>
          <a:p>
            <a:r>
              <a:rPr lang="en-US" b="1" dirty="0"/>
              <a:t>6. Edit and Revise:</a:t>
            </a:r>
          </a:p>
          <a:p>
            <a:r>
              <a:rPr lang="en-US" dirty="0"/>
              <a:t>Editing is a crucial part of the writing process. After drafting, take time to revise your work.</a:t>
            </a:r>
          </a:p>
          <a:p>
            <a:r>
              <a:rPr lang="en-US" dirty="0"/>
              <a:t>Focus on clarity, coherence, and eliminating unnecessary words or redundancies.</a:t>
            </a:r>
          </a:p>
          <a:p>
            <a:endParaRPr lang="en-IN" dirty="0"/>
          </a:p>
        </p:txBody>
      </p:sp>
    </p:spTree>
    <p:extLst>
      <p:ext uri="{BB962C8B-B14F-4D97-AF65-F5344CB8AC3E}">
        <p14:creationId xmlns:p14="http://schemas.microsoft.com/office/powerpoint/2010/main" val="25023868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4042"/>
          </a:xfrm>
        </p:spPr>
        <p:txBody>
          <a:bodyPr>
            <a:noAutofit/>
          </a:bodyPr>
          <a:lstStyle/>
          <a:p>
            <a:r>
              <a:rPr lang="en-IN" sz="2400" dirty="0"/>
              <a:t>Improving English language </a:t>
            </a:r>
            <a:r>
              <a:rPr lang="en-IN" sz="2400" dirty="0" smtClean="0"/>
              <a:t>Writing continue…</a:t>
            </a:r>
            <a:endParaRPr lang="en-IN" sz="2400" dirty="0"/>
          </a:p>
        </p:txBody>
      </p:sp>
      <p:sp>
        <p:nvSpPr>
          <p:cNvPr id="3" name="Content Placeholder 2"/>
          <p:cNvSpPr>
            <a:spLocks noGrp="1"/>
          </p:cNvSpPr>
          <p:nvPr>
            <p:ph idx="1"/>
          </p:nvPr>
        </p:nvSpPr>
        <p:spPr>
          <a:xfrm>
            <a:off x="457200" y="692696"/>
            <a:ext cx="8229600" cy="5433467"/>
          </a:xfrm>
        </p:spPr>
        <p:txBody>
          <a:bodyPr>
            <a:normAutofit/>
          </a:bodyPr>
          <a:lstStyle/>
          <a:p>
            <a:pPr marL="0" indent="0">
              <a:buNone/>
            </a:pPr>
            <a:endParaRPr lang="en-US" sz="1600" b="1" dirty="0" smtClean="0"/>
          </a:p>
          <a:p>
            <a:pPr marL="0" indent="0">
              <a:buNone/>
            </a:pPr>
            <a:r>
              <a:rPr lang="en-US" sz="1600" b="1" dirty="0" smtClean="0"/>
              <a:t>7</a:t>
            </a:r>
            <a:r>
              <a:rPr lang="en-US" sz="1600" b="1" dirty="0"/>
              <a:t>. Understand Your Audience:</a:t>
            </a:r>
          </a:p>
          <a:p>
            <a:r>
              <a:rPr lang="en-US" sz="1600" dirty="0"/>
              <a:t>Tailor your writing style to the intended audience. Consider the purpose and context of your writing.</a:t>
            </a:r>
          </a:p>
          <a:p>
            <a:r>
              <a:rPr lang="en-US" sz="1600" dirty="0"/>
              <a:t>Adapt your language and tone accordingly, whether writing academically or for a general audience.</a:t>
            </a:r>
          </a:p>
          <a:p>
            <a:pPr marL="0" indent="0">
              <a:buNone/>
            </a:pPr>
            <a:r>
              <a:rPr lang="en-US" sz="1600" b="1" dirty="0"/>
              <a:t>8. Develop a Writing Routine:</a:t>
            </a:r>
          </a:p>
          <a:p>
            <a:r>
              <a:rPr lang="en-US" sz="1600" dirty="0"/>
              <a:t>Establish a writing routine to cultivate discipline and consistency.</a:t>
            </a:r>
          </a:p>
          <a:p>
            <a:r>
              <a:rPr lang="en-US" sz="1600" dirty="0"/>
              <a:t>Consistent practice and routine help in developing a writing habit, leading to gradual improvement.</a:t>
            </a:r>
          </a:p>
          <a:p>
            <a:pPr marL="0" indent="0">
              <a:buNone/>
            </a:pPr>
            <a:r>
              <a:rPr lang="en-US" sz="1600" b="1" dirty="0"/>
              <a:t>9. Use Writing Prompts:</a:t>
            </a:r>
          </a:p>
          <a:p>
            <a:r>
              <a:rPr lang="en-US" sz="1600" dirty="0"/>
              <a:t>Utilize writing prompts to stimulate creativity and overcome writer's block.</a:t>
            </a:r>
          </a:p>
          <a:p>
            <a:r>
              <a:rPr lang="en-US" sz="1600" dirty="0"/>
              <a:t>Engaging with prompts encourages you to explore different ideas and writing styles</a:t>
            </a:r>
            <a:r>
              <a:rPr lang="en-US" sz="1600" dirty="0" smtClean="0"/>
              <a:t>.</a:t>
            </a:r>
          </a:p>
          <a:p>
            <a:pPr marL="0" indent="0">
              <a:buNone/>
            </a:pPr>
            <a:r>
              <a:rPr lang="en-US" sz="1600" b="1" dirty="0"/>
              <a:t>10. Learn from Examples</a:t>
            </a:r>
            <a:r>
              <a:rPr lang="en-US" sz="1600" b="1" dirty="0" smtClean="0"/>
              <a:t>:</a:t>
            </a:r>
            <a:endParaRPr lang="en-US" sz="1600" dirty="0"/>
          </a:p>
          <a:p>
            <a:r>
              <a:rPr lang="en-US" sz="1600" dirty="0" smtClean="0"/>
              <a:t> </a:t>
            </a:r>
            <a:r>
              <a:rPr lang="en-US" sz="1600" dirty="0"/>
              <a:t>Analyze well-written pieces in your field or genre. Learn from the style, structure, and </a:t>
            </a:r>
            <a:r>
              <a:rPr lang="en-US" sz="1600" dirty="0" smtClean="0"/>
              <a:t>language </a:t>
            </a:r>
            <a:r>
              <a:rPr lang="en-US" sz="1600" dirty="0"/>
              <a:t>used by experienced writers. - Identify elements that make their writing effective and incorporate similar techniques into your work. </a:t>
            </a:r>
          </a:p>
          <a:p>
            <a:pPr marL="0" indent="0">
              <a:buNone/>
            </a:pPr>
            <a:r>
              <a:rPr lang="en-US" sz="1600" dirty="0"/>
              <a:t/>
            </a:r>
            <a:br>
              <a:rPr lang="en-US" sz="1600" dirty="0"/>
            </a:br>
            <a:endParaRPr lang="en-US" sz="1600" dirty="0"/>
          </a:p>
          <a:p>
            <a:pPr marL="0" indent="0">
              <a:buNone/>
            </a:pPr>
            <a:endParaRPr lang="en-IN" sz="1600" dirty="0"/>
          </a:p>
        </p:txBody>
      </p:sp>
    </p:spTree>
    <p:extLst>
      <p:ext uri="{BB962C8B-B14F-4D97-AF65-F5344CB8AC3E}">
        <p14:creationId xmlns:p14="http://schemas.microsoft.com/office/powerpoint/2010/main" val="13297930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Autofit/>
          </a:bodyPr>
          <a:lstStyle/>
          <a:p>
            <a:r>
              <a:rPr lang="en-IN" sz="3200" dirty="0"/>
              <a:t>Reading Styles and Techniques continue…</a:t>
            </a:r>
          </a:p>
        </p:txBody>
      </p:sp>
      <p:sp>
        <p:nvSpPr>
          <p:cNvPr id="3" name="Content Placeholder 2"/>
          <p:cNvSpPr>
            <a:spLocks noGrp="1"/>
          </p:cNvSpPr>
          <p:nvPr>
            <p:ph idx="1"/>
          </p:nvPr>
        </p:nvSpPr>
        <p:spPr>
          <a:xfrm>
            <a:off x="457200" y="980728"/>
            <a:ext cx="8229600" cy="5544616"/>
          </a:xfrm>
        </p:spPr>
        <p:txBody>
          <a:bodyPr>
            <a:normAutofit/>
          </a:bodyPr>
          <a:lstStyle/>
          <a:p>
            <a:endParaRPr lang="en-US" dirty="0" smtClean="0"/>
          </a:p>
          <a:p>
            <a:r>
              <a:rPr lang="en-US" sz="1800" dirty="0" smtClean="0"/>
              <a:t>To help you in this step, make notes as you read. Also, after reading a section, highlight the most important points.</a:t>
            </a:r>
          </a:p>
          <a:p>
            <a:pPr marL="0" indent="0">
              <a:buNone/>
            </a:pPr>
            <a:r>
              <a:rPr lang="en-US" sz="1800" b="1" dirty="0" smtClean="0"/>
              <a:t>Recite</a:t>
            </a:r>
          </a:p>
          <a:p>
            <a:r>
              <a:rPr lang="en-US" sz="1800" dirty="0" smtClean="0"/>
              <a:t>This is where you answer the questions that you’d created before starting to read. Reciting aids comprehension as you digest what you’d read, make sense of it, and get answers to your questions. </a:t>
            </a:r>
          </a:p>
          <a:p>
            <a:pPr marL="0" indent="0">
              <a:buNone/>
            </a:pPr>
            <a:r>
              <a:rPr lang="en-US" sz="1800" b="1" dirty="0" smtClean="0"/>
              <a:t>Review</a:t>
            </a:r>
          </a:p>
          <a:p>
            <a:r>
              <a:rPr lang="en-US" sz="1800" dirty="0" smtClean="0"/>
              <a:t>This is simply making mental notes of what you’d read to see how much of it you remember. Thus, this step is all about retention.</a:t>
            </a:r>
          </a:p>
          <a:p>
            <a:r>
              <a:rPr lang="en-US" sz="1800" dirty="0" smtClean="0"/>
              <a:t>You should do the review immediately after reading and sometime after. For maximum retention, don’t wait for more than 24 hours after reading to do the review. You can lose 80% of what you’ve learned if you wait longer than 24 hours before a review</a:t>
            </a:r>
            <a:r>
              <a:rPr lang="en-US" sz="1800" dirty="0"/>
              <a:t>.</a:t>
            </a:r>
            <a:endParaRPr lang="en-US" sz="1800" dirty="0" smtClean="0"/>
          </a:p>
          <a:p>
            <a:pPr marL="0" indent="0">
              <a:buNone/>
            </a:pPr>
            <a:r>
              <a:rPr lang="en-US" dirty="0" smtClean="0"/>
              <a:t/>
            </a:r>
            <a:br>
              <a:rPr lang="en-US" dirty="0" smtClean="0"/>
            </a:br>
            <a:endParaRPr lang="en-IN" dirty="0" smtClean="0"/>
          </a:p>
          <a:p>
            <a:pPr marL="0" indent="0">
              <a:buNone/>
            </a:pPr>
            <a:endParaRPr lang="en-IN" dirty="0"/>
          </a:p>
        </p:txBody>
      </p:sp>
    </p:spTree>
    <p:extLst>
      <p:ext uri="{BB962C8B-B14F-4D97-AF65-F5344CB8AC3E}">
        <p14:creationId xmlns:p14="http://schemas.microsoft.com/office/powerpoint/2010/main" val="7211500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568952" cy="490066"/>
          </a:xfrm>
        </p:spPr>
        <p:txBody>
          <a:bodyPr>
            <a:noAutofit/>
          </a:bodyPr>
          <a:lstStyle/>
          <a:p>
            <a:r>
              <a:rPr lang="en-IN" sz="3200" dirty="0"/>
              <a:t>Reading Styles and Techniques continue…</a:t>
            </a:r>
          </a:p>
        </p:txBody>
      </p:sp>
      <p:sp>
        <p:nvSpPr>
          <p:cNvPr id="3" name="Content Placeholder 2"/>
          <p:cNvSpPr>
            <a:spLocks noGrp="1"/>
          </p:cNvSpPr>
          <p:nvPr>
            <p:ph idx="1"/>
          </p:nvPr>
        </p:nvSpPr>
        <p:spPr>
          <a:xfrm>
            <a:off x="251520" y="836712"/>
            <a:ext cx="8568952" cy="5832648"/>
          </a:xfrm>
        </p:spPr>
        <p:txBody>
          <a:bodyPr>
            <a:normAutofit fontScale="55000" lnSpcReduction="20000"/>
          </a:bodyPr>
          <a:lstStyle/>
          <a:p>
            <a:pPr marL="0" indent="0">
              <a:buNone/>
            </a:pPr>
            <a:r>
              <a:rPr lang="en-US" sz="3800" dirty="0"/>
              <a:t>2. </a:t>
            </a:r>
            <a:r>
              <a:rPr lang="en-US" sz="3800" dirty="0" smtClean="0"/>
              <a:t>Skimming</a:t>
            </a:r>
          </a:p>
          <a:p>
            <a:pPr marL="0" indent="0">
              <a:buNone/>
            </a:pPr>
            <a:endParaRPr lang="en-US" sz="3800" dirty="0"/>
          </a:p>
          <a:p>
            <a:r>
              <a:rPr lang="en-US" b="1" dirty="0"/>
              <a:t>Skimming is a reading technique used to get the main gist of a material. It’s all about going through a chunk of text quickly and less about comprehension.</a:t>
            </a:r>
            <a:endParaRPr lang="en-US" dirty="0"/>
          </a:p>
          <a:p>
            <a:r>
              <a:rPr lang="en-US" dirty="0"/>
              <a:t>This does not mean that skimming is speed </a:t>
            </a:r>
            <a:r>
              <a:rPr lang="en-US" dirty="0" smtClean="0"/>
              <a:t>reading. While </a:t>
            </a:r>
            <a:r>
              <a:rPr lang="en-US" dirty="0"/>
              <a:t>speed reading covers a lot of information quickly, skimming is simply sifting through information in quick time. In speed reading, you read the details, but when skimming, you skip over the details.</a:t>
            </a:r>
          </a:p>
          <a:p>
            <a:r>
              <a:rPr lang="en-US" dirty="0"/>
              <a:t>However, skimming is an invaluable reading technique when all you need is to get the main idea. It can be a great technique to “survey” a material before settling down to read it in detail.</a:t>
            </a:r>
          </a:p>
          <a:p>
            <a:r>
              <a:rPr lang="en-US" dirty="0"/>
              <a:t>Skimming can also come in handy when you need to review something you’ve read before. When skimming a previous read, you move your eyes quickly over the material to help refresh your memory. </a:t>
            </a:r>
          </a:p>
          <a:p>
            <a:pPr marL="0" indent="0">
              <a:buNone/>
            </a:pPr>
            <a:endParaRPr lang="en-US" smtClean="0"/>
          </a:p>
          <a:p>
            <a:pPr marL="0" indent="0">
              <a:buNone/>
            </a:pPr>
            <a:r>
              <a:rPr lang="en-US" smtClean="0"/>
              <a:t>You </a:t>
            </a:r>
            <a:r>
              <a:rPr lang="en-US" dirty="0"/>
              <a:t>use skimming technique when:</a:t>
            </a:r>
          </a:p>
          <a:p>
            <a:r>
              <a:rPr lang="en-US" dirty="0"/>
              <a:t>Going through a newspaper or magazine to know what’s covered</a:t>
            </a:r>
          </a:p>
          <a:p>
            <a:r>
              <a:rPr lang="en-US" dirty="0"/>
              <a:t>Going through a product review to have an idea of the product’s features</a:t>
            </a:r>
          </a:p>
          <a:p>
            <a:pPr marL="0" indent="0">
              <a:buNone/>
            </a:pPr>
            <a:endParaRPr lang="en-US" dirty="0" smtClean="0"/>
          </a:p>
          <a:p>
            <a:pPr marL="0" indent="0">
              <a:buNone/>
            </a:pPr>
            <a:r>
              <a:rPr lang="en-US" sz="3800" dirty="0" smtClean="0"/>
              <a:t>3</a:t>
            </a:r>
            <a:r>
              <a:rPr lang="en-US" sz="3800" dirty="0"/>
              <a:t>. </a:t>
            </a:r>
            <a:r>
              <a:rPr lang="en-US" sz="3800" dirty="0" smtClean="0"/>
              <a:t>Scanning</a:t>
            </a:r>
          </a:p>
          <a:p>
            <a:pPr marL="0" indent="0">
              <a:buNone/>
            </a:pPr>
            <a:endParaRPr lang="en-US" sz="3800" dirty="0"/>
          </a:p>
          <a:p>
            <a:r>
              <a:rPr lang="en-US" b="1" dirty="0"/>
              <a:t>Scanning is similar to skimming in approach. It also involves going through a chunk of text quickly without any care for comprehension.</a:t>
            </a:r>
            <a:endParaRPr lang="en-US" dirty="0"/>
          </a:p>
          <a:p>
            <a:r>
              <a:rPr lang="en-US" dirty="0"/>
              <a:t>The difference between skimming and scanning is on purpose. While skimming is done to get the main idea of the whole material, scanning is done to find specific information in the material. </a:t>
            </a:r>
          </a:p>
          <a:p>
            <a:r>
              <a:rPr lang="en-US" dirty="0"/>
              <a:t>Scanning is a reading technique that you’ll find useful in many situations. One of such situations is reviewing a reading material to revive understanding of what was read. In reviewing, you move your eyes quickly over the text, searching for keywords or </a:t>
            </a:r>
            <a:r>
              <a:rPr lang="en-US" dirty="0" smtClean="0"/>
              <a:t>key phrases </a:t>
            </a:r>
            <a:r>
              <a:rPr lang="en-US" dirty="0"/>
              <a:t>that’ll refresh your memory.</a:t>
            </a:r>
          </a:p>
          <a:p>
            <a:pPr marL="0" indent="0">
              <a:buNone/>
            </a:pPr>
            <a:endParaRPr lang="en-IN" dirty="0"/>
          </a:p>
        </p:txBody>
      </p:sp>
    </p:spTree>
    <p:extLst>
      <p:ext uri="{BB962C8B-B14F-4D97-AF65-F5344CB8AC3E}">
        <p14:creationId xmlns:p14="http://schemas.microsoft.com/office/powerpoint/2010/main" val="4755053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Autofit/>
          </a:bodyPr>
          <a:lstStyle/>
          <a:p>
            <a:r>
              <a:rPr lang="en-IN" sz="3200" dirty="0"/>
              <a:t>Reading Styles and Techniques continue…</a:t>
            </a:r>
          </a:p>
        </p:txBody>
      </p:sp>
      <p:sp>
        <p:nvSpPr>
          <p:cNvPr id="3" name="Content Placeholder 2"/>
          <p:cNvSpPr>
            <a:spLocks noGrp="1"/>
          </p:cNvSpPr>
          <p:nvPr>
            <p:ph idx="1"/>
          </p:nvPr>
        </p:nvSpPr>
        <p:spPr>
          <a:xfrm>
            <a:off x="457200" y="980728"/>
            <a:ext cx="8229600" cy="5472608"/>
          </a:xfrm>
        </p:spPr>
        <p:txBody>
          <a:bodyPr>
            <a:normAutofit fontScale="62500" lnSpcReduction="20000"/>
          </a:bodyPr>
          <a:lstStyle/>
          <a:p>
            <a:pPr marL="0" indent="0">
              <a:buNone/>
            </a:pPr>
            <a:r>
              <a:rPr lang="en-US" sz="3800" b="1" dirty="0"/>
              <a:t>4. Active Reading</a:t>
            </a:r>
          </a:p>
          <a:p>
            <a:pPr marL="0" indent="0">
              <a:buNone/>
            </a:pPr>
            <a:r>
              <a:rPr lang="en-US" sz="3800" b="1" dirty="0" smtClean="0"/>
              <a:t>	</a:t>
            </a:r>
            <a:r>
              <a:rPr lang="en-US" sz="3800" dirty="0" smtClean="0"/>
              <a:t>A</a:t>
            </a:r>
            <a:r>
              <a:rPr lang="en-US" dirty="0" smtClean="0"/>
              <a:t>ctive </a:t>
            </a:r>
            <a:r>
              <a:rPr lang="en-US" dirty="0"/>
              <a:t>reading is a technique that aids both comprehension and retention. It involves engaging with the reading material when reading it so that you’ll understand it and evaluate it based on your needs.</a:t>
            </a:r>
            <a:r>
              <a:rPr lang="en-US" b="1" dirty="0"/>
              <a:t> </a:t>
            </a:r>
            <a:endParaRPr lang="en-US" dirty="0"/>
          </a:p>
          <a:p>
            <a:r>
              <a:rPr lang="en-US" dirty="0"/>
              <a:t>Some tips for active reading are:</a:t>
            </a:r>
          </a:p>
          <a:p>
            <a:r>
              <a:rPr lang="en-US" b="1" dirty="0"/>
              <a:t>Ask questions</a:t>
            </a:r>
            <a:r>
              <a:rPr lang="en-US" dirty="0"/>
              <a:t>. As you read, ask yourself questions like “what does this mean,” “what is the significance of this </a:t>
            </a:r>
            <a:r>
              <a:rPr lang="en-US" dirty="0" smtClean="0"/>
              <a:t>statement</a:t>
            </a:r>
            <a:r>
              <a:rPr lang="en-US" dirty="0"/>
              <a:t>,” etc. This way, you’ll fully understand each part of the material.</a:t>
            </a:r>
          </a:p>
          <a:p>
            <a:r>
              <a:rPr lang="en-US" b="1" dirty="0"/>
              <a:t>Look for patterns</a:t>
            </a:r>
            <a:r>
              <a:rPr lang="en-US" dirty="0"/>
              <a:t>. Try to see the patterns in the reading as a whole. It helps you bring together all the information you’ve read into a meaningful whole. </a:t>
            </a:r>
          </a:p>
          <a:p>
            <a:r>
              <a:rPr lang="en-US" b="1" dirty="0"/>
              <a:t>Highlight and make notes</a:t>
            </a:r>
            <a:r>
              <a:rPr lang="en-US" dirty="0"/>
              <a:t>. As you read, highlight important points in the reading material. Even better, write down comments or notes on the book’s margins or in a separate notebook.</a:t>
            </a:r>
          </a:p>
          <a:p>
            <a:r>
              <a:rPr lang="en-US" dirty="0"/>
              <a:t>When you highlight and make notes, you can easily see the main points anytime you go through the material. To help you identify important points, look for transition words like “importantly,” “in contrast,” etc.</a:t>
            </a:r>
          </a:p>
          <a:p>
            <a:r>
              <a:rPr lang="en-US" b="1" dirty="0"/>
              <a:t>Link to existing knowledge</a:t>
            </a:r>
            <a:r>
              <a:rPr lang="en-US" dirty="0"/>
              <a:t>. Try to understand how what you’re reading relates to what you know about the topic. This way, you’ll clearly see how the information has added to your knowledge.</a:t>
            </a:r>
          </a:p>
          <a:p>
            <a:r>
              <a:rPr lang="en-US" b="1" dirty="0"/>
              <a:t>Write a summary</a:t>
            </a:r>
            <a:r>
              <a:rPr lang="en-US" dirty="0"/>
              <a:t>. Summarize what you’ve read in your own words. Write down the key points. </a:t>
            </a:r>
          </a:p>
          <a:p>
            <a:r>
              <a:rPr lang="en-US" b="1" dirty="0"/>
              <a:t>Test yourself</a:t>
            </a:r>
            <a:r>
              <a:rPr lang="en-US" dirty="0"/>
              <a:t>. Using what you have read, ask yourself mock questions, and try to answer these. Testing yourself will tell you how well you understand the material and remember.</a:t>
            </a:r>
          </a:p>
          <a:p>
            <a:r>
              <a:rPr lang="en-US" b="1" dirty="0"/>
              <a:t>Teach</a:t>
            </a:r>
            <a:r>
              <a:rPr lang="en-US" dirty="0"/>
              <a:t>. Try to explain what you’ve read to someone else. When you do so, you’re inadvertently explaining it to yourself. So, when you teach someone the material you’d read, you’ll be reviving your understanding of the text and solidifying it.</a:t>
            </a:r>
          </a:p>
          <a:p>
            <a:pPr marL="0" indent="0">
              <a:buNone/>
            </a:pPr>
            <a:r>
              <a:rPr lang="en-US" dirty="0"/>
              <a:t>Active reading is best for academic reading when you have to understand and remember what you read. It is also good when you have to read complex information.</a:t>
            </a:r>
          </a:p>
          <a:p>
            <a:endParaRPr lang="en-IN" dirty="0"/>
          </a:p>
        </p:txBody>
      </p:sp>
    </p:spTree>
    <p:extLst>
      <p:ext uri="{BB962C8B-B14F-4D97-AF65-F5344CB8AC3E}">
        <p14:creationId xmlns:p14="http://schemas.microsoft.com/office/powerpoint/2010/main" val="2830992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Autofit/>
          </a:bodyPr>
          <a:lstStyle/>
          <a:p>
            <a:r>
              <a:rPr lang="en-IN" sz="3200" dirty="0"/>
              <a:t>Reading Styles and Techniques continue…</a:t>
            </a:r>
          </a:p>
        </p:txBody>
      </p:sp>
      <p:sp>
        <p:nvSpPr>
          <p:cNvPr id="3" name="Content Placeholder 2"/>
          <p:cNvSpPr>
            <a:spLocks noGrp="1"/>
          </p:cNvSpPr>
          <p:nvPr>
            <p:ph idx="1"/>
          </p:nvPr>
        </p:nvSpPr>
        <p:spPr>
          <a:xfrm>
            <a:off x="251520" y="836712"/>
            <a:ext cx="8640960" cy="5832648"/>
          </a:xfrm>
        </p:spPr>
        <p:txBody>
          <a:bodyPr>
            <a:noAutofit/>
          </a:bodyPr>
          <a:lstStyle/>
          <a:p>
            <a:pPr marL="0" indent="0">
              <a:buNone/>
            </a:pPr>
            <a:r>
              <a:rPr lang="en-US" sz="1600" b="1" dirty="0" smtClean="0"/>
              <a:t>5. Detailed Reading</a:t>
            </a:r>
          </a:p>
          <a:p>
            <a:r>
              <a:rPr lang="en-US" sz="1600" dirty="0" smtClean="0"/>
              <a:t>Detailed reading is a technique that involves carefully reading and analyzing every word for a deeper understanding of the material. Detailed reading is used to extract accurate information from a material.</a:t>
            </a:r>
          </a:p>
          <a:p>
            <a:r>
              <a:rPr lang="en-US" sz="1600" dirty="0" smtClean="0"/>
              <a:t>Detailed </a:t>
            </a:r>
            <a:r>
              <a:rPr lang="en-US" sz="1600" dirty="0"/>
              <a:t>reading usually starts with skimming. First, you skim the material to have an idea of what it is. Then you carefully read through.</a:t>
            </a:r>
          </a:p>
          <a:p>
            <a:r>
              <a:rPr lang="en-US" sz="1600" dirty="0"/>
              <a:t>When doing a detailed reading, you need to look up the meaning of unfamiliar words or phrases. You also need to piece words together for better understanding. You use this technique when reading research articles, reports, and literary works.</a:t>
            </a:r>
          </a:p>
          <a:p>
            <a:endParaRPr lang="en-US" sz="1600" dirty="0" smtClean="0"/>
          </a:p>
          <a:p>
            <a:pPr marL="0" indent="0">
              <a:buNone/>
            </a:pPr>
            <a:r>
              <a:rPr lang="en-US" sz="1600" b="1" dirty="0" smtClean="0"/>
              <a:t>6</a:t>
            </a:r>
            <a:r>
              <a:rPr lang="en-US" sz="1600" b="1" dirty="0"/>
              <a:t>. Speed Reading</a:t>
            </a:r>
          </a:p>
          <a:p>
            <a:r>
              <a:rPr lang="en-US" sz="1600" b="1" dirty="0"/>
              <a:t>Speed reading is a technique that helps you read faster without compromising comprehension or retention.</a:t>
            </a:r>
            <a:endParaRPr lang="en-US" sz="1600" dirty="0"/>
          </a:p>
          <a:p>
            <a:r>
              <a:rPr lang="en-US" sz="1600" dirty="0"/>
              <a:t>Speed reading is very different from skimming and scanning. In skimming, you speed through the text to get an idea of what it is, and in scanning, you speed through the text just to find something important.</a:t>
            </a:r>
          </a:p>
          <a:p>
            <a:r>
              <a:rPr lang="en-US" sz="1600" dirty="0"/>
              <a:t>However, in speed reading, you’re not simply running your eyes through texts. Rather, you’re reading every word, but fast. Importantly, you’re comprehending the text as you speed through.</a:t>
            </a:r>
          </a:p>
          <a:p>
            <a:r>
              <a:rPr lang="en-US" sz="1600" dirty="0"/>
              <a:t>If you’ve ever felt that there’s so much to read but not enough time, you need to learn speed reading.</a:t>
            </a:r>
          </a:p>
          <a:p>
            <a:pPr marL="0" indent="0">
              <a:buNone/>
            </a:pPr>
            <a:endParaRPr lang="en-IN" sz="1600" dirty="0"/>
          </a:p>
        </p:txBody>
      </p:sp>
    </p:spTree>
    <p:extLst>
      <p:ext uri="{BB962C8B-B14F-4D97-AF65-F5344CB8AC3E}">
        <p14:creationId xmlns:p14="http://schemas.microsoft.com/office/powerpoint/2010/main" val="8905202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Autofit/>
          </a:bodyPr>
          <a:lstStyle/>
          <a:p>
            <a:r>
              <a:rPr lang="en-IN" sz="3200" dirty="0"/>
              <a:t>Reading Styles and Techniques continue…</a:t>
            </a:r>
          </a:p>
        </p:txBody>
      </p:sp>
      <p:sp>
        <p:nvSpPr>
          <p:cNvPr id="3" name="Content Placeholder 2"/>
          <p:cNvSpPr>
            <a:spLocks noGrp="1"/>
          </p:cNvSpPr>
          <p:nvPr>
            <p:ph idx="1"/>
          </p:nvPr>
        </p:nvSpPr>
        <p:spPr>
          <a:xfrm>
            <a:off x="395536" y="836712"/>
            <a:ext cx="8229600" cy="5688632"/>
          </a:xfrm>
        </p:spPr>
        <p:txBody>
          <a:bodyPr>
            <a:normAutofit/>
          </a:bodyPr>
          <a:lstStyle/>
          <a:p>
            <a:pPr marL="0" indent="0">
              <a:buNone/>
            </a:pPr>
            <a:r>
              <a:rPr lang="en-US" sz="1400" dirty="0" smtClean="0"/>
              <a:t>There are various steps that you can take to master speed reading. These include:</a:t>
            </a:r>
          </a:p>
          <a:p>
            <a:r>
              <a:rPr lang="en-US" sz="1400" b="1" dirty="0" smtClean="0"/>
              <a:t>Guide your eyes</a:t>
            </a:r>
            <a:r>
              <a:rPr lang="en-US" sz="1400" dirty="0" smtClean="0"/>
              <a:t>. Run a finger or a pen under the words you are reading. Our eyes tend to fixate on moving objects. So, if you run a finger or a pen under the words in a text, your eyes will follow.</a:t>
            </a:r>
          </a:p>
          <a:p>
            <a:pPr marL="0" indent="0">
              <a:buNone/>
            </a:pPr>
            <a:r>
              <a:rPr lang="en-US" sz="1400" dirty="0" smtClean="0"/>
              <a:t>        </a:t>
            </a:r>
          </a:p>
          <a:p>
            <a:pPr>
              <a:buFont typeface="+mj-lt"/>
              <a:buAutoNum type="arabicPeriod"/>
            </a:pPr>
            <a:r>
              <a:rPr lang="en-US" sz="1400" dirty="0" smtClean="0"/>
              <a:t>Do this faster than you’ll normally read, which trains your eyes to move faster and to read faster.</a:t>
            </a:r>
          </a:p>
          <a:p>
            <a:pPr>
              <a:buFont typeface="+mj-lt"/>
              <a:buAutoNum type="arabicPeriod"/>
            </a:pPr>
            <a:r>
              <a:rPr lang="en-US" sz="1400" dirty="0" smtClean="0"/>
              <a:t>You’ll agree that running a finger or a pen under the words you’re reading will not be “cool” if the reading material is on a digital device. Iris Reading has a speed reading tool that’ll guide your eyes by flashing </a:t>
            </a:r>
            <a:r>
              <a:rPr lang="en-US" sz="1400" dirty="0"/>
              <a:t> </a:t>
            </a:r>
            <a:r>
              <a:rPr lang="en-US" sz="1400" dirty="0" smtClean="0"/>
              <a:t>word chunks on your screen at your chosen speed.</a:t>
            </a:r>
          </a:p>
          <a:p>
            <a:r>
              <a:rPr lang="en-US" sz="1400" b="1" dirty="0" smtClean="0"/>
              <a:t>Deadline strategy</a:t>
            </a:r>
            <a:r>
              <a:rPr lang="en-US" sz="1400" dirty="0" smtClean="0"/>
              <a:t>. Measure how much time it takes you to read a page, then try to beat it. Always remember that whatever can be measured can be managed. </a:t>
            </a:r>
          </a:p>
          <a:p>
            <a:r>
              <a:rPr lang="en-US" sz="1400" dirty="0" smtClean="0"/>
              <a:t>Simply set a time of 1 – 5 minutes and see how many lines you can read in the set time. Then, set the same time again and try to beat it by reading more lines.</a:t>
            </a:r>
          </a:p>
          <a:p>
            <a:pPr marL="0" indent="0">
              <a:buNone/>
            </a:pPr>
            <a:endParaRPr lang="en-US" sz="1400" b="1" dirty="0"/>
          </a:p>
          <a:p>
            <a:pPr marL="0" indent="0">
              <a:buNone/>
            </a:pPr>
            <a:r>
              <a:rPr lang="en-US" sz="1400" b="1" dirty="0" smtClean="0"/>
              <a:t>Adjust reading speed</a:t>
            </a:r>
            <a:endParaRPr lang="en-US" sz="1400" dirty="0"/>
          </a:p>
          <a:p>
            <a:r>
              <a:rPr lang="en-US" sz="1400" dirty="0" smtClean="0"/>
              <a:t> When speed reading, slow down on the first sentence in a paragraph and increase your speed as you go.</a:t>
            </a:r>
          </a:p>
          <a:p>
            <a:r>
              <a:rPr lang="en-US" sz="1400" dirty="0" smtClean="0"/>
              <a:t>This is very important to comprehension and retention when you  reading speed. You’ll easily grasp the introductory sentences and follow other sentences more readily as you speed up.</a:t>
            </a:r>
          </a:p>
          <a:p>
            <a:r>
              <a:rPr lang="en-US" sz="1400" dirty="0" smtClean="0"/>
              <a:t>If you need help learning to read fast, Iris Reading is a leading speed reading and memory solutions provider.</a:t>
            </a:r>
          </a:p>
          <a:p>
            <a:pPr marL="0" indent="0">
              <a:buNone/>
            </a:pPr>
            <a:endParaRPr lang="en-IN" dirty="0"/>
          </a:p>
        </p:txBody>
      </p:sp>
    </p:spTree>
    <p:extLst>
      <p:ext uri="{BB962C8B-B14F-4D97-AF65-F5344CB8AC3E}">
        <p14:creationId xmlns:p14="http://schemas.microsoft.com/office/powerpoint/2010/main" val="32217601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IN" sz="3200" dirty="0"/>
              <a:t>Reading Styles and Techniques continue…</a:t>
            </a:r>
          </a:p>
        </p:txBody>
      </p:sp>
      <p:sp>
        <p:nvSpPr>
          <p:cNvPr id="3" name="Content Placeholder 2"/>
          <p:cNvSpPr>
            <a:spLocks noGrp="1"/>
          </p:cNvSpPr>
          <p:nvPr>
            <p:ph idx="1"/>
          </p:nvPr>
        </p:nvSpPr>
        <p:spPr>
          <a:xfrm>
            <a:off x="457200" y="1124744"/>
            <a:ext cx="8229600" cy="5328592"/>
          </a:xfrm>
        </p:spPr>
        <p:txBody>
          <a:bodyPr>
            <a:normAutofit fontScale="70000" lnSpcReduction="20000"/>
          </a:bodyPr>
          <a:lstStyle/>
          <a:p>
            <a:pPr marL="0" indent="0">
              <a:buNone/>
            </a:pPr>
            <a:r>
              <a:rPr lang="en-US" sz="3800" b="1" dirty="0"/>
              <a:t>7. Structure-Proposition-Evaluation Reading</a:t>
            </a:r>
          </a:p>
          <a:p>
            <a:r>
              <a:rPr lang="en-US" dirty="0"/>
              <a:t>This is an excellent reading technique for non-fiction, often called the SPE technique. It involves three steps.</a:t>
            </a:r>
          </a:p>
          <a:p>
            <a:r>
              <a:rPr lang="en-US" b="1" dirty="0"/>
              <a:t>Find the structure of the text</a:t>
            </a:r>
            <a:r>
              <a:rPr lang="en-US" dirty="0"/>
              <a:t>. This is simply studying the layout of the text. You can do this by looking at the table of contents or the headings and subheadings in the text.</a:t>
            </a:r>
          </a:p>
          <a:p>
            <a:r>
              <a:rPr lang="en-US" b="1" dirty="0"/>
              <a:t>Find the author-made propositions</a:t>
            </a:r>
            <a:r>
              <a:rPr lang="en-US" dirty="0"/>
              <a:t>. In each section of the text, find the logical relationships between the author’s propositions. That is, determine how the statements relate to one another.</a:t>
            </a:r>
          </a:p>
          <a:p>
            <a:r>
              <a:rPr lang="en-US" b="1" dirty="0"/>
              <a:t>Evaluate the final arguments and conclusions</a:t>
            </a:r>
            <a:r>
              <a:rPr lang="en-US" dirty="0"/>
              <a:t>. Look at the text’s conclusions and determine whether the statements of the texts actually lead to that conclusion</a:t>
            </a:r>
            <a:r>
              <a:rPr lang="en-US" dirty="0" smtClean="0"/>
              <a:t>.</a:t>
            </a:r>
          </a:p>
          <a:p>
            <a:pPr marL="0" indent="0">
              <a:buNone/>
            </a:pPr>
            <a:endParaRPr lang="en-US" dirty="0"/>
          </a:p>
          <a:p>
            <a:pPr marL="0" indent="0">
              <a:buNone/>
            </a:pPr>
            <a:r>
              <a:rPr lang="en-US" sz="3800" b="1" dirty="0"/>
              <a:t>Wrapping up</a:t>
            </a:r>
          </a:p>
          <a:p>
            <a:pPr marL="0" indent="0">
              <a:buNone/>
            </a:pPr>
            <a:r>
              <a:rPr lang="en-US" dirty="0" smtClean="0"/>
              <a:t>	Depending </a:t>
            </a:r>
            <a:r>
              <a:rPr lang="en-US" dirty="0"/>
              <a:t>on your reading needs, there are different reading techniques </a:t>
            </a:r>
            <a:r>
              <a:rPr lang="en-US" dirty="0" smtClean="0"/>
              <a:t>	that </a:t>
            </a:r>
            <a:r>
              <a:rPr lang="en-US" dirty="0"/>
              <a:t>you can employ. These include SQ3R, skimming, scanning, active </a:t>
            </a:r>
            <a:r>
              <a:rPr lang="en-US" dirty="0" smtClean="0"/>
              <a:t>reading</a:t>
            </a:r>
            <a:r>
              <a:rPr lang="en-US" dirty="0"/>
              <a:t>, detailed reading, speed reading, and SPE reading. Reading </a:t>
            </a:r>
            <a:r>
              <a:rPr lang="en-US" dirty="0" smtClean="0"/>
              <a:t>	techniques </a:t>
            </a:r>
            <a:r>
              <a:rPr lang="en-US" dirty="0"/>
              <a:t>will help you be a better reader.</a:t>
            </a:r>
          </a:p>
          <a:p>
            <a:pPr marL="0" indent="0">
              <a:buNone/>
            </a:pPr>
            <a:endParaRPr lang="en-US" dirty="0"/>
          </a:p>
          <a:p>
            <a:pPr marL="0" indent="0">
              <a:buNone/>
            </a:pPr>
            <a:r>
              <a:rPr lang="en-US" dirty="0"/>
              <a:t/>
            </a:r>
            <a:br>
              <a:rPr lang="en-US" dirty="0"/>
            </a:br>
            <a:endParaRPr lang="en-IN" dirty="0"/>
          </a:p>
        </p:txBody>
      </p:sp>
    </p:spTree>
    <p:extLst>
      <p:ext uri="{BB962C8B-B14F-4D97-AF65-F5344CB8AC3E}">
        <p14:creationId xmlns:p14="http://schemas.microsoft.com/office/powerpoint/2010/main" val="1147022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824</TotalTime>
  <Words>5148</Words>
  <Application>Microsoft Office PowerPoint</Application>
  <PresentationFormat>On-screen Show (4:3)</PresentationFormat>
  <Paragraphs>489</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Thatch</vt:lpstr>
      <vt:lpstr>  Communication Skills</vt:lpstr>
      <vt:lpstr>Reading Styles and Techniques</vt:lpstr>
      <vt:lpstr>Reading Styles and Techniques continue…</vt:lpstr>
      <vt:lpstr>Reading Styles and Techniques continue…</vt:lpstr>
      <vt:lpstr>Reading Styles and Techniques continue…</vt:lpstr>
      <vt:lpstr>Reading Styles and Techniques continue…</vt:lpstr>
      <vt:lpstr>Reading Styles and Techniques continue…</vt:lpstr>
      <vt:lpstr>Reading Styles and Techniques continue…</vt:lpstr>
      <vt:lpstr>Reading Styles and Techniques continue…</vt:lpstr>
      <vt:lpstr>Writing</vt:lpstr>
      <vt:lpstr>Writing continue…</vt:lpstr>
      <vt:lpstr>Writing continue…</vt:lpstr>
      <vt:lpstr>Report Writing</vt:lpstr>
      <vt:lpstr>                                                                                                                                               Report writing format </vt:lpstr>
      <vt:lpstr>Report writing format continue..</vt:lpstr>
      <vt:lpstr>Report writing Example</vt:lpstr>
      <vt:lpstr>Speech Writing</vt:lpstr>
      <vt:lpstr>Speech Writing continue..</vt:lpstr>
      <vt:lpstr>Speech Writing continue..</vt:lpstr>
      <vt:lpstr>Speech Writing continue..</vt:lpstr>
      <vt:lpstr>Minutes</vt:lpstr>
      <vt:lpstr>Minutes Continue..</vt:lpstr>
      <vt:lpstr>Communication Aids</vt:lpstr>
      <vt:lpstr>Communication Aids continue..</vt:lpstr>
      <vt:lpstr>Agenda writing</vt:lpstr>
      <vt:lpstr>Agenda writing continue..</vt:lpstr>
      <vt:lpstr>Agenda writing continue..</vt:lpstr>
      <vt:lpstr>Letters</vt:lpstr>
      <vt:lpstr>Letters continue…</vt:lpstr>
      <vt:lpstr>Letters continue…</vt:lpstr>
      <vt:lpstr>Letters continue…</vt:lpstr>
      <vt:lpstr>Article Writing</vt:lpstr>
      <vt:lpstr>Tips for writing a good article</vt:lpstr>
      <vt:lpstr>When to write</vt:lpstr>
      <vt:lpstr>When not to write</vt:lpstr>
      <vt:lpstr>Improving English language Writing</vt:lpstr>
      <vt:lpstr>Improving English language Writing continue…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Skills</dc:title>
  <dc:creator>ASUS</dc:creator>
  <cp:lastModifiedBy>ASUS</cp:lastModifiedBy>
  <cp:revision>88</cp:revision>
  <dcterms:created xsi:type="dcterms:W3CDTF">2024-03-04T07:18:58Z</dcterms:created>
  <dcterms:modified xsi:type="dcterms:W3CDTF">2024-03-13T13:26:31Z</dcterms:modified>
</cp:coreProperties>
</file>