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BBB7AE-3665-4F66-979C-44BFC565EFB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173248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BBB7AE-3665-4F66-979C-44BFC565EFB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426017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BBB7AE-3665-4F66-979C-44BFC565EFB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108130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BBB7AE-3665-4F66-979C-44BFC565EFB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215811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BB7AE-3665-4F66-979C-44BFC565EFB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238261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BBB7AE-3665-4F66-979C-44BFC565EFB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149788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BBB7AE-3665-4F66-979C-44BFC565EFBA}"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125360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BBB7AE-3665-4F66-979C-44BFC565EFBA}"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112706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BB7AE-3665-4F66-979C-44BFC565EFBA}"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252461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BB7AE-3665-4F66-979C-44BFC565EFB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155674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BB7AE-3665-4F66-979C-44BFC565EFB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AD25A-7ABD-4DED-8298-630B340C238A}" type="slidenum">
              <a:rPr lang="en-IN" smtClean="0"/>
              <a:t>‹#›</a:t>
            </a:fld>
            <a:endParaRPr lang="en-IN"/>
          </a:p>
        </p:txBody>
      </p:sp>
    </p:spTree>
    <p:extLst>
      <p:ext uri="{BB962C8B-B14F-4D97-AF65-F5344CB8AC3E}">
        <p14:creationId xmlns:p14="http://schemas.microsoft.com/office/powerpoint/2010/main" val="257408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BB7AE-3665-4F66-979C-44BFC565EFBA}" type="datetimeFigureOut">
              <a:rPr lang="en-IN" smtClean="0"/>
              <a:t>18-04-2024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AD25A-7ABD-4DED-8298-630B340C238A}" type="slidenum">
              <a:rPr lang="en-IN" smtClean="0"/>
              <a:t>‹#›</a:t>
            </a:fld>
            <a:endParaRPr lang="en-IN"/>
          </a:p>
        </p:txBody>
      </p:sp>
    </p:spTree>
    <p:extLst>
      <p:ext uri="{BB962C8B-B14F-4D97-AF65-F5344CB8AC3E}">
        <p14:creationId xmlns:p14="http://schemas.microsoft.com/office/powerpoint/2010/main" val="812853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152127"/>
          </a:xfrm>
        </p:spPr>
        <p:txBody>
          <a:bodyPr/>
          <a:lstStyle/>
          <a:p>
            <a:r>
              <a:rPr lang="en-IN" dirty="0" smtClean="0"/>
              <a:t>Communication skills </a:t>
            </a:r>
            <a:endParaRPr lang="en-IN" dirty="0"/>
          </a:p>
        </p:txBody>
      </p:sp>
      <p:sp>
        <p:nvSpPr>
          <p:cNvPr id="3" name="Subtitle 2"/>
          <p:cNvSpPr>
            <a:spLocks noGrp="1"/>
          </p:cNvSpPr>
          <p:nvPr>
            <p:ph type="subTitle" idx="1"/>
          </p:nvPr>
        </p:nvSpPr>
        <p:spPr>
          <a:xfrm>
            <a:off x="539552" y="1916832"/>
            <a:ext cx="7920880" cy="4536504"/>
          </a:xfrm>
        </p:spPr>
        <p:txBody>
          <a:bodyPr/>
          <a:lstStyle/>
          <a:p>
            <a:endParaRPr lang="en-IN" dirty="0" smtClean="0"/>
          </a:p>
          <a:p>
            <a:r>
              <a:rPr lang="en-IN" dirty="0" smtClean="0"/>
              <a:t>Unit-IV</a:t>
            </a:r>
          </a:p>
          <a:p>
            <a:endParaRPr lang="en-IN" dirty="0" smtClean="0"/>
          </a:p>
          <a:p>
            <a:r>
              <a:rPr lang="en-IN" dirty="0" smtClean="0"/>
              <a:t>Section VI</a:t>
            </a:r>
          </a:p>
          <a:p>
            <a:endParaRPr lang="en-IN" dirty="0"/>
          </a:p>
          <a:p>
            <a:r>
              <a:rPr lang="en-IN" dirty="0" smtClean="0"/>
              <a:t>Body Language</a:t>
            </a:r>
          </a:p>
          <a:p>
            <a:endParaRPr lang="en-IN" dirty="0"/>
          </a:p>
        </p:txBody>
      </p:sp>
    </p:spTree>
    <p:extLst>
      <p:ext uri="{BB962C8B-B14F-4D97-AF65-F5344CB8AC3E}">
        <p14:creationId xmlns:p14="http://schemas.microsoft.com/office/powerpoint/2010/main" val="194784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Preparation:</a:t>
            </a:r>
          </a:p>
          <a:p>
            <a:r>
              <a:rPr lang="en-US" b="1" dirty="0"/>
              <a:t>Research and Gather Information</a:t>
            </a:r>
            <a:r>
              <a:rPr lang="en-US" dirty="0"/>
              <a:t>: Know the other party's needs, goals, and constraints, as well as your own.</a:t>
            </a:r>
          </a:p>
          <a:p>
            <a:r>
              <a:rPr lang="en-US" b="1" dirty="0"/>
              <a:t>Set Objectives</a:t>
            </a:r>
            <a:r>
              <a:rPr lang="en-US" dirty="0"/>
              <a:t>: Define clear goals and desired outcomes for the negotiation.</a:t>
            </a:r>
          </a:p>
          <a:p>
            <a:r>
              <a:rPr lang="en-US" b="1" dirty="0"/>
              <a:t>Know Your BATNA and ZOPA</a:t>
            </a:r>
            <a:r>
              <a:rPr lang="en-US" dirty="0"/>
              <a:t>: Determine your alternatives and the range within which you can negotiate.</a:t>
            </a:r>
          </a:p>
          <a:p>
            <a:r>
              <a:rPr lang="en-US" b="1" dirty="0"/>
              <a:t>Plan Strategy</a:t>
            </a:r>
            <a:r>
              <a:rPr lang="en-US" dirty="0"/>
              <a:t>: Develop a negotiation plan that includes potential scenarios, trade-offs, and alternatives.</a:t>
            </a:r>
          </a:p>
          <a:p>
            <a:pPr marL="0" indent="0">
              <a:buNone/>
            </a:pPr>
            <a:endParaRPr lang="en-IN" dirty="0"/>
          </a:p>
        </p:txBody>
      </p:sp>
    </p:spTree>
    <p:extLst>
      <p:ext uri="{BB962C8B-B14F-4D97-AF65-F5344CB8AC3E}">
        <p14:creationId xmlns:p14="http://schemas.microsoft.com/office/powerpoint/2010/main" val="85786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Techniques of Negotiation</a:t>
            </a:r>
            <a:r>
              <a:rPr lang="en-US" b="1" dirty="0" smtClean="0"/>
              <a:t>:</a:t>
            </a:r>
          </a:p>
          <a:p>
            <a:pPr marL="0" indent="0">
              <a:buNone/>
            </a:pPr>
            <a:endParaRPr lang="en-US" b="1" dirty="0"/>
          </a:p>
          <a:p>
            <a:r>
              <a:rPr lang="en-US" b="1" dirty="0"/>
              <a:t>Active Listening</a:t>
            </a:r>
            <a:r>
              <a:rPr lang="en-US" dirty="0"/>
              <a:t>: Pay close attention to the other party's words, tone, and body language.</a:t>
            </a:r>
          </a:p>
          <a:p>
            <a:r>
              <a:rPr lang="en-US" b="1" dirty="0"/>
              <a:t>Open-Ended Questions</a:t>
            </a:r>
            <a:r>
              <a:rPr lang="en-US" dirty="0"/>
              <a:t>: Encourage the other party to share more information and elaborate on their interests.</a:t>
            </a:r>
          </a:p>
          <a:p>
            <a:r>
              <a:rPr lang="en-US" b="1" dirty="0"/>
              <a:t>Persuasion and Influence</a:t>
            </a:r>
            <a:r>
              <a:rPr lang="en-US" dirty="0"/>
              <a:t>: Use logical arguments and emotional appeals to persuade the other party.</a:t>
            </a:r>
          </a:p>
          <a:p>
            <a:r>
              <a:rPr lang="en-US" b="1" dirty="0"/>
              <a:t>Problem-Solving</a:t>
            </a:r>
            <a:r>
              <a:rPr lang="en-US" dirty="0"/>
              <a:t>: Collaborate with the other party to find creative solutions that address both parties' needs.</a:t>
            </a:r>
          </a:p>
          <a:p>
            <a:r>
              <a:rPr lang="en-US" b="1" dirty="0"/>
              <a:t>Compromise and Concessions</a:t>
            </a:r>
            <a:r>
              <a:rPr lang="en-US" dirty="0"/>
              <a:t>: Be willing to make concessions while maintaining your key objectives.</a:t>
            </a:r>
          </a:p>
          <a:p>
            <a:pPr marL="0" indent="0">
              <a:buNone/>
            </a:pPr>
            <a:endParaRPr lang="en-IN" dirty="0"/>
          </a:p>
        </p:txBody>
      </p:sp>
    </p:spTree>
    <p:extLst>
      <p:ext uri="{BB962C8B-B14F-4D97-AF65-F5344CB8AC3E}">
        <p14:creationId xmlns:p14="http://schemas.microsoft.com/office/powerpoint/2010/main" val="171342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Managing Process of Negotiation</a:t>
            </a:r>
            <a:r>
              <a:rPr lang="en-US" b="1" dirty="0" smtClean="0"/>
              <a:t>:</a:t>
            </a:r>
          </a:p>
          <a:p>
            <a:pPr marL="0" indent="0">
              <a:buNone/>
            </a:pPr>
            <a:endParaRPr lang="en-US" b="1" dirty="0"/>
          </a:p>
          <a:p>
            <a:r>
              <a:rPr lang="en-US" b="1" dirty="0"/>
              <a:t>Establish Ground Rules</a:t>
            </a:r>
            <a:r>
              <a:rPr lang="en-US" dirty="0"/>
              <a:t>: Set the tone for the negotiation and agree on how the process will be conducted.</a:t>
            </a:r>
          </a:p>
          <a:p>
            <a:r>
              <a:rPr lang="en-US" b="1" dirty="0"/>
              <a:t>Control Emotions</a:t>
            </a:r>
            <a:r>
              <a:rPr lang="en-US" dirty="0"/>
              <a:t>: Remain calm and composed during negotiations, even if tensions rise.</a:t>
            </a:r>
          </a:p>
          <a:p>
            <a:r>
              <a:rPr lang="en-US" b="1" dirty="0"/>
              <a:t>Monitor Progress</a:t>
            </a:r>
            <a:r>
              <a:rPr lang="en-US" dirty="0"/>
              <a:t>: Keep track of the negotiation process and adjust strategies as needed.</a:t>
            </a:r>
          </a:p>
          <a:p>
            <a:r>
              <a:rPr lang="en-US" b="1" dirty="0"/>
              <a:t>Document Agreements</a:t>
            </a:r>
            <a:r>
              <a:rPr lang="en-US" dirty="0"/>
              <a:t>: Clearly document the terms agreed upon to avoid misunderstandings.</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08565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Inter-Personal </a:t>
            </a:r>
            <a:r>
              <a:rPr lang="en-US" b="1" dirty="0" err="1"/>
              <a:t>Behaviour</a:t>
            </a:r>
            <a:r>
              <a:rPr lang="en-US" b="1" dirty="0" smtClean="0"/>
              <a:t>:</a:t>
            </a:r>
          </a:p>
          <a:p>
            <a:pPr marL="0" indent="0">
              <a:buNone/>
            </a:pPr>
            <a:endParaRPr lang="en-US" b="1" dirty="0"/>
          </a:p>
          <a:p>
            <a:r>
              <a:rPr lang="en-US" b="1" dirty="0"/>
              <a:t>Empathy</a:t>
            </a:r>
            <a:r>
              <a:rPr lang="en-US" dirty="0"/>
              <a:t>: Understand the other party's perspective and emotions.</a:t>
            </a:r>
          </a:p>
          <a:p>
            <a:r>
              <a:rPr lang="en-US" b="1" dirty="0"/>
              <a:t>Assertiveness</a:t>
            </a:r>
            <a:r>
              <a:rPr lang="en-US" dirty="0"/>
              <a:t>: Communicate your needs and boundaries confidently.</a:t>
            </a:r>
          </a:p>
          <a:p>
            <a:r>
              <a:rPr lang="en-US" b="1" dirty="0"/>
              <a:t>Patience</a:t>
            </a:r>
            <a:r>
              <a:rPr lang="en-US" dirty="0"/>
              <a:t>: Allow time for the negotiation process and avoid rushing to conclusions.</a:t>
            </a:r>
          </a:p>
          <a:p>
            <a:r>
              <a:rPr lang="en-US" b="1" dirty="0"/>
              <a:t>Respect</a:t>
            </a:r>
            <a:r>
              <a:rPr lang="en-US" dirty="0"/>
              <a:t>: Treat the other party with respect and avoid personal attacks.</a:t>
            </a:r>
          </a:p>
          <a:p>
            <a:pPr marL="0" indent="0">
              <a:buNone/>
            </a:pPr>
            <a:endParaRPr lang="en-IN" dirty="0"/>
          </a:p>
        </p:txBody>
      </p:sp>
    </p:spTree>
    <p:extLst>
      <p:ext uri="{BB962C8B-B14F-4D97-AF65-F5344CB8AC3E}">
        <p14:creationId xmlns:p14="http://schemas.microsoft.com/office/powerpoint/2010/main" val="398161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Case Study:</a:t>
            </a:r>
          </a:p>
          <a:p>
            <a:r>
              <a:rPr lang="en-US" dirty="0"/>
              <a:t>Analyze a real-life negotiation scenario, identifying the strategies and techniques used by the parties involved.</a:t>
            </a:r>
          </a:p>
          <a:p>
            <a:r>
              <a:rPr lang="en-US" dirty="0"/>
              <a:t>Discuss the outcome and what could have been done differently to achieve a better result.</a:t>
            </a:r>
          </a:p>
          <a:p>
            <a:pPr marL="0" indent="0">
              <a:buNone/>
            </a:pPr>
            <a:r>
              <a:rPr lang="en-US" b="1" dirty="0"/>
              <a:t>Mock Negotiations:</a:t>
            </a:r>
          </a:p>
          <a:p>
            <a:r>
              <a:rPr lang="en-US" dirty="0"/>
              <a:t>Practice negotiation skills through role-playing exercises.</a:t>
            </a:r>
          </a:p>
          <a:p>
            <a:r>
              <a:rPr lang="en-US" dirty="0"/>
              <a:t>Participants take on different roles and simulate negotiation scenarios to develop and apply their skills.</a:t>
            </a:r>
          </a:p>
          <a:p>
            <a:r>
              <a:rPr lang="en-US" dirty="0"/>
              <a:t>Reflect on the outcomes and learn from the experience.</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23189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smtClean="0"/>
              <a:t>			</a:t>
            </a:r>
          </a:p>
          <a:p>
            <a:pPr marL="0" indent="0">
              <a:buNone/>
            </a:pPr>
            <a:r>
              <a:rPr lang="en-IN" dirty="0"/>
              <a:t>	</a:t>
            </a:r>
            <a:r>
              <a:rPr lang="en-IN" dirty="0" smtClean="0"/>
              <a:t>		Section VIII</a:t>
            </a:r>
          </a:p>
          <a:p>
            <a:pPr marL="0" indent="0">
              <a:buNone/>
            </a:pPr>
            <a:endParaRPr lang="en-IN" dirty="0"/>
          </a:p>
          <a:p>
            <a:pPr marL="0" indent="0">
              <a:buNone/>
            </a:pPr>
            <a:r>
              <a:rPr lang="en-IN" dirty="0" smtClean="0"/>
              <a:t>			MEETINGS</a:t>
            </a:r>
            <a:endParaRPr lang="en-IN" dirty="0"/>
          </a:p>
        </p:txBody>
      </p:sp>
    </p:spTree>
    <p:extLst>
      <p:ext uri="{BB962C8B-B14F-4D97-AF65-F5344CB8AC3E}">
        <p14:creationId xmlns:p14="http://schemas.microsoft.com/office/powerpoint/2010/main" val="237556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Meaning:</a:t>
            </a:r>
          </a:p>
          <a:p>
            <a:r>
              <a:rPr lang="en-US" dirty="0"/>
              <a:t>A meeting is a gathering of individuals to discuss and make decisions on a specific topic, goal, or project.</a:t>
            </a:r>
          </a:p>
          <a:p>
            <a:r>
              <a:rPr lang="en-US" dirty="0"/>
              <a:t>Meetings can take place in various formats, such as in-person, virtual, or hybrid</a:t>
            </a:r>
            <a:r>
              <a:rPr lang="en-US" dirty="0" smtClean="0"/>
              <a:t>.</a:t>
            </a:r>
          </a:p>
          <a:p>
            <a:pPr marL="0" indent="0">
              <a:buNone/>
            </a:pPr>
            <a:endParaRPr lang="en-US" dirty="0"/>
          </a:p>
          <a:p>
            <a:pPr marL="0" indent="0">
              <a:buNone/>
            </a:pPr>
            <a:r>
              <a:rPr lang="en-US" b="1" dirty="0"/>
              <a:t>Importance:</a:t>
            </a:r>
          </a:p>
          <a:p>
            <a:r>
              <a:rPr lang="en-US" dirty="0"/>
              <a:t>Meetings allow for collaboration, brainstorming, and decision-making.</a:t>
            </a:r>
          </a:p>
          <a:p>
            <a:r>
              <a:rPr lang="en-US" dirty="0"/>
              <a:t>They facilitate information sharing, progress updates, and coordination among team members.</a:t>
            </a:r>
          </a:p>
          <a:p>
            <a:r>
              <a:rPr lang="en-US" dirty="0"/>
              <a:t>Meetings provide a platform for problem-solving and feedback.</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144079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Leading and Participating in Meetings</a:t>
            </a:r>
            <a:r>
              <a:rPr lang="en-US" b="1" dirty="0" smtClean="0"/>
              <a:t>:</a:t>
            </a:r>
          </a:p>
          <a:p>
            <a:pPr marL="0" indent="0">
              <a:buNone/>
            </a:pPr>
            <a:endParaRPr lang="en-US" b="1" dirty="0"/>
          </a:p>
          <a:p>
            <a:r>
              <a:rPr lang="en-US" b="1" dirty="0"/>
              <a:t>Preparation</a:t>
            </a:r>
            <a:r>
              <a:rPr lang="en-US" dirty="0"/>
              <a:t>: Create an agenda, set objectives, and gather necessary materials.</a:t>
            </a:r>
          </a:p>
          <a:p>
            <a:r>
              <a:rPr lang="en-US" b="1" dirty="0"/>
              <a:t>Opening</a:t>
            </a:r>
            <a:r>
              <a:rPr lang="en-US" dirty="0"/>
              <a:t>: Begin with a clear introduction, stating the purpose and expected outcomes.</a:t>
            </a:r>
          </a:p>
          <a:p>
            <a:r>
              <a:rPr lang="en-US" b="1" dirty="0"/>
              <a:t>Guiding Discussion</a:t>
            </a:r>
            <a:r>
              <a:rPr lang="en-US" dirty="0"/>
              <a:t>: Stay on topic, encourage participation, and keep the meeting focused.</a:t>
            </a:r>
          </a:p>
          <a:p>
            <a:r>
              <a:rPr lang="en-US" b="1" dirty="0"/>
              <a:t>Time Management</a:t>
            </a:r>
            <a:r>
              <a:rPr lang="en-US" dirty="0"/>
              <a:t>: Allocate time for each agenda item and ensure the meeting stays on schedule.</a:t>
            </a:r>
          </a:p>
          <a:p>
            <a:r>
              <a:rPr lang="en-US" b="1" dirty="0"/>
              <a:t>Participation</a:t>
            </a:r>
            <a:r>
              <a:rPr lang="en-US" dirty="0"/>
              <a:t>: Actively engage by asking questions, providing input, and listening to others.</a:t>
            </a:r>
          </a:p>
          <a:p>
            <a:r>
              <a:rPr lang="en-US" b="1" dirty="0"/>
              <a:t>Conclusion</a:t>
            </a:r>
            <a:r>
              <a:rPr lang="en-US" dirty="0"/>
              <a:t>: Summarize key points, decisions, and action items. Assign tasks and follow-ups.</a:t>
            </a:r>
          </a:p>
          <a:p>
            <a:pPr marL="0" indent="0">
              <a:buNone/>
            </a:pPr>
            <a:endParaRPr lang="en-IN" dirty="0"/>
          </a:p>
        </p:txBody>
      </p:sp>
    </p:spTree>
    <p:extLst>
      <p:ext uri="{BB962C8B-B14F-4D97-AF65-F5344CB8AC3E}">
        <p14:creationId xmlns:p14="http://schemas.microsoft.com/office/powerpoint/2010/main" val="243263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endParaRPr lang="en-IN" dirty="0"/>
          </a:p>
        </p:txBody>
      </p:sp>
      <p:sp>
        <p:nvSpPr>
          <p:cNvPr id="3" name="Content Placeholder 2"/>
          <p:cNvSpPr>
            <a:spLocks noGrp="1"/>
          </p:cNvSpPr>
          <p:nvPr>
            <p:ph idx="1"/>
          </p:nvPr>
        </p:nvSpPr>
        <p:spPr/>
        <p:txBody>
          <a:bodyPr>
            <a:noAutofit/>
          </a:bodyPr>
          <a:lstStyle/>
          <a:p>
            <a:pPr marL="0" indent="0">
              <a:buNone/>
            </a:pPr>
            <a:r>
              <a:rPr lang="en-US" sz="1400" b="1" dirty="0"/>
              <a:t>Success Indicators:</a:t>
            </a:r>
          </a:p>
          <a:p>
            <a:r>
              <a:rPr lang="en-US" sz="1400" b="1" dirty="0"/>
              <a:t>Achieving Objectives</a:t>
            </a:r>
            <a:r>
              <a:rPr lang="en-US" sz="1400" dirty="0"/>
              <a:t>: Measure success by whether the meeting's goals were met.</a:t>
            </a:r>
          </a:p>
          <a:p>
            <a:r>
              <a:rPr lang="en-US" sz="1400" b="1" dirty="0"/>
              <a:t>Effective Time Management</a:t>
            </a:r>
            <a:r>
              <a:rPr lang="en-US" sz="1400" dirty="0"/>
              <a:t>: A successful meeting stays within the allocated time frame.</a:t>
            </a:r>
          </a:p>
          <a:p>
            <a:r>
              <a:rPr lang="en-US" sz="1400" b="1" dirty="0"/>
              <a:t>Participant Engagement</a:t>
            </a:r>
            <a:r>
              <a:rPr lang="en-US" sz="1400" dirty="0"/>
              <a:t>: High levels of participation and collaboration indicate success.</a:t>
            </a:r>
          </a:p>
          <a:p>
            <a:r>
              <a:rPr lang="en-US" sz="1400" b="1" dirty="0"/>
              <a:t>Clear Outcomes</a:t>
            </a:r>
            <a:r>
              <a:rPr lang="en-US" sz="1400" dirty="0"/>
              <a:t>: Decisions and action items should be well-defined and documented</a:t>
            </a:r>
            <a:r>
              <a:rPr lang="en-US" sz="1400" dirty="0" smtClean="0"/>
              <a:t>.</a:t>
            </a:r>
          </a:p>
          <a:p>
            <a:pPr marL="0" indent="0">
              <a:buNone/>
            </a:pPr>
            <a:endParaRPr lang="en-US" sz="1400" dirty="0"/>
          </a:p>
          <a:p>
            <a:pPr marL="0" indent="0">
              <a:buNone/>
            </a:pPr>
            <a:r>
              <a:rPr lang="en-US" sz="1400" b="1" dirty="0"/>
              <a:t>Understanding the Process of Meetings:</a:t>
            </a:r>
          </a:p>
          <a:p>
            <a:r>
              <a:rPr lang="en-US" sz="1400" b="1" dirty="0"/>
              <a:t>Initiation</a:t>
            </a:r>
            <a:r>
              <a:rPr lang="en-US" sz="1400" dirty="0"/>
              <a:t>: Identify the need for a meeting and define its purpose.</a:t>
            </a:r>
          </a:p>
          <a:p>
            <a:r>
              <a:rPr lang="en-US" sz="1400" b="1" dirty="0"/>
              <a:t>Planning</a:t>
            </a:r>
            <a:r>
              <a:rPr lang="en-US" sz="1400" dirty="0"/>
              <a:t>: Prepare an agenda, schedule the meeting, and notify participants.</a:t>
            </a:r>
          </a:p>
          <a:p>
            <a:r>
              <a:rPr lang="en-US" sz="1400" b="1" dirty="0"/>
              <a:t>Execution</a:t>
            </a:r>
            <a:r>
              <a:rPr lang="en-US" sz="1400" dirty="0"/>
              <a:t>: Conduct the meeting according to the agenda, keeping discussions on track.</a:t>
            </a:r>
          </a:p>
          <a:p>
            <a:r>
              <a:rPr lang="en-US" sz="1400" b="1" dirty="0"/>
              <a:t>Follow-Up</a:t>
            </a:r>
            <a:r>
              <a:rPr lang="en-US" sz="1400" dirty="0"/>
              <a:t>: Send meeting minutes, confirm decisions, and track action items</a:t>
            </a:r>
            <a:r>
              <a:rPr lang="en-US" sz="1400" dirty="0" smtClean="0"/>
              <a:t>.</a:t>
            </a:r>
          </a:p>
          <a:p>
            <a:pPr marL="0" indent="0">
              <a:buNone/>
            </a:pPr>
            <a:endParaRPr lang="en-US" sz="1400" dirty="0"/>
          </a:p>
          <a:p>
            <a:pPr marL="0" indent="0">
              <a:buNone/>
            </a:pPr>
            <a:r>
              <a:rPr lang="en-US" sz="1400" b="1" dirty="0"/>
              <a:t>Communication Skills for Meetings:</a:t>
            </a:r>
          </a:p>
          <a:p>
            <a:r>
              <a:rPr lang="en-US" sz="1400" b="1" dirty="0"/>
              <a:t>Active Listening</a:t>
            </a:r>
            <a:r>
              <a:rPr lang="en-US" sz="1400" dirty="0"/>
              <a:t>: Pay attention to others' input and ask clarifying questions.</a:t>
            </a:r>
          </a:p>
          <a:p>
            <a:r>
              <a:rPr lang="en-US" sz="1400" b="1" dirty="0"/>
              <a:t>Clear and Concise Speaking</a:t>
            </a:r>
            <a:r>
              <a:rPr lang="en-US" sz="1400" dirty="0"/>
              <a:t>: Articulate thoughts and ideas effectively.</a:t>
            </a:r>
          </a:p>
          <a:p>
            <a:r>
              <a:rPr lang="en-US" sz="1400" b="1" dirty="0"/>
              <a:t>Assertiveness</a:t>
            </a:r>
            <a:r>
              <a:rPr lang="en-US" sz="1400" dirty="0"/>
              <a:t>: Express opinions and ideas confidently without dominating the conversation.</a:t>
            </a:r>
          </a:p>
          <a:p>
            <a:r>
              <a:rPr lang="en-US" sz="1400" b="1" dirty="0"/>
              <a:t>Empathy</a:t>
            </a:r>
            <a:r>
              <a:rPr lang="en-US" sz="1400" dirty="0"/>
              <a:t>: Consider others' perspectives and feelings during discussions.</a:t>
            </a:r>
          </a:p>
          <a:p>
            <a:r>
              <a:rPr lang="en-US" sz="1400" b="1" dirty="0"/>
              <a:t>Adaptability</a:t>
            </a:r>
            <a:r>
              <a:rPr lang="en-US" sz="1400" dirty="0"/>
              <a:t>: Adjust communication style to the meeting context and participants.</a:t>
            </a:r>
          </a:p>
          <a:p>
            <a:pPr marL="0" indent="0">
              <a:buNone/>
            </a:pPr>
            <a:r>
              <a:rPr lang="en-US" sz="1400" dirty="0" smtClean="0"/>
              <a:t/>
            </a:r>
            <a:br>
              <a:rPr lang="en-US" sz="1400" dirty="0" smtClean="0"/>
            </a:br>
            <a:endParaRPr lang="en-IN" sz="1400" dirty="0"/>
          </a:p>
        </p:txBody>
      </p:sp>
    </p:spTree>
    <p:extLst>
      <p:ext uri="{BB962C8B-B14F-4D97-AF65-F5344CB8AC3E}">
        <p14:creationId xmlns:p14="http://schemas.microsoft.com/office/powerpoint/2010/main" val="299076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Mock Meetings:</a:t>
            </a:r>
          </a:p>
          <a:p>
            <a:r>
              <a:rPr lang="en-US" b="1" dirty="0"/>
              <a:t>Role-Playing</a:t>
            </a:r>
            <a:r>
              <a:rPr lang="en-US" dirty="0"/>
              <a:t>: Participants simulate meetings with assigned roles.</a:t>
            </a:r>
          </a:p>
          <a:p>
            <a:r>
              <a:rPr lang="en-US" b="1" dirty="0"/>
              <a:t>Scenario-Based Exercises</a:t>
            </a:r>
            <a:r>
              <a:rPr lang="en-US" dirty="0"/>
              <a:t>: Practice handling different meeting scenarios and challenges.</a:t>
            </a:r>
          </a:p>
          <a:p>
            <a:r>
              <a:rPr lang="en-US" b="1" dirty="0"/>
              <a:t>Feedback and Reflection</a:t>
            </a:r>
            <a:r>
              <a:rPr lang="en-US" dirty="0"/>
              <a:t>: Evaluate performance and discuss areas for improvement</a:t>
            </a:r>
            <a:r>
              <a:rPr lang="en-US" dirty="0" smtClean="0"/>
              <a:t>.</a:t>
            </a:r>
          </a:p>
          <a:p>
            <a:pPr marL="0" indent="0">
              <a:buNone/>
            </a:pPr>
            <a:endParaRPr lang="en-US" dirty="0"/>
          </a:p>
          <a:p>
            <a:pPr marL="0" indent="0">
              <a:buNone/>
            </a:pPr>
            <a:r>
              <a:rPr lang="en-US" b="1" dirty="0"/>
              <a:t>Seminars:</a:t>
            </a:r>
          </a:p>
          <a:p>
            <a:r>
              <a:rPr lang="en-US" b="1" dirty="0"/>
              <a:t>Presentation and Discussion</a:t>
            </a:r>
            <a:r>
              <a:rPr lang="en-US" dirty="0"/>
              <a:t>: A seminar combines a presentation with interactive discussion.</a:t>
            </a:r>
          </a:p>
          <a:p>
            <a:r>
              <a:rPr lang="en-US" b="1" dirty="0"/>
              <a:t>Expert Insights</a:t>
            </a:r>
            <a:r>
              <a:rPr lang="en-US" dirty="0"/>
              <a:t>: Presenters share knowledge and expertise on a specific topic.</a:t>
            </a:r>
          </a:p>
          <a:p>
            <a:r>
              <a:rPr lang="en-US" b="1" dirty="0"/>
              <a:t>Q&amp;A Sessions</a:t>
            </a:r>
            <a:r>
              <a:rPr lang="en-US" dirty="0"/>
              <a:t>: Attendees can ask questions and engage with the presenter.</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15459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Body Language</a:t>
            </a:r>
            <a:endParaRPr lang="en-IN" sz="2800" dirty="0"/>
          </a:p>
        </p:txBody>
      </p:sp>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US" sz="1800" dirty="0"/>
              <a:t>Body language is an essential aspect of communication and personality identification. It encompasses various nonverbal cues such as gestures, posture, facial expressions, eye contact, and other physical behaviors that convey messages without the use of words. Understanding body language can help in analyzing a person's personality, intentions, and emotions. </a:t>
            </a:r>
            <a:endParaRPr lang="en-US" sz="1800" dirty="0" smtClean="0"/>
          </a:p>
          <a:p>
            <a:pPr marL="0" indent="0">
              <a:buNone/>
            </a:pPr>
            <a:endParaRPr lang="en-US" sz="1800" dirty="0"/>
          </a:p>
          <a:p>
            <a:pPr marL="0" indent="0">
              <a:buNone/>
            </a:pPr>
            <a:r>
              <a:rPr lang="en-US" sz="1800" b="1" dirty="0"/>
              <a:t>Origin and Development of Body Language</a:t>
            </a:r>
            <a:r>
              <a:rPr lang="en-US" sz="1800" b="1" dirty="0" smtClean="0"/>
              <a:t>:</a:t>
            </a:r>
          </a:p>
          <a:p>
            <a:pPr marL="0" indent="0">
              <a:buNone/>
            </a:pPr>
            <a:endParaRPr lang="en-US" sz="1800" b="1" dirty="0"/>
          </a:p>
          <a:p>
            <a:r>
              <a:rPr lang="en-US" sz="1800" b="1" dirty="0"/>
              <a:t>Evolutionary Origins</a:t>
            </a:r>
            <a:r>
              <a:rPr lang="en-US" sz="1800" dirty="0"/>
              <a:t>: Body language has roots in the evolutionary past, where it developed as a way to communicate survival-related information such as threats, </a:t>
            </a:r>
            <a:r>
              <a:rPr lang="en-US" sz="1800" dirty="0" smtClean="0"/>
              <a:t>submission</a:t>
            </a:r>
            <a:r>
              <a:rPr lang="en-US" sz="1800" dirty="0"/>
              <a:t> </a:t>
            </a:r>
            <a:r>
              <a:rPr lang="en-US" sz="1800" dirty="0" smtClean="0"/>
              <a:t>etc..</a:t>
            </a:r>
            <a:endParaRPr lang="en-US" sz="1800" dirty="0"/>
          </a:p>
          <a:p>
            <a:r>
              <a:rPr lang="en-US" sz="1800" b="1" dirty="0"/>
              <a:t>Cultural Influences</a:t>
            </a:r>
            <a:r>
              <a:rPr lang="en-US" sz="1800" dirty="0"/>
              <a:t>: Cultural norms and practices play a significant role in shaping body language. Different cultures may have varying meanings and interpretations of specific gestures and expressions.</a:t>
            </a:r>
          </a:p>
          <a:p>
            <a:r>
              <a:rPr lang="en-US" sz="1800" b="1" dirty="0"/>
              <a:t>Early Childhood</a:t>
            </a:r>
            <a:r>
              <a:rPr lang="en-US" sz="1800" dirty="0"/>
              <a:t>: Babies begin to develop body language from an early age through imitation and observation of their caregivers.</a:t>
            </a:r>
          </a:p>
          <a:p>
            <a:pPr marL="0" indent="0">
              <a:buNone/>
            </a:pPr>
            <a:endParaRPr lang="en-IN" sz="1800" dirty="0"/>
          </a:p>
        </p:txBody>
      </p:sp>
    </p:spTree>
    <p:extLst>
      <p:ext uri="{BB962C8B-B14F-4D97-AF65-F5344CB8AC3E}">
        <p14:creationId xmlns:p14="http://schemas.microsoft.com/office/powerpoint/2010/main" val="274781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 for Personality Identification</a:t>
            </a:r>
            <a:br>
              <a:rPr lang="en-US"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Consistency </a:t>
            </a:r>
            <a:r>
              <a:rPr lang="en-US" b="1" dirty="0"/>
              <a:t>with Verbal Communication</a:t>
            </a:r>
            <a:r>
              <a:rPr lang="en-US" dirty="0"/>
              <a:t>: Observing the consistency between a person's body language and spoken words can offer insights into their honesty and confidence.</a:t>
            </a:r>
          </a:p>
          <a:p>
            <a:r>
              <a:rPr lang="en-US" b="1" dirty="0"/>
              <a:t>Patterns and Habits</a:t>
            </a:r>
            <a:r>
              <a:rPr lang="en-US" dirty="0"/>
              <a:t>: Repeated body language patterns and habits can reveal aspects of a person's personality, such as whether they are introverted or extroverted, anxious, or confident.</a:t>
            </a:r>
          </a:p>
          <a:p>
            <a:r>
              <a:rPr lang="en-US" b="1" dirty="0"/>
              <a:t>Adaptability</a:t>
            </a:r>
            <a:r>
              <a:rPr lang="en-US" dirty="0"/>
              <a:t>: How a person adapts their body language to different situations can indicate their emotional intelligence and social awareness.</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49835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Analysis of Body Language:</a:t>
            </a:r>
            <a:br>
              <a:rPr lang="en-US"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Facial </a:t>
            </a:r>
            <a:r>
              <a:rPr lang="en-US" b="1" dirty="0"/>
              <a:t>Expressions</a:t>
            </a:r>
            <a:r>
              <a:rPr lang="en-US" dirty="0"/>
              <a:t>: Facial expressions such as smiling, frowning, and raising eyebrows can convey a range of emotions.</a:t>
            </a:r>
          </a:p>
          <a:p>
            <a:r>
              <a:rPr lang="en-US" b="1" dirty="0"/>
              <a:t>Gestures</a:t>
            </a:r>
            <a:r>
              <a:rPr lang="en-US" dirty="0"/>
              <a:t>: Hand movements and other gestures can emphasize or clarify spoken words, or express emotions independently.</a:t>
            </a:r>
          </a:p>
          <a:p>
            <a:r>
              <a:rPr lang="en-US" b="1" dirty="0"/>
              <a:t>Posture</a:t>
            </a:r>
            <a:r>
              <a:rPr lang="en-US" dirty="0"/>
              <a:t>: The way a person sits, stands, or moves can indicate their level of confidence and comfort.</a:t>
            </a:r>
          </a:p>
          <a:p>
            <a:r>
              <a:rPr lang="en-US" b="1" dirty="0"/>
              <a:t>Eye Contact</a:t>
            </a:r>
            <a:r>
              <a:rPr lang="en-US" dirty="0"/>
              <a:t>: Eye contact can signify interest, attention, and honesty.</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73635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Autofit/>
          </a:bodyPr>
          <a:lstStyle/>
          <a:p>
            <a:r>
              <a:rPr lang="en-US" sz="1600" b="1" dirty="0"/>
              <a:t>Types of Body Language</a:t>
            </a:r>
            <a:r>
              <a:rPr lang="en-US" sz="1600" b="1" dirty="0" smtClean="0"/>
              <a:t>:</a:t>
            </a:r>
          </a:p>
          <a:p>
            <a:endParaRPr lang="en-US" sz="1600" b="1" dirty="0"/>
          </a:p>
          <a:p>
            <a:r>
              <a:rPr lang="en-US" sz="1600" b="1" dirty="0"/>
              <a:t>Open vs. Closed</a:t>
            </a:r>
            <a:r>
              <a:rPr lang="en-US" sz="1600" dirty="0"/>
              <a:t>: Open body language (e.g., open arms) often suggests openness and receptivity, while closed body language (e.g., crossed arms) can indicate defensiveness.</a:t>
            </a:r>
          </a:p>
          <a:p>
            <a:r>
              <a:rPr lang="en-US" sz="1600" b="1" dirty="0"/>
              <a:t>Dominant vs. Submissive</a:t>
            </a:r>
            <a:r>
              <a:rPr lang="en-US" sz="1600" dirty="0"/>
              <a:t>: Dominant body language includes expansive postures and eye contact, while submissive body language involves smaller postures and avoiding eye contact</a:t>
            </a:r>
            <a:r>
              <a:rPr lang="en-US" sz="1600" dirty="0" smtClean="0"/>
              <a:t>.</a:t>
            </a:r>
          </a:p>
          <a:p>
            <a:pPr marL="0" indent="0">
              <a:buNone/>
            </a:pPr>
            <a:endParaRPr lang="en-US" sz="1600" dirty="0"/>
          </a:p>
          <a:p>
            <a:r>
              <a:rPr lang="en-US" sz="1600" b="1" dirty="0"/>
              <a:t>Desirable Body Language</a:t>
            </a:r>
            <a:r>
              <a:rPr lang="en-US" sz="1600" b="1" dirty="0" smtClean="0"/>
              <a:t>:</a:t>
            </a:r>
          </a:p>
          <a:p>
            <a:endParaRPr lang="en-US" sz="1600" b="1" dirty="0"/>
          </a:p>
          <a:p>
            <a:r>
              <a:rPr lang="en-US" sz="1600" b="1" dirty="0"/>
              <a:t>Confidence</a:t>
            </a:r>
            <a:r>
              <a:rPr lang="en-US" sz="1600" dirty="0"/>
              <a:t>: Standing tall, making eye contact, and using open gestures can convey confidence.</a:t>
            </a:r>
          </a:p>
          <a:p>
            <a:r>
              <a:rPr lang="en-US" sz="1600" b="1" dirty="0"/>
              <a:t>Engagement</a:t>
            </a:r>
            <a:r>
              <a:rPr lang="en-US" sz="1600" dirty="0"/>
              <a:t>: Nodding, smiling, and leaning slightly forward can indicate interest and engagement in a conversation.</a:t>
            </a:r>
          </a:p>
          <a:p>
            <a:r>
              <a:rPr lang="en-US" sz="1600" b="1" dirty="0"/>
              <a:t>Respect</a:t>
            </a:r>
            <a:r>
              <a:rPr lang="en-US" sz="1600" dirty="0"/>
              <a:t>: Maintaining appropriate eye contact and personal space demonstrates respect for others.</a:t>
            </a:r>
          </a:p>
          <a:p>
            <a:pPr marL="0" indent="0">
              <a:buNone/>
            </a:pPr>
            <a:r>
              <a:rPr lang="en-US" sz="1600" dirty="0" smtClean="0"/>
              <a:t/>
            </a:r>
            <a:br>
              <a:rPr lang="en-US" sz="1600" dirty="0" smtClean="0"/>
            </a:br>
            <a:endParaRPr lang="en-IN" sz="1600" dirty="0"/>
          </a:p>
        </p:txBody>
      </p:sp>
    </p:spTree>
    <p:extLst>
      <p:ext uri="{BB962C8B-B14F-4D97-AF65-F5344CB8AC3E}">
        <p14:creationId xmlns:p14="http://schemas.microsoft.com/office/powerpoint/2010/main" val="100308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25000" lnSpcReduction="20000"/>
          </a:bodyPr>
          <a:lstStyle/>
          <a:p>
            <a:r>
              <a:rPr lang="en-US" sz="7200" b="1" dirty="0"/>
              <a:t>Attitude and Body Language</a:t>
            </a:r>
            <a:r>
              <a:rPr lang="en-US" sz="7200" b="1" dirty="0" smtClean="0"/>
              <a:t>:</a:t>
            </a:r>
          </a:p>
          <a:p>
            <a:endParaRPr lang="en-US" sz="7200" b="1" dirty="0"/>
          </a:p>
          <a:p>
            <a:r>
              <a:rPr lang="en-US" sz="7200" b="1" dirty="0"/>
              <a:t>Positive Attitude</a:t>
            </a:r>
            <a:r>
              <a:rPr lang="en-US" sz="7200" dirty="0"/>
              <a:t>: Positive body language includes smiling, making eye contact, and using enthusiastic gestures.</a:t>
            </a:r>
          </a:p>
          <a:p>
            <a:r>
              <a:rPr lang="en-US" sz="7200" b="1" dirty="0"/>
              <a:t>Negative Attitude</a:t>
            </a:r>
            <a:r>
              <a:rPr lang="en-US" sz="7200" dirty="0"/>
              <a:t>: Negative body language includes crossed arms, frowning, and avoiding eye contact</a:t>
            </a:r>
            <a:r>
              <a:rPr lang="en-US" sz="7200" dirty="0" smtClean="0"/>
              <a:t>.</a:t>
            </a:r>
          </a:p>
          <a:p>
            <a:endParaRPr lang="en-US" sz="7200" dirty="0"/>
          </a:p>
          <a:p>
            <a:r>
              <a:rPr lang="en-US" sz="7200" b="1" dirty="0"/>
              <a:t>Body Language as a Powerful Communication</a:t>
            </a:r>
            <a:r>
              <a:rPr lang="en-US" sz="7200" b="1" dirty="0" smtClean="0"/>
              <a:t>:</a:t>
            </a:r>
          </a:p>
          <a:p>
            <a:pPr marL="0" indent="0">
              <a:buNone/>
            </a:pPr>
            <a:endParaRPr lang="en-US" sz="7200" b="1" dirty="0"/>
          </a:p>
          <a:p>
            <a:r>
              <a:rPr lang="en-US" sz="7200" b="1" dirty="0"/>
              <a:t>Complementing Verbal Communication</a:t>
            </a:r>
            <a:r>
              <a:rPr lang="en-US" sz="7200" dirty="0"/>
              <a:t>: Body language can enhance spoken words and provide context to the message.</a:t>
            </a:r>
          </a:p>
          <a:p>
            <a:r>
              <a:rPr lang="en-US" sz="7200" b="1" dirty="0"/>
              <a:t>Conveying Emotions</a:t>
            </a:r>
            <a:r>
              <a:rPr lang="en-US" sz="7200" dirty="0"/>
              <a:t>: Body language can express emotions that may not be explicitly stated verbally.</a:t>
            </a:r>
          </a:p>
          <a:p>
            <a:r>
              <a:rPr lang="en-US" sz="7200" b="1" dirty="0"/>
              <a:t>Establishing Relationships</a:t>
            </a:r>
            <a:r>
              <a:rPr lang="en-US" sz="7200" dirty="0"/>
              <a:t>: Positive body language helps build rapport and trust in relationships.</a:t>
            </a:r>
          </a:p>
          <a:p>
            <a:r>
              <a:rPr lang="en-US" sz="7200" b="1" dirty="0"/>
              <a:t>Influencing Perceptions</a:t>
            </a:r>
            <a:r>
              <a:rPr lang="en-US" sz="7200" dirty="0"/>
              <a:t>: The way a person presents themselves through body language can influence how others perceive them.</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65543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2286000" lvl="5" indent="0">
              <a:buNone/>
            </a:pPr>
            <a:endParaRPr lang="en-IN" dirty="0" smtClean="0"/>
          </a:p>
          <a:p>
            <a:pPr marL="2286000" lvl="5" indent="0">
              <a:buNone/>
            </a:pPr>
            <a:endParaRPr lang="en-IN" dirty="0"/>
          </a:p>
          <a:p>
            <a:pPr marL="2286000" lvl="5" indent="0">
              <a:buNone/>
            </a:pPr>
            <a:endParaRPr lang="en-IN" dirty="0" smtClean="0"/>
          </a:p>
          <a:p>
            <a:pPr marL="2286000" lvl="5" indent="0">
              <a:buNone/>
            </a:pPr>
            <a:r>
              <a:rPr lang="en-IN" dirty="0"/>
              <a:t>	</a:t>
            </a:r>
            <a:r>
              <a:rPr lang="en-IN" sz="3200" dirty="0" smtClean="0"/>
              <a:t>Section VII </a:t>
            </a:r>
          </a:p>
          <a:p>
            <a:pPr marL="2286000" lvl="5" indent="0">
              <a:buNone/>
            </a:pPr>
            <a:endParaRPr lang="en-IN" sz="3200" dirty="0"/>
          </a:p>
          <a:p>
            <a:pPr marL="2286000" lvl="5" indent="0">
              <a:buNone/>
            </a:pPr>
            <a:r>
              <a:rPr lang="en-IN" sz="3200" dirty="0" smtClean="0"/>
              <a:t>NEGOTIATION TECHNIQUES</a:t>
            </a:r>
            <a:endParaRPr lang="en-IN" sz="3200" dirty="0"/>
          </a:p>
        </p:txBody>
      </p:sp>
    </p:spTree>
    <p:extLst>
      <p:ext uri="{BB962C8B-B14F-4D97-AF65-F5344CB8AC3E}">
        <p14:creationId xmlns:p14="http://schemas.microsoft.com/office/powerpoint/2010/main" val="102466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5" algn="ctr" rtl="0">
              <a:spcBef>
                <a:spcPct val="0"/>
              </a:spcBef>
            </a:pPr>
            <a:r>
              <a:rPr lang="en-IN" sz="3200" dirty="0" smtClean="0"/>
              <a:t>NEGOTIATION TECHNIQUES</a:t>
            </a:r>
            <a:br>
              <a:rPr lang="en-IN" sz="3200" dirty="0" smtClean="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Meaning</a:t>
            </a:r>
            <a:r>
              <a:rPr lang="en-US" b="1" dirty="0"/>
              <a:t>:</a:t>
            </a:r>
          </a:p>
          <a:p>
            <a:r>
              <a:rPr lang="en-US" dirty="0"/>
              <a:t>Negotiation is a process where two or more parties engage in </a:t>
            </a:r>
            <a:r>
              <a:rPr lang="en-US" dirty="0" smtClean="0"/>
              <a:t>discussions </a:t>
            </a:r>
            <a:r>
              <a:rPr lang="en-US" dirty="0"/>
              <a:t>to reach an agreement on terms that benefit all involved.</a:t>
            </a:r>
          </a:p>
          <a:p>
            <a:r>
              <a:rPr lang="en-US" dirty="0"/>
              <a:t>It involves give-and-take, compromise, and collaboration to achieve a mutually acceptable solution</a:t>
            </a:r>
            <a:r>
              <a:rPr lang="en-US" dirty="0" smtClean="0"/>
              <a:t>.</a:t>
            </a:r>
          </a:p>
          <a:p>
            <a:pPr marL="0" indent="0">
              <a:buNone/>
            </a:pPr>
            <a:endParaRPr lang="en-US" dirty="0"/>
          </a:p>
          <a:p>
            <a:r>
              <a:rPr lang="en-US" b="1" dirty="0"/>
              <a:t>Importance:</a:t>
            </a:r>
          </a:p>
          <a:p>
            <a:r>
              <a:rPr lang="en-US" dirty="0"/>
              <a:t>Negotiation is crucial in resolving conflicts and making decisions in business, personal relationships, and other areas of life.</a:t>
            </a:r>
          </a:p>
          <a:p>
            <a:r>
              <a:rPr lang="en-US" dirty="0"/>
              <a:t>Effective negotiation can lead to better deals, improved relationships, and higher levels of trust between parties.</a:t>
            </a:r>
          </a:p>
          <a:p>
            <a:r>
              <a:rPr lang="en-US" dirty="0"/>
              <a:t>It can save time and resources by finding efficient solutions.</a:t>
            </a:r>
          </a:p>
          <a:p>
            <a:pPr marL="0" indent="0">
              <a:buNone/>
            </a:pPr>
            <a:endParaRPr lang="en-US" dirty="0" smtClean="0"/>
          </a:p>
          <a:p>
            <a:pPr marL="0" indent="0">
              <a:buNone/>
            </a:pPr>
            <a:r>
              <a:rPr lang="en-US" dirty="0" smtClean="0"/>
              <a:t/>
            </a:r>
            <a:br>
              <a:rPr lang="en-US" dirty="0" smtClean="0"/>
            </a:br>
            <a:endParaRPr lang="en-IN" sz="3200" dirty="0" smtClean="0"/>
          </a:p>
        </p:txBody>
      </p:sp>
    </p:spTree>
    <p:extLst>
      <p:ext uri="{BB962C8B-B14F-4D97-AF65-F5344CB8AC3E}">
        <p14:creationId xmlns:p14="http://schemas.microsoft.com/office/powerpoint/2010/main" val="236274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Fundamentals</a:t>
            </a:r>
            <a:r>
              <a:rPr lang="en-US" b="1" dirty="0" smtClean="0"/>
              <a:t>:</a:t>
            </a:r>
          </a:p>
          <a:p>
            <a:pPr marL="0" indent="0">
              <a:buNone/>
            </a:pPr>
            <a:endParaRPr lang="en-US" b="1" dirty="0"/>
          </a:p>
          <a:p>
            <a:r>
              <a:rPr lang="en-US" b="1" dirty="0"/>
              <a:t>Interest-Based Negotiation</a:t>
            </a:r>
            <a:r>
              <a:rPr lang="en-US" dirty="0"/>
              <a:t>: Focuses on understanding the interests and needs of all parties involved to find a solution that satisfies everyone.</a:t>
            </a:r>
          </a:p>
          <a:p>
            <a:r>
              <a:rPr lang="en-US" b="1" dirty="0"/>
              <a:t>BATNA (Best Alternative to a Negotiated Agreement)</a:t>
            </a:r>
            <a:r>
              <a:rPr lang="en-US" dirty="0"/>
              <a:t>: The best possible outcome one party can achieve if negotiations fail. Knowing your BATNA provides leverage during negotiation.</a:t>
            </a:r>
          </a:p>
          <a:p>
            <a:r>
              <a:rPr lang="en-US" b="1" dirty="0"/>
              <a:t>ZOPA (Zone of Possible Agreement)</a:t>
            </a:r>
            <a:r>
              <a:rPr lang="en-US" dirty="0"/>
              <a:t>: The range within which an agreement is possible; the overlap between parties' desired outcomes.</a:t>
            </a:r>
          </a:p>
          <a:p>
            <a:r>
              <a:rPr lang="en-US" b="1" dirty="0"/>
              <a:t>Win-Win Mindset</a:t>
            </a:r>
            <a:r>
              <a:rPr lang="en-US" dirty="0"/>
              <a:t>: Aiming for an agreement that benefits all parties involved.</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75349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1518</Words>
  <Application>Microsoft Office PowerPoint</Application>
  <PresentationFormat>On-screen Show (4:3)</PresentationFormat>
  <Paragraphs>156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Communication skills </vt:lpstr>
      <vt:lpstr>Body Language</vt:lpstr>
      <vt:lpstr>Tool for Personality Identification </vt:lpstr>
      <vt:lpstr>Analysis of Body Language: </vt:lpstr>
      <vt:lpstr>PowerPoint Presentation</vt:lpstr>
      <vt:lpstr>PowerPoint Presentation</vt:lpstr>
      <vt:lpstr>PowerPoint Presentation</vt:lpstr>
      <vt:lpstr>NEGOTIATION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ASUS</dc:creator>
  <cp:lastModifiedBy>ASUS</cp:lastModifiedBy>
  <cp:revision>5</cp:revision>
  <dcterms:created xsi:type="dcterms:W3CDTF">2024-04-17T09:02:00Z</dcterms:created>
  <dcterms:modified xsi:type="dcterms:W3CDTF">2024-04-18T05:28:51Z</dcterms:modified>
</cp:coreProperties>
</file>