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4" d="100"/>
          <a:sy n="64" d="100"/>
        </p:scale>
        <p:origin x="2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46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624614"/>
            <a:ext cx="4919186" cy="2980253"/>
          </a:xfrm>
          <a:prstGeom prst="rect">
            <a:avLst/>
          </a:prstGeom>
        </p:spPr>
      </p:pic>
      <p:sp>
        <p:nvSpPr>
          <p:cNvPr id="6" name="Text 2"/>
          <p:cNvSpPr/>
          <p:nvPr/>
        </p:nvSpPr>
        <p:spPr>
          <a:xfrm>
            <a:off x="793790" y="1425535"/>
            <a:ext cx="7556421" cy="2934653"/>
          </a:xfrm>
          <a:prstGeom prst="rect">
            <a:avLst/>
          </a:prstGeom>
          <a:noFill/>
          <a:ln/>
        </p:spPr>
        <p:txBody>
          <a:bodyPr wrap="square" rtlCol="0" anchor="t"/>
          <a:lstStyle/>
          <a:p>
            <a:pPr marL="0" indent="0">
              <a:lnSpc>
                <a:spcPts val="7702"/>
              </a:lnSpc>
              <a:buNone/>
            </a:pPr>
            <a:r>
              <a:rPr lang="en-US" sz="6162" b="1" dirty="0">
                <a:solidFill>
                  <a:srgbClr val="3B4540"/>
                </a:solidFill>
                <a:latin typeface="Fraunces" pitchFamily="34" charset="0"/>
                <a:ea typeface="Fraunces" pitchFamily="34" charset="-122"/>
                <a:cs typeface="Fraunces" pitchFamily="34" charset="-120"/>
              </a:rPr>
              <a:t>Introduction to Hidden Markov Models</a:t>
            </a:r>
            <a:endParaRPr lang="en-US" sz="6162" dirty="0"/>
          </a:p>
        </p:txBody>
      </p:sp>
      <p:sp>
        <p:nvSpPr>
          <p:cNvPr id="7" name="Text 3"/>
          <p:cNvSpPr/>
          <p:nvPr/>
        </p:nvSpPr>
        <p:spPr>
          <a:xfrm>
            <a:off x="793790" y="4700349"/>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Hidden Markov Models (HMMs) are powerful statistical tools used to model sequences of data where the underlying states are hidden. They have found widespread applications in various fields, including speech recognition, bioinformatics, and natural language processing.</a:t>
            </a:r>
            <a:endParaRPr lang="en-US" sz="1786" dirty="0"/>
          </a:p>
        </p:txBody>
      </p:sp>
      <p:sp>
        <p:nvSpPr>
          <p:cNvPr id="8" name="Shape 4"/>
          <p:cNvSpPr/>
          <p:nvPr/>
        </p:nvSpPr>
        <p:spPr>
          <a:xfrm>
            <a:off x="793790" y="6424017"/>
            <a:ext cx="362903" cy="362903"/>
          </a:xfrm>
          <a:prstGeom prst="roundRect">
            <a:avLst>
              <a:gd name="adj" fmla="val 25194296"/>
            </a:avLst>
          </a:prstGeom>
          <a:noFill/>
          <a:ln w="7620">
            <a:solidFill>
              <a:srgbClr val="FFFFFF"/>
            </a:solidFill>
            <a:prstDash val="solid"/>
          </a:ln>
        </p:spPr>
      </p:sp>
      <p:sp>
        <p:nvSpPr>
          <p:cNvPr id="10" name="Text 5"/>
          <p:cNvSpPr/>
          <p:nvPr/>
        </p:nvSpPr>
        <p:spPr>
          <a:xfrm>
            <a:off x="1270040" y="6407110"/>
            <a:ext cx="1851779" cy="396835"/>
          </a:xfrm>
          <a:prstGeom prst="rect">
            <a:avLst/>
          </a:prstGeom>
          <a:noFill/>
          <a:ln/>
        </p:spPr>
        <p:txBody>
          <a:bodyPr wrap="none" rtlCol="0" anchor="t"/>
          <a:lstStyle/>
          <a:p>
            <a:pPr marL="0" indent="0" algn="l">
              <a:lnSpc>
                <a:spcPts val="3126"/>
              </a:lnSpc>
              <a:buNone/>
            </a:pPr>
            <a:endParaRPr lang="en-US" sz="223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472928"/>
            <a:ext cx="4919186" cy="3283625"/>
          </a:xfrm>
          <a:prstGeom prst="rect">
            <a:avLst/>
          </a:prstGeom>
        </p:spPr>
      </p:pic>
      <p:sp>
        <p:nvSpPr>
          <p:cNvPr id="6" name="Text 2"/>
          <p:cNvSpPr/>
          <p:nvPr/>
        </p:nvSpPr>
        <p:spPr>
          <a:xfrm>
            <a:off x="793790" y="2510076"/>
            <a:ext cx="7556421" cy="1417558"/>
          </a:xfrm>
          <a:prstGeom prst="rect">
            <a:avLst/>
          </a:prstGeom>
          <a:noFill/>
          <a:ln/>
        </p:spPr>
        <p:txBody>
          <a:bodyPr wrap="squar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Conclusion and Future Directions</a:t>
            </a:r>
            <a:endParaRPr lang="en-US" sz="4465" dirty="0"/>
          </a:p>
        </p:txBody>
      </p:sp>
      <p:sp>
        <p:nvSpPr>
          <p:cNvPr id="7" name="Text 3"/>
          <p:cNvSpPr/>
          <p:nvPr/>
        </p:nvSpPr>
        <p:spPr>
          <a:xfrm>
            <a:off x="793790" y="4267795"/>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HMMs have proven to be a powerful tool in machine learning, but research continues to explore new variations and extensions. Future directions include developing more robust models that can handle long-range dependencies and complex data structures.</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31862"/>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31862"/>
          </a:xfrm>
          <a:prstGeom prst="rect">
            <a:avLst/>
          </a:prstGeom>
        </p:spPr>
      </p:pic>
      <p:pic>
        <p:nvPicPr>
          <p:cNvPr id="5" name="Image 1" descr="preencoded.png"/>
          <p:cNvPicPr>
            <a:picLocks noChangeAspect="1"/>
          </p:cNvPicPr>
          <p:nvPr/>
        </p:nvPicPr>
        <p:blipFill>
          <a:blip r:embed="rId4"/>
          <a:stretch>
            <a:fillRect/>
          </a:stretch>
        </p:blipFill>
        <p:spPr>
          <a:xfrm>
            <a:off x="9400818" y="966549"/>
            <a:ext cx="4972645" cy="6298763"/>
          </a:xfrm>
          <a:prstGeom prst="rect">
            <a:avLst/>
          </a:prstGeom>
        </p:spPr>
      </p:pic>
      <p:sp>
        <p:nvSpPr>
          <p:cNvPr id="6" name="Text 2"/>
          <p:cNvSpPr/>
          <p:nvPr/>
        </p:nvSpPr>
        <p:spPr>
          <a:xfrm>
            <a:off x="719257" y="565071"/>
            <a:ext cx="7705487" cy="1284208"/>
          </a:xfrm>
          <a:prstGeom prst="rect">
            <a:avLst/>
          </a:prstGeom>
          <a:noFill/>
          <a:ln/>
        </p:spPr>
        <p:txBody>
          <a:bodyPr wrap="square" rtlCol="0" anchor="t"/>
          <a:lstStyle/>
          <a:p>
            <a:pPr marL="0" indent="0">
              <a:lnSpc>
                <a:spcPts val="5057"/>
              </a:lnSpc>
              <a:buNone/>
            </a:pPr>
            <a:r>
              <a:rPr lang="en-US" sz="4046" b="1" dirty="0">
                <a:solidFill>
                  <a:srgbClr val="3B4540"/>
                </a:solidFill>
                <a:latin typeface="Fraunces" pitchFamily="34" charset="0"/>
                <a:ea typeface="Fraunces" pitchFamily="34" charset="-122"/>
                <a:cs typeface="Fraunces" pitchFamily="34" charset="-120"/>
              </a:rPr>
              <a:t>Markov Chains and Stochastic Processes</a:t>
            </a:r>
            <a:endParaRPr lang="en-US" sz="4046" dirty="0"/>
          </a:p>
        </p:txBody>
      </p:sp>
      <p:sp>
        <p:nvSpPr>
          <p:cNvPr id="7" name="Text 3"/>
          <p:cNvSpPr/>
          <p:nvPr/>
        </p:nvSpPr>
        <p:spPr>
          <a:xfrm>
            <a:off x="719257" y="2157532"/>
            <a:ext cx="7705487" cy="1314926"/>
          </a:xfrm>
          <a:prstGeom prst="rect">
            <a:avLst/>
          </a:prstGeom>
          <a:noFill/>
          <a:ln/>
        </p:spPr>
        <p:txBody>
          <a:bodyPr wrap="square" rtlCol="0" anchor="t"/>
          <a:lstStyle/>
          <a:p>
            <a:pPr marL="0" indent="0">
              <a:lnSpc>
                <a:spcPts val="2589"/>
              </a:lnSpc>
              <a:buNone/>
            </a:pPr>
            <a:r>
              <a:rPr lang="en-US" sz="1618" dirty="0">
                <a:solidFill>
                  <a:srgbClr val="405449"/>
                </a:solidFill>
                <a:latin typeface="Nobile" pitchFamily="34" charset="0"/>
                <a:ea typeface="Nobile" pitchFamily="34" charset="-122"/>
                <a:cs typeface="Nobile" pitchFamily="34" charset="-120"/>
              </a:rPr>
              <a:t>At the core of HMMs lie Markov chains, which are mathematical models that describe sequences of events where the probability of each event depends only on the previous event. They are used to represent the hidden states in an HMM.</a:t>
            </a:r>
            <a:endParaRPr lang="en-US" sz="1618" dirty="0"/>
          </a:p>
        </p:txBody>
      </p:sp>
      <p:sp>
        <p:nvSpPr>
          <p:cNvPr id="8" name="Shape 4"/>
          <p:cNvSpPr/>
          <p:nvPr/>
        </p:nvSpPr>
        <p:spPr>
          <a:xfrm>
            <a:off x="1016079" y="3703558"/>
            <a:ext cx="22860" cy="3963233"/>
          </a:xfrm>
          <a:prstGeom prst="roundRect">
            <a:avLst>
              <a:gd name="adj" fmla="val 809116"/>
            </a:avLst>
          </a:prstGeom>
          <a:solidFill>
            <a:srgbClr val="CED9CE"/>
          </a:solidFill>
          <a:ln/>
        </p:spPr>
      </p:sp>
      <p:sp>
        <p:nvSpPr>
          <p:cNvPr id="9" name="Shape 5"/>
          <p:cNvSpPr/>
          <p:nvPr/>
        </p:nvSpPr>
        <p:spPr>
          <a:xfrm>
            <a:off x="1235809" y="4154329"/>
            <a:ext cx="719257" cy="22860"/>
          </a:xfrm>
          <a:prstGeom prst="roundRect">
            <a:avLst>
              <a:gd name="adj" fmla="val 809116"/>
            </a:avLst>
          </a:prstGeom>
          <a:solidFill>
            <a:srgbClr val="CED9CE"/>
          </a:solidFill>
          <a:ln/>
        </p:spPr>
      </p:sp>
      <p:sp>
        <p:nvSpPr>
          <p:cNvPr id="10" name="Shape 6"/>
          <p:cNvSpPr/>
          <p:nvPr/>
        </p:nvSpPr>
        <p:spPr>
          <a:xfrm>
            <a:off x="796350" y="3934658"/>
            <a:ext cx="462320" cy="462320"/>
          </a:xfrm>
          <a:prstGeom prst="roundRect">
            <a:avLst>
              <a:gd name="adj" fmla="val 40008"/>
            </a:avLst>
          </a:prstGeom>
          <a:solidFill>
            <a:srgbClr val="E8F3E8"/>
          </a:solidFill>
          <a:ln/>
        </p:spPr>
      </p:sp>
      <p:sp>
        <p:nvSpPr>
          <p:cNvPr id="11" name="Text 7"/>
          <p:cNvSpPr/>
          <p:nvPr/>
        </p:nvSpPr>
        <p:spPr>
          <a:xfrm>
            <a:off x="950535" y="4011692"/>
            <a:ext cx="153829" cy="308253"/>
          </a:xfrm>
          <a:prstGeom prst="rect">
            <a:avLst/>
          </a:prstGeom>
          <a:noFill/>
          <a:ln/>
        </p:spPr>
        <p:txBody>
          <a:bodyPr wrap="none" rtlCol="0" anchor="t"/>
          <a:lstStyle/>
          <a:p>
            <a:pPr marL="0" indent="0" algn="ctr">
              <a:lnSpc>
                <a:spcPts val="2427"/>
              </a:lnSpc>
              <a:buNone/>
            </a:pPr>
            <a:r>
              <a:rPr lang="en-US" sz="2427" b="1" dirty="0">
                <a:solidFill>
                  <a:srgbClr val="405449"/>
                </a:solidFill>
                <a:latin typeface="Fraunces" pitchFamily="34" charset="0"/>
                <a:ea typeface="Fraunces" pitchFamily="34" charset="-122"/>
                <a:cs typeface="Fraunces" pitchFamily="34" charset="-120"/>
              </a:rPr>
              <a:t>1</a:t>
            </a:r>
            <a:endParaRPr lang="en-US" sz="2427" dirty="0"/>
          </a:p>
        </p:txBody>
      </p:sp>
      <p:sp>
        <p:nvSpPr>
          <p:cNvPr id="12" name="Text 8"/>
          <p:cNvSpPr/>
          <p:nvPr/>
        </p:nvSpPr>
        <p:spPr>
          <a:xfrm>
            <a:off x="2157770" y="3909060"/>
            <a:ext cx="2568893" cy="321112"/>
          </a:xfrm>
          <a:prstGeom prst="rect">
            <a:avLst/>
          </a:prstGeom>
          <a:noFill/>
          <a:ln/>
        </p:spPr>
        <p:txBody>
          <a:bodyPr wrap="none" rtlCol="0" anchor="t"/>
          <a:lstStyle/>
          <a:p>
            <a:pPr marL="0" indent="0" algn="l">
              <a:lnSpc>
                <a:spcPts val="2528"/>
              </a:lnSpc>
              <a:buNone/>
            </a:pPr>
            <a:r>
              <a:rPr lang="en-US" sz="2023" b="1" dirty="0">
                <a:solidFill>
                  <a:srgbClr val="405449"/>
                </a:solidFill>
                <a:latin typeface="Fraunces" pitchFamily="34" charset="0"/>
                <a:ea typeface="Fraunces" pitchFamily="34" charset="-122"/>
                <a:cs typeface="Fraunces" pitchFamily="34" charset="-120"/>
              </a:rPr>
              <a:t>State 1</a:t>
            </a:r>
            <a:endParaRPr lang="en-US" sz="2023" dirty="0"/>
          </a:p>
        </p:txBody>
      </p:sp>
      <p:sp>
        <p:nvSpPr>
          <p:cNvPr id="13" name="Text 9"/>
          <p:cNvSpPr/>
          <p:nvPr/>
        </p:nvSpPr>
        <p:spPr>
          <a:xfrm>
            <a:off x="2157770" y="4353401"/>
            <a:ext cx="6266974" cy="328732"/>
          </a:xfrm>
          <a:prstGeom prst="rect">
            <a:avLst/>
          </a:prstGeom>
          <a:noFill/>
          <a:ln/>
        </p:spPr>
        <p:txBody>
          <a:bodyPr wrap="none" rtlCol="0" anchor="t"/>
          <a:lstStyle/>
          <a:p>
            <a:pPr marL="0" indent="0" algn="l">
              <a:lnSpc>
                <a:spcPts val="2589"/>
              </a:lnSpc>
              <a:buNone/>
            </a:pPr>
            <a:r>
              <a:rPr lang="en-US" sz="1618" dirty="0">
                <a:solidFill>
                  <a:srgbClr val="405449"/>
                </a:solidFill>
                <a:latin typeface="Nobile" pitchFamily="34" charset="0"/>
                <a:ea typeface="Nobile" pitchFamily="34" charset="-122"/>
                <a:cs typeface="Nobile" pitchFamily="34" charset="-120"/>
              </a:rPr>
              <a:t>Represents the first state in the sequence of events.</a:t>
            </a:r>
            <a:endParaRPr lang="en-US" sz="1618" dirty="0"/>
          </a:p>
        </p:txBody>
      </p:sp>
      <p:sp>
        <p:nvSpPr>
          <p:cNvPr id="14" name="Shape 10"/>
          <p:cNvSpPr/>
          <p:nvPr/>
        </p:nvSpPr>
        <p:spPr>
          <a:xfrm>
            <a:off x="1235809" y="5543907"/>
            <a:ext cx="719257" cy="22860"/>
          </a:xfrm>
          <a:prstGeom prst="roundRect">
            <a:avLst>
              <a:gd name="adj" fmla="val 809116"/>
            </a:avLst>
          </a:prstGeom>
          <a:solidFill>
            <a:srgbClr val="CED9CE"/>
          </a:solidFill>
          <a:ln/>
        </p:spPr>
      </p:sp>
      <p:sp>
        <p:nvSpPr>
          <p:cNvPr id="15" name="Shape 11"/>
          <p:cNvSpPr/>
          <p:nvPr/>
        </p:nvSpPr>
        <p:spPr>
          <a:xfrm>
            <a:off x="796350" y="5324237"/>
            <a:ext cx="462320" cy="462320"/>
          </a:xfrm>
          <a:prstGeom prst="roundRect">
            <a:avLst>
              <a:gd name="adj" fmla="val 40008"/>
            </a:avLst>
          </a:prstGeom>
          <a:solidFill>
            <a:srgbClr val="E8F3E8"/>
          </a:solidFill>
          <a:ln/>
        </p:spPr>
      </p:sp>
      <p:sp>
        <p:nvSpPr>
          <p:cNvPr id="16" name="Text 12"/>
          <p:cNvSpPr/>
          <p:nvPr/>
        </p:nvSpPr>
        <p:spPr>
          <a:xfrm>
            <a:off x="926723" y="5401270"/>
            <a:ext cx="201454" cy="308253"/>
          </a:xfrm>
          <a:prstGeom prst="rect">
            <a:avLst/>
          </a:prstGeom>
          <a:noFill/>
          <a:ln/>
        </p:spPr>
        <p:txBody>
          <a:bodyPr wrap="none" rtlCol="0" anchor="t"/>
          <a:lstStyle/>
          <a:p>
            <a:pPr marL="0" indent="0" algn="ctr">
              <a:lnSpc>
                <a:spcPts val="2427"/>
              </a:lnSpc>
              <a:buNone/>
            </a:pPr>
            <a:r>
              <a:rPr lang="en-US" sz="2427" b="1" dirty="0">
                <a:solidFill>
                  <a:srgbClr val="405449"/>
                </a:solidFill>
                <a:latin typeface="Fraunces" pitchFamily="34" charset="0"/>
                <a:ea typeface="Fraunces" pitchFamily="34" charset="-122"/>
                <a:cs typeface="Fraunces" pitchFamily="34" charset="-120"/>
              </a:rPr>
              <a:t>2</a:t>
            </a:r>
            <a:endParaRPr lang="en-US" sz="2427" dirty="0"/>
          </a:p>
        </p:txBody>
      </p:sp>
      <p:sp>
        <p:nvSpPr>
          <p:cNvPr id="17" name="Text 13"/>
          <p:cNvSpPr/>
          <p:nvPr/>
        </p:nvSpPr>
        <p:spPr>
          <a:xfrm>
            <a:off x="2157770" y="5298638"/>
            <a:ext cx="2568893" cy="321112"/>
          </a:xfrm>
          <a:prstGeom prst="rect">
            <a:avLst/>
          </a:prstGeom>
          <a:noFill/>
          <a:ln/>
        </p:spPr>
        <p:txBody>
          <a:bodyPr wrap="none" rtlCol="0" anchor="t"/>
          <a:lstStyle/>
          <a:p>
            <a:pPr marL="0" indent="0" algn="l">
              <a:lnSpc>
                <a:spcPts val="2528"/>
              </a:lnSpc>
              <a:buNone/>
            </a:pPr>
            <a:r>
              <a:rPr lang="en-US" sz="2023" b="1" dirty="0">
                <a:solidFill>
                  <a:srgbClr val="405449"/>
                </a:solidFill>
                <a:latin typeface="Fraunces" pitchFamily="34" charset="0"/>
                <a:ea typeface="Fraunces" pitchFamily="34" charset="-122"/>
                <a:cs typeface="Fraunces" pitchFamily="34" charset="-120"/>
              </a:rPr>
              <a:t>State 2</a:t>
            </a:r>
            <a:endParaRPr lang="en-US" sz="2023" dirty="0"/>
          </a:p>
        </p:txBody>
      </p:sp>
      <p:sp>
        <p:nvSpPr>
          <p:cNvPr id="18" name="Text 14"/>
          <p:cNvSpPr/>
          <p:nvPr/>
        </p:nvSpPr>
        <p:spPr>
          <a:xfrm>
            <a:off x="2157770" y="5742980"/>
            <a:ext cx="6266974" cy="328732"/>
          </a:xfrm>
          <a:prstGeom prst="rect">
            <a:avLst/>
          </a:prstGeom>
          <a:noFill/>
          <a:ln/>
        </p:spPr>
        <p:txBody>
          <a:bodyPr wrap="none" rtlCol="0" anchor="t"/>
          <a:lstStyle/>
          <a:p>
            <a:pPr marL="0" indent="0" algn="l">
              <a:lnSpc>
                <a:spcPts val="2589"/>
              </a:lnSpc>
              <a:buNone/>
            </a:pPr>
            <a:r>
              <a:rPr lang="en-US" sz="1618" dirty="0">
                <a:solidFill>
                  <a:srgbClr val="405449"/>
                </a:solidFill>
                <a:latin typeface="Nobile" pitchFamily="34" charset="0"/>
                <a:ea typeface="Nobile" pitchFamily="34" charset="-122"/>
                <a:cs typeface="Nobile" pitchFamily="34" charset="-120"/>
              </a:rPr>
              <a:t>Represents the second state in the sequence of events.</a:t>
            </a:r>
            <a:endParaRPr lang="en-US" sz="1618" dirty="0"/>
          </a:p>
        </p:txBody>
      </p:sp>
      <p:sp>
        <p:nvSpPr>
          <p:cNvPr id="19" name="Shape 15"/>
          <p:cNvSpPr/>
          <p:nvPr/>
        </p:nvSpPr>
        <p:spPr>
          <a:xfrm>
            <a:off x="1235809" y="6933486"/>
            <a:ext cx="719257" cy="22860"/>
          </a:xfrm>
          <a:prstGeom prst="roundRect">
            <a:avLst>
              <a:gd name="adj" fmla="val 809116"/>
            </a:avLst>
          </a:prstGeom>
          <a:solidFill>
            <a:srgbClr val="CED9CE"/>
          </a:solidFill>
          <a:ln/>
        </p:spPr>
      </p:sp>
      <p:sp>
        <p:nvSpPr>
          <p:cNvPr id="20" name="Shape 16"/>
          <p:cNvSpPr/>
          <p:nvPr/>
        </p:nvSpPr>
        <p:spPr>
          <a:xfrm>
            <a:off x="796350" y="6713815"/>
            <a:ext cx="462320" cy="462320"/>
          </a:xfrm>
          <a:prstGeom prst="roundRect">
            <a:avLst>
              <a:gd name="adj" fmla="val 40008"/>
            </a:avLst>
          </a:prstGeom>
          <a:solidFill>
            <a:srgbClr val="E8F3E8"/>
          </a:solidFill>
          <a:ln/>
        </p:spPr>
      </p:sp>
      <p:sp>
        <p:nvSpPr>
          <p:cNvPr id="21" name="Text 17"/>
          <p:cNvSpPr/>
          <p:nvPr/>
        </p:nvSpPr>
        <p:spPr>
          <a:xfrm>
            <a:off x="934343" y="6790849"/>
            <a:ext cx="186214" cy="308253"/>
          </a:xfrm>
          <a:prstGeom prst="rect">
            <a:avLst/>
          </a:prstGeom>
          <a:noFill/>
          <a:ln/>
        </p:spPr>
        <p:txBody>
          <a:bodyPr wrap="none" rtlCol="0" anchor="t"/>
          <a:lstStyle/>
          <a:p>
            <a:pPr marL="0" indent="0" algn="ctr">
              <a:lnSpc>
                <a:spcPts val="2427"/>
              </a:lnSpc>
              <a:buNone/>
            </a:pPr>
            <a:r>
              <a:rPr lang="en-US" sz="2427" b="1" dirty="0">
                <a:solidFill>
                  <a:srgbClr val="405449"/>
                </a:solidFill>
                <a:latin typeface="Fraunces" pitchFamily="34" charset="0"/>
                <a:ea typeface="Fraunces" pitchFamily="34" charset="-122"/>
                <a:cs typeface="Fraunces" pitchFamily="34" charset="-120"/>
              </a:rPr>
              <a:t>3</a:t>
            </a:r>
            <a:endParaRPr lang="en-US" sz="2427" dirty="0"/>
          </a:p>
        </p:txBody>
      </p:sp>
      <p:sp>
        <p:nvSpPr>
          <p:cNvPr id="22" name="Text 18"/>
          <p:cNvSpPr/>
          <p:nvPr/>
        </p:nvSpPr>
        <p:spPr>
          <a:xfrm>
            <a:off x="2157770" y="6688217"/>
            <a:ext cx="2568893" cy="321112"/>
          </a:xfrm>
          <a:prstGeom prst="rect">
            <a:avLst/>
          </a:prstGeom>
          <a:noFill/>
          <a:ln/>
        </p:spPr>
        <p:txBody>
          <a:bodyPr wrap="none" rtlCol="0" anchor="t"/>
          <a:lstStyle/>
          <a:p>
            <a:pPr marL="0" indent="0" algn="l">
              <a:lnSpc>
                <a:spcPts val="2528"/>
              </a:lnSpc>
              <a:buNone/>
            </a:pPr>
            <a:r>
              <a:rPr lang="en-US" sz="2023" b="1" dirty="0">
                <a:solidFill>
                  <a:srgbClr val="405449"/>
                </a:solidFill>
                <a:latin typeface="Fraunces" pitchFamily="34" charset="0"/>
                <a:ea typeface="Fraunces" pitchFamily="34" charset="-122"/>
                <a:cs typeface="Fraunces" pitchFamily="34" charset="-120"/>
              </a:rPr>
              <a:t>State 3</a:t>
            </a:r>
            <a:endParaRPr lang="en-US" sz="2023" dirty="0"/>
          </a:p>
        </p:txBody>
      </p:sp>
      <p:sp>
        <p:nvSpPr>
          <p:cNvPr id="23" name="Text 19"/>
          <p:cNvSpPr/>
          <p:nvPr/>
        </p:nvSpPr>
        <p:spPr>
          <a:xfrm>
            <a:off x="2157770" y="7132558"/>
            <a:ext cx="6266974" cy="328732"/>
          </a:xfrm>
          <a:prstGeom prst="rect">
            <a:avLst/>
          </a:prstGeom>
          <a:noFill/>
          <a:ln/>
        </p:spPr>
        <p:txBody>
          <a:bodyPr wrap="none" rtlCol="0" anchor="t"/>
          <a:lstStyle/>
          <a:p>
            <a:pPr marL="0" indent="0" algn="l">
              <a:lnSpc>
                <a:spcPts val="2589"/>
              </a:lnSpc>
              <a:buNone/>
            </a:pPr>
            <a:r>
              <a:rPr lang="en-US" sz="1618" dirty="0">
                <a:solidFill>
                  <a:srgbClr val="405449"/>
                </a:solidFill>
                <a:latin typeface="Nobile" pitchFamily="34" charset="0"/>
                <a:ea typeface="Nobile" pitchFamily="34" charset="-122"/>
                <a:cs typeface="Nobile" pitchFamily="34" charset="-120"/>
              </a:rPr>
              <a:t>Represents the third state in the sequence of events.</a:t>
            </a:r>
            <a:endParaRPr lang="en-US" sz="161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741414"/>
          </a:xfrm>
          <a:prstGeom prst="rect">
            <a:avLst/>
          </a:prstGeom>
        </p:spPr>
      </p:pic>
      <p:pic>
        <p:nvPicPr>
          <p:cNvPr id="5" name="Image 1" descr="preencoded.png"/>
          <p:cNvPicPr>
            <a:picLocks noChangeAspect="1"/>
          </p:cNvPicPr>
          <p:nvPr/>
        </p:nvPicPr>
        <p:blipFill>
          <a:blip r:embed="rId4"/>
          <a:stretch>
            <a:fillRect/>
          </a:stretch>
        </p:blipFill>
        <p:spPr>
          <a:xfrm>
            <a:off x="5533192" y="274082"/>
            <a:ext cx="3564017" cy="2193250"/>
          </a:xfrm>
          <a:prstGeom prst="rect">
            <a:avLst/>
          </a:prstGeom>
        </p:spPr>
      </p:pic>
      <p:sp>
        <p:nvSpPr>
          <p:cNvPr id="6" name="Text 2"/>
          <p:cNvSpPr/>
          <p:nvPr/>
        </p:nvSpPr>
        <p:spPr>
          <a:xfrm>
            <a:off x="767596" y="3345894"/>
            <a:ext cx="9660850" cy="685324"/>
          </a:xfrm>
          <a:prstGeom prst="rect">
            <a:avLst/>
          </a:prstGeom>
          <a:noFill/>
          <a:ln/>
        </p:spPr>
        <p:txBody>
          <a:bodyPr wrap="none" rtlCol="0" anchor="t"/>
          <a:lstStyle/>
          <a:p>
            <a:pPr marL="0" indent="0">
              <a:lnSpc>
                <a:spcPts val="5397"/>
              </a:lnSpc>
              <a:buNone/>
            </a:pPr>
            <a:r>
              <a:rPr lang="en-US" sz="4317" b="1" dirty="0">
                <a:solidFill>
                  <a:srgbClr val="3B4540"/>
                </a:solidFill>
                <a:latin typeface="Fraunces" pitchFamily="34" charset="0"/>
                <a:ea typeface="Fraunces" pitchFamily="34" charset="-122"/>
                <a:cs typeface="Fraunces" pitchFamily="34" charset="-120"/>
              </a:rPr>
              <a:t>Probability Distributions in HMMs</a:t>
            </a:r>
            <a:endParaRPr lang="en-US" sz="4317" dirty="0"/>
          </a:p>
        </p:txBody>
      </p:sp>
      <p:sp>
        <p:nvSpPr>
          <p:cNvPr id="7" name="Text 3"/>
          <p:cNvSpPr/>
          <p:nvPr/>
        </p:nvSpPr>
        <p:spPr>
          <a:xfrm>
            <a:off x="767596" y="4360188"/>
            <a:ext cx="13095208"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HMMs incorporate probability distributions to model the emission of observable outputs from hidden states. These distributions, often Gaussian or multinomial, define the likelihood of observing a particular output given a specific hidden state.</a:t>
            </a:r>
            <a:endParaRPr lang="en-US" sz="1727" dirty="0"/>
          </a:p>
        </p:txBody>
      </p:sp>
      <p:sp>
        <p:nvSpPr>
          <p:cNvPr id="8" name="Shape 4"/>
          <p:cNvSpPr/>
          <p:nvPr/>
        </p:nvSpPr>
        <p:spPr>
          <a:xfrm>
            <a:off x="767596" y="5659517"/>
            <a:ext cx="4218861" cy="1965484"/>
          </a:xfrm>
          <a:prstGeom prst="roundRect">
            <a:avLst>
              <a:gd name="adj" fmla="val 10042"/>
            </a:avLst>
          </a:prstGeom>
          <a:solidFill>
            <a:srgbClr val="E8F3E8"/>
          </a:solidFill>
          <a:ln/>
        </p:spPr>
      </p:sp>
      <p:sp>
        <p:nvSpPr>
          <p:cNvPr id="9" name="Text 5"/>
          <p:cNvSpPr/>
          <p:nvPr/>
        </p:nvSpPr>
        <p:spPr>
          <a:xfrm>
            <a:off x="986909" y="5878830"/>
            <a:ext cx="2741414" cy="342662"/>
          </a:xfrm>
          <a:prstGeom prst="rect">
            <a:avLst/>
          </a:prstGeom>
          <a:noFill/>
          <a:ln/>
        </p:spPr>
        <p:txBody>
          <a:bodyPr wrap="none" rtlCol="0" anchor="t"/>
          <a:lstStyle/>
          <a:p>
            <a:pPr marL="0" indent="0">
              <a:lnSpc>
                <a:spcPts val="2698"/>
              </a:lnSpc>
              <a:buNone/>
            </a:pPr>
            <a:r>
              <a:rPr lang="en-US" sz="2159" b="1" dirty="0">
                <a:solidFill>
                  <a:srgbClr val="405449"/>
                </a:solidFill>
                <a:latin typeface="Fraunces" pitchFamily="34" charset="0"/>
                <a:ea typeface="Fraunces" pitchFamily="34" charset="-122"/>
                <a:cs typeface="Fraunces" pitchFamily="34" charset="-120"/>
              </a:rPr>
              <a:t>State 1</a:t>
            </a:r>
            <a:endParaRPr lang="en-US" sz="2159" dirty="0"/>
          </a:p>
        </p:txBody>
      </p:sp>
      <p:sp>
        <p:nvSpPr>
          <p:cNvPr id="10" name="Text 6"/>
          <p:cNvSpPr/>
          <p:nvPr/>
        </p:nvSpPr>
        <p:spPr>
          <a:xfrm>
            <a:off x="986909" y="6353056"/>
            <a:ext cx="3780234"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Probability of observing a specific output given that the hidden state is 1.</a:t>
            </a:r>
            <a:endParaRPr lang="en-US" sz="1727" dirty="0"/>
          </a:p>
        </p:txBody>
      </p:sp>
      <p:sp>
        <p:nvSpPr>
          <p:cNvPr id="11" name="Shape 7"/>
          <p:cNvSpPr/>
          <p:nvPr/>
        </p:nvSpPr>
        <p:spPr>
          <a:xfrm>
            <a:off x="5205770" y="5659517"/>
            <a:ext cx="4218861" cy="1965484"/>
          </a:xfrm>
          <a:prstGeom prst="roundRect">
            <a:avLst>
              <a:gd name="adj" fmla="val 10042"/>
            </a:avLst>
          </a:prstGeom>
          <a:solidFill>
            <a:srgbClr val="E8F3E8"/>
          </a:solidFill>
          <a:ln/>
        </p:spPr>
      </p:sp>
      <p:sp>
        <p:nvSpPr>
          <p:cNvPr id="12" name="Text 8"/>
          <p:cNvSpPr/>
          <p:nvPr/>
        </p:nvSpPr>
        <p:spPr>
          <a:xfrm>
            <a:off x="5425083" y="5878830"/>
            <a:ext cx="2741414" cy="342662"/>
          </a:xfrm>
          <a:prstGeom prst="rect">
            <a:avLst/>
          </a:prstGeom>
          <a:noFill/>
          <a:ln/>
        </p:spPr>
        <p:txBody>
          <a:bodyPr wrap="none" rtlCol="0" anchor="t"/>
          <a:lstStyle/>
          <a:p>
            <a:pPr marL="0" indent="0">
              <a:lnSpc>
                <a:spcPts val="2698"/>
              </a:lnSpc>
              <a:buNone/>
            </a:pPr>
            <a:r>
              <a:rPr lang="en-US" sz="2159" b="1" dirty="0">
                <a:solidFill>
                  <a:srgbClr val="405449"/>
                </a:solidFill>
                <a:latin typeface="Fraunces" pitchFamily="34" charset="0"/>
                <a:ea typeface="Fraunces" pitchFamily="34" charset="-122"/>
                <a:cs typeface="Fraunces" pitchFamily="34" charset="-120"/>
              </a:rPr>
              <a:t>State 2</a:t>
            </a:r>
            <a:endParaRPr lang="en-US" sz="2159" dirty="0"/>
          </a:p>
        </p:txBody>
      </p:sp>
      <p:sp>
        <p:nvSpPr>
          <p:cNvPr id="13" name="Text 9"/>
          <p:cNvSpPr/>
          <p:nvPr/>
        </p:nvSpPr>
        <p:spPr>
          <a:xfrm>
            <a:off x="5425083" y="6353056"/>
            <a:ext cx="3780234"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Probability of observing a specific output given that the hidden state is 2.</a:t>
            </a:r>
            <a:endParaRPr lang="en-US" sz="1727" dirty="0"/>
          </a:p>
        </p:txBody>
      </p:sp>
      <p:sp>
        <p:nvSpPr>
          <p:cNvPr id="14" name="Shape 10"/>
          <p:cNvSpPr/>
          <p:nvPr/>
        </p:nvSpPr>
        <p:spPr>
          <a:xfrm>
            <a:off x="9643943" y="5659517"/>
            <a:ext cx="4218861" cy="1965484"/>
          </a:xfrm>
          <a:prstGeom prst="roundRect">
            <a:avLst>
              <a:gd name="adj" fmla="val 10042"/>
            </a:avLst>
          </a:prstGeom>
          <a:solidFill>
            <a:srgbClr val="E8F3E8"/>
          </a:solidFill>
          <a:ln/>
        </p:spPr>
      </p:sp>
      <p:sp>
        <p:nvSpPr>
          <p:cNvPr id="15" name="Text 11"/>
          <p:cNvSpPr/>
          <p:nvPr/>
        </p:nvSpPr>
        <p:spPr>
          <a:xfrm>
            <a:off x="9863257" y="5878830"/>
            <a:ext cx="2741414" cy="342662"/>
          </a:xfrm>
          <a:prstGeom prst="rect">
            <a:avLst/>
          </a:prstGeom>
          <a:noFill/>
          <a:ln/>
        </p:spPr>
        <p:txBody>
          <a:bodyPr wrap="none" rtlCol="0" anchor="t"/>
          <a:lstStyle/>
          <a:p>
            <a:pPr marL="0" indent="0">
              <a:lnSpc>
                <a:spcPts val="2698"/>
              </a:lnSpc>
              <a:buNone/>
            </a:pPr>
            <a:r>
              <a:rPr lang="en-US" sz="2159" b="1" dirty="0">
                <a:solidFill>
                  <a:srgbClr val="405449"/>
                </a:solidFill>
                <a:latin typeface="Fraunces" pitchFamily="34" charset="0"/>
                <a:ea typeface="Fraunces" pitchFamily="34" charset="-122"/>
                <a:cs typeface="Fraunces" pitchFamily="34" charset="-120"/>
              </a:rPr>
              <a:t>State 3</a:t>
            </a:r>
            <a:endParaRPr lang="en-US" sz="2159" dirty="0"/>
          </a:p>
        </p:txBody>
      </p:sp>
      <p:sp>
        <p:nvSpPr>
          <p:cNvPr id="16" name="Text 12"/>
          <p:cNvSpPr/>
          <p:nvPr/>
        </p:nvSpPr>
        <p:spPr>
          <a:xfrm>
            <a:off x="9863257" y="6353056"/>
            <a:ext cx="3780234"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Probability of observing a specific output given that the hidden state is 3.</a:t>
            </a:r>
            <a:endParaRPr lang="en-US" sz="172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793790" y="1992749"/>
            <a:ext cx="12547521"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The Three Fundamental Problems of HMMs</a:t>
            </a:r>
            <a:endParaRPr lang="en-US" sz="4465" dirty="0"/>
          </a:p>
        </p:txBody>
      </p:sp>
      <p:sp>
        <p:nvSpPr>
          <p:cNvPr id="5" name="Text 3"/>
          <p:cNvSpPr/>
          <p:nvPr/>
        </p:nvSpPr>
        <p:spPr>
          <a:xfrm>
            <a:off x="793790" y="3155156"/>
            <a:ext cx="13042821"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The three fundamental problems of HMMs are decoding, evaluation, and learning. Decoding aims to determine the most likely sequence of hidden states given a sequence of observations. Evaluation computes the probability of observing a particular sequence. Learning involves estimating the parameters of the HMM.</a:t>
            </a:r>
            <a:endParaRPr lang="en-US" sz="1786" dirty="0"/>
          </a:p>
        </p:txBody>
      </p:sp>
      <p:sp>
        <p:nvSpPr>
          <p:cNvPr id="6" name="Text 4"/>
          <p:cNvSpPr/>
          <p:nvPr/>
        </p:nvSpPr>
        <p:spPr>
          <a:xfrm>
            <a:off x="793790" y="4725829"/>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Decoding</a:t>
            </a:r>
            <a:endParaRPr lang="en-US" sz="2233" dirty="0"/>
          </a:p>
        </p:txBody>
      </p:sp>
      <p:sp>
        <p:nvSpPr>
          <p:cNvPr id="7" name="Text 5"/>
          <p:cNvSpPr/>
          <p:nvPr/>
        </p:nvSpPr>
        <p:spPr>
          <a:xfrm>
            <a:off x="793790" y="5306973"/>
            <a:ext cx="3978116"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Determining the most likely sequence of hidden states.</a:t>
            </a:r>
            <a:endParaRPr lang="en-US" sz="1786" dirty="0"/>
          </a:p>
        </p:txBody>
      </p:sp>
      <p:sp>
        <p:nvSpPr>
          <p:cNvPr id="8" name="Text 6"/>
          <p:cNvSpPr/>
          <p:nvPr/>
        </p:nvSpPr>
        <p:spPr>
          <a:xfrm>
            <a:off x="5332928" y="4725829"/>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Evaluation</a:t>
            </a:r>
            <a:endParaRPr lang="en-US" sz="2233" dirty="0"/>
          </a:p>
        </p:txBody>
      </p:sp>
      <p:sp>
        <p:nvSpPr>
          <p:cNvPr id="9" name="Text 7"/>
          <p:cNvSpPr/>
          <p:nvPr/>
        </p:nvSpPr>
        <p:spPr>
          <a:xfrm>
            <a:off x="5332928" y="5306973"/>
            <a:ext cx="3978116"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Computing the probability of observing a sequence.</a:t>
            </a:r>
            <a:endParaRPr lang="en-US" sz="1786" dirty="0"/>
          </a:p>
        </p:txBody>
      </p:sp>
      <p:sp>
        <p:nvSpPr>
          <p:cNvPr id="10" name="Text 8"/>
          <p:cNvSpPr/>
          <p:nvPr/>
        </p:nvSpPr>
        <p:spPr>
          <a:xfrm>
            <a:off x="9872067" y="4725829"/>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Learning</a:t>
            </a:r>
            <a:endParaRPr lang="en-US" sz="2233" dirty="0"/>
          </a:p>
        </p:txBody>
      </p:sp>
      <p:sp>
        <p:nvSpPr>
          <p:cNvPr id="11" name="Text 9"/>
          <p:cNvSpPr/>
          <p:nvPr/>
        </p:nvSpPr>
        <p:spPr>
          <a:xfrm>
            <a:off x="9872067" y="5306973"/>
            <a:ext cx="3978116"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Estimating the parameters of the model.</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7055" y="2278023"/>
            <a:ext cx="4992291" cy="3673554"/>
          </a:xfrm>
          <a:prstGeom prst="rect">
            <a:avLst/>
          </a:prstGeom>
        </p:spPr>
      </p:pic>
      <p:sp>
        <p:nvSpPr>
          <p:cNvPr id="6" name="Text 2"/>
          <p:cNvSpPr/>
          <p:nvPr/>
        </p:nvSpPr>
        <p:spPr>
          <a:xfrm>
            <a:off x="6177796" y="702231"/>
            <a:ext cx="5943362" cy="617339"/>
          </a:xfrm>
          <a:prstGeom prst="rect">
            <a:avLst/>
          </a:prstGeom>
          <a:noFill/>
          <a:ln/>
        </p:spPr>
        <p:txBody>
          <a:bodyPr wrap="none" rtlCol="0" anchor="t"/>
          <a:lstStyle/>
          <a:p>
            <a:pPr marL="0" indent="0">
              <a:lnSpc>
                <a:spcPts val="4861"/>
              </a:lnSpc>
              <a:buNone/>
            </a:pPr>
            <a:r>
              <a:rPr lang="en-US" sz="3889" b="1" dirty="0">
                <a:solidFill>
                  <a:srgbClr val="3B4540"/>
                </a:solidFill>
                <a:latin typeface="Fraunces" pitchFamily="34" charset="0"/>
                <a:ea typeface="Fraunces" pitchFamily="34" charset="-122"/>
                <a:cs typeface="Fraunces" pitchFamily="34" charset="-120"/>
              </a:rPr>
              <a:t>The Forward Algorithm</a:t>
            </a:r>
            <a:endParaRPr lang="en-US" sz="3889" dirty="0"/>
          </a:p>
        </p:txBody>
      </p:sp>
      <p:sp>
        <p:nvSpPr>
          <p:cNvPr id="7" name="Text 3"/>
          <p:cNvSpPr/>
          <p:nvPr/>
        </p:nvSpPr>
        <p:spPr>
          <a:xfrm>
            <a:off x="6177796" y="1615797"/>
            <a:ext cx="7761208" cy="947976"/>
          </a:xfrm>
          <a:prstGeom prst="rect">
            <a:avLst/>
          </a:prstGeom>
          <a:noFill/>
          <a:ln/>
        </p:spPr>
        <p:txBody>
          <a:bodyPr wrap="square" rtlCol="0" anchor="t"/>
          <a:lstStyle/>
          <a:p>
            <a:pPr marL="0" indent="0">
              <a:lnSpc>
                <a:spcPts val="2489"/>
              </a:lnSpc>
              <a:buNone/>
            </a:pPr>
            <a:r>
              <a:rPr lang="en-US" sz="1556" dirty="0">
                <a:solidFill>
                  <a:srgbClr val="405449"/>
                </a:solidFill>
                <a:latin typeface="Nobile" pitchFamily="34" charset="0"/>
                <a:ea typeface="Nobile" pitchFamily="34" charset="-122"/>
                <a:cs typeface="Nobile" pitchFamily="34" charset="-120"/>
              </a:rPr>
              <a:t>The Forward Algorithm is a dynamic programming algorithm used for evaluation in HMMs. It calculates the probability of observing a sequence of observations up to a specific time step, considering all possible paths leading to that time step.</a:t>
            </a:r>
            <a:endParaRPr lang="en-US" sz="1556" dirty="0"/>
          </a:p>
        </p:txBody>
      </p:sp>
      <p:pic>
        <p:nvPicPr>
          <p:cNvPr id="8" name="Image 2" descr="preencoded.png"/>
          <p:cNvPicPr>
            <a:picLocks noChangeAspect="1"/>
          </p:cNvPicPr>
          <p:nvPr/>
        </p:nvPicPr>
        <p:blipFill>
          <a:blip r:embed="rId5"/>
          <a:stretch>
            <a:fillRect/>
          </a:stretch>
        </p:blipFill>
        <p:spPr>
          <a:xfrm>
            <a:off x="6177796" y="2785943"/>
            <a:ext cx="987742" cy="1580436"/>
          </a:xfrm>
          <a:prstGeom prst="rect">
            <a:avLst/>
          </a:prstGeom>
        </p:spPr>
      </p:pic>
      <p:sp>
        <p:nvSpPr>
          <p:cNvPr id="9" name="Text 4"/>
          <p:cNvSpPr/>
          <p:nvPr/>
        </p:nvSpPr>
        <p:spPr>
          <a:xfrm>
            <a:off x="7461766" y="2983468"/>
            <a:ext cx="2469475" cy="308610"/>
          </a:xfrm>
          <a:prstGeom prst="rect">
            <a:avLst/>
          </a:prstGeom>
          <a:noFill/>
          <a:ln/>
        </p:spPr>
        <p:txBody>
          <a:bodyPr wrap="none" rtlCol="0" anchor="t"/>
          <a:lstStyle/>
          <a:p>
            <a:pPr marL="0" indent="0" algn="l">
              <a:lnSpc>
                <a:spcPts val="2431"/>
              </a:lnSpc>
              <a:buNone/>
            </a:pPr>
            <a:r>
              <a:rPr lang="en-US" sz="1944" b="1" dirty="0">
                <a:solidFill>
                  <a:srgbClr val="405449"/>
                </a:solidFill>
                <a:latin typeface="Fraunces" pitchFamily="34" charset="0"/>
                <a:ea typeface="Fraunces" pitchFamily="34" charset="-122"/>
                <a:cs typeface="Fraunces" pitchFamily="34" charset="-120"/>
              </a:rPr>
              <a:t>Initialization</a:t>
            </a:r>
            <a:endParaRPr lang="en-US" sz="1944" dirty="0"/>
          </a:p>
        </p:txBody>
      </p:sp>
      <p:sp>
        <p:nvSpPr>
          <p:cNvPr id="10" name="Text 5"/>
          <p:cNvSpPr/>
          <p:nvPr/>
        </p:nvSpPr>
        <p:spPr>
          <a:xfrm>
            <a:off x="7461766" y="3410545"/>
            <a:ext cx="6477238" cy="315992"/>
          </a:xfrm>
          <a:prstGeom prst="rect">
            <a:avLst/>
          </a:prstGeom>
          <a:noFill/>
          <a:ln/>
        </p:spPr>
        <p:txBody>
          <a:bodyPr wrap="none" rtlCol="0" anchor="t"/>
          <a:lstStyle/>
          <a:p>
            <a:pPr marL="0" indent="0" algn="l">
              <a:lnSpc>
                <a:spcPts val="2489"/>
              </a:lnSpc>
              <a:buNone/>
            </a:pPr>
            <a:r>
              <a:rPr lang="en-US" sz="1556" dirty="0">
                <a:solidFill>
                  <a:srgbClr val="405449"/>
                </a:solidFill>
                <a:latin typeface="Nobile" pitchFamily="34" charset="0"/>
                <a:ea typeface="Nobile" pitchFamily="34" charset="-122"/>
                <a:cs typeface="Nobile" pitchFamily="34" charset="-120"/>
              </a:rPr>
              <a:t>Set the initial probabilities for each state.</a:t>
            </a:r>
            <a:endParaRPr lang="en-US" sz="1556" dirty="0"/>
          </a:p>
        </p:txBody>
      </p:sp>
      <p:pic>
        <p:nvPicPr>
          <p:cNvPr id="11" name="Image 3" descr="preencoded.png"/>
          <p:cNvPicPr>
            <a:picLocks noChangeAspect="1"/>
          </p:cNvPicPr>
          <p:nvPr/>
        </p:nvPicPr>
        <p:blipFill>
          <a:blip r:embed="rId6"/>
          <a:stretch>
            <a:fillRect/>
          </a:stretch>
        </p:blipFill>
        <p:spPr>
          <a:xfrm>
            <a:off x="6177796" y="4366379"/>
            <a:ext cx="987742" cy="1580436"/>
          </a:xfrm>
          <a:prstGeom prst="rect">
            <a:avLst/>
          </a:prstGeom>
        </p:spPr>
      </p:pic>
      <p:sp>
        <p:nvSpPr>
          <p:cNvPr id="12" name="Text 6"/>
          <p:cNvSpPr/>
          <p:nvPr/>
        </p:nvSpPr>
        <p:spPr>
          <a:xfrm>
            <a:off x="7461766" y="4563904"/>
            <a:ext cx="2469475" cy="308610"/>
          </a:xfrm>
          <a:prstGeom prst="rect">
            <a:avLst/>
          </a:prstGeom>
          <a:noFill/>
          <a:ln/>
        </p:spPr>
        <p:txBody>
          <a:bodyPr wrap="none" rtlCol="0" anchor="t"/>
          <a:lstStyle/>
          <a:p>
            <a:pPr marL="0" indent="0" algn="l">
              <a:lnSpc>
                <a:spcPts val="2431"/>
              </a:lnSpc>
              <a:buNone/>
            </a:pPr>
            <a:r>
              <a:rPr lang="en-US" sz="1944" b="1" dirty="0">
                <a:solidFill>
                  <a:srgbClr val="405449"/>
                </a:solidFill>
                <a:latin typeface="Fraunces" pitchFamily="34" charset="0"/>
                <a:ea typeface="Fraunces" pitchFamily="34" charset="-122"/>
                <a:cs typeface="Fraunces" pitchFamily="34" charset="-120"/>
              </a:rPr>
              <a:t>Recursion</a:t>
            </a:r>
            <a:endParaRPr lang="en-US" sz="1944" dirty="0"/>
          </a:p>
        </p:txBody>
      </p:sp>
      <p:sp>
        <p:nvSpPr>
          <p:cNvPr id="13" name="Text 7"/>
          <p:cNvSpPr/>
          <p:nvPr/>
        </p:nvSpPr>
        <p:spPr>
          <a:xfrm>
            <a:off x="7461766" y="4990981"/>
            <a:ext cx="6477238" cy="315992"/>
          </a:xfrm>
          <a:prstGeom prst="rect">
            <a:avLst/>
          </a:prstGeom>
          <a:noFill/>
          <a:ln/>
        </p:spPr>
        <p:txBody>
          <a:bodyPr wrap="none" rtlCol="0" anchor="t"/>
          <a:lstStyle/>
          <a:p>
            <a:pPr marL="0" indent="0" algn="l">
              <a:lnSpc>
                <a:spcPts val="2489"/>
              </a:lnSpc>
              <a:buNone/>
            </a:pPr>
            <a:r>
              <a:rPr lang="en-US" sz="1556" dirty="0">
                <a:solidFill>
                  <a:srgbClr val="405449"/>
                </a:solidFill>
                <a:latin typeface="Nobile" pitchFamily="34" charset="0"/>
                <a:ea typeface="Nobile" pitchFamily="34" charset="-122"/>
                <a:cs typeface="Nobile" pitchFamily="34" charset="-120"/>
              </a:rPr>
              <a:t>Iteratively calculate the probabilities for each state.</a:t>
            </a:r>
            <a:endParaRPr lang="en-US" sz="1556" dirty="0"/>
          </a:p>
        </p:txBody>
      </p:sp>
      <p:pic>
        <p:nvPicPr>
          <p:cNvPr id="14" name="Image 4" descr="preencoded.png"/>
          <p:cNvPicPr>
            <a:picLocks noChangeAspect="1"/>
          </p:cNvPicPr>
          <p:nvPr/>
        </p:nvPicPr>
        <p:blipFill>
          <a:blip r:embed="rId7"/>
          <a:stretch>
            <a:fillRect/>
          </a:stretch>
        </p:blipFill>
        <p:spPr>
          <a:xfrm>
            <a:off x="6177796" y="5946815"/>
            <a:ext cx="987742" cy="1580436"/>
          </a:xfrm>
          <a:prstGeom prst="rect">
            <a:avLst/>
          </a:prstGeom>
        </p:spPr>
      </p:pic>
      <p:sp>
        <p:nvSpPr>
          <p:cNvPr id="15" name="Text 8"/>
          <p:cNvSpPr/>
          <p:nvPr/>
        </p:nvSpPr>
        <p:spPr>
          <a:xfrm>
            <a:off x="7461766" y="6144339"/>
            <a:ext cx="2469475" cy="308610"/>
          </a:xfrm>
          <a:prstGeom prst="rect">
            <a:avLst/>
          </a:prstGeom>
          <a:noFill/>
          <a:ln/>
        </p:spPr>
        <p:txBody>
          <a:bodyPr wrap="none" rtlCol="0" anchor="t"/>
          <a:lstStyle/>
          <a:p>
            <a:pPr marL="0" indent="0" algn="l">
              <a:lnSpc>
                <a:spcPts val="2431"/>
              </a:lnSpc>
              <a:buNone/>
            </a:pPr>
            <a:r>
              <a:rPr lang="en-US" sz="1944" b="1" dirty="0">
                <a:solidFill>
                  <a:srgbClr val="405449"/>
                </a:solidFill>
                <a:latin typeface="Fraunces" pitchFamily="34" charset="0"/>
                <a:ea typeface="Fraunces" pitchFamily="34" charset="-122"/>
                <a:cs typeface="Fraunces" pitchFamily="34" charset="-120"/>
              </a:rPr>
              <a:t>Termination</a:t>
            </a:r>
            <a:endParaRPr lang="en-US" sz="1944" dirty="0"/>
          </a:p>
        </p:txBody>
      </p:sp>
      <p:sp>
        <p:nvSpPr>
          <p:cNvPr id="16" name="Text 9"/>
          <p:cNvSpPr/>
          <p:nvPr/>
        </p:nvSpPr>
        <p:spPr>
          <a:xfrm>
            <a:off x="7461766" y="6571417"/>
            <a:ext cx="6477238" cy="315992"/>
          </a:xfrm>
          <a:prstGeom prst="rect">
            <a:avLst/>
          </a:prstGeom>
          <a:noFill/>
          <a:ln/>
        </p:spPr>
        <p:txBody>
          <a:bodyPr wrap="none" rtlCol="0" anchor="t"/>
          <a:lstStyle/>
          <a:p>
            <a:pPr marL="0" indent="0" algn="l">
              <a:lnSpc>
                <a:spcPts val="2489"/>
              </a:lnSpc>
              <a:buNone/>
            </a:pPr>
            <a:r>
              <a:rPr lang="en-US" sz="1556" dirty="0">
                <a:solidFill>
                  <a:srgbClr val="405449"/>
                </a:solidFill>
                <a:latin typeface="Nobile" pitchFamily="34" charset="0"/>
                <a:ea typeface="Nobile" pitchFamily="34" charset="-122"/>
                <a:cs typeface="Nobile" pitchFamily="34" charset="-120"/>
              </a:rPr>
              <a:t>Calculate the final probability of the observed sequence.</a:t>
            </a:r>
            <a:endParaRPr lang="en-US" sz="155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358509"/>
            <a:ext cx="4919305" cy="3512582"/>
          </a:xfrm>
          <a:prstGeom prst="rect">
            <a:avLst/>
          </a:prstGeom>
        </p:spPr>
      </p:pic>
      <p:sp>
        <p:nvSpPr>
          <p:cNvPr id="6" name="Text 2"/>
          <p:cNvSpPr/>
          <p:nvPr/>
        </p:nvSpPr>
        <p:spPr>
          <a:xfrm>
            <a:off x="6280190" y="1152168"/>
            <a:ext cx="7274362"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The Backward Algorithm</a:t>
            </a:r>
            <a:endParaRPr lang="en-US" sz="4465" dirty="0"/>
          </a:p>
        </p:txBody>
      </p:sp>
      <p:sp>
        <p:nvSpPr>
          <p:cNvPr id="7" name="Text 3"/>
          <p:cNvSpPr/>
          <p:nvPr/>
        </p:nvSpPr>
        <p:spPr>
          <a:xfrm>
            <a:off x="6280190" y="2201108"/>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The Backward Algorithm is another dynamic programming algorithm used for evaluation. It computes the probability of observing a sequence of observations from a specific time step to the end of the sequence, considering all possible paths starting from that time step.</a:t>
            </a:r>
            <a:endParaRPr lang="en-US" sz="1786" dirty="0"/>
          </a:p>
        </p:txBody>
      </p:sp>
      <p:sp>
        <p:nvSpPr>
          <p:cNvPr id="8" name="Shape 4"/>
          <p:cNvSpPr/>
          <p:nvPr/>
        </p:nvSpPr>
        <p:spPr>
          <a:xfrm>
            <a:off x="6280190" y="4163020"/>
            <a:ext cx="510302" cy="510302"/>
          </a:xfrm>
          <a:prstGeom prst="roundRect">
            <a:avLst>
              <a:gd name="adj" fmla="val 40005"/>
            </a:avLst>
          </a:prstGeom>
          <a:solidFill>
            <a:srgbClr val="E8F3E8"/>
          </a:solidFill>
          <a:ln/>
        </p:spPr>
      </p:sp>
      <p:sp>
        <p:nvSpPr>
          <p:cNvPr id="9" name="Text 5"/>
          <p:cNvSpPr/>
          <p:nvPr/>
        </p:nvSpPr>
        <p:spPr>
          <a:xfrm>
            <a:off x="6450449" y="4248031"/>
            <a:ext cx="169783"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1</a:t>
            </a:r>
            <a:endParaRPr lang="en-US" sz="2679" dirty="0"/>
          </a:p>
        </p:txBody>
      </p:sp>
      <p:sp>
        <p:nvSpPr>
          <p:cNvPr id="10" name="Text 6"/>
          <p:cNvSpPr/>
          <p:nvPr/>
        </p:nvSpPr>
        <p:spPr>
          <a:xfrm>
            <a:off x="7017306" y="4163020"/>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Initialization</a:t>
            </a:r>
            <a:endParaRPr lang="en-US" sz="2233" dirty="0"/>
          </a:p>
        </p:txBody>
      </p:sp>
      <p:sp>
        <p:nvSpPr>
          <p:cNvPr id="11" name="Text 7"/>
          <p:cNvSpPr/>
          <p:nvPr/>
        </p:nvSpPr>
        <p:spPr>
          <a:xfrm>
            <a:off x="7017306" y="4653439"/>
            <a:ext cx="2927747"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Set the initial probabilities for each state.</a:t>
            </a:r>
            <a:endParaRPr lang="en-US" sz="1786" dirty="0"/>
          </a:p>
        </p:txBody>
      </p:sp>
      <p:sp>
        <p:nvSpPr>
          <p:cNvPr id="12" name="Shape 8"/>
          <p:cNvSpPr/>
          <p:nvPr/>
        </p:nvSpPr>
        <p:spPr>
          <a:xfrm>
            <a:off x="10171867" y="4163020"/>
            <a:ext cx="510302" cy="510302"/>
          </a:xfrm>
          <a:prstGeom prst="roundRect">
            <a:avLst>
              <a:gd name="adj" fmla="val 40005"/>
            </a:avLst>
          </a:prstGeom>
          <a:solidFill>
            <a:srgbClr val="E8F3E8"/>
          </a:solidFill>
          <a:ln/>
        </p:spPr>
      </p:sp>
      <p:sp>
        <p:nvSpPr>
          <p:cNvPr id="13" name="Text 9"/>
          <p:cNvSpPr/>
          <p:nvPr/>
        </p:nvSpPr>
        <p:spPr>
          <a:xfrm>
            <a:off x="10315813" y="4248031"/>
            <a:ext cx="222409"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2</a:t>
            </a:r>
            <a:endParaRPr lang="en-US" sz="2679" dirty="0"/>
          </a:p>
        </p:txBody>
      </p:sp>
      <p:sp>
        <p:nvSpPr>
          <p:cNvPr id="14" name="Text 10"/>
          <p:cNvSpPr/>
          <p:nvPr/>
        </p:nvSpPr>
        <p:spPr>
          <a:xfrm>
            <a:off x="10908983" y="4163020"/>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Recursion</a:t>
            </a:r>
            <a:endParaRPr lang="en-US" sz="2233" dirty="0"/>
          </a:p>
        </p:txBody>
      </p:sp>
      <p:sp>
        <p:nvSpPr>
          <p:cNvPr id="15" name="Text 11"/>
          <p:cNvSpPr/>
          <p:nvPr/>
        </p:nvSpPr>
        <p:spPr>
          <a:xfrm>
            <a:off x="10908983" y="4653439"/>
            <a:ext cx="2927747"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Iteratively calculate the probabilities for each state.</a:t>
            </a:r>
            <a:endParaRPr lang="en-US" sz="1786" dirty="0"/>
          </a:p>
        </p:txBody>
      </p:sp>
      <p:sp>
        <p:nvSpPr>
          <p:cNvPr id="16" name="Shape 12"/>
          <p:cNvSpPr/>
          <p:nvPr/>
        </p:nvSpPr>
        <p:spPr>
          <a:xfrm>
            <a:off x="6280190" y="6224111"/>
            <a:ext cx="510302" cy="510302"/>
          </a:xfrm>
          <a:prstGeom prst="roundRect">
            <a:avLst>
              <a:gd name="adj" fmla="val 40005"/>
            </a:avLst>
          </a:prstGeom>
          <a:solidFill>
            <a:srgbClr val="E8F3E8"/>
          </a:solidFill>
          <a:ln/>
        </p:spPr>
      </p:sp>
      <p:sp>
        <p:nvSpPr>
          <p:cNvPr id="17" name="Text 13"/>
          <p:cNvSpPr/>
          <p:nvPr/>
        </p:nvSpPr>
        <p:spPr>
          <a:xfrm>
            <a:off x="6432590" y="6309122"/>
            <a:ext cx="205502"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3</a:t>
            </a:r>
            <a:endParaRPr lang="en-US" sz="2679" dirty="0"/>
          </a:p>
        </p:txBody>
      </p:sp>
      <p:sp>
        <p:nvSpPr>
          <p:cNvPr id="18" name="Text 14"/>
          <p:cNvSpPr/>
          <p:nvPr/>
        </p:nvSpPr>
        <p:spPr>
          <a:xfrm>
            <a:off x="7017306" y="6224111"/>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Termination</a:t>
            </a:r>
            <a:endParaRPr lang="en-US" sz="2233" dirty="0"/>
          </a:p>
        </p:txBody>
      </p:sp>
      <p:sp>
        <p:nvSpPr>
          <p:cNvPr id="19" name="Text 15"/>
          <p:cNvSpPr/>
          <p:nvPr/>
        </p:nvSpPr>
        <p:spPr>
          <a:xfrm>
            <a:off x="7017306" y="6714530"/>
            <a:ext cx="6819305"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Calculate the final probability of the observed sequence.</a:t>
            </a:r>
            <a:endParaRPr lang="en-US" sz="17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763679"/>
          </a:xfrm>
          <a:prstGeom prst="rect">
            <a:avLst/>
          </a:prstGeom>
        </p:spPr>
      </p:pic>
      <p:pic>
        <p:nvPicPr>
          <p:cNvPr id="5" name="Image 1" descr="preencoded.png"/>
          <p:cNvPicPr>
            <a:picLocks noChangeAspect="1"/>
          </p:cNvPicPr>
          <p:nvPr/>
        </p:nvPicPr>
        <p:blipFill>
          <a:blip r:embed="rId4"/>
          <a:stretch>
            <a:fillRect/>
          </a:stretch>
        </p:blipFill>
        <p:spPr>
          <a:xfrm>
            <a:off x="5142548" y="276344"/>
            <a:ext cx="4345186" cy="2210991"/>
          </a:xfrm>
          <a:prstGeom prst="rect">
            <a:avLst/>
          </a:prstGeom>
        </p:spPr>
      </p:pic>
      <p:sp>
        <p:nvSpPr>
          <p:cNvPr id="6" name="Text 2"/>
          <p:cNvSpPr/>
          <p:nvPr/>
        </p:nvSpPr>
        <p:spPr>
          <a:xfrm>
            <a:off x="773787" y="3548301"/>
            <a:ext cx="6176605" cy="690801"/>
          </a:xfrm>
          <a:prstGeom prst="rect">
            <a:avLst/>
          </a:prstGeom>
          <a:noFill/>
          <a:ln/>
        </p:spPr>
        <p:txBody>
          <a:bodyPr wrap="none" rtlCol="0" anchor="t"/>
          <a:lstStyle/>
          <a:p>
            <a:pPr marL="0" indent="0">
              <a:lnSpc>
                <a:spcPts val="5440"/>
              </a:lnSpc>
              <a:buNone/>
            </a:pPr>
            <a:r>
              <a:rPr lang="en-US" sz="4352" b="1" dirty="0">
                <a:solidFill>
                  <a:srgbClr val="3B4540"/>
                </a:solidFill>
                <a:latin typeface="Fraunces" pitchFamily="34" charset="0"/>
                <a:ea typeface="Fraunces" pitchFamily="34" charset="-122"/>
                <a:cs typeface="Fraunces" pitchFamily="34" charset="-120"/>
              </a:rPr>
              <a:t>The Viterbi Algorithm</a:t>
            </a:r>
            <a:endParaRPr lang="en-US" sz="4352" dirty="0"/>
          </a:p>
        </p:txBody>
      </p:sp>
      <p:sp>
        <p:nvSpPr>
          <p:cNvPr id="7" name="Text 3"/>
          <p:cNvSpPr/>
          <p:nvPr/>
        </p:nvSpPr>
        <p:spPr>
          <a:xfrm>
            <a:off x="773787" y="4570690"/>
            <a:ext cx="13082826" cy="707469"/>
          </a:xfrm>
          <a:prstGeom prst="rect">
            <a:avLst/>
          </a:prstGeom>
          <a:noFill/>
          <a:ln/>
        </p:spPr>
        <p:txBody>
          <a:bodyPr wrap="squar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The Viterbi Algorithm is a dynamic programming algorithm used for decoding in HMMs. It finds the most likely sequence of hidden states given a sequence of observations. This algorithm is widely used in speech recognition and other applications.</a:t>
            </a:r>
            <a:endParaRPr lang="en-US" sz="1741" dirty="0"/>
          </a:p>
        </p:txBody>
      </p:sp>
      <p:sp>
        <p:nvSpPr>
          <p:cNvPr id="8" name="Shape 4"/>
          <p:cNvSpPr/>
          <p:nvPr/>
        </p:nvSpPr>
        <p:spPr>
          <a:xfrm>
            <a:off x="773787" y="5526881"/>
            <a:ext cx="13082826" cy="1917978"/>
          </a:xfrm>
          <a:prstGeom prst="roundRect">
            <a:avLst>
              <a:gd name="adj" fmla="val 10375"/>
            </a:avLst>
          </a:prstGeom>
          <a:noFill/>
          <a:ln w="7620">
            <a:solidFill>
              <a:srgbClr val="000000">
                <a:alpha val="8000"/>
              </a:srgbClr>
            </a:solidFill>
            <a:prstDash val="solid"/>
          </a:ln>
        </p:spPr>
      </p:sp>
      <p:sp>
        <p:nvSpPr>
          <p:cNvPr id="9" name="Shape 5"/>
          <p:cNvSpPr/>
          <p:nvPr/>
        </p:nvSpPr>
        <p:spPr>
          <a:xfrm>
            <a:off x="781407" y="5534501"/>
            <a:ext cx="13067586" cy="634246"/>
          </a:xfrm>
          <a:prstGeom prst="rect">
            <a:avLst/>
          </a:prstGeom>
          <a:solidFill>
            <a:srgbClr val="FFFFFF">
              <a:alpha val="4000"/>
            </a:srgbClr>
          </a:solidFill>
          <a:ln/>
        </p:spPr>
      </p:sp>
      <p:sp>
        <p:nvSpPr>
          <p:cNvPr id="10" name="Text 6"/>
          <p:cNvSpPr/>
          <p:nvPr/>
        </p:nvSpPr>
        <p:spPr>
          <a:xfrm>
            <a:off x="1002387" y="5674757"/>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Initialization</a:t>
            </a:r>
            <a:endParaRPr lang="en-US" sz="1741" dirty="0"/>
          </a:p>
        </p:txBody>
      </p:sp>
      <p:sp>
        <p:nvSpPr>
          <p:cNvPr id="11" name="Text 7"/>
          <p:cNvSpPr/>
          <p:nvPr/>
        </p:nvSpPr>
        <p:spPr>
          <a:xfrm>
            <a:off x="7539990" y="5674757"/>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Set the initial probabilities for each state.</a:t>
            </a:r>
            <a:endParaRPr lang="en-US" sz="1741" dirty="0"/>
          </a:p>
        </p:txBody>
      </p:sp>
      <p:sp>
        <p:nvSpPr>
          <p:cNvPr id="12" name="Shape 8"/>
          <p:cNvSpPr/>
          <p:nvPr/>
        </p:nvSpPr>
        <p:spPr>
          <a:xfrm>
            <a:off x="781407" y="6168747"/>
            <a:ext cx="13067586" cy="634246"/>
          </a:xfrm>
          <a:prstGeom prst="rect">
            <a:avLst/>
          </a:prstGeom>
          <a:solidFill>
            <a:srgbClr val="000000">
              <a:alpha val="4000"/>
            </a:srgbClr>
          </a:solidFill>
          <a:ln/>
        </p:spPr>
      </p:sp>
      <p:sp>
        <p:nvSpPr>
          <p:cNvPr id="13" name="Text 9"/>
          <p:cNvSpPr/>
          <p:nvPr/>
        </p:nvSpPr>
        <p:spPr>
          <a:xfrm>
            <a:off x="1002387" y="6309003"/>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Recursion</a:t>
            </a:r>
            <a:endParaRPr lang="en-US" sz="1741" dirty="0"/>
          </a:p>
        </p:txBody>
      </p:sp>
      <p:sp>
        <p:nvSpPr>
          <p:cNvPr id="14" name="Text 10"/>
          <p:cNvSpPr/>
          <p:nvPr/>
        </p:nvSpPr>
        <p:spPr>
          <a:xfrm>
            <a:off x="7539990" y="6309003"/>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Iteratively calculate the probabilities for each state.</a:t>
            </a:r>
            <a:endParaRPr lang="en-US" sz="1741" dirty="0"/>
          </a:p>
        </p:txBody>
      </p:sp>
      <p:sp>
        <p:nvSpPr>
          <p:cNvPr id="15" name="Shape 11"/>
          <p:cNvSpPr/>
          <p:nvPr/>
        </p:nvSpPr>
        <p:spPr>
          <a:xfrm>
            <a:off x="781407" y="6802993"/>
            <a:ext cx="13067586" cy="634246"/>
          </a:xfrm>
          <a:prstGeom prst="rect">
            <a:avLst/>
          </a:prstGeom>
          <a:solidFill>
            <a:srgbClr val="FFFFFF">
              <a:alpha val="4000"/>
            </a:srgbClr>
          </a:solidFill>
          <a:ln/>
        </p:spPr>
      </p:sp>
      <p:sp>
        <p:nvSpPr>
          <p:cNvPr id="16" name="Text 12"/>
          <p:cNvSpPr/>
          <p:nvPr/>
        </p:nvSpPr>
        <p:spPr>
          <a:xfrm>
            <a:off x="1002387" y="6943249"/>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Termination</a:t>
            </a:r>
            <a:endParaRPr lang="en-US" sz="1741" dirty="0"/>
          </a:p>
        </p:txBody>
      </p:sp>
      <p:sp>
        <p:nvSpPr>
          <p:cNvPr id="17" name="Text 13"/>
          <p:cNvSpPr/>
          <p:nvPr/>
        </p:nvSpPr>
        <p:spPr>
          <a:xfrm>
            <a:off x="7539990" y="6943249"/>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Determine the most likely sequence of states.</a:t>
            </a:r>
            <a:endParaRPr lang="en-US" sz="174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42477" y="2295287"/>
            <a:ext cx="5089446" cy="3639026"/>
          </a:xfrm>
          <a:prstGeom prst="rect">
            <a:avLst/>
          </a:prstGeom>
        </p:spPr>
      </p:pic>
      <p:sp>
        <p:nvSpPr>
          <p:cNvPr id="6" name="Text 2"/>
          <p:cNvSpPr/>
          <p:nvPr/>
        </p:nvSpPr>
        <p:spPr>
          <a:xfrm>
            <a:off x="555665" y="696516"/>
            <a:ext cx="8032671" cy="992267"/>
          </a:xfrm>
          <a:prstGeom prst="rect">
            <a:avLst/>
          </a:prstGeom>
          <a:noFill/>
          <a:ln/>
        </p:spPr>
        <p:txBody>
          <a:bodyPr wrap="square" rtlCol="0" anchor="t"/>
          <a:lstStyle/>
          <a:p>
            <a:pPr marL="0" indent="0">
              <a:lnSpc>
                <a:spcPts val="3907"/>
              </a:lnSpc>
              <a:buNone/>
            </a:pPr>
            <a:r>
              <a:rPr lang="en-US" sz="3126" b="1" dirty="0">
                <a:solidFill>
                  <a:srgbClr val="3B4540"/>
                </a:solidFill>
                <a:latin typeface="Fraunces" pitchFamily="34" charset="0"/>
                <a:ea typeface="Fraunces" pitchFamily="34" charset="-122"/>
                <a:cs typeface="Fraunces" pitchFamily="34" charset="-120"/>
              </a:rPr>
              <a:t>Applications of HMMs in Machine Learning</a:t>
            </a:r>
            <a:endParaRPr lang="en-US" sz="3126" dirty="0"/>
          </a:p>
        </p:txBody>
      </p:sp>
      <p:sp>
        <p:nvSpPr>
          <p:cNvPr id="7" name="Text 3"/>
          <p:cNvSpPr/>
          <p:nvPr/>
        </p:nvSpPr>
        <p:spPr>
          <a:xfrm>
            <a:off x="555665" y="1926907"/>
            <a:ext cx="8032671" cy="762238"/>
          </a:xfrm>
          <a:prstGeom prst="rect">
            <a:avLst/>
          </a:prstGeom>
          <a:noFill/>
          <a:ln/>
        </p:spPr>
        <p:txBody>
          <a:bodyPr wrap="square" rtlCol="0" anchor="t"/>
          <a:lstStyle/>
          <a:p>
            <a:pPr marL="0" indent="0">
              <a:lnSpc>
                <a:spcPts val="2000"/>
              </a:lnSpc>
              <a:buNone/>
            </a:pPr>
            <a:r>
              <a:rPr lang="en-US" sz="1250" dirty="0">
                <a:solidFill>
                  <a:srgbClr val="405449"/>
                </a:solidFill>
                <a:latin typeface="Nobile" pitchFamily="34" charset="0"/>
                <a:ea typeface="Nobile" pitchFamily="34" charset="-122"/>
                <a:cs typeface="Nobile" pitchFamily="34" charset="-120"/>
              </a:rPr>
              <a:t>HMMs have found widespread applications in various machine learning tasks, including speech recognition, handwriting recognition, bioinformatics, and natural language processing. They are particularly useful for modeling sequential data and capturing dependencies between events.</a:t>
            </a:r>
            <a:endParaRPr lang="en-US" sz="1250" dirty="0"/>
          </a:p>
        </p:txBody>
      </p:sp>
      <p:pic>
        <p:nvPicPr>
          <p:cNvPr id="8" name="Image 2" descr="preencoded.png"/>
          <p:cNvPicPr>
            <a:picLocks noChangeAspect="1"/>
          </p:cNvPicPr>
          <p:nvPr/>
        </p:nvPicPr>
        <p:blipFill>
          <a:blip r:embed="rId5"/>
          <a:stretch>
            <a:fillRect/>
          </a:stretch>
        </p:blipFill>
        <p:spPr>
          <a:xfrm>
            <a:off x="555665" y="2867739"/>
            <a:ext cx="396835" cy="396835"/>
          </a:xfrm>
          <a:prstGeom prst="rect">
            <a:avLst/>
          </a:prstGeom>
        </p:spPr>
      </p:pic>
      <p:sp>
        <p:nvSpPr>
          <p:cNvPr id="9" name="Text 4"/>
          <p:cNvSpPr/>
          <p:nvPr/>
        </p:nvSpPr>
        <p:spPr>
          <a:xfrm>
            <a:off x="555665" y="3423285"/>
            <a:ext cx="1986558" cy="248007"/>
          </a:xfrm>
          <a:prstGeom prst="rect">
            <a:avLst/>
          </a:prstGeom>
          <a:noFill/>
          <a:ln/>
        </p:spPr>
        <p:txBody>
          <a:bodyPr wrap="none" rtlCol="0" anchor="t"/>
          <a:lstStyle/>
          <a:p>
            <a:pPr marL="0" indent="0" algn="l">
              <a:lnSpc>
                <a:spcPts val="1953"/>
              </a:lnSpc>
              <a:buNone/>
            </a:pPr>
            <a:r>
              <a:rPr lang="en-US" sz="1563" b="1" dirty="0">
                <a:solidFill>
                  <a:srgbClr val="405449"/>
                </a:solidFill>
                <a:latin typeface="Fraunces" pitchFamily="34" charset="0"/>
                <a:ea typeface="Fraunces" pitchFamily="34" charset="-122"/>
                <a:cs typeface="Fraunces" pitchFamily="34" charset="-120"/>
              </a:rPr>
              <a:t>Speech Recognition</a:t>
            </a:r>
            <a:endParaRPr lang="en-US" sz="1563" dirty="0"/>
          </a:p>
        </p:txBody>
      </p:sp>
      <p:sp>
        <p:nvSpPr>
          <p:cNvPr id="10" name="Text 5"/>
          <p:cNvSpPr/>
          <p:nvPr/>
        </p:nvSpPr>
        <p:spPr>
          <a:xfrm>
            <a:off x="555665" y="3766542"/>
            <a:ext cx="8032671" cy="254079"/>
          </a:xfrm>
          <a:prstGeom prst="rect">
            <a:avLst/>
          </a:prstGeom>
          <a:noFill/>
          <a:ln/>
        </p:spPr>
        <p:txBody>
          <a:bodyPr wrap="none" rtlCol="0" anchor="t"/>
          <a:lstStyle/>
          <a:p>
            <a:pPr marL="0" indent="0" algn="l">
              <a:lnSpc>
                <a:spcPts val="2000"/>
              </a:lnSpc>
              <a:buNone/>
            </a:pPr>
            <a:r>
              <a:rPr lang="en-US" sz="1250" dirty="0">
                <a:solidFill>
                  <a:srgbClr val="405449"/>
                </a:solidFill>
                <a:latin typeface="Nobile" pitchFamily="34" charset="0"/>
                <a:ea typeface="Nobile" pitchFamily="34" charset="-122"/>
                <a:cs typeface="Nobile" pitchFamily="34" charset="-120"/>
              </a:rPr>
              <a:t>HMMs are used to model the acoustic features of speech and recognize spoken words.</a:t>
            </a:r>
            <a:endParaRPr lang="en-US" sz="1250" dirty="0"/>
          </a:p>
        </p:txBody>
      </p:sp>
      <p:pic>
        <p:nvPicPr>
          <p:cNvPr id="11" name="Image 3" descr="preencoded.png"/>
          <p:cNvPicPr>
            <a:picLocks noChangeAspect="1"/>
          </p:cNvPicPr>
          <p:nvPr/>
        </p:nvPicPr>
        <p:blipFill>
          <a:blip r:embed="rId6"/>
          <a:stretch>
            <a:fillRect/>
          </a:stretch>
        </p:blipFill>
        <p:spPr>
          <a:xfrm>
            <a:off x="555665" y="4496872"/>
            <a:ext cx="396835" cy="396835"/>
          </a:xfrm>
          <a:prstGeom prst="rect">
            <a:avLst/>
          </a:prstGeom>
        </p:spPr>
      </p:pic>
      <p:sp>
        <p:nvSpPr>
          <p:cNvPr id="12" name="Text 6"/>
          <p:cNvSpPr/>
          <p:nvPr/>
        </p:nvSpPr>
        <p:spPr>
          <a:xfrm>
            <a:off x="555665" y="5052417"/>
            <a:ext cx="1984653" cy="248007"/>
          </a:xfrm>
          <a:prstGeom prst="rect">
            <a:avLst/>
          </a:prstGeom>
          <a:noFill/>
          <a:ln/>
        </p:spPr>
        <p:txBody>
          <a:bodyPr wrap="none" rtlCol="0" anchor="t"/>
          <a:lstStyle/>
          <a:p>
            <a:pPr marL="0" indent="0" algn="l">
              <a:lnSpc>
                <a:spcPts val="1953"/>
              </a:lnSpc>
              <a:buNone/>
            </a:pPr>
            <a:r>
              <a:rPr lang="en-US" sz="1563" b="1" dirty="0">
                <a:solidFill>
                  <a:srgbClr val="405449"/>
                </a:solidFill>
                <a:latin typeface="Fraunces" pitchFamily="34" charset="0"/>
                <a:ea typeface="Fraunces" pitchFamily="34" charset="-122"/>
                <a:cs typeface="Fraunces" pitchFamily="34" charset="-120"/>
              </a:rPr>
              <a:t>Bioinformatics</a:t>
            </a:r>
            <a:endParaRPr lang="en-US" sz="1563" dirty="0"/>
          </a:p>
        </p:txBody>
      </p:sp>
      <p:sp>
        <p:nvSpPr>
          <p:cNvPr id="13" name="Text 7"/>
          <p:cNvSpPr/>
          <p:nvPr/>
        </p:nvSpPr>
        <p:spPr>
          <a:xfrm>
            <a:off x="555665" y="5395674"/>
            <a:ext cx="8032671" cy="508159"/>
          </a:xfrm>
          <a:prstGeom prst="rect">
            <a:avLst/>
          </a:prstGeom>
          <a:noFill/>
          <a:ln/>
        </p:spPr>
        <p:txBody>
          <a:bodyPr wrap="square" rtlCol="0" anchor="t"/>
          <a:lstStyle/>
          <a:p>
            <a:pPr marL="0" indent="0" algn="l">
              <a:lnSpc>
                <a:spcPts val="2000"/>
              </a:lnSpc>
              <a:buNone/>
            </a:pPr>
            <a:r>
              <a:rPr lang="en-US" sz="1250" dirty="0">
                <a:solidFill>
                  <a:srgbClr val="405449"/>
                </a:solidFill>
                <a:latin typeface="Nobile" pitchFamily="34" charset="0"/>
                <a:ea typeface="Nobile" pitchFamily="34" charset="-122"/>
                <a:cs typeface="Nobile" pitchFamily="34" charset="-120"/>
              </a:rPr>
              <a:t>HMMs are used to analyze DNA and protein sequences, identify gene structures, and predict protein function.</a:t>
            </a:r>
            <a:endParaRPr lang="en-US" sz="1250" dirty="0"/>
          </a:p>
        </p:txBody>
      </p:sp>
      <p:pic>
        <p:nvPicPr>
          <p:cNvPr id="14" name="Image 4" descr="preencoded.png"/>
          <p:cNvPicPr>
            <a:picLocks noChangeAspect="1"/>
          </p:cNvPicPr>
          <p:nvPr/>
        </p:nvPicPr>
        <p:blipFill>
          <a:blip r:embed="rId7"/>
          <a:stretch>
            <a:fillRect/>
          </a:stretch>
        </p:blipFill>
        <p:spPr>
          <a:xfrm>
            <a:off x="555665" y="6380083"/>
            <a:ext cx="396835" cy="396835"/>
          </a:xfrm>
          <a:prstGeom prst="rect">
            <a:avLst/>
          </a:prstGeom>
        </p:spPr>
      </p:pic>
      <p:sp>
        <p:nvSpPr>
          <p:cNvPr id="15" name="Text 8"/>
          <p:cNvSpPr/>
          <p:nvPr/>
        </p:nvSpPr>
        <p:spPr>
          <a:xfrm>
            <a:off x="555665" y="6935629"/>
            <a:ext cx="2952631" cy="248007"/>
          </a:xfrm>
          <a:prstGeom prst="rect">
            <a:avLst/>
          </a:prstGeom>
          <a:noFill/>
          <a:ln/>
        </p:spPr>
        <p:txBody>
          <a:bodyPr wrap="none" rtlCol="0" anchor="t"/>
          <a:lstStyle/>
          <a:p>
            <a:pPr marL="0" indent="0" algn="l">
              <a:lnSpc>
                <a:spcPts val="1953"/>
              </a:lnSpc>
              <a:buNone/>
            </a:pPr>
            <a:r>
              <a:rPr lang="en-US" sz="1563" b="1" dirty="0">
                <a:solidFill>
                  <a:srgbClr val="405449"/>
                </a:solidFill>
                <a:latin typeface="Fraunces" pitchFamily="34" charset="0"/>
                <a:ea typeface="Fraunces" pitchFamily="34" charset="-122"/>
                <a:cs typeface="Fraunces" pitchFamily="34" charset="-120"/>
              </a:rPr>
              <a:t>Natural Language Processing</a:t>
            </a:r>
            <a:endParaRPr lang="en-US" sz="1563" dirty="0"/>
          </a:p>
        </p:txBody>
      </p:sp>
      <p:sp>
        <p:nvSpPr>
          <p:cNvPr id="16" name="Text 9"/>
          <p:cNvSpPr/>
          <p:nvPr/>
        </p:nvSpPr>
        <p:spPr>
          <a:xfrm>
            <a:off x="555665" y="7278886"/>
            <a:ext cx="8032671" cy="254079"/>
          </a:xfrm>
          <a:prstGeom prst="rect">
            <a:avLst/>
          </a:prstGeom>
          <a:noFill/>
          <a:ln/>
        </p:spPr>
        <p:txBody>
          <a:bodyPr wrap="none" rtlCol="0" anchor="t"/>
          <a:lstStyle/>
          <a:p>
            <a:pPr marL="0" indent="0" algn="l">
              <a:lnSpc>
                <a:spcPts val="2000"/>
              </a:lnSpc>
              <a:buNone/>
            </a:pPr>
            <a:r>
              <a:rPr lang="en-US" sz="1250" dirty="0">
                <a:solidFill>
                  <a:srgbClr val="405449"/>
                </a:solidFill>
                <a:latin typeface="Nobile" pitchFamily="34" charset="0"/>
                <a:ea typeface="Nobile" pitchFamily="34" charset="-122"/>
                <a:cs typeface="Nobile" pitchFamily="34" charset="-120"/>
              </a:rPr>
              <a:t>HMMs are used to model language models, tag parts of speech, and perform machine translation.</a:t>
            </a:r>
            <a:endParaRPr lang="en-US" sz="1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845939" y="590074"/>
            <a:ext cx="9111972" cy="611386"/>
          </a:xfrm>
          <a:prstGeom prst="rect">
            <a:avLst/>
          </a:prstGeom>
          <a:noFill/>
          <a:ln/>
        </p:spPr>
        <p:txBody>
          <a:bodyPr wrap="none" rtlCol="0" anchor="t"/>
          <a:lstStyle/>
          <a:p>
            <a:pPr marL="0" indent="0">
              <a:lnSpc>
                <a:spcPts val="4815"/>
              </a:lnSpc>
              <a:buNone/>
            </a:pPr>
            <a:r>
              <a:rPr lang="en-US" sz="3852" b="1" dirty="0">
                <a:solidFill>
                  <a:srgbClr val="3B4540"/>
                </a:solidFill>
                <a:latin typeface="Fraunces" pitchFamily="34" charset="0"/>
                <a:ea typeface="Fraunces" pitchFamily="34" charset="-122"/>
                <a:cs typeface="Fraunces" pitchFamily="34" charset="-120"/>
              </a:rPr>
              <a:t>Limitations and Challenges of HMMs</a:t>
            </a:r>
            <a:endParaRPr lang="en-US" sz="3852" dirty="0"/>
          </a:p>
        </p:txBody>
      </p:sp>
      <p:sp>
        <p:nvSpPr>
          <p:cNvPr id="5" name="Text 3"/>
          <p:cNvSpPr/>
          <p:nvPr/>
        </p:nvSpPr>
        <p:spPr>
          <a:xfrm>
            <a:off x="845939" y="1592699"/>
            <a:ext cx="12938403" cy="625793"/>
          </a:xfrm>
          <a:prstGeom prst="rect">
            <a:avLst/>
          </a:prstGeom>
          <a:noFill/>
          <a:ln/>
        </p:spPr>
        <p:txBody>
          <a:bodyPr wrap="square" rtlCol="0" anchor="t"/>
          <a:lstStyle/>
          <a:p>
            <a:pPr marL="0" indent="0">
              <a:lnSpc>
                <a:spcPts val="2465"/>
              </a:lnSpc>
              <a:buNone/>
            </a:pPr>
            <a:r>
              <a:rPr lang="en-US" sz="1541" dirty="0">
                <a:solidFill>
                  <a:srgbClr val="405449"/>
                </a:solidFill>
                <a:latin typeface="Nobile" pitchFamily="34" charset="0"/>
                <a:ea typeface="Nobile" pitchFamily="34" charset="-122"/>
                <a:cs typeface="Nobile" pitchFamily="34" charset="-120"/>
              </a:rPr>
              <a:t>HMMs have some limitations, such as their assumption of first-order Markov property and difficulty in handling long-range dependencies. Their performance can also be affected by the choice of model parameters and the quality of the training data.</a:t>
            </a:r>
            <a:endParaRPr lang="en-US" sz="1541" dirty="0"/>
          </a:p>
        </p:txBody>
      </p:sp>
      <p:pic>
        <p:nvPicPr>
          <p:cNvPr id="6" name="Image 0" descr="preencoded.png"/>
          <p:cNvPicPr>
            <a:picLocks noChangeAspect="1"/>
          </p:cNvPicPr>
          <p:nvPr/>
        </p:nvPicPr>
        <p:blipFill>
          <a:blip r:embed="rId3"/>
          <a:stretch>
            <a:fillRect/>
          </a:stretch>
        </p:blipFill>
        <p:spPr>
          <a:xfrm>
            <a:off x="845939" y="2438519"/>
            <a:ext cx="6322457" cy="3907512"/>
          </a:xfrm>
          <a:prstGeom prst="rect">
            <a:avLst/>
          </a:prstGeom>
        </p:spPr>
      </p:pic>
      <p:sp>
        <p:nvSpPr>
          <p:cNvPr id="7" name="Text 4"/>
          <p:cNvSpPr/>
          <p:nvPr/>
        </p:nvSpPr>
        <p:spPr>
          <a:xfrm>
            <a:off x="845939" y="6590586"/>
            <a:ext cx="3627477" cy="305633"/>
          </a:xfrm>
          <a:prstGeom prst="rect">
            <a:avLst/>
          </a:prstGeom>
          <a:noFill/>
          <a:ln/>
        </p:spPr>
        <p:txBody>
          <a:bodyPr wrap="none" rtlCol="0" anchor="t"/>
          <a:lstStyle/>
          <a:p>
            <a:pPr marL="0" indent="0" algn="l">
              <a:lnSpc>
                <a:spcPts val="2407"/>
              </a:lnSpc>
              <a:buNone/>
            </a:pPr>
            <a:r>
              <a:rPr lang="en-US" sz="1926" b="1" dirty="0">
                <a:solidFill>
                  <a:srgbClr val="405449"/>
                </a:solidFill>
                <a:latin typeface="Fraunces" pitchFamily="34" charset="0"/>
                <a:ea typeface="Fraunces" pitchFamily="34" charset="-122"/>
                <a:cs typeface="Fraunces" pitchFamily="34" charset="-120"/>
              </a:rPr>
              <a:t>First-Order Markov Property</a:t>
            </a:r>
            <a:endParaRPr lang="en-US" sz="1926" dirty="0"/>
          </a:p>
        </p:txBody>
      </p:sp>
      <p:sp>
        <p:nvSpPr>
          <p:cNvPr id="8" name="Text 5"/>
          <p:cNvSpPr/>
          <p:nvPr/>
        </p:nvSpPr>
        <p:spPr>
          <a:xfrm>
            <a:off x="845939" y="7013615"/>
            <a:ext cx="6322457" cy="625793"/>
          </a:xfrm>
          <a:prstGeom prst="rect">
            <a:avLst/>
          </a:prstGeom>
          <a:noFill/>
          <a:ln/>
        </p:spPr>
        <p:txBody>
          <a:bodyPr wrap="square" rtlCol="0" anchor="t"/>
          <a:lstStyle/>
          <a:p>
            <a:pPr marL="0" indent="0" algn="l">
              <a:lnSpc>
                <a:spcPts val="2465"/>
              </a:lnSpc>
              <a:buNone/>
            </a:pPr>
            <a:r>
              <a:rPr lang="en-US" sz="1541" dirty="0">
                <a:solidFill>
                  <a:srgbClr val="405449"/>
                </a:solidFill>
                <a:latin typeface="Nobile" pitchFamily="34" charset="0"/>
                <a:ea typeface="Nobile" pitchFamily="34" charset="-122"/>
                <a:cs typeface="Nobile" pitchFamily="34" charset="-120"/>
              </a:rPr>
              <a:t>HMMs assume that the current state depends only on the previous state, which may not always hold true in real-world scenarios.</a:t>
            </a:r>
            <a:endParaRPr lang="en-US" sz="1541" dirty="0"/>
          </a:p>
        </p:txBody>
      </p:sp>
      <p:pic>
        <p:nvPicPr>
          <p:cNvPr id="9" name="Image 1" descr="preencoded.png"/>
          <p:cNvPicPr>
            <a:picLocks noChangeAspect="1"/>
          </p:cNvPicPr>
          <p:nvPr/>
        </p:nvPicPr>
        <p:blipFill>
          <a:blip r:embed="rId4"/>
          <a:stretch>
            <a:fillRect/>
          </a:stretch>
        </p:blipFill>
        <p:spPr>
          <a:xfrm>
            <a:off x="7461885" y="2438519"/>
            <a:ext cx="6322457" cy="3907512"/>
          </a:xfrm>
          <a:prstGeom prst="rect">
            <a:avLst/>
          </a:prstGeom>
        </p:spPr>
      </p:pic>
      <p:sp>
        <p:nvSpPr>
          <p:cNvPr id="10" name="Text 6"/>
          <p:cNvSpPr/>
          <p:nvPr/>
        </p:nvSpPr>
        <p:spPr>
          <a:xfrm>
            <a:off x="7461885" y="6590586"/>
            <a:ext cx="3293388" cy="305633"/>
          </a:xfrm>
          <a:prstGeom prst="rect">
            <a:avLst/>
          </a:prstGeom>
          <a:noFill/>
          <a:ln/>
        </p:spPr>
        <p:txBody>
          <a:bodyPr wrap="none" rtlCol="0" anchor="t"/>
          <a:lstStyle/>
          <a:p>
            <a:pPr marL="0" indent="0" algn="l">
              <a:lnSpc>
                <a:spcPts val="2407"/>
              </a:lnSpc>
              <a:buNone/>
            </a:pPr>
            <a:r>
              <a:rPr lang="en-US" sz="1926" b="1" dirty="0">
                <a:solidFill>
                  <a:srgbClr val="405449"/>
                </a:solidFill>
                <a:latin typeface="Fraunces" pitchFamily="34" charset="0"/>
                <a:ea typeface="Fraunces" pitchFamily="34" charset="-122"/>
                <a:cs typeface="Fraunces" pitchFamily="34" charset="-120"/>
              </a:rPr>
              <a:t>Long-Range Dependencies</a:t>
            </a:r>
            <a:endParaRPr lang="en-US" sz="1926" dirty="0"/>
          </a:p>
        </p:txBody>
      </p:sp>
      <p:sp>
        <p:nvSpPr>
          <p:cNvPr id="11" name="Text 7"/>
          <p:cNvSpPr/>
          <p:nvPr/>
        </p:nvSpPr>
        <p:spPr>
          <a:xfrm>
            <a:off x="7461885" y="7013615"/>
            <a:ext cx="6322457" cy="625793"/>
          </a:xfrm>
          <a:prstGeom prst="rect">
            <a:avLst/>
          </a:prstGeom>
          <a:noFill/>
          <a:ln/>
        </p:spPr>
        <p:txBody>
          <a:bodyPr wrap="square" rtlCol="0" anchor="t"/>
          <a:lstStyle/>
          <a:p>
            <a:pPr marL="0" indent="0" algn="l">
              <a:lnSpc>
                <a:spcPts val="2465"/>
              </a:lnSpc>
              <a:buNone/>
            </a:pPr>
            <a:r>
              <a:rPr lang="en-US" sz="1541" dirty="0">
                <a:solidFill>
                  <a:srgbClr val="405449"/>
                </a:solidFill>
                <a:latin typeface="Nobile" pitchFamily="34" charset="0"/>
                <a:ea typeface="Nobile" pitchFamily="34" charset="-122"/>
                <a:cs typeface="Nobile" pitchFamily="34" charset="-120"/>
              </a:rPr>
              <a:t>HMMs struggle to capture dependencies between events that are far apart in the sequence.</a:t>
            </a:r>
            <a:endParaRPr lang="en-US" sz="154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772</Words>
  <Application>Microsoft Office PowerPoint</Application>
  <PresentationFormat>Custom</PresentationFormat>
  <Paragraphs>82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Fraunces</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Anish Raj</cp:lastModifiedBy>
  <cp:revision>2</cp:revision>
  <dcterms:created xsi:type="dcterms:W3CDTF">2024-08-23T09:21:39Z</dcterms:created>
  <dcterms:modified xsi:type="dcterms:W3CDTF">2024-08-23T09:33:34Z</dcterms:modified>
</cp:coreProperties>
</file>