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4" d="100"/>
          <a:sy n="64" d="100"/>
        </p:scale>
        <p:origin x="2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342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607" y="2624614"/>
            <a:ext cx="4919186" cy="2980253"/>
          </a:xfrm>
          <a:prstGeom prst="rect">
            <a:avLst/>
          </a:prstGeom>
        </p:spPr>
      </p:pic>
      <p:sp>
        <p:nvSpPr>
          <p:cNvPr id="6" name="Text 2"/>
          <p:cNvSpPr/>
          <p:nvPr/>
        </p:nvSpPr>
        <p:spPr>
          <a:xfrm>
            <a:off x="793790" y="1425535"/>
            <a:ext cx="7556421" cy="2934653"/>
          </a:xfrm>
          <a:prstGeom prst="rect">
            <a:avLst/>
          </a:prstGeom>
          <a:noFill/>
          <a:ln/>
        </p:spPr>
        <p:txBody>
          <a:bodyPr wrap="square" rtlCol="0" anchor="t"/>
          <a:lstStyle/>
          <a:p>
            <a:pPr marL="0" indent="0">
              <a:lnSpc>
                <a:spcPts val="7702"/>
              </a:lnSpc>
              <a:buNone/>
            </a:pPr>
            <a:r>
              <a:rPr lang="en-US" sz="6162" b="1" dirty="0">
                <a:solidFill>
                  <a:srgbClr val="3B4540"/>
                </a:solidFill>
                <a:latin typeface="Fraunces" pitchFamily="34" charset="0"/>
                <a:ea typeface="Fraunces" pitchFamily="34" charset="-122"/>
                <a:cs typeface="Fraunces" pitchFamily="34" charset="-120"/>
              </a:rPr>
              <a:t>Hidden Markov Model (HMM) in Machine Learning</a:t>
            </a:r>
            <a:endParaRPr lang="en-US" sz="6162" dirty="0"/>
          </a:p>
        </p:txBody>
      </p:sp>
      <p:sp>
        <p:nvSpPr>
          <p:cNvPr id="7" name="Text 3"/>
          <p:cNvSpPr/>
          <p:nvPr/>
        </p:nvSpPr>
        <p:spPr>
          <a:xfrm>
            <a:off x="793790" y="4700349"/>
            <a:ext cx="7556421"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The Hidden Markov Model (HMM) is a powerful tool in machine learning for modeling sequential data. It finds applications in diverse fields like speech recognition, bioinformatics, and natural language processing.</a:t>
            </a:r>
            <a:endParaRPr lang="en-US" sz="1786" dirty="0"/>
          </a:p>
        </p:txBody>
      </p:sp>
      <p:sp>
        <p:nvSpPr>
          <p:cNvPr id="8" name="Shape 4"/>
          <p:cNvSpPr/>
          <p:nvPr/>
        </p:nvSpPr>
        <p:spPr>
          <a:xfrm>
            <a:off x="793790" y="6424017"/>
            <a:ext cx="362903" cy="362903"/>
          </a:xfrm>
          <a:prstGeom prst="roundRect">
            <a:avLst>
              <a:gd name="adj" fmla="val 25194296"/>
            </a:avLst>
          </a:prstGeom>
          <a:noFill/>
          <a:ln w="7620">
            <a:solidFill>
              <a:srgbClr val="FFFFFF"/>
            </a:solidFill>
            <a:prstDash val="solid"/>
          </a:ln>
        </p:spPr>
      </p:sp>
      <p:sp>
        <p:nvSpPr>
          <p:cNvPr id="10" name="Text 5"/>
          <p:cNvSpPr/>
          <p:nvPr/>
        </p:nvSpPr>
        <p:spPr>
          <a:xfrm>
            <a:off x="1270040" y="6407110"/>
            <a:ext cx="1851779" cy="396835"/>
          </a:xfrm>
          <a:prstGeom prst="rect">
            <a:avLst/>
          </a:prstGeom>
          <a:noFill/>
          <a:ln/>
        </p:spPr>
        <p:txBody>
          <a:bodyPr wrap="none" rtlCol="0" anchor="t"/>
          <a:lstStyle/>
          <a:p>
            <a:pPr marL="0" indent="0" algn="l">
              <a:lnSpc>
                <a:spcPts val="3126"/>
              </a:lnSpc>
              <a:buNone/>
            </a:pPr>
            <a:endParaRPr lang="en-US" sz="223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488" y="2470904"/>
            <a:ext cx="4919305" cy="3287792"/>
          </a:xfrm>
          <a:prstGeom prst="rect">
            <a:avLst/>
          </a:prstGeom>
        </p:spPr>
      </p:pic>
      <p:sp>
        <p:nvSpPr>
          <p:cNvPr id="6" name="Text 2"/>
          <p:cNvSpPr/>
          <p:nvPr/>
        </p:nvSpPr>
        <p:spPr>
          <a:xfrm>
            <a:off x="793790" y="1838206"/>
            <a:ext cx="7556421" cy="1417558"/>
          </a:xfrm>
          <a:prstGeom prst="rect">
            <a:avLst/>
          </a:prstGeom>
          <a:noFill/>
          <a:ln/>
        </p:spPr>
        <p:txBody>
          <a:bodyPr wrap="squar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Conclusion and Future Developments</a:t>
            </a:r>
            <a:endParaRPr lang="en-US" sz="4465" dirty="0"/>
          </a:p>
        </p:txBody>
      </p:sp>
      <p:sp>
        <p:nvSpPr>
          <p:cNvPr id="7" name="Text 3"/>
          <p:cNvSpPr/>
          <p:nvPr/>
        </p:nvSpPr>
        <p:spPr>
          <a:xfrm>
            <a:off x="793790" y="3595926"/>
            <a:ext cx="7556421"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HMMs remain a fundamental tool in machine learning, providing a robust framework for modeling sequential data. Ongoing research is exploring more complex models and extensions to address the limitations of traditional HMMs.</a:t>
            </a:r>
            <a:endParaRPr lang="en-US" sz="1786" dirty="0"/>
          </a:p>
        </p:txBody>
      </p:sp>
      <p:sp>
        <p:nvSpPr>
          <p:cNvPr id="8" name="Text 4"/>
          <p:cNvSpPr/>
          <p:nvPr/>
        </p:nvSpPr>
        <p:spPr>
          <a:xfrm>
            <a:off x="793790" y="5302687"/>
            <a:ext cx="7556421"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Future developments in HMMs may involve incorporating non-Markovian dependencies, handling long sequences, and integrating with deep learning techniques.</a:t>
            </a:r>
            <a:endParaRPr lang="en-US" sz="178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30314"/>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30314"/>
          </a:xfrm>
          <a:prstGeom prst="rect">
            <a:avLst/>
          </a:prstGeom>
        </p:spPr>
      </p:pic>
      <p:pic>
        <p:nvPicPr>
          <p:cNvPr id="5" name="Image 1" descr="preencoded.png"/>
          <p:cNvPicPr>
            <a:picLocks noChangeAspect="1"/>
          </p:cNvPicPr>
          <p:nvPr/>
        </p:nvPicPr>
        <p:blipFill>
          <a:blip r:embed="rId4"/>
          <a:stretch>
            <a:fillRect/>
          </a:stretch>
        </p:blipFill>
        <p:spPr>
          <a:xfrm>
            <a:off x="282654" y="2624495"/>
            <a:ext cx="4920972" cy="2981325"/>
          </a:xfrm>
          <a:prstGeom prst="rect">
            <a:avLst/>
          </a:prstGeom>
        </p:spPr>
      </p:pic>
      <p:sp>
        <p:nvSpPr>
          <p:cNvPr id="6" name="Text 2"/>
          <p:cNvSpPr/>
          <p:nvPr/>
        </p:nvSpPr>
        <p:spPr>
          <a:xfrm>
            <a:off x="6278047" y="621983"/>
            <a:ext cx="6148268" cy="706874"/>
          </a:xfrm>
          <a:prstGeom prst="rect">
            <a:avLst/>
          </a:prstGeom>
          <a:noFill/>
          <a:ln/>
        </p:spPr>
        <p:txBody>
          <a:bodyPr wrap="none" rtlCol="0" anchor="t"/>
          <a:lstStyle/>
          <a:p>
            <a:pPr marL="0" indent="0">
              <a:lnSpc>
                <a:spcPts val="5566"/>
              </a:lnSpc>
              <a:buNone/>
            </a:pPr>
            <a:r>
              <a:rPr lang="en-US" sz="4453" b="1" dirty="0">
                <a:solidFill>
                  <a:srgbClr val="3B4540"/>
                </a:solidFill>
                <a:latin typeface="Fraunces" pitchFamily="34" charset="0"/>
                <a:ea typeface="Fraunces" pitchFamily="34" charset="-122"/>
                <a:cs typeface="Fraunces" pitchFamily="34" charset="-120"/>
              </a:rPr>
              <a:t>Introduction to HMM</a:t>
            </a:r>
            <a:endParaRPr lang="en-US" sz="4453" dirty="0"/>
          </a:p>
        </p:txBody>
      </p:sp>
      <p:sp>
        <p:nvSpPr>
          <p:cNvPr id="7" name="Text 3"/>
          <p:cNvSpPr/>
          <p:nvPr/>
        </p:nvSpPr>
        <p:spPr>
          <a:xfrm>
            <a:off x="6278047" y="1668066"/>
            <a:ext cx="7560707" cy="1447800"/>
          </a:xfrm>
          <a:prstGeom prst="rect">
            <a:avLst/>
          </a:prstGeom>
          <a:noFill/>
          <a:ln/>
        </p:spPr>
        <p:txBody>
          <a:bodyPr wrap="square" rtlCol="0" anchor="t"/>
          <a:lstStyle/>
          <a:p>
            <a:pPr marL="0" indent="0">
              <a:lnSpc>
                <a:spcPts val="2850"/>
              </a:lnSpc>
              <a:buNone/>
            </a:pPr>
            <a:r>
              <a:rPr lang="en-US" sz="1781" dirty="0">
                <a:solidFill>
                  <a:srgbClr val="405449"/>
                </a:solidFill>
                <a:latin typeface="Nobile" pitchFamily="34" charset="0"/>
                <a:ea typeface="Nobile" pitchFamily="34" charset="-122"/>
                <a:cs typeface="Nobile" pitchFamily="34" charset="-120"/>
              </a:rPr>
              <a:t>The HMM is a probabilistic model that describes a system with hidden states that cannot be directly observed but can be inferred through observable outputs. It assumes the system transitions between hidden states according to a Markov chain.</a:t>
            </a:r>
            <a:endParaRPr lang="en-US" sz="1781" dirty="0"/>
          </a:p>
        </p:txBody>
      </p:sp>
      <p:sp>
        <p:nvSpPr>
          <p:cNvPr id="8" name="Shape 4"/>
          <p:cNvSpPr/>
          <p:nvPr/>
        </p:nvSpPr>
        <p:spPr>
          <a:xfrm>
            <a:off x="6278047" y="3624739"/>
            <a:ext cx="508873" cy="508873"/>
          </a:xfrm>
          <a:prstGeom prst="roundRect">
            <a:avLst>
              <a:gd name="adj" fmla="val 40006"/>
            </a:avLst>
          </a:prstGeom>
          <a:solidFill>
            <a:srgbClr val="E8F3E8"/>
          </a:solidFill>
          <a:ln/>
        </p:spPr>
      </p:sp>
      <p:sp>
        <p:nvSpPr>
          <p:cNvPr id="9" name="Text 5"/>
          <p:cNvSpPr/>
          <p:nvPr/>
        </p:nvSpPr>
        <p:spPr>
          <a:xfrm>
            <a:off x="6447830" y="3709511"/>
            <a:ext cx="169307" cy="339328"/>
          </a:xfrm>
          <a:prstGeom prst="rect">
            <a:avLst/>
          </a:prstGeom>
          <a:noFill/>
          <a:ln/>
        </p:spPr>
        <p:txBody>
          <a:bodyPr wrap="none" rtlCol="0" anchor="t"/>
          <a:lstStyle/>
          <a:p>
            <a:pPr marL="0" indent="0" algn="ctr">
              <a:lnSpc>
                <a:spcPts val="2672"/>
              </a:lnSpc>
              <a:buNone/>
            </a:pPr>
            <a:r>
              <a:rPr lang="en-US" sz="2672" b="1" dirty="0">
                <a:solidFill>
                  <a:srgbClr val="405449"/>
                </a:solidFill>
                <a:latin typeface="Fraunces" pitchFamily="34" charset="0"/>
                <a:ea typeface="Fraunces" pitchFamily="34" charset="-122"/>
                <a:cs typeface="Fraunces" pitchFamily="34" charset="-120"/>
              </a:rPr>
              <a:t>1</a:t>
            </a:r>
            <a:endParaRPr lang="en-US" sz="2672" dirty="0"/>
          </a:p>
        </p:txBody>
      </p:sp>
      <p:sp>
        <p:nvSpPr>
          <p:cNvPr id="10" name="Text 6"/>
          <p:cNvSpPr/>
          <p:nvPr/>
        </p:nvSpPr>
        <p:spPr>
          <a:xfrm>
            <a:off x="7013019" y="3624739"/>
            <a:ext cx="2827377" cy="353378"/>
          </a:xfrm>
          <a:prstGeom prst="rect">
            <a:avLst/>
          </a:prstGeom>
          <a:noFill/>
          <a:ln/>
        </p:spPr>
        <p:txBody>
          <a:bodyPr wrap="none" rtlCol="0" anchor="t"/>
          <a:lstStyle/>
          <a:p>
            <a:pPr marL="0" indent="0">
              <a:lnSpc>
                <a:spcPts val="2783"/>
              </a:lnSpc>
              <a:buNone/>
            </a:pPr>
            <a:r>
              <a:rPr lang="en-US" sz="2226" b="1" dirty="0">
                <a:solidFill>
                  <a:srgbClr val="405449"/>
                </a:solidFill>
                <a:latin typeface="Fraunces" pitchFamily="34" charset="0"/>
                <a:ea typeface="Fraunces" pitchFamily="34" charset="-122"/>
                <a:cs typeface="Fraunces" pitchFamily="34" charset="-120"/>
              </a:rPr>
              <a:t>Hidden States</a:t>
            </a:r>
            <a:endParaRPr lang="en-US" sz="2226" dirty="0"/>
          </a:p>
        </p:txBody>
      </p:sp>
      <p:sp>
        <p:nvSpPr>
          <p:cNvPr id="11" name="Text 7"/>
          <p:cNvSpPr/>
          <p:nvPr/>
        </p:nvSpPr>
        <p:spPr>
          <a:xfrm>
            <a:off x="7013019" y="4113728"/>
            <a:ext cx="2932390" cy="1085850"/>
          </a:xfrm>
          <a:prstGeom prst="rect">
            <a:avLst/>
          </a:prstGeom>
          <a:noFill/>
          <a:ln/>
        </p:spPr>
        <p:txBody>
          <a:bodyPr wrap="square" rtlCol="0" anchor="t"/>
          <a:lstStyle/>
          <a:p>
            <a:pPr marL="0" indent="0">
              <a:lnSpc>
                <a:spcPts val="2850"/>
              </a:lnSpc>
              <a:buNone/>
            </a:pPr>
            <a:r>
              <a:rPr lang="en-US" sz="1781" dirty="0">
                <a:solidFill>
                  <a:srgbClr val="405449"/>
                </a:solidFill>
                <a:latin typeface="Nobile" pitchFamily="34" charset="0"/>
                <a:ea typeface="Nobile" pitchFamily="34" charset="-122"/>
                <a:cs typeface="Nobile" pitchFamily="34" charset="-120"/>
              </a:rPr>
              <a:t>The underlying, unobservable states of the system.</a:t>
            </a:r>
            <a:endParaRPr lang="en-US" sz="1781" dirty="0"/>
          </a:p>
        </p:txBody>
      </p:sp>
      <p:sp>
        <p:nvSpPr>
          <p:cNvPr id="12" name="Shape 8"/>
          <p:cNvSpPr/>
          <p:nvPr/>
        </p:nvSpPr>
        <p:spPr>
          <a:xfrm>
            <a:off x="10171509" y="3624739"/>
            <a:ext cx="508873" cy="508873"/>
          </a:xfrm>
          <a:prstGeom prst="roundRect">
            <a:avLst>
              <a:gd name="adj" fmla="val 40006"/>
            </a:avLst>
          </a:prstGeom>
          <a:solidFill>
            <a:srgbClr val="E8F3E8"/>
          </a:solidFill>
          <a:ln/>
        </p:spPr>
      </p:sp>
      <p:sp>
        <p:nvSpPr>
          <p:cNvPr id="13" name="Text 9"/>
          <p:cNvSpPr/>
          <p:nvPr/>
        </p:nvSpPr>
        <p:spPr>
          <a:xfrm>
            <a:off x="10315099" y="3709511"/>
            <a:ext cx="221694" cy="339328"/>
          </a:xfrm>
          <a:prstGeom prst="rect">
            <a:avLst/>
          </a:prstGeom>
          <a:noFill/>
          <a:ln/>
        </p:spPr>
        <p:txBody>
          <a:bodyPr wrap="none" rtlCol="0" anchor="t"/>
          <a:lstStyle/>
          <a:p>
            <a:pPr marL="0" indent="0" algn="ctr">
              <a:lnSpc>
                <a:spcPts val="2672"/>
              </a:lnSpc>
              <a:buNone/>
            </a:pPr>
            <a:r>
              <a:rPr lang="en-US" sz="2672" b="1" dirty="0">
                <a:solidFill>
                  <a:srgbClr val="405449"/>
                </a:solidFill>
                <a:latin typeface="Fraunces" pitchFamily="34" charset="0"/>
                <a:ea typeface="Fraunces" pitchFamily="34" charset="-122"/>
                <a:cs typeface="Fraunces" pitchFamily="34" charset="-120"/>
              </a:rPr>
              <a:t>2</a:t>
            </a:r>
            <a:endParaRPr lang="en-US" sz="2672" dirty="0"/>
          </a:p>
        </p:txBody>
      </p:sp>
      <p:sp>
        <p:nvSpPr>
          <p:cNvPr id="14" name="Text 10"/>
          <p:cNvSpPr/>
          <p:nvPr/>
        </p:nvSpPr>
        <p:spPr>
          <a:xfrm>
            <a:off x="10906482" y="3624739"/>
            <a:ext cx="2827377" cy="353378"/>
          </a:xfrm>
          <a:prstGeom prst="rect">
            <a:avLst/>
          </a:prstGeom>
          <a:noFill/>
          <a:ln/>
        </p:spPr>
        <p:txBody>
          <a:bodyPr wrap="none" rtlCol="0" anchor="t"/>
          <a:lstStyle/>
          <a:p>
            <a:pPr marL="0" indent="0">
              <a:lnSpc>
                <a:spcPts val="2783"/>
              </a:lnSpc>
              <a:buNone/>
            </a:pPr>
            <a:r>
              <a:rPr lang="en-US" sz="2226" b="1" dirty="0">
                <a:solidFill>
                  <a:srgbClr val="405449"/>
                </a:solidFill>
                <a:latin typeface="Fraunces" pitchFamily="34" charset="0"/>
                <a:ea typeface="Fraunces" pitchFamily="34" charset="-122"/>
                <a:cs typeface="Fraunces" pitchFamily="34" charset="-120"/>
              </a:rPr>
              <a:t>Observations</a:t>
            </a:r>
            <a:endParaRPr lang="en-US" sz="2226" dirty="0"/>
          </a:p>
        </p:txBody>
      </p:sp>
      <p:sp>
        <p:nvSpPr>
          <p:cNvPr id="15" name="Text 11"/>
          <p:cNvSpPr/>
          <p:nvPr/>
        </p:nvSpPr>
        <p:spPr>
          <a:xfrm>
            <a:off x="10906482" y="4113728"/>
            <a:ext cx="2932390" cy="1085850"/>
          </a:xfrm>
          <a:prstGeom prst="rect">
            <a:avLst/>
          </a:prstGeom>
          <a:noFill/>
          <a:ln/>
        </p:spPr>
        <p:txBody>
          <a:bodyPr wrap="square" rtlCol="0" anchor="t"/>
          <a:lstStyle/>
          <a:p>
            <a:pPr marL="0" indent="0">
              <a:lnSpc>
                <a:spcPts val="2850"/>
              </a:lnSpc>
              <a:buNone/>
            </a:pPr>
            <a:r>
              <a:rPr lang="en-US" sz="1781" dirty="0">
                <a:solidFill>
                  <a:srgbClr val="405449"/>
                </a:solidFill>
                <a:latin typeface="Nobile" pitchFamily="34" charset="0"/>
                <a:ea typeface="Nobile" pitchFamily="34" charset="-122"/>
                <a:cs typeface="Nobile" pitchFamily="34" charset="-120"/>
              </a:rPr>
              <a:t>The visible outputs of the system that are dependent on the hidden states.</a:t>
            </a:r>
            <a:endParaRPr lang="en-US" sz="1781" dirty="0"/>
          </a:p>
        </p:txBody>
      </p:sp>
      <p:sp>
        <p:nvSpPr>
          <p:cNvPr id="16" name="Shape 12"/>
          <p:cNvSpPr/>
          <p:nvPr/>
        </p:nvSpPr>
        <p:spPr>
          <a:xfrm>
            <a:off x="6278047" y="5680115"/>
            <a:ext cx="508873" cy="508873"/>
          </a:xfrm>
          <a:prstGeom prst="roundRect">
            <a:avLst>
              <a:gd name="adj" fmla="val 40006"/>
            </a:avLst>
          </a:prstGeom>
          <a:solidFill>
            <a:srgbClr val="E8F3E8"/>
          </a:solidFill>
          <a:ln/>
        </p:spPr>
      </p:sp>
      <p:sp>
        <p:nvSpPr>
          <p:cNvPr id="17" name="Text 13"/>
          <p:cNvSpPr/>
          <p:nvPr/>
        </p:nvSpPr>
        <p:spPr>
          <a:xfrm>
            <a:off x="6429970" y="5764887"/>
            <a:ext cx="204907" cy="339328"/>
          </a:xfrm>
          <a:prstGeom prst="rect">
            <a:avLst/>
          </a:prstGeom>
          <a:noFill/>
          <a:ln/>
        </p:spPr>
        <p:txBody>
          <a:bodyPr wrap="none" rtlCol="0" anchor="t"/>
          <a:lstStyle/>
          <a:p>
            <a:pPr marL="0" indent="0" algn="ctr">
              <a:lnSpc>
                <a:spcPts val="2672"/>
              </a:lnSpc>
              <a:buNone/>
            </a:pPr>
            <a:r>
              <a:rPr lang="en-US" sz="2672" b="1" dirty="0">
                <a:solidFill>
                  <a:srgbClr val="405449"/>
                </a:solidFill>
                <a:latin typeface="Fraunces" pitchFamily="34" charset="0"/>
                <a:ea typeface="Fraunces" pitchFamily="34" charset="-122"/>
                <a:cs typeface="Fraunces" pitchFamily="34" charset="-120"/>
              </a:rPr>
              <a:t>3</a:t>
            </a:r>
            <a:endParaRPr lang="en-US" sz="2672" dirty="0"/>
          </a:p>
        </p:txBody>
      </p:sp>
      <p:sp>
        <p:nvSpPr>
          <p:cNvPr id="18" name="Text 14"/>
          <p:cNvSpPr/>
          <p:nvPr/>
        </p:nvSpPr>
        <p:spPr>
          <a:xfrm>
            <a:off x="7013019" y="5680115"/>
            <a:ext cx="2932390" cy="706755"/>
          </a:xfrm>
          <a:prstGeom prst="rect">
            <a:avLst/>
          </a:prstGeom>
          <a:noFill/>
          <a:ln/>
        </p:spPr>
        <p:txBody>
          <a:bodyPr wrap="square" rtlCol="0" anchor="t"/>
          <a:lstStyle/>
          <a:p>
            <a:pPr marL="0" indent="0">
              <a:lnSpc>
                <a:spcPts val="2783"/>
              </a:lnSpc>
              <a:buNone/>
            </a:pPr>
            <a:r>
              <a:rPr lang="en-US" sz="2226" b="1" dirty="0">
                <a:solidFill>
                  <a:srgbClr val="405449"/>
                </a:solidFill>
                <a:latin typeface="Fraunces" pitchFamily="34" charset="0"/>
                <a:ea typeface="Fraunces" pitchFamily="34" charset="-122"/>
                <a:cs typeface="Fraunces" pitchFamily="34" charset="-120"/>
              </a:rPr>
              <a:t>Transition Probabilities</a:t>
            </a:r>
            <a:endParaRPr lang="en-US" sz="2226" dirty="0"/>
          </a:p>
        </p:txBody>
      </p:sp>
      <p:sp>
        <p:nvSpPr>
          <p:cNvPr id="19" name="Text 15"/>
          <p:cNvSpPr/>
          <p:nvPr/>
        </p:nvSpPr>
        <p:spPr>
          <a:xfrm>
            <a:off x="7013019" y="6522482"/>
            <a:ext cx="2932390" cy="1085850"/>
          </a:xfrm>
          <a:prstGeom prst="rect">
            <a:avLst/>
          </a:prstGeom>
          <a:noFill/>
          <a:ln/>
        </p:spPr>
        <p:txBody>
          <a:bodyPr wrap="square" rtlCol="0" anchor="t"/>
          <a:lstStyle/>
          <a:p>
            <a:pPr marL="0" indent="0">
              <a:lnSpc>
                <a:spcPts val="2850"/>
              </a:lnSpc>
              <a:buNone/>
            </a:pPr>
            <a:r>
              <a:rPr lang="en-US" sz="1781" dirty="0">
                <a:solidFill>
                  <a:srgbClr val="405449"/>
                </a:solidFill>
                <a:latin typeface="Nobile" pitchFamily="34" charset="0"/>
                <a:ea typeface="Nobile" pitchFamily="34" charset="-122"/>
                <a:cs typeface="Nobile" pitchFamily="34" charset="-120"/>
              </a:rPr>
              <a:t>The probabilities of transitioning between hidden states.</a:t>
            </a:r>
            <a:endParaRPr lang="en-US" sz="1781" dirty="0"/>
          </a:p>
        </p:txBody>
      </p:sp>
      <p:sp>
        <p:nvSpPr>
          <p:cNvPr id="20" name="Shape 16"/>
          <p:cNvSpPr/>
          <p:nvPr/>
        </p:nvSpPr>
        <p:spPr>
          <a:xfrm>
            <a:off x="10171509" y="5680115"/>
            <a:ext cx="508873" cy="508873"/>
          </a:xfrm>
          <a:prstGeom prst="roundRect">
            <a:avLst>
              <a:gd name="adj" fmla="val 40006"/>
            </a:avLst>
          </a:prstGeom>
          <a:solidFill>
            <a:srgbClr val="E8F3E8"/>
          </a:solidFill>
          <a:ln/>
        </p:spPr>
      </p:sp>
      <p:sp>
        <p:nvSpPr>
          <p:cNvPr id="21" name="Text 17"/>
          <p:cNvSpPr/>
          <p:nvPr/>
        </p:nvSpPr>
        <p:spPr>
          <a:xfrm>
            <a:off x="10310693" y="5764887"/>
            <a:ext cx="230505" cy="339328"/>
          </a:xfrm>
          <a:prstGeom prst="rect">
            <a:avLst/>
          </a:prstGeom>
          <a:noFill/>
          <a:ln/>
        </p:spPr>
        <p:txBody>
          <a:bodyPr wrap="none" rtlCol="0" anchor="t"/>
          <a:lstStyle/>
          <a:p>
            <a:pPr marL="0" indent="0" algn="ctr">
              <a:lnSpc>
                <a:spcPts val="2672"/>
              </a:lnSpc>
              <a:buNone/>
            </a:pPr>
            <a:r>
              <a:rPr lang="en-US" sz="2672" b="1" dirty="0">
                <a:solidFill>
                  <a:srgbClr val="405449"/>
                </a:solidFill>
                <a:latin typeface="Fraunces" pitchFamily="34" charset="0"/>
                <a:ea typeface="Fraunces" pitchFamily="34" charset="-122"/>
                <a:cs typeface="Fraunces" pitchFamily="34" charset="-120"/>
              </a:rPr>
              <a:t>4</a:t>
            </a:r>
            <a:endParaRPr lang="en-US" sz="2672" dirty="0"/>
          </a:p>
        </p:txBody>
      </p:sp>
      <p:sp>
        <p:nvSpPr>
          <p:cNvPr id="22" name="Text 18"/>
          <p:cNvSpPr/>
          <p:nvPr/>
        </p:nvSpPr>
        <p:spPr>
          <a:xfrm>
            <a:off x="10906482" y="5680115"/>
            <a:ext cx="2932390" cy="706755"/>
          </a:xfrm>
          <a:prstGeom prst="rect">
            <a:avLst/>
          </a:prstGeom>
          <a:noFill/>
          <a:ln/>
        </p:spPr>
        <p:txBody>
          <a:bodyPr wrap="square" rtlCol="0" anchor="t"/>
          <a:lstStyle/>
          <a:p>
            <a:pPr marL="0" indent="0">
              <a:lnSpc>
                <a:spcPts val="2783"/>
              </a:lnSpc>
              <a:buNone/>
            </a:pPr>
            <a:r>
              <a:rPr lang="en-US" sz="2226" b="1" dirty="0">
                <a:solidFill>
                  <a:srgbClr val="405449"/>
                </a:solidFill>
                <a:latin typeface="Fraunces" pitchFamily="34" charset="0"/>
                <a:ea typeface="Fraunces" pitchFamily="34" charset="-122"/>
                <a:cs typeface="Fraunces" pitchFamily="34" charset="-120"/>
              </a:rPr>
              <a:t>Emission Probabilities</a:t>
            </a:r>
            <a:endParaRPr lang="en-US" sz="2226" dirty="0"/>
          </a:p>
        </p:txBody>
      </p:sp>
      <p:sp>
        <p:nvSpPr>
          <p:cNvPr id="23" name="Text 19"/>
          <p:cNvSpPr/>
          <p:nvPr/>
        </p:nvSpPr>
        <p:spPr>
          <a:xfrm>
            <a:off x="10906482" y="6522482"/>
            <a:ext cx="2932390" cy="1085850"/>
          </a:xfrm>
          <a:prstGeom prst="rect">
            <a:avLst/>
          </a:prstGeom>
          <a:noFill/>
          <a:ln/>
        </p:spPr>
        <p:txBody>
          <a:bodyPr wrap="square" rtlCol="0" anchor="t"/>
          <a:lstStyle/>
          <a:p>
            <a:pPr marL="0" indent="0">
              <a:lnSpc>
                <a:spcPts val="2850"/>
              </a:lnSpc>
              <a:buNone/>
            </a:pPr>
            <a:r>
              <a:rPr lang="en-US" sz="1781" dirty="0">
                <a:solidFill>
                  <a:srgbClr val="405449"/>
                </a:solidFill>
                <a:latin typeface="Nobile" pitchFamily="34" charset="0"/>
                <a:ea typeface="Nobile" pitchFamily="34" charset="-122"/>
                <a:cs typeface="Nobile" pitchFamily="34" charset="-120"/>
              </a:rPr>
              <a:t>The probabilities of emitting observations given a hidden state.</a:t>
            </a:r>
            <a:endParaRPr lang="en-US" sz="178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
        <p:nvSpPr>
          <p:cNvPr id="4" name="Text 2"/>
          <p:cNvSpPr/>
          <p:nvPr/>
        </p:nvSpPr>
        <p:spPr>
          <a:xfrm>
            <a:off x="793790" y="1328857"/>
            <a:ext cx="10629424" cy="708779"/>
          </a:xfrm>
          <a:prstGeom prst="rect">
            <a:avLst/>
          </a:prstGeom>
          <a:noFill/>
          <a:ln/>
        </p:spPr>
        <p:txBody>
          <a:bodyPr wrap="non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Assumptions and Properties of HMM</a:t>
            </a:r>
            <a:endParaRPr lang="en-US" sz="4465" dirty="0"/>
          </a:p>
        </p:txBody>
      </p:sp>
      <p:pic>
        <p:nvPicPr>
          <p:cNvPr id="5" name="Image 0" descr="preencoded.png"/>
          <p:cNvPicPr>
            <a:picLocks noChangeAspect="1"/>
          </p:cNvPicPr>
          <p:nvPr/>
        </p:nvPicPr>
        <p:blipFill>
          <a:blip r:embed="rId3"/>
          <a:stretch>
            <a:fillRect/>
          </a:stretch>
        </p:blipFill>
        <p:spPr>
          <a:xfrm>
            <a:off x="793790" y="2491264"/>
            <a:ext cx="4120753" cy="2546747"/>
          </a:xfrm>
          <a:prstGeom prst="rect">
            <a:avLst/>
          </a:prstGeom>
        </p:spPr>
      </p:pic>
      <p:sp>
        <p:nvSpPr>
          <p:cNvPr id="6" name="Text 3"/>
          <p:cNvSpPr/>
          <p:nvPr/>
        </p:nvSpPr>
        <p:spPr>
          <a:xfrm>
            <a:off x="793790" y="5321498"/>
            <a:ext cx="2835235" cy="354330"/>
          </a:xfrm>
          <a:prstGeom prst="rect">
            <a:avLst/>
          </a:prstGeom>
          <a:noFill/>
          <a:ln/>
        </p:spPr>
        <p:txBody>
          <a:bodyPr wrap="none" rtlCol="0" anchor="t"/>
          <a:lstStyle/>
          <a:p>
            <a:pPr marL="0" indent="0" algn="l">
              <a:lnSpc>
                <a:spcPts val="2791"/>
              </a:lnSpc>
              <a:buNone/>
            </a:pPr>
            <a:r>
              <a:rPr lang="en-US" sz="2233" b="1" dirty="0">
                <a:solidFill>
                  <a:srgbClr val="405449"/>
                </a:solidFill>
                <a:latin typeface="Fraunces" pitchFamily="34" charset="0"/>
                <a:ea typeface="Fraunces" pitchFamily="34" charset="-122"/>
                <a:cs typeface="Fraunces" pitchFamily="34" charset="-120"/>
              </a:rPr>
              <a:t>Markov Property</a:t>
            </a:r>
            <a:endParaRPr lang="en-US" sz="2233" dirty="0"/>
          </a:p>
        </p:txBody>
      </p:sp>
      <p:sp>
        <p:nvSpPr>
          <p:cNvPr id="7" name="Text 4"/>
          <p:cNvSpPr/>
          <p:nvPr/>
        </p:nvSpPr>
        <p:spPr>
          <a:xfrm>
            <a:off x="793790" y="5811917"/>
            <a:ext cx="4120753" cy="1088708"/>
          </a:xfrm>
          <a:prstGeom prst="rect">
            <a:avLst/>
          </a:prstGeom>
          <a:noFill/>
          <a:ln/>
        </p:spPr>
        <p:txBody>
          <a:bodyPr wrap="square" rtlCol="0" anchor="t"/>
          <a:lstStyle/>
          <a:p>
            <a:pPr marL="0" indent="0" algn="l">
              <a:lnSpc>
                <a:spcPts val="2858"/>
              </a:lnSpc>
              <a:buNone/>
            </a:pPr>
            <a:r>
              <a:rPr lang="en-US" sz="1786" dirty="0">
                <a:solidFill>
                  <a:srgbClr val="405449"/>
                </a:solidFill>
                <a:latin typeface="Nobile" pitchFamily="34" charset="0"/>
                <a:ea typeface="Nobile" pitchFamily="34" charset="-122"/>
                <a:cs typeface="Nobile" pitchFamily="34" charset="-120"/>
              </a:rPr>
              <a:t>The current hidden state depends only on the previous state, not on earlier states.</a:t>
            </a:r>
            <a:endParaRPr lang="en-US" sz="1786" dirty="0"/>
          </a:p>
        </p:txBody>
      </p:sp>
      <p:pic>
        <p:nvPicPr>
          <p:cNvPr id="8" name="Image 1" descr="preencoded.png"/>
          <p:cNvPicPr>
            <a:picLocks noChangeAspect="1"/>
          </p:cNvPicPr>
          <p:nvPr/>
        </p:nvPicPr>
        <p:blipFill>
          <a:blip r:embed="rId4"/>
          <a:stretch>
            <a:fillRect/>
          </a:stretch>
        </p:blipFill>
        <p:spPr>
          <a:xfrm>
            <a:off x="5254704" y="2491264"/>
            <a:ext cx="4120872" cy="2546866"/>
          </a:xfrm>
          <a:prstGeom prst="rect">
            <a:avLst/>
          </a:prstGeom>
        </p:spPr>
      </p:pic>
      <p:sp>
        <p:nvSpPr>
          <p:cNvPr id="9" name="Text 5"/>
          <p:cNvSpPr/>
          <p:nvPr/>
        </p:nvSpPr>
        <p:spPr>
          <a:xfrm>
            <a:off x="5254704" y="5321617"/>
            <a:ext cx="4120872" cy="708660"/>
          </a:xfrm>
          <a:prstGeom prst="rect">
            <a:avLst/>
          </a:prstGeom>
          <a:noFill/>
          <a:ln/>
        </p:spPr>
        <p:txBody>
          <a:bodyPr wrap="square" rtlCol="0" anchor="t"/>
          <a:lstStyle/>
          <a:p>
            <a:pPr marL="0" indent="0" algn="l">
              <a:lnSpc>
                <a:spcPts val="2791"/>
              </a:lnSpc>
              <a:buNone/>
            </a:pPr>
            <a:r>
              <a:rPr lang="en-US" sz="2233" b="1" dirty="0">
                <a:solidFill>
                  <a:srgbClr val="405449"/>
                </a:solidFill>
                <a:latin typeface="Fraunces" pitchFamily="34" charset="0"/>
                <a:ea typeface="Fraunces" pitchFamily="34" charset="-122"/>
                <a:cs typeface="Fraunces" pitchFamily="34" charset="-120"/>
              </a:rPr>
              <a:t>Stationary Transition Probabilities</a:t>
            </a:r>
            <a:endParaRPr lang="en-US" sz="2233" dirty="0"/>
          </a:p>
        </p:txBody>
      </p:sp>
      <p:sp>
        <p:nvSpPr>
          <p:cNvPr id="10" name="Text 6"/>
          <p:cNvSpPr/>
          <p:nvPr/>
        </p:nvSpPr>
        <p:spPr>
          <a:xfrm>
            <a:off x="5254704" y="6166366"/>
            <a:ext cx="4120872" cy="725805"/>
          </a:xfrm>
          <a:prstGeom prst="rect">
            <a:avLst/>
          </a:prstGeom>
          <a:noFill/>
          <a:ln/>
        </p:spPr>
        <p:txBody>
          <a:bodyPr wrap="square" rtlCol="0" anchor="t"/>
          <a:lstStyle/>
          <a:p>
            <a:pPr marL="0" indent="0" algn="l">
              <a:lnSpc>
                <a:spcPts val="2858"/>
              </a:lnSpc>
              <a:buNone/>
            </a:pPr>
            <a:r>
              <a:rPr lang="en-US" sz="1786" dirty="0">
                <a:solidFill>
                  <a:srgbClr val="405449"/>
                </a:solidFill>
                <a:latin typeface="Nobile" pitchFamily="34" charset="0"/>
                <a:ea typeface="Nobile" pitchFamily="34" charset="-122"/>
                <a:cs typeface="Nobile" pitchFamily="34" charset="-120"/>
              </a:rPr>
              <a:t>The transition probabilities remain constant over time.</a:t>
            </a:r>
            <a:endParaRPr lang="en-US" sz="1786" dirty="0"/>
          </a:p>
        </p:txBody>
      </p:sp>
      <p:pic>
        <p:nvPicPr>
          <p:cNvPr id="11" name="Image 2" descr="preencoded.png"/>
          <p:cNvPicPr>
            <a:picLocks noChangeAspect="1"/>
          </p:cNvPicPr>
          <p:nvPr/>
        </p:nvPicPr>
        <p:blipFill>
          <a:blip r:embed="rId5"/>
          <a:stretch>
            <a:fillRect/>
          </a:stretch>
        </p:blipFill>
        <p:spPr>
          <a:xfrm>
            <a:off x="9715738" y="2491264"/>
            <a:ext cx="4120753" cy="2546747"/>
          </a:xfrm>
          <a:prstGeom prst="rect">
            <a:avLst/>
          </a:prstGeom>
        </p:spPr>
      </p:pic>
      <p:sp>
        <p:nvSpPr>
          <p:cNvPr id="12" name="Text 7"/>
          <p:cNvSpPr/>
          <p:nvPr/>
        </p:nvSpPr>
        <p:spPr>
          <a:xfrm>
            <a:off x="9715738" y="5321498"/>
            <a:ext cx="3374469" cy="354330"/>
          </a:xfrm>
          <a:prstGeom prst="rect">
            <a:avLst/>
          </a:prstGeom>
          <a:noFill/>
          <a:ln/>
        </p:spPr>
        <p:txBody>
          <a:bodyPr wrap="none" rtlCol="0" anchor="t"/>
          <a:lstStyle/>
          <a:p>
            <a:pPr marL="0" indent="0" algn="l">
              <a:lnSpc>
                <a:spcPts val="2791"/>
              </a:lnSpc>
              <a:buNone/>
            </a:pPr>
            <a:r>
              <a:rPr lang="en-US" sz="2233" b="1" dirty="0">
                <a:solidFill>
                  <a:srgbClr val="405449"/>
                </a:solidFill>
                <a:latin typeface="Fraunces" pitchFamily="34" charset="0"/>
                <a:ea typeface="Fraunces" pitchFamily="34" charset="-122"/>
                <a:cs typeface="Fraunces" pitchFamily="34" charset="-120"/>
              </a:rPr>
              <a:t>Independent Emissions</a:t>
            </a:r>
            <a:endParaRPr lang="en-US" sz="2233" dirty="0"/>
          </a:p>
        </p:txBody>
      </p:sp>
      <p:sp>
        <p:nvSpPr>
          <p:cNvPr id="13" name="Text 8"/>
          <p:cNvSpPr/>
          <p:nvPr/>
        </p:nvSpPr>
        <p:spPr>
          <a:xfrm>
            <a:off x="9715738" y="5811917"/>
            <a:ext cx="4120753" cy="725805"/>
          </a:xfrm>
          <a:prstGeom prst="rect">
            <a:avLst/>
          </a:prstGeom>
          <a:noFill/>
          <a:ln/>
        </p:spPr>
        <p:txBody>
          <a:bodyPr wrap="square" rtlCol="0" anchor="t"/>
          <a:lstStyle/>
          <a:p>
            <a:pPr marL="0" indent="0" algn="l">
              <a:lnSpc>
                <a:spcPts val="2858"/>
              </a:lnSpc>
              <a:buNone/>
            </a:pPr>
            <a:r>
              <a:rPr lang="en-US" sz="1786" dirty="0">
                <a:solidFill>
                  <a:srgbClr val="405449"/>
                </a:solidFill>
                <a:latin typeface="Nobile" pitchFamily="34" charset="0"/>
                <a:ea typeface="Nobile" pitchFamily="34" charset="-122"/>
                <a:cs typeface="Nobile" pitchFamily="34" charset="-120"/>
              </a:rPr>
              <a:t>Emissions are independent of past observations, given the current state.</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488" y="2175748"/>
            <a:ext cx="4919305" cy="3878104"/>
          </a:xfrm>
          <a:prstGeom prst="rect">
            <a:avLst/>
          </a:prstGeom>
        </p:spPr>
      </p:pic>
      <p:sp>
        <p:nvSpPr>
          <p:cNvPr id="6" name="Text 2"/>
          <p:cNvSpPr/>
          <p:nvPr/>
        </p:nvSpPr>
        <p:spPr>
          <a:xfrm>
            <a:off x="793790" y="1074301"/>
            <a:ext cx="7556421" cy="1417558"/>
          </a:xfrm>
          <a:prstGeom prst="rect">
            <a:avLst/>
          </a:prstGeom>
          <a:noFill/>
          <a:ln/>
        </p:spPr>
        <p:txBody>
          <a:bodyPr wrap="squar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Markov Chains and Transition Probabilities</a:t>
            </a:r>
            <a:endParaRPr lang="en-US" sz="4465" dirty="0"/>
          </a:p>
        </p:txBody>
      </p:sp>
      <p:sp>
        <p:nvSpPr>
          <p:cNvPr id="7" name="Text 3"/>
          <p:cNvSpPr/>
          <p:nvPr/>
        </p:nvSpPr>
        <p:spPr>
          <a:xfrm>
            <a:off x="793790" y="2832021"/>
            <a:ext cx="7556421"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A Markov chain is a sequence of states where the probability of transitioning to the next state depends only on the current state. The transition probabilities between states are key parameters in an HMM.</a:t>
            </a:r>
            <a:endParaRPr lang="en-US" sz="1786" dirty="0"/>
          </a:p>
        </p:txBody>
      </p:sp>
      <p:sp>
        <p:nvSpPr>
          <p:cNvPr id="8" name="Shape 4"/>
          <p:cNvSpPr/>
          <p:nvPr/>
        </p:nvSpPr>
        <p:spPr>
          <a:xfrm>
            <a:off x="793790" y="4538782"/>
            <a:ext cx="7556421" cy="2616518"/>
          </a:xfrm>
          <a:prstGeom prst="roundRect">
            <a:avLst>
              <a:gd name="adj" fmla="val 7802"/>
            </a:avLst>
          </a:prstGeom>
          <a:noFill/>
          <a:ln w="7620">
            <a:solidFill>
              <a:srgbClr val="000000">
                <a:alpha val="8000"/>
              </a:srgbClr>
            </a:solidFill>
            <a:prstDash val="solid"/>
          </a:ln>
        </p:spPr>
      </p:sp>
      <p:sp>
        <p:nvSpPr>
          <p:cNvPr id="9" name="Shape 5"/>
          <p:cNvSpPr/>
          <p:nvPr/>
        </p:nvSpPr>
        <p:spPr>
          <a:xfrm>
            <a:off x="801410" y="4546402"/>
            <a:ext cx="7540347" cy="650319"/>
          </a:xfrm>
          <a:prstGeom prst="rect">
            <a:avLst/>
          </a:prstGeom>
          <a:solidFill>
            <a:srgbClr val="FFFFFF">
              <a:alpha val="4000"/>
            </a:srgbClr>
          </a:solidFill>
          <a:ln/>
        </p:spPr>
      </p:sp>
      <p:sp>
        <p:nvSpPr>
          <p:cNvPr id="10" name="Text 6"/>
          <p:cNvSpPr/>
          <p:nvPr/>
        </p:nvSpPr>
        <p:spPr>
          <a:xfrm>
            <a:off x="1029057" y="4690110"/>
            <a:ext cx="205573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State 1</a:t>
            </a:r>
            <a:endParaRPr lang="en-US" sz="1786" dirty="0"/>
          </a:p>
        </p:txBody>
      </p:sp>
      <p:sp>
        <p:nvSpPr>
          <p:cNvPr id="11" name="Text 7"/>
          <p:cNvSpPr/>
          <p:nvPr/>
        </p:nvSpPr>
        <p:spPr>
          <a:xfrm>
            <a:off x="3546038" y="4690110"/>
            <a:ext cx="205192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State 2</a:t>
            </a:r>
            <a:endParaRPr lang="en-US" sz="1786" dirty="0"/>
          </a:p>
        </p:txBody>
      </p:sp>
      <p:sp>
        <p:nvSpPr>
          <p:cNvPr id="12" name="Text 8"/>
          <p:cNvSpPr/>
          <p:nvPr/>
        </p:nvSpPr>
        <p:spPr>
          <a:xfrm>
            <a:off x="6059210" y="4690110"/>
            <a:ext cx="205573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State 3</a:t>
            </a:r>
            <a:endParaRPr lang="en-US" sz="1786" dirty="0"/>
          </a:p>
        </p:txBody>
      </p:sp>
      <p:sp>
        <p:nvSpPr>
          <p:cNvPr id="13" name="Shape 9"/>
          <p:cNvSpPr/>
          <p:nvPr/>
        </p:nvSpPr>
        <p:spPr>
          <a:xfrm>
            <a:off x="801410" y="5196721"/>
            <a:ext cx="7540347" cy="650319"/>
          </a:xfrm>
          <a:prstGeom prst="rect">
            <a:avLst/>
          </a:prstGeom>
          <a:solidFill>
            <a:srgbClr val="000000">
              <a:alpha val="4000"/>
            </a:srgbClr>
          </a:solidFill>
          <a:ln/>
        </p:spPr>
      </p:sp>
      <p:sp>
        <p:nvSpPr>
          <p:cNvPr id="14" name="Text 10"/>
          <p:cNvSpPr/>
          <p:nvPr/>
        </p:nvSpPr>
        <p:spPr>
          <a:xfrm>
            <a:off x="1029057" y="5340429"/>
            <a:ext cx="205573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0.2</a:t>
            </a:r>
            <a:endParaRPr lang="en-US" sz="1786" dirty="0"/>
          </a:p>
        </p:txBody>
      </p:sp>
      <p:sp>
        <p:nvSpPr>
          <p:cNvPr id="15" name="Text 11"/>
          <p:cNvSpPr/>
          <p:nvPr/>
        </p:nvSpPr>
        <p:spPr>
          <a:xfrm>
            <a:off x="3546038" y="5340429"/>
            <a:ext cx="205192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0.5</a:t>
            </a:r>
            <a:endParaRPr lang="en-US" sz="1786" dirty="0"/>
          </a:p>
        </p:txBody>
      </p:sp>
      <p:sp>
        <p:nvSpPr>
          <p:cNvPr id="16" name="Text 12"/>
          <p:cNvSpPr/>
          <p:nvPr/>
        </p:nvSpPr>
        <p:spPr>
          <a:xfrm>
            <a:off x="6059210" y="5340429"/>
            <a:ext cx="205573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0.3</a:t>
            </a:r>
            <a:endParaRPr lang="en-US" sz="1786" dirty="0"/>
          </a:p>
        </p:txBody>
      </p:sp>
      <p:sp>
        <p:nvSpPr>
          <p:cNvPr id="17" name="Shape 13"/>
          <p:cNvSpPr/>
          <p:nvPr/>
        </p:nvSpPr>
        <p:spPr>
          <a:xfrm>
            <a:off x="801410" y="5847040"/>
            <a:ext cx="7540347" cy="650319"/>
          </a:xfrm>
          <a:prstGeom prst="rect">
            <a:avLst/>
          </a:prstGeom>
          <a:solidFill>
            <a:srgbClr val="FFFFFF">
              <a:alpha val="4000"/>
            </a:srgbClr>
          </a:solidFill>
          <a:ln/>
        </p:spPr>
      </p:sp>
      <p:sp>
        <p:nvSpPr>
          <p:cNvPr id="18" name="Text 14"/>
          <p:cNvSpPr/>
          <p:nvPr/>
        </p:nvSpPr>
        <p:spPr>
          <a:xfrm>
            <a:off x="1029057" y="5990749"/>
            <a:ext cx="205573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0.1</a:t>
            </a:r>
            <a:endParaRPr lang="en-US" sz="1786" dirty="0"/>
          </a:p>
        </p:txBody>
      </p:sp>
      <p:sp>
        <p:nvSpPr>
          <p:cNvPr id="19" name="Text 15"/>
          <p:cNvSpPr/>
          <p:nvPr/>
        </p:nvSpPr>
        <p:spPr>
          <a:xfrm>
            <a:off x="3546038" y="5990749"/>
            <a:ext cx="205192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0.6</a:t>
            </a:r>
            <a:endParaRPr lang="en-US" sz="1786" dirty="0"/>
          </a:p>
        </p:txBody>
      </p:sp>
      <p:sp>
        <p:nvSpPr>
          <p:cNvPr id="20" name="Text 16"/>
          <p:cNvSpPr/>
          <p:nvPr/>
        </p:nvSpPr>
        <p:spPr>
          <a:xfrm>
            <a:off x="6059210" y="5990749"/>
            <a:ext cx="205573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0.3</a:t>
            </a:r>
            <a:endParaRPr lang="en-US" sz="1786" dirty="0"/>
          </a:p>
        </p:txBody>
      </p:sp>
      <p:sp>
        <p:nvSpPr>
          <p:cNvPr id="21" name="Shape 17"/>
          <p:cNvSpPr/>
          <p:nvPr/>
        </p:nvSpPr>
        <p:spPr>
          <a:xfrm>
            <a:off x="801410" y="6497360"/>
            <a:ext cx="7540347" cy="650319"/>
          </a:xfrm>
          <a:prstGeom prst="rect">
            <a:avLst/>
          </a:prstGeom>
          <a:solidFill>
            <a:srgbClr val="000000">
              <a:alpha val="4000"/>
            </a:srgbClr>
          </a:solidFill>
          <a:ln/>
        </p:spPr>
      </p:sp>
      <p:sp>
        <p:nvSpPr>
          <p:cNvPr id="22" name="Text 18"/>
          <p:cNvSpPr/>
          <p:nvPr/>
        </p:nvSpPr>
        <p:spPr>
          <a:xfrm>
            <a:off x="1029057" y="6641068"/>
            <a:ext cx="205573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0.4</a:t>
            </a:r>
            <a:endParaRPr lang="en-US" sz="1786" dirty="0"/>
          </a:p>
        </p:txBody>
      </p:sp>
      <p:sp>
        <p:nvSpPr>
          <p:cNvPr id="23" name="Text 19"/>
          <p:cNvSpPr/>
          <p:nvPr/>
        </p:nvSpPr>
        <p:spPr>
          <a:xfrm>
            <a:off x="3546038" y="6641068"/>
            <a:ext cx="205192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0.2</a:t>
            </a:r>
            <a:endParaRPr lang="en-US" sz="1786" dirty="0"/>
          </a:p>
        </p:txBody>
      </p:sp>
      <p:sp>
        <p:nvSpPr>
          <p:cNvPr id="24" name="Text 20"/>
          <p:cNvSpPr/>
          <p:nvPr/>
        </p:nvSpPr>
        <p:spPr>
          <a:xfrm>
            <a:off x="6059210" y="6641068"/>
            <a:ext cx="2055733"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0.4</a:t>
            </a:r>
            <a:endParaRPr lang="en-US" sz="178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22171" y="1593771"/>
            <a:ext cx="5042059" cy="5042059"/>
          </a:xfrm>
          <a:prstGeom prst="rect">
            <a:avLst/>
          </a:prstGeom>
        </p:spPr>
      </p:pic>
      <p:sp>
        <p:nvSpPr>
          <p:cNvPr id="6" name="Text 2"/>
          <p:cNvSpPr/>
          <p:nvPr/>
        </p:nvSpPr>
        <p:spPr>
          <a:xfrm>
            <a:off x="6108502" y="766405"/>
            <a:ext cx="7899797" cy="1111091"/>
          </a:xfrm>
          <a:prstGeom prst="rect">
            <a:avLst/>
          </a:prstGeom>
          <a:noFill/>
          <a:ln/>
        </p:spPr>
        <p:txBody>
          <a:bodyPr wrap="square" rtlCol="0" anchor="t"/>
          <a:lstStyle/>
          <a:p>
            <a:pPr marL="0" indent="0">
              <a:lnSpc>
                <a:spcPts val="4374"/>
              </a:lnSpc>
              <a:buNone/>
            </a:pPr>
            <a:r>
              <a:rPr lang="en-US" sz="3500" b="1" dirty="0">
                <a:solidFill>
                  <a:srgbClr val="3B4540"/>
                </a:solidFill>
                <a:latin typeface="Fraunces" pitchFamily="34" charset="0"/>
                <a:ea typeface="Fraunces" pitchFamily="34" charset="-122"/>
                <a:cs typeface="Fraunces" pitchFamily="34" charset="-120"/>
              </a:rPr>
              <a:t>Emission Probabilities and Observation Sequences</a:t>
            </a:r>
            <a:endParaRPr lang="en-US" sz="3500" dirty="0"/>
          </a:p>
        </p:txBody>
      </p:sp>
      <p:sp>
        <p:nvSpPr>
          <p:cNvPr id="7" name="Text 3"/>
          <p:cNvSpPr/>
          <p:nvPr/>
        </p:nvSpPr>
        <p:spPr>
          <a:xfrm>
            <a:off x="6108502" y="2144078"/>
            <a:ext cx="7899797" cy="852964"/>
          </a:xfrm>
          <a:prstGeom prst="rect">
            <a:avLst/>
          </a:prstGeom>
          <a:noFill/>
          <a:ln/>
        </p:spPr>
        <p:txBody>
          <a:bodyPr wrap="square" rtlCol="0" anchor="t"/>
          <a:lstStyle/>
          <a:p>
            <a:pPr marL="0" indent="0">
              <a:lnSpc>
                <a:spcPts val="2240"/>
              </a:lnSpc>
              <a:buNone/>
            </a:pPr>
            <a:r>
              <a:rPr lang="en-US" sz="1400" dirty="0">
                <a:solidFill>
                  <a:srgbClr val="405449"/>
                </a:solidFill>
                <a:latin typeface="Nobile" pitchFamily="34" charset="0"/>
                <a:ea typeface="Nobile" pitchFamily="34" charset="-122"/>
                <a:cs typeface="Nobile" pitchFamily="34" charset="-120"/>
              </a:rPr>
              <a:t>The emission probabilities define the likelihood of observing a particular output given a hidden state. These probabilities are crucial for decoding the hidden states from an observed sequence.</a:t>
            </a:r>
            <a:endParaRPr lang="en-US" sz="1400" dirty="0"/>
          </a:p>
        </p:txBody>
      </p:sp>
      <p:pic>
        <p:nvPicPr>
          <p:cNvPr id="8" name="Image 2" descr="preencoded.png"/>
          <p:cNvPicPr>
            <a:picLocks noChangeAspect="1"/>
          </p:cNvPicPr>
          <p:nvPr/>
        </p:nvPicPr>
        <p:blipFill>
          <a:blip r:embed="rId5"/>
          <a:stretch>
            <a:fillRect/>
          </a:stretch>
        </p:blipFill>
        <p:spPr>
          <a:xfrm>
            <a:off x="6108502" y="3196947"/>
            <a:ext cx="888802" cy="1422083"/>
          </a:xfrm>
          <a:prstGeom prst="rect">
            <a:avLst/>
          </a:prstGeom>
        </p:spPr>
      </p:pic>
      <p:sp>
        <p:nvSpPr>
          <p:cNvPr id="9" name="Text 4"/>
          <p:cNvSpPr/>
          <p:nvPr/>
        </p:nvSpPr>
        <p:spPr>
          <a:xfrm>
            <a:off x="7263884" y="3374708"/>
            <a:ext cx="2222183" cy="277654"/>
          </a:xfrm>
          <a:prstGeom prst="rect">
            <a:avLst/>
          </a:prstGeom>
          <a:noFill/>
          <a:ln/>
        </p:spPr>
        <p:txBody>
          <a:bodyPr wrap="none" rtlCol="0" anchor="t"/>
          <a:lstStyle/>
          <a:p>
            <a:pPr marL="0" indent="0" algn="l">
              <a:lnSpc>
                <a:spcPts val="2187"/>
              </a:lnSpc>
              <a:buNone/>
            </a:pPr>
            <a:r>
              <a:rPr lang="en-US" sz="1750" b="1" dirty="0">
                <a:solidFill>
                  <a:srgbClr val="405449"/>
                </a:solidFill>
                <a:latin typeface="Fraunces" pitchFamily="34" charset="0"/>
                <a:ea typeface="Fraunces" pitchFamily="34" charset="-122"/>
                <a:cs typeface="Fraunces" pitchFamily="34" charset="-120"/>
              </a:rPr>
              <a:t>State 1</a:t>
            </a:r>
            <a:endParaRPr lang="en-US" sz="1750" dirty="0"/>
          </a:p>
        </p:txBody>
      </p:sp>
      <p:sp>
        <p:nvSpPr>
          <p:cNvPr id="10" name="Text 5"/>
          <p:cNvSpPr/>
          <p:nvPr/>
        </p:nvSpPr>
        <p:spPr>
          <a:xfrm>
            <a:off x="7263884" y="3758922"/>
            <a:ext cx="6744414" cy="284321"/>
          </a:xfrm>
          <a:prstGeom prst="rect">
            <a:avLst/>
          </a:prstGeom>
          <a:noFill/>
          <a:ln/>
        </p:spPr>
        <p:txBody>
          <a:bodyPr wrap="none" rtlCol="0" anchor="t"/>
          <a:lstStyle/>
          <a:p>
            <a:pPr marL="0" indent="0" algn="l">
              <a:lnSpc>
                <a:spcPts val="2240"/>
              </a:lnSpc>
              <a:buNone/>
            </a:pPr>
            <a:r>
              <a:rPr lang="en-US" sz="1400" dirty="0">
                <a:solidFill>
                  <a:srgbClr val="405449"/>
                </a:solidFill>
                <a:latin typeface="Nobile" pitchFamily="34" charset="0"/>
                <a:ea typeface="Nobile" pitchFamily="34" charset="-122"/>
                <a:cs typeface="Nobile" pitchFamily="34" charset="-120"/>
              </a:rPr>
              <a:t>Emission: 'A'</a:t>
            </a:r>
            <a:endParaRPr lang="en-US" sz="1400" dirty="0"/>
          </a:p>
        </p:txBody>
      </p:sp>
      <p:pic>
        <p:nvPicPr>
          <p:cNvPr id="11" name="Image 3" descr="preencoded.png"/>
          <p:cNvPicPr>
            <a:picLocks noChangeAspect="1"/>
          </p:cNvPicPr>
          <p:nvPr/>
        </p:nvPicPr>
        <p:blipFill>
          <a:blip r:embed="rId6"/>
          <a:stretch>
            <a:fillRect/>
          </a:stretch>
        </p:blipFill>
        <p:spPr>
          <a:xfrm>
            <a:off x="6108502" y="4619030"/>
            <a:ext cx="888802" cy="1422083"/>
          </a:xfrm>
          <a:prstGeom prst="rect">
            <a:avLst/>
          </a:prstGeom>
        </p:spPr>
      </p:pic>
      <p:sp>
        <p:nvSpPr>
          <p:cNvPr id="12" name="Text 6"/>
          <p:cNvSpPr/>
          <p:nvPr/>
        </p:nvSpPr>
        <p:spPr>
          <a:xfrm>
            <a:off x="7263884" y="4796790"/>
            <a:ext cx="2222183" cy="277654"/>
          </a:xfrm>
          <a:prstGeom prst="rect">
            <a:avLst/>
          </a:prstGeom>
          <a:noFill/>
          <a:ln/>
        </p:spPr>
        <p:txBody>
          <a:bodyPr wrap="none" rtlCol="0" anchor="t"/>
          <a:lstStyle/>
          <a:p>
            <a:pPr marL="0" indent="0" algn="l">
              <a:lnSpc>
                <a:spcPts val="2187"/>
              </a:lnSpc>
              <a:buNone/>
            </a:pPr>
            <a:r>
              <a:rPr lang="en-US" sz="1750" b="1" dirty="0">
                <a:solidFill>
                  <a:srgbClr val="405449"/>
                </a:solidFill>
                <a:latin typeface="Fraunces" pitchFamily="34" charset="0"/>
                <a:ea typeface="Fraunces" pitchFamily="34" charset="-122"/>
                <a:cs typeface="Fraunces" pitchFamily="34" charset="-120"/>
              </a:rPr>
              <a:t>State 2</a:t>
            </a:r>
            <a:endParaRPr lang="en-US" sz="1750" dirty="0"/>
          </a:p>
        </p:txBody>
      </p:sp>
      <p:sp>
        <p:nvSpPr>
          <p:cNvPr id="13" name="Text 7"/>
          <p:cNvSpPr/>
          <p:nvPr/>
        </p:nvSpPr>
        <p:spPr>
          <a:xfrm>
            <a:off x="7263884" y="5181005"/>
            <a:ext cx="6744414" cy="284321"/>
          </a:xfrm>
          <a:prstGeom prst="rect">
            <a:avLst/>
          </a:prstGeom>
          <a:noFill/>
          <a:ln/>
        </p:spPr>
        <p:txBody>
          <a:bodyPr wrap="none" rtlCol="0" anchor="t"/>
          <a:lstStyle/>
          <a:p>
            <a:pPr marL="0" indent="0" algn="l">
              <a:lnSpc>
                <a:spcPts val="2240"/>
              </a:lnSpc>
              <a:buNone/>
            </a:pPr>
            <a:r>
              <a:rPr lang="en-US" sz="1400" dirty="0">
                <a:solidFill>
                  <a:srgbClr val="405449"/>
                </a:solidFill>
                <a:latin typeface="Nobile" pitchFamily="34" charset="0"/>
                <a:ea typeface="Nobile" pitchFamily="34" charset="-122"/>
                <a:cs typeface="Nobile" pitchFamily="34" charset="-120"/>
              </a:rPr>
              <a:t>Emission: 'B'</a:t>
            </a:r>
            <a:endParaRPr lang="en-US" sz="1400" dirty="0"/>
          </a:p>
        </p:txBody>
      </p:sp>
      <p:pic>
        <p:nvPicPr>
          <p:cNvPr id="14" name="Image 4" descr="preencoded.png"/>
          <p:cNvPicPr>
            <a:picLocks noChangeAspect="1"/>
          </p:cNvPicPr>
          <p:nvPr/>
        </p:nvPicPr>
        <p:blipFill>
          <a:blip r:embed="rId7"/>
          <a:stretch>
            <a:fillRect/>
          </a:stretch>
        </p:blipFill>
        <p:spPr>
          <a:xfrm>
            <a:off x="6108502" y="6041112"/>
            <a:ext cx="888802" cy="1422083"/>
          </a:xfrm>
          <a:prstGeom prst="rect">
            <a:avLst/>
          </a:prstGeom>
        </p:spPr>
      </p:pic>
      <p:sp>
        <p:nvSpPr>
          <p:cNvPr id="15" name="Text 8"/>
          <p:cNvSpPr/>
          <p:nvPr/>
        </p:nvSpPr>
        <p:spPr>
          <a:xfrm>
            <a:off x="7263884" y="6218873"/>
            <a:ext cx="2222183" cy="277654"/>
          </a:xfrm>
          <a:prstGeom prst="rect">
            <a:avLst/>
          </a:prstGeom>
          <a:noFill/>
          <a:ln/>
        </p:spPr>
        <p:txBody>
          <a:bodyPr wrap="none" rtlCol="0" anchor="t"/>
          <a:lstStyle/>
          <a:p>
            <a:pPr marL="0" indent="0" algn="l">
              <a:lnSpc>
                <a:spcPts val="2187"/>
              </a:lnSpc>
              <a:buNone/>
            </a:pPr>
            <a:r>
              <a:rPr lang="en-US" sz="1750" b="1" dirty="0">
                <a:solidFill>
                  <a:srgbClr val="405449"/>
                </a:solidFill>
                <a:latin typeface="Fraunces" pitchFamily="34" charset="0"/>
                <a:ea typeface="Fraunces" pitchFamily="34" charset="-122"/>
                <a:cs typeface="Fraunces" pitchFamily="34" charset="-120"/>
              </a:rPr>
              <a:t>State 3</a:t>
            </a:r>
            <a:endParaRPr lang="en-US" sz="1750" dirty="0"/>
          </a:p>
        </p:txBody>
      </p:sp>
      <p:sp>
        <p:nvSpPr>
          <p:cNvPr id="16" name="Text 9"/>
          <p:cNvSpPr/>
          <p:nvPr/>
        </p:nvSpPr>
        <p:spPr>
          <a:xfrm>
            <a:off x="7263884" y="6603087"/>
            <a:ext cx="6744414" cy="284321"/>
          </a:xfrm>
          <a:prstGeom prst="rect">
            <a:avLst/>
          </a:prstGeom>
          <a:noFill/>
          <a:ln/>
        </p:spPr>
        <p:txBody>
          <a:bodyPr wrap="none" rtlCol="0" anchor="t"/>
          <a:lstStyle/>
          <a:p>
            <a:pPr marL="0" indent="0" algn="l">
              <a:lnSpc>
                <a:spcPts val="2240"/>
              </a:lnSpc>
              <a:buNone/>
            </a:pPr>
            <a:r>
              <a:rPr lang="en-US" sz="1400" dirty="0">
                <a:solidFill>
                  <a:srgbClr val="405449"/>
                </a:solidFill>
                <a:latin typeface="Nobile" pitchFamily="34" charset="0"/>
                <a:ea typeface="Nobile" pitchFamily="34" charset="-122"/>
                <a:cs typeface="Nobile" pitchFamily="34" charset="-120"/>
              </a:rPr>
              <a:t>Emission: 'C'</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33172"/>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33172"/>
          </a:xfrm>
          <a:prstGeom prst="rect">
            <a:avLst/>
          </a:prstGeom>
        </p:spPr>
      </p:pic>
      <p:pic>
        <p:nvPicPr>
          <p:cNvPr id="5" name="Image 1" descr="preencoded.png"/>
          <p:cNvPicPr>
            <a:picLocks noChangeAspect="1"/>
          </p:cNvPicPr>
          <p:nvPr/>
        </p:nvPicPr>
        <p:blipFill>
          <a:blip r:embed="rId4"/>
          <a:stretch>
            <a:fillRect/>
          </a:stretch>
        </p:blipFill>
        <p:spPr>
          <a:xfrm>
            <a:off x="282059" y="2818328"/>
            <a:ext cx="4922282" cy="2596515"/>
          </a:xfrm>
          <a:prstGeom prst="rect">
            <a:avLst/>
          </a:prstGeom>
        </p:spPr>
      </p:pic>
      <p:sp>
        <p:nvSpPr>
          <p:cNvPr id="6" name="Text 2"/>
          <p:cNvSpPr/>
          <p:nvPr/>
        </p:nvSpPr>
        <p:spPr>
          <a:xfrm>
            <a:off x="6275903" y="620316"/>
            <a:ext cx="7564993" cy="1409700"/>
          </a:xfrm>
          <a:prstGeom prst="rect">
            <a:avLst/>
          </a:prstGeom>
          <a:noFill/>
          <a:ln/>
        </p:spPr>
        <p:txBody>
          <a:bodyPr wrap="square" rtlCol="0" anchor="t"/>
          <a:lstStyle/>
          <a:p>
            <a:pPr marL="0" indent="0">
              <a:lnSpc>
                <a:spcPts val="5551"/>
              </a:lnSpc>
              <a:buNone/>
            </a:pPr>
            <a:r>
              <a:rPr lang="en-US" sz="4440" b="1" dirty="0">
                <a:solidFill>
                  <a:srgbClr val="3B4540"/>
                </a:solidFill>
                <a:latin typeface="Fraunces" pitchFamily="34" charset="0"/>
                <a:ea typeface="Fraunces" pitchFamily="34" charset="-122"/>
                <a:cs typeface="Fraunces" pitchFamily="34" charset="-120"/>
              </a:rPr>
              <a:t>The Three Fundamental Problems of HMM</a:t>
            </a:r>
            <a:endParaRPr lang="en-US" sz="4440" dirty="0"/>
          </a:p>
        </p:txBody>
      </p:sp>
      <p:sp>
        <p:nvSpPr>
          <p:cNvPr id="7" name="Text 3"/>
          <p:cNvSpPr/>
          <p:nvPr/>
        </p:nvSpPr>
        <p:spPr>
          <a:xfrm>
            <a:off x="6275903" y="2368272"/>
            <a:ext cx="7564993" cy="1443990"/>
          </a:xfrm>
          <a:prstGeom prst="rect">
            <a:avLst/>
          </a:prstGeom>
          <a:noFill/>
          <a:ln/>
        </p:spPr>
        <p:txBody>
          <a:bodyPr wrap="square" rtlCol="0" anchor="t"/>
          <a:lstStyle/>
          <a:p>
            <a:pPr marL="0" indent="0">
              <a:lnSpc>
                <a:spcPts val="2842"/>
              </a:lnSpc>
              <a:buNone/>
            </a:pPr>
            <a:r>
              <a:rPr lang="en-US" sz="1776" dirty="0">
                <a:solidFill>
                  <a:srgbClr val="405449"/>
                </a:solidFill>
                <a:latin typeface="Nobile" pitchFamily="34" charset="0"/>
                <a:ea typeface="Nobile" pitchFamily="34" charset="-122"/>
                <a:cs typeface="Nobile" pitchFamily="34" charset="-120"/>
              </a:rPr>
              <a:t>HMMs are used to solve three fundamental problems: finding the most likely sequence of hidden states given an observation sequence, evaluating the probability of an observation sequence, and learning the model parameters from training data.</a:t>
            </a:r>
            <a:endParaRPr lang="en-US" sz="1776" dirty="0"/>
          </a:p>
        </p:txBody>
      </p:sp>
      <p:sp>
        <p:nvSpPr>
          <p:cNvPr id="8" name="Shape 4"/>
          <p:cNvSpPr/>
          <p:nvPr/>
        </p:nvSpPr>
        <p:spPr>
          <a:xfrm>
            <a:off x="6275903" y="4065984"/>
            <a:ext cx="3669744" cy="2021681"/>
          </a:xfrm>
          <a:prstGeom prst="roundRect">
            <a:avLst>
              <a:gd name="adj" fmla="val 10042"/>
            </a:avLst>
          </a:prstGeom>
          <a:solidFill>
            <a:srgbClr val="E8F3E8"/>
          </a:solidFill>
          <a:ln/>
        </p:spPr>
      </p:sp>
      <p:sp>
        <p:nvSpPr>
          <p:cNvPr id="9" name="Text 5"/>
          <p:cNvSpPr/>
          <p:nvPr/>
        </p:nvSpPr>
        <p:spPr>
          <a:xfrm>
            <a:off x="6501408" y="4291489"/>
            <a:ext cx="2819638" cy="352425"/>
          </a:xfrm>
          <a:prstGeom prst="rect">
            <a:avLst/>
          </a:prstGeom>
          <a:noFill/>
          <a:ln/>
        </p:spPr>
        <p:txBody>
          <a:bodyPr wrap="none" rtlCol="0" anchor="t"/>
          <a:lstStyle/>
          <a:p>
            <a:pPr marL="0" indent="0">
              <a:lnSpc>
                <a:spcPts val="2775"/>
              </a:lnSpc>
              <a:buNone/>
            </a:pPr>
            <a:r>
              <a:rPr lang="en-US" sz="2220" b="1" dirty="0">
                <a:solidFill>
                  <a:srgbClr val="405449"/>
                </a:solidFill>
                <a:latin typeface="Fraunces" pitchFamily="34" charset="0"/>
                <a:ea typeface="Fraunces" pitchFamily="34" charset="-122"/>
                <a:cs typeface="Fraunces" pitchFamily="34" charset="-120"/>
              </a:rPr>
              <a:t>Decoding</a:t>
            </a:r>
            <a:endParaRPr lang="en-US" sz="2220" dirty="0"/>
          </a:p>
        </p:txBody>
      </p:sp>
      <p:sp>
        <p:nvSpPr>
          <p:cNvPr id="10" name="Text 6"/>
          <p:cNvSpPr/>
          <p:nvPr/>
        </p:nvSpPr>
        <p:spPr>
          <a:xfrm>
            <a:off x="6501408" y="4779169"/>
            <a:ext cx="3218736" cy="1082993"/>
          </a:xfrm>
          <a:prstGeom prst="rect">
            <a:avLst/>
          </a:prstGeom>
          <a:noFill/>
          <a:ln/>
        </p:spPr>
        <p:txBody>
          <a:bodyPr wrap="square" rtlCol="0" anchor="t"/>
          <a:lstStyle/>
          <a:p>
            <a:pPr marL="0" indent="0">
              <a:lnSpc>
                <a:spcPts val="2842"/>
              </a:lnSpc>
              <a:buNone/>
            </a:pPr>
            <a:r>
              <a:rPr lang="en-US" sz="1776" dirty="0">
                <a:solidFill>
                  <a:srgbClr val="405449"/>
                </a:solidFill>
                <a:latin typeface="Nobile" pitchFamily="34" charset="0"/>
                <a:ea typeface="Nobile" pitchFamily="34" charset="-122"/>
                <a:cs typeface="Nobile" pitchFamily="34" charset="-120"/>
              </a:rPr>
              <a:t>Find the most likely sequence of hidden states given an observation sequence.</a:t>
            </a:r>
            <a:endParaRPr lang="en-US" sz="1776" dirty="0"/>
          </a:p>
        </p:txBody>
      </p:sp>
      <p:sp>
        <p:nvSpPr>
          <p:cNvPr id="11" name="Shape 7"/>
          <p:cNvSpPr/>
          <p:nvPr/>
        </p:nvSpPr>
        <p:spPr>
          <a:xfrm>
            <a:off x="10171152" y="4065984"/>
            <a:ext cx="3669744" cy="2021681"/>
          </a:xfrm>
          <a:prstGeom prst="roundRect">
            <a:avLst>
              <a:gd name="adj" fmla="val 10042"/>
            </a:avLst>
          </a:prstGeom>
          <a:solidFill>
            <a:srgbClr val="E8F3E8"/>
          </a:solidFill>
          <a:ln/>
        </p:spPr>
      </p:sp>
      <p:sp>
        <p:nvSpPr>
          <p:cNvPr id="12" name="Text 8"/>
          <p:cNvSpPr/>
          <p:nvPr/>
        </p:nvSpPr>
        <p:spPr>
          <a:xfrm>
            <a:off x="10396657" y="4291489"/>
            <a:ext cx="2819638" cy="352425"/>
          </a:xfrm>
          <a:prstGeom prst="rect">
            <a:avLst/>
          </a:prstGeom>
          <a:noFill/>
          <a:ln/>
        </p:spPr>
        <p:txBody>
          <a:bodyPr wrap="none" rtlCol="0" anchor="t"/>
          <a:lstStyle/>
          <a:p>
            <a:pPr marL="0" indent="0">
              <a:lnSpc>
                <a:spcPts val="2775"/>
              </a:lnSpc>
              <a:buNone/>
            </a:pPr>
            <a:r>
              <a:rPr lang="en-US" sz="2220" b="1" dirty="0">
                <a:solidFill>
                  <a:srgbClr val="405449"/>
                </a:solidFill>
                <a:latin typeface="Fraunces" pitchFamily="34" charset="0"/>
                <a:ea typeface="Fraunces" pitchFamily="34" charset="-122"/>
                <a:cs typeface="Fraunces" pitchFamily="34" charset="-120"/>
              </a:rPr>
              <a:t>Evaluation</a:t>
            </a:r>
            <a:endParaRPr lang="en-US" sz="2220" dirty="0"/>
          </a:p>
        </p:txBody>
      </p:sp>
      <p:sp>
        <p:nvSpPr>
          <p:cNvPr id="13" name="Text 9"/>
          <p:cNvSpPr/>
          <p:nvPr/>
        </p:nvSpPr>
        <p:spPr>
          <a:xfrm>
            <a:off x="10396657" y="4779169"/>
            <a:ext cx="3218736" cy="1082993"/>
          </a:xfrm>
          <a:prstGeom prst="rect">
            <a:avLst/>
          </a:prstGeom>
          <a:noFill/>
          <a:ln/>
        </p:spPr>
        <p:txBody>
          <a:bodyPr wrap="square" rtlCol="0" anchor="t"/>
          <a:lstStyle/>
          <a:p>
            <a:pPr marL="0" indent="0">
              <a:lnSpc>
                <a:spcPts val="2842"/>
              </a:lnSpc>
              <a:buNone/>
            </a:pPr>
            <a:r>
              <a:rPr lang="en-US" sz="1776" dirty="0">
                <a:solidFill>
                  <a:srgbClr val="405449"/>
                </a:solidFill>
                <a:latin typeface="Nobile" pitchFamily="34" charset="0"/>
                <a:ea typeface="Nobile" pitchFamily="34" charset="-122"/>
                <a:cs typeface="Nobile" pitchFamily="34" charset="-120"/>
              </a:rPr>
              <a:t>Compute the probability of an observed sequence given the HMM parameters.</a:t>
            </a:r>
            <a:endParaRPr lang="en-US" sz="1776" dirty="0"/>
          </a:p>
        </p:txBody>
      </p:sp>
      <p:sp>
        <p:nvSpPr>
          <p:cNvPr id="14" name="Shape 10"/>
          <p:cNvSpPr/>
          <p:nvPr/>
        </p:nvSpPr>
        <p:spPr>
          <a:xfrm>
            <a:off x="6275903" y="6313170"/>
            <a:ext cx="7564993" cy="1299686"/>
          </a:xfrm>
          <a:prstGeom prst="roundRect">
            <a:avLst>
              <a:gd name="adj" fmla="val 15620"/>
            </a:avLst>
          </a:prstGeom>
          <a:solidFill>
            <a:srgbClr val="E8F3E8"/>
          </a:solidFill>
          <a:ln/>
        </p:spPr>
      </p:sp>
      <p:sp>
        <p:nvSpPr>
          <p:cNvPr id="15" name="Text 11"/>
          <p:cNvSpPr/>
          <p:nvPr/>
        </p:nvSpPr>
        <p:spPr>
          <a:xfrm>
            <a:off x="6501408" y="6538674"/>
            <a:ext cx="2819638" cy="352425"/>
          </a:xfrm>
          <a:prstGeom prst="rect">
            <a:avLst/>
          </a:prstGeom>
          <a:noFill/>
          <a:ln/>
        </p:spPr>
        <p:txBody>
          <a:bodyPr wrap="none" rtlCol="0" anchor="t"/>
          <a:lstStyle/>
          <a:p>
            <a:pPr marL="0" indent="0">
              <a:lnSpc>
                <a:spcPts val="2775"/>
              </a:lnSpc>
              <a:buNone/>
            </a:pPr>
            <a:r>
              <a:rPr lang="en-US" sz="2220" b="1" dirty="0">
                <a:solidFill>
                  <a:srgbClr val="405449"/>
                </a:solidFill>
                <a:latin typeface="Fraunces" pitchFamily="34" charset="0"/>
                <a:ea typeface="Fraunces" pitchFamily="34" charset="-122"/>
                <a:cs typeface="Fraunces" pitchFamily="34" charset="-120"/>
              </a:rPr>
              <a:t>Learning</a:t>
            </a:r>
            <a:endParaRPr lang="en-US" sz="2220" dirty="0"/>
          </a:p>
        </p:txBody>
      </p:sp>
      <p:sp>
        <p:nvSpPr>
          <p:cNvPr id="16" name="Text 12"/>
          <p:cNvSpPr/>
          <p:nvPr/>
        </p:nvSpPr>
        <p:spPr>
          <a:xfrm>
            <a:off x="6501408" y="7026354"/>
            <a:ext cx="7113984" cy="360998"/>
          </a:xfrm>
          <a:prstGeom prst="rect">
            <a:avLst/>
          </a:prstGeom>
          <a:noFill/>
          <a:ln/>
        </p:spPr>
        <p:txBody>
          <a:bodyPr wrap="none" rtlCol="0" anchor="t"/>
          <a:lstStyle/>
          <a:p>
            <a:pPr marL="0" indent="0">
              <a:lnSpc>
                <a:spcPts val="2842"/>
              </a:lnSpc>
              <a:buNone/>
            </a:pPr>
            <a:r>
              <a:rPr lang="en-US" sz="1776" dirty="0">
                <a:solidFill>
                  <a:srgbClr val="405449"/>
                </a:solidFill>
                <a:latin typeface="Nobile" pitchFamily="34" charset="0"/>
                <a:ea typeface="Nobile" pitchFamily="34" charset="-122"/>
                <a:cs typeface="Nobile" pitchFamily="34" charset="-120"/>
              </a:rPr>
              <a:t>Estimate the HMM parameters from training data.</a:t>
            </a:r>
            <a:endParaRPr lang="en-US" sz="177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14630400" cy="2641997"/>
          </a:xfrm>
          <a:prstGeom prst="rect">
            <a:avLst/>
          </a:prstGeom>
        </p:spPr>
      </p:pic>
      <p:pic>
        <p:nvPicPr>
          <p:cNvPr id="5" name="Image 1" descr="preencoded.png"/>
          <p:cNvPicPr>
            <a:picLocks noChangeAspect="1"/>
          </p:cNvPicPr>
          <p:nvPr/>
        </p:nvPicPr>
        <p:blipFill>
          <a:blip r:embed="rId4"/>
          <a:stretch>
            <a:fillRect/>
          </a:stretch>
        </p:blipFill>
        <p:spPr>
          <a:xfrm>
            <a:off x="5450205" y="264200"/>
            <a:ext cx="3729871" cy="2113598"/>
          </a:xfrm>
          <a:prstGeom prst="rect">
            <a:avLst/>
          </a:prstGeom>
        </p:spPr>
      </p:pic>
      <p:sp>
        <p:nvSpPr>
          <p:cNvPr id="6" name="Text 2"/>
          <p:cNvSpPr/>
          <p:nvPr/>
        </p:nvSpPr>
        <p:spPr>
          <a:xfrm>
            <a:off x="739735" y="3223379"/>
            <a:ext cx="13150929" cy="1320879"/>
          </a:xfrm>
          <a:prstGeom prst="rect">
            <a:avLst/>
          </a:prstGeom>
          <a:noFill/>
          <a:ln/>
        </p:spPr>
        <p:txBody>
          <a:bodyPr wrap="square" rtlCol="0" anchor="t"/>
          <a:lstStyle/>
          <a:p>
            <a:pPr marL="0" indent="0">
              <a:lnSpc>
                <a:spcPts val="5201"/>
              </a:lnSpc>
              <a:buNone/>
            </a:pPr>
            <a:r>
              <a:rPr lang="en-US" sz="4161" b="1" dirty="0">
                <a:solidFill>
                  <a:srgbClr val="3B4540"/>
                </a:solidFill>
                <a:latin typeface="Fraunces" pitchFamily="34" charset="0"/>
                <a:ea typeface="Fraunces" pitchFamily="34" charset="-122"/>
                <a:cs typeface="Fraunces" pitchFamily="34" charset="-120"/>
              </a:rPr>
              <a:t>Algorithms for HMM: Forward, Backward, and Viterbi</a:t>
            </a:r>
            <a:endParaRPr lang="en-US" sz="4161" dirty="0"/>
          </a:p>
        </p:txBody>
      </p:sp>
      <p:sp>
        <p:nvSpPr>
          <p:cNvPr id="7" name="Text 3"/>
          <p:cNvSpPr/>
          <p:nvPr/>
        </p:nvSpPr>
        <p:spPr>
          <a:xfrm>
            <a:off x="739735" y="4861203"/>
            <a:ext cx="13150929" cy="676275"/>
          </a:xfrm>
          <a:prstGeom prst="rect">
            <a:avLst/>
          </a:prstGeom>
          <a:noFill/>
          <a:ln/>
        </p:spPr>
        <p:txBody>
          <a:bodyPr wrap="square" rtlCol="0" anchor="t"/>
          <a:lstStyle/>
          <a:p>
            <a:pPr marL="0" indent="0">
              <a:lnSpc>
                <a:spcPts val="2663"/>
              </a:lnSpc>
              <a:buNone/>
            </a:pPr>
            <a:r>
              <a:rPr lang="en-US" sz="1664" dirty="0">
                <a:solidFill>
                  <a:srgbClr val="405449"/>
                </a:solidFill>
                <a:latin typeface="Nobile" pitchFamily="34" charset="0"/>
                <a:ea typeface="Nobile" pitchFamily="34" charset="-122"/>
                <a:cs typeface="Nobile" pitchFamily="34" charset="-120"/>
              </a:rPr>
              <a:t>Efficient algorithms have been developed to solve the fundamental problems of HMMs. These algorithms enable practical applications of HMMs in various domains.</a:t>
            </a:r>
            <a:endParaRPr lang="en-US" sz="1664" dirty="0"/>
          </a:p>
        </p:txBody>
      </p:sp>
      <p:pic>
        <p:nvPicPr>
          <p:cNvPr id="8" name="Image 2" descr="preencoded.png"/>
          <p:cNvPicPr>
            <a:picLocks noChangeAspect="1"/>
          </p:cNvPicPr>
          <p:nvPr/>
        </p:nvPicPr>
        <p:blipFill>
          <a:blip r:embed="rId5"/>
          <a:stretch>
            <a:fillRect/>
          </a:stretch>
        </p:blipFill>
        <p:spPr>
          <a:xfrm>
            <a:off x="739735" y="5775246"/>
            <a:ext cx="528399" cy="528399"/>
          </a:xfrm>
          <a:prstGeom prst="rect">
            <a:avLst/>
          </a:prstGeom>
        </p:spPr>
      </p:pic>
      <p:sp>
        <p:nvSpPr>
          <p:cNvPr id="9" name="Text 4"/>
          <p:cNvSpPr/>
          <p:nvPr/>
        </p:nvSpPr>
        <p:spPr>
          <a:xfrm>
            <a:off x="739735" y="6514981"/>
            <a:ext cx="2641997" cy="330160"/>
          </a:xfrm>
          <a:prstGeom prst="rect">
            <a:avLst/>
          </a:prstGeom>
          <a:noFill/>
          <a:ln/>
        </p:spPr>
        <p:txBody>
          <a:bodyPr wrap="none" rtlCol="0" anchor="t"/>
          <a:lstStyle/>
          <a:p>
            <a:pPr marL="0" indent="0" algn="l">
              <a:lnSpc>
                <a:spcPts val="2600"/>
              </a:lnSpc>
              <a:buNone/>
            </a:pPr>
            <a:r>
              <a:rPr lang="en-US" sz="2080" b="1" dirty="0">
                <a:solidFill>
                  <a:srgbClr val="405449"/>
                </a:solidFill>
                <a:latin typeface="Fraunces" pitchFamily="34" charset="0"/>
                <a:ea typeface="Fraunces" pitchFamily="34" charset="-122"/>
                <a:cs typeface="Fraunces" pitchFamily="34" charset="-120"/>
              </a:rPr>
              <a:t>Forward Algorithm</a:t>
            </a:r>
            <a:endParaRPr lang="en-US" sz="2080" dirty="0"/>
          </a:p>
        </p:txBody>
      </p:sp>
      <p:sp>
        <p:nvSpPr>
          <p:cNvPr id="10" name="Text 5"/>
          <p:cNvSpPr/>
          <p:nvPr/>
        </p:nvSpPr>
        <p:spPr>
          <a:xfrm>
            <a:off x="739735" y="6971943"/>
            <a:ext cx="4172307" cy="676275"/>
          </a:xfrm>
          <a:prstGeom prst="rect">
            <a:avLst/>
          </a:prstGeom>
          <a:noFill/>
          <a:ln/>
        </p:spPr>
        <p:txBody>
          <a:bodyPr wrap="square" rtlCol="0" anchor="t"/>
          <a:lstStyle/>
          <a:p>
            <a:pPr marL="0" indent="0" algn="l">
              <a:lnSpc>
                <a:spcPts val="2663"/>
              </a:lnSpc>
              <a:buNone/>
            </a:pPr>
            <a:r>
              <a:rPr lang="en-US" sz="1664" dirty="0">
                <a:solidFill>
                  <a:srgbClr val="405449"/>
                </a:solidFill>
                <a:latin typeface="Nobile" pitchFamily="34" charset="0"/>
                <a:ea typeface="Nobile" pitchFamily="34" charset="-122"/>
                <a:cs typeface="Nobile" pitchFamily="34" charset="-120"/>
              </a:rPr>
              <a:t>Calculates the probability of an observation sequence.</a:t>
            </a:r>
            <a:endParaRPr lang="en-US" sz="1664" dirty="0"/>
          </a:p>
        </p:txBody>
      </p:sp>
      <p:pic>
        <p:nvPicPr>
          <p:cNvPr id="11" name="Image 3" descr="preencoded.png"/>
          <p:cNvPicPr>
            <a:picLocks noChangeAspect="1"/>
          </p:cNvPicPr>
          <p:nvPr/>
        </p:nvPicPr>
        <p:blipFill>
          <a:blip r:embed="rId6"/>
          <a:stretch>
            <a:fillRect/>
          </a:stretch>
        </p:blipFill>
        <p:spPr>
          <a:xfrm>
            <a:off x="5228987" y="5775246"/>
            <a:ext cx="528399" cy="528399"/>
          </a:xfrm>
          <a:prstGeom prst="rect">
            <a:avLst/>
          </a:prstGeom>
        </p:spPr>
      </p:pic>
      <p:sp>
        <p:nvSpPr>
          <p:cNvPr id="12" name="Text 6"/>
          <p:cNvSpPr/>
          <p:nvPr/>
        </p:nvSpPr>
        <p:spPr>
          <a:xfrm>
            <a:off x="5228987" y="6514981"/>
            <a:ext cx="2816900" cy="330160"/>
          </a:xfrm>
          <a:prstGeom prst="rect">
            <a:avLst/>
          </a:prstGeom>
          <a:noFill/>
          <a:ln/>
        </p:spPr>
        <p:txBody>
          <a:bodyPr wrap="none" rtlCol="0" anchor="t"/>
          <a:lstStyle/>
          <a:p>
            <a:pPr marL="0" indent="0" algn="l">
              <a:lnSpc>
                <a:spcPts val="2600"/>
              </a:lnSpc>
              <a:buNone/>
            </a:pPr>
            <a:r>
              <a:rPr lang="en-US" sz="2080" b="1" dirty="0">
                <a:solidFill>
                  <a:srgbClr val="405449"/>
                </a:solidFill>
                <a:latin typeface="Fraunces" pitchFamily="34" charset="0"/>
                <a:ea typeface="Fraunces" pitchFamily="34" charset="-122"/>
                <a:cs typeface="Fraunces" pitchFamily="34" charset="-120"/>
              </a:rPr>
              <a:t>Backward Algorithm</a:t>
            </a:r>
            <a:endParaRPr lang="en-US" sz="2080" dirty="0"/>
          </a:p>
        </p:txBody>
      </p:sp>
      <p:sp>
        <p:nvSpPr>
          <p:cNvPr id="13" name="Text 7"/>
          <p:cNvSpPr/>
          <p:nvPr/>
        </p:nvSpPr>
        <p:spPr>
          <a:xfrm>
            <a:off x="5228987" y="6971943"/>
            <a:ext cx="4172307" cy="676275"/>
          </a:xfrm>
          <a:prstGeom prst="rect">
            <a:avLst/>
          </a:prstGeom>
          <a:noFill/>
          <a:ln/>
        </p:spPr>
        <p:txBody>
          <a:bodyPr wrap="square" rtlCol="0" anchor="t"/>
          <a:lstStyle/>
          <a:p>
            <a:pPr marL="0" indent="0" algn="l">
              <a:lnSpc>
                <a:spcPts val="2663"/>
              </a:lnSpc>
              <a:buNone/>
            </a:pPr>
            <a:r>
              <a:rPr lang="en-US" sz="1664" dirty="0">
                <a:solidFill>
                  <a:srgbClr val="405449"/>
                </a:solidFill>
                <a:latin typeface="Nobile" pitchFamily="34" charset="0"/>
                <a:ea typeface="Nobile" pitchFamily="34" charset="-122"/>
                <a:cs typeface="Nobile" pitchFamily="34" charset="-120"/>
              </a:rPr>
              <a:t>Calculates the probability of the future observations given a state.</a:t>
            </a:r>
            <a:endParaRPr lang="en-US" sz="1664" dirty="0"/>
          </a:p>
        </p:txBody>
      </p:sp>
      <p:pic>
        <p:nvPicPr>
          <p:cNvPr id="14" name="Image 4" descr="preencoded.png"/>
          <p:cNvPicPr>
            <a:picLocks noChangeAspect="1"/>
          </p:cNvPicPr>
          <p:nvPr/>
        </p:nvPicPr>
        <p:blipFill>
          <a:blip r:embed="rId7"/>
          <a:stretch>
            <a:fillRect/>
          </a:stretch>
        </p:blipFill>
        <p:spPr>
          <a:xfrm>
            <a:off x="9718238" y="5775246"/>
            <a:ext cx="528399" cy="528399"/>
          </a:xfrm>
          <a:prstGeom prst="rect">
            <a:avLst/>
          </a:prstGeom>
        </p:spPr>
      </p:pic>
      <p:sp>
        <p:nvSpPr>
          <p:cNvPr id="15" name="Text 8"/>
          <p:cNvSpPr/>
          <p:nvPr/>
        </p:nvSpPr>
        <p:spPr>
          <a:xfrm>
            <a:off x="9718238" y="6514981"/>
            <a:ext cx="2641997" cy="330160"/>
          </a:xfrm>
          <a:prstGeom prst="rect">
            <a:avLst/>
          </a:prstGeom>
          <a:noFill/>
          <a:ln/>
        </p:spPr>
        <p:txBody>
          <a:bodyPr wrap="none" rtlCol="0" anchor="t"/>
          <a:lstStyle/>
          <a:p>
            <a:pPr marL="0" indent="0" algn="l">
              <a:lnSpc>
                <a:spcPts val="2600"/>
              </a:lnSpc>
              <a:buNone/>
            </a:pPr>
            <a:r>
              <a:rPr lang="en-US" sz="2080" b="1" dirty="0">
                <a:solidFill>
                  <a:srgbClr val="405449"/>
                </a:solidFill>
                <a:latin typeface="Fraunces" pitchFamily="34" charset="0"/>
                <a:ea typeface="Fraunces" pitchFamily="34" charset="-122"/>
                <a:cs typeface="Fraunces" pitchFamily="34" charset="-120"/>
              </a:rPr>
              <a:t>Viterbi Algorithm</a:t>
            </a:r>
            <a:endParaRPr lang="en-US" sz="2080" dirty="0"/>
          </a:p>
        </p:txBody>
      </p:sp>
      <p:sp>
        <p:nvSpPr>
          <p:cNvPr id="16" name="Text 9"/>
          <p:cNvSpPr/>
          <p:nvPr/>
        </p:nvSpPr>
        <p:spPr>
          <a:xfrm>
            <a:off x="9718238" y="6971943"/>
            <a:ext cx="4172307" cy="676275"/>
          </a:xfrm>
          <a:prstGeom prst="rect">
            <a:avLst/>
          </a:prstGeom>
          <a:noFill/>
          <a:ln/>
        </p:spPr>
        <p:txBody>
          <a:bodyPr wrap="square" rtlCol="0" anchor="t"/>
          <a:lstStyle/>
          <a:p>
            <a:pPr marL="0" indent="0" algn="l">
              <a:lnSpc>
                <a:spcPts val="2663"/>
              </a:lnSpc>
              <a:buNone/>
            </a:pPr>
            <a:r>
              <a:rPr lang="en-US" sz="1664" dirty="0">
                <a:solidFill>
                  <a:srgbClr val="405449"/>
                </a:solidFill>
                <a:latin typeface="Nobile" pitchFamily="34" charset="0"/>
                <a:ea typeface="Nobile" pitchFamily="34" charset="-122"/>
                <a:cs typeface="Nobile" pitchFamily="34" charset="-120"/>
              </a:rPr>
              <a:t>Finds the most likely sequence of hidden states.</a:t>
            </a:r>
            <a:endParaRPr lang="en-US" sz="166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838"/>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14630400" cy="2314456"/>
          </a:xfrm>
          <a:prstGeom prst="rect">
            <a:avLst/>
          </a:prstGeom>
        </p:spPr>
      </p:pic>
      <p:pic>
        <p:nvPicPr>
          <p:cNvPr id="5" name="Image 1" descr="preencoded.png"/>
          <p:cNvPicPr>
            <a:picLocks noChangeAspect="1"/>
          </p:cNvPicPr>
          <p:nvPr/>
        </p:nvPicPr>
        <p:blipFill>
          <a:blip r:embed="rId4"/>
          <a:stretch>
            <a:fillRect/>
          </a:stretch>
        </p:blipFill>
        <p:spPr>
          <a:xfrm>
            <a:off x="5347097" y="231338"/>
            <a:ext cx="3936087" cy="1851779"/>
          </a:xfrm>
          <a:prstGeom prst="rect">
            <a:avLst/>
          </a:prstGeom>
        </p:spPr>
      </p:pic>
      <p:sp>
        <p:nvSpPr>
          <p:cNvPr id="6" name="Text 2"/>
          <p:cNvSpPr/>
          <p:nvPr/>
        </p:nvSpPr>
        <p:spPr>
          <a:xfrm>
            <a:off x="1193125" y="2823567"/>
            <a:ext cx="9884450" cy="578644"/>
          </a:xfrm>
          <a:prstGeom prst="rect">
            <a:avLst/>
          </a:prstGeom>
          <a:noFill/>
          <a:ln/>
        </p:spPr>
        <p:txBody>
          <a:bodyPr wrap="none" rtlCol="0" anchor="t"/>
          <a:lstStyle/>
          <a:p>
            <a:pPr marL="0" indent="0">
              <a:lnSpc>
                <a:spcPts val="4556"/>
              </a:lnSpc>
              <a:buNone/>
            </a:pPr>
            <a:r>
              <a:rPr lang="en-US" sz="3645" b="1" dirty="0">
                <a:solidFill>
                  <a:srgbClr val="3B4540"/>
                </a:solidFill>
                <a:latin typeface="Fraunces" pitchFamily="34" charset="0"/>
                <a:ea typeface="Fraunces" pitchFamily="34" charset="-122"/>
                <a:cs typeface="Fraunces" pitchFamily="34" charset="-120"/>
              </a:rPr>
              <a:t>Applications of HMM in Machine Learning</a:t>
            </a:r>
            <a:endParaRPr lang="en-US" sz="3645" dirty="0"/>
          </a:p>
        </p:txBody>
      </p:sp>
      <p:sp>
        <p:nvSpPr>
          <p:cNvPr id="7" name="Text 3"/>
          <p:cNvSpPr/>
          <p:nvPr/>
        </p:nvSpPr>
        <p:spPr>
          <a:xfrm>
            <a:off x="1193125" y="3679865"/>
            <a:ext cx="12244030" cy="592455"/>
          </a:xfrm>
          <a:prstGeom prst="rect">
            <a:avLst/>
          </a:prstGeom>
          <a:noFill/>
          <a:ln/>
        </p:spPr>
        <p:txBody>
          <a:bodyPr wrap="square" rtlCol="0" anchor="t"/>
          <a:lstStyle/>
          <a:p>
            <a:pPr marL="0" indent="0">
              <a:lnSpc>
                <a:spcPts val="2333"/>
              </a:lnSpc>
              <a:buNone/>
            </a:pPr>
            <a:r>
              <a:rPr lang="en-US" sz="1458" dirty="0">
                <a:solidFill>
                  <a:srgbClr val="405449"/>
                </a:solidFill>
                <a:latin typeface="Nobile" pitchFamily="34" charset="0"/>
                <a:ea typeface="Nobile" pitchFamily="34" charset="-122"/>
                <a:cs typeface="Nobile" pitchFamily="34" charset="-120"/>
              </a:rPr>
              <a:t>HMMs have found widespread applications in various machine learning tasks, demonstrating their versatility and effectiveness in modeling sequential data.</a:t>
            </a:r>
            <a:endParaRPr lang="en-US" sz="1458" dirty="0"/>
          </a:p>
        </p:txBody>
      </p:sp>
      <p:sp>
        <p:nvSpPr>
          <p:cNvPr id="8" name="Shape 4"/>
          <p:cNvSpPr/>
          <p:nvPr/>
        </p:nvSpPr>
        <p:spPr>
          <a:xfrm>
            <a:off x="7303651" y="4480560"/>
            <a:ext cx="22860" cy="3240167"/>
          </a:xfrm>
          <a:prstGeom prst="roundRect">
            <a:avLst>
              <a:gd name="adj" fmla="val 729000"/>
            </a:avLst>
          </a:prstGeom>
          <a:solidFill>
            <a:srgbClr val="CED9CE"/>
          </a:solidFill>
          <a:ln/>
        </p:spPr>
      </p:sp>
      <p:sp>
        <p:nvSpPr>
          <p:cNvPr id="9" name="Shape 5"/>
          <p:cNvSpPr/>
          <p:nvPr/>
        </p:nvSpPr>
        <p:spPr>
          <a:xfrm>
            <a:off x="6481584" y="4885611"/>
            <a:ext cx="648057" cy="22860"/>
          </a:xfrm>
          <a:prstGeom prst="roundRect">
            <a:avLst>
              <a:gd name="adj" fmla="val 729000"/>
            </a:avLst>
          </a:prstGeom>
          <a:solidFill>
            <a:srgbClr val="CED9CE"/>
          </a:solidFill>
          <a:ln/>
        </p:spPr>
      </p:sp>
      <p:sp>
        <p:nvSpPr>
          <p:cNvPr id="10" name="Shape 6"/>
          <p:cNvSpPr/>
          <p:nvPr/>
        </p:nvSpPr>
        <p:spPr>
          <a:xfrm>
            <a:off x="7106781" y="4688800"/>
            <a:ext cx="416600" cy="416600"/>
          </a:xfrm>
          <a:prstGeom prst="roundRect">
            <a:avLst>
              <a:gd name="adj" fmla="val 40002"/>
            </a:avLst>
          </a:prstGeom>
          <a:solidFill>
            <a:srgbClr val="E8F3E8"/>
          </a:solidFill>
          <a:ln/>
        </p:spPr>
      </p:sp>
      <p:sp>
        <p:nvSpPr>
          <p:cNvPr id="11" name="Text 7"/>
          <p:cNvSpPr/>
          <p:nvPr/>
        </p:nvSpPr>
        <p:spPr>
          <a:xfrm>
            <a:off x="7245727" y="4758214"/>
            <a:ext cx="138589" cy="277773"/>
          </a:xfrm>
          <a:prstGeom prst="rect">
            <a:avLst/>
          </a:prstGeom>
          <a:noFill/>
          <a:ln/>
        </p:spPr>
        <p:txBody>
          <a:bodyPr wrap="none" rtlCol="0" anchor="t"/>
          <a:lstStyle/>
          <a:p>
            <a:pPr marL="0" indent="0" algn="ctr">
              <a:lnSpc>
                <a:spcPts val="2187"/>
              </a:lnSpc>
              <a:buNone/>
            </a:pPr>
            <a:r>
              <a:rPr lang="en-US" sz="2187" b="1" dirty="0">
                <a:solidFill>
                  <a:srgbClr val="405449"/>
                </a:solidFill>
                <a:latin typeface="Fraunces" pitchFamily="34" charset="0"/>
                <a:ea typeface="Fraunces" pitchFamily="34" charset="-122"/>
                <a:cs typeface="Fraunces" pitchFamily="34" charset="-120"/>
              </a:rPr>
              <a:t>1</a:t>
            </a:r>
            <a:endParaRPr lang="en-US" sz="2187" dirty="0"/>
          </a:p>
        </p:txBody>
      </p:sp>
      <p:sp>
        <p:nvSpPr>
          <p:cNvPr id="12" name="Text 8"/>
          <p:cNvSpPr/>
          <p:nvPr/>
        </p:nvSpPr>
        <p:spPr>
          <a:xfrm>
            <a:off x="3979902" y="4665702"/>
            <a:ext cx="2316837" cy="289322"/>
          </a:xfrm>
          <a:prstGeom prst="rect">
            <a:avLst/>
          </a:prstGeom>
          <a:noFill/>
          <a:ln/>
        </p:spPr>
        <p:txBody>
          <a:bodyPr wrap="none" rtlCol="0" anchor="t"/>
          <a:lstStyle/>
          <a:p>
            <a:pPr marL="0" indent="0" algn="r">
              <a:lnSpc>
                <a:spcPts val="2278"/>
              </a:lnSpc>
              <a:buNone/>
            </a:pPr>
            <a:r>
              <a:rPr lang="en-US" sz="1822" b="1" dirty="0">
                <a:solidFill>
                  <a:srgbClr val="405449"/>
                </a:solidFill>
                <a:latin typeface="Fraunces" pitchFamily="34" charset="0"/>
                <a:ea typeface="Fraunces" pitchFamily="34" charset="-122"/>
                <a:cs typeface="Fraunces" pitchFamily="34" charset="-120"/>
              </a:rPr>
              <a:t>Speech Recognition</a:t>
            </a:r>
            <a:endParaRPr lang="en-US" sz="1822" dirty="0"/>
          </a:p>
        </p:txBody>
      </p:sp>
      <p:sp>
        <p:nvSpPr>
          <p:cNvPr id="13" name="Text 9"/>
          <p:cNvSpPr/>
          <p:nvPr/>
        </p:nvSpPr>
        <p:spPr>
          <a:xfrm>
            <a:off x="1193125" y="5066109"/>
            <a:ext cx="5103614" cy="592455"/>
          </a:xfrm>
          <a:prstGeom prst="rect">
            <a:avLst/>
          </a:prstGeom>
          <a:noFill/>
          <a:ln/>
        </p:spPr>
        <p:txBody>
          <a:bodyPr wrap="square" rtlCol="0" anchor="t"/>
          <a:lstStyle/>
          <a:p>
            <a:pPr marL="0" indent="0" algn="r">
              <a:lnSpc>
                <a:spcPts val="2333"/>
              </a:lnSpc>
              <a:buNone/>
            </a:pPr>
            <a:r>
              <a:rPr lang="en-US" sz="1458" dirty="0">
                <a:solidFill>
                  <a:srgbClr val="405449"/>
                </a:solidFill>
                <a:latin typeface="Nobile" pitchFamily="34" charset="0"/>
                <a:ea typeface="Nobile" pitchFamily="34" charset="-122"/>
                <a:cs typeface="Nobile" pitchFamily="34" charset="-120"/>
              </a:rPr>
              <a:t>HMMs are used to model the pronunciation of words and phrases.</a:t>
            </a:r>
            <a:endParaRPr lang="en-US" sz="1458" dirty="0"/>
          </a:p>
        </p:txBody>
      </p:sp>
      <p:sp>
        <p:nvSpPr>
          <p:cNvPr id="14" name="Shape 10"/>
          <p:cNvSpPr/>
          <p:nvPr/>
        </p:nvSpPr>
        <p:spPr>
          <a:xfrm>
            <a:off x="7500521" y="5811322"/>
            <a:ext cx="648057" cy="22860"/>
          </a:xfrm>
          <a:prstGeom prst="roundRect">
            <a:avLst>
              <a:gd name="adj" fmla="val 729000"/>
            </a:avLst>
          </a:prstGeom>
          <a:solidFill>
            <a:srgbClr val="CED9CE"/>
          </a:solidFill>
          <a:ln/>
        </p:spPr>
      </p:sp>
      <p:sp>
        <p:nvSpPr>
          <p:cNvPr id="15" name="Shape 11"/>
          <p:cNvSpPr/>
          <p:nvPr/>
        </p:nvSpPr>
        <p:spPr>
          <a:xfrm>
            <a:off x="7106781" y="5614511"/>
            <a:ext cx="416600" cy="416600"/>
          </a:xfrm>
          <a:prstGeom prst="roundRect">
            <a:avLst>
              <a:gd name="adj" fmla="val 40002"/>
            </a:avLst>
          </a:prstGeom>
          <a:solidFill>
            <a:srgbClr val="E8F3E8"/>
          </a:solidFill>
          <a:ln/>
        </p:spPr>
      </p:sp>
      <p:sp>
        <p:nvSpPr>
          <p:cNvPr id="16" name="Text 12"/>
          <p:cNvSpPr/>
          <p:nvPr/>
        </p:nvSpPr>
        <p:spPr>
          <a:xfrm>
            <a:off x="7224296" y="5683925"/>
            <a:ext cx="181451" cy="277773"/>
          </a:xfrm>
          <a:prstGeom prst="rect">
            <a:avLst/>
          </a:prstGeom>
          <a:noFill/>
          <a:ln/>
        </p:spPr>
        <p:txBody>
          <a:bodyPr wrap="none" rtlCol="0" anchor="t"/>
          <a:lstStyle/>
          <a:p>
            <a:pPr marL="0" indent="0" algn="ctr">
              <a:lnSpc>
                <a:spcPts val="2187"/>
              </a:lnSpc>
              <a:buNone/>
            </a:pPr>
            <a:r>
              <a:rPr lang="en-US" sz="2187" b="1" dirty="0">
                <a:solidFill>
                  <a:srgbClr val="405449"/>
                </a:solidFill>
                <a:latin typeface="Fraunces" pitchFamily="34" charset="0"/>
                <a:ea typeface="Fraunces" pitchFamily="34" charset="-122"/>
                <a:cs typeface="Fraunces" pitchFamily="34" charset="-120"/>
              </a:rPr>
              <a:t>2</a:t>
            </a:r>
            <a:endParaRPr lang="en-US" sz="2187" dirty="0"/>
          </a:p>
        </p:txBody>
      </p:sp>
      <p:sp>
        <p:nvSpPr>
          <p:cNvPr id="17" name="Text 13"/>
          <p:cNvSpPr/>
          <p:nvPr/>
        </p:nvSpPr>
        <p:spPr>
          <a:xfrm>
            <a:off x="8333423" y="5591413"/>
            <a:ext cx="2314456" cy="289322"/>
          </a:xfrm>
          <a:prstGeom prst="rect">
            <a:avLst/>
          </a:prstGeom>
          <a:noFill/>
          <a:ln/>
        </p:spPr>
        <p:txBody>
          <a:bodyPr wrap="none" rtlCol="0" anchor="t"/>
          <a:lstStyle/>
          <a:p>
            <a:pPr marL="0" indent="0" algn="l">
              <a:lnSpc>
                <a:spcPts val="2278"/>
              </a:lnSpc>
              <a:buNone/>
            </a:pPr>
            <a:r>
              <a:rPr lang="en-US" sz="1822" b="1" dirty="0">
                <a:solidFill>
                  <a:srgbClr val="405449"/>
                </a:solidFill>
                <a:latin typeface="Fraunces" pitchFamily="34" charset="0"/>
                <a:ea typeface="Fraunces" pitchFamily="34" charset="-122"/>
                <a:cs typeface="Fraunces" pitchFamily="34" charset="-120"/>
              </a:rPr>
              <a:t>Bioinformatics</a:t>
            </a:r>
            <a:endParaRPr lang="en-US" sz="1822" dirty="0"/>
          </a:p>
        </p:txBody>
      </p:sp>
      <p:sp>
        <p:nvSpPr>
          <p:cNvPr id="18" name="Text 14"/>
          <p:cNvSpPr/>
          <p:nvPr/>
        </p:nvSpPr>
        <p:spPr>
          <a:xfrm>
            <a:off x="8333423" y="5991820"/>
            <a:ext cx="5103733" cy="592455"/>
          </a:xfrm>
          <a:prstGeom prst="rect">
            <a:avLst/>
          </a:prstGeom>
          <a:noFill/>
          <a:ln/>
        </p:spPr>
        <p:txBody>
          <a:bodyPr wrap="square" rtlCol="0" anchor="t"/>
          <a:lstStyle/>
          <a:p>
            <a:pPr marL="0" indent="0" algn="l">
              <a:lnSpc>
                <a:spcPts val="2333"/>
              </a:lnSpc>
              <a:buNone/>
            </a:pPr>
            <a:r>
              <a:rPr lang="en-US" sz="1458" dirty="0">
                <a:solidFill>
                  <a:srgbClr val="405449"/>
                </a:solidFill>
                <a:latin typeface="Nobile" pitchFamily="34" charset="0"/>
                <a:ea typeface="Nobile" pitchFamily="34" charset="-122"/>
                <a:cs typeface="Nobile" pitchFamily="34" charset="-120"/>
              </a:rPr>
              <a:t>HMMs are used for gene finding and protein sequence analysis.</a:t>
            </a:r>
            <a:endParaRPr lang="en-US" sz="1458" dirty="0"/>
          </a:p>
        </p:txBody>
      </p:sp>
      <p:sp>
        <p:nvSpPr>
          <p:cNvPr id="19" name="Shape 15"/>
          <p:cNvSpPr/>
          <p:nvPr/>
        </p:nvSpPr>
        <p:spPr>
          <a:xfrm>
            <a:off x="6481584" y="6644521"/>
            <a:ext cx="648057" cy="22860"/>
          </a:xfrm>
          <a:prstGeom prst="roundRect">
            <a:avLst>
              <a:gd name="adj" fmla="val 729000"/>
            </a:avLst>
          </a:prstGeom>
          <a:solidFill>
            <a:srgbClr val="CED9CE"/>
          </a:solidFill>
          <a:ln/>
        </p:spPr>
      </p:sp>
      <p:sp>
        <p:nvSpPr>
          <p:cNvPr id="20" name="Shape 16"/>
          <p:cNvSpPr/>
          <p:nvPr/>
        </p:nvSpPr>
        <p:spPr>
          <a:xfrm>
            <a:off x="7106781" y="6447711"/>
            <a:ext cx="416600" cy="416600"/>
          </a:xfrm>
          <a:prstGeom prst="roundRect">
            <a:avLst>
              <a:gd name="adj" fmla="val 40002"/>
            </a:avLst>
          </a:prstGeom>
          <a:solidFill>
            <a:srgbClr val="E8F3E8"/>
          </a:solidFill>
          <a:ln/>
        </p:spPr>
      </p:sp>
      <p:sp>
        <p:nvSpPr>
          <p:cNvPr id="21" name="Text 17"/>
          <p:cNvSpPr/>
          <p:nvPr/>
        </p:nvSpPr>
        <p:spPr>
          <a:xfrm>
            <a:off x="7231201" y="6517124"/>
            <a:ext cx="167759" cy="277773"/>
          </a:xfrm>
          <a:prstGeom prst="rect">
            <a:avLst/>
          </a:prstGeom>
          <a:noFill/>
          <a:ln/>
        </p:spPr>
        <p:txBody>
          <a:bodyPr wrap="none" rtlCol="0" anchor="t"/>
          <a:lstStyle/>
          <a:p>
            <a:pPr marL="0" indent="0" algn="ctr">
              <a:lnSpc>
                <a:spcPts val="2187"/>
              </a:lnSpc>
              <a:buNone/>
            </a:pPr>
            <a:r>
              <a:rPr lang="en-US" sz="2187" b="1" dirty="0">
                <a:solidFill>
                  <a:srgbClr val="405449"/>
                </a:solidFill>
                <a:latin typeface="Fraunces" pitchFamily="34" charset="0"/>
                <a:ea typeface="Fraunces" pitchFamily="34" charset="-122"/>
                <a:cs typeface="Fraunces" pitchFamily="34" charset="-120"/>
              </a:rPr>
              <a:t>3</a:t>
            </a:r>
            <a:endParaRPr lang="en-US" sz="2187" dirty="0"/>
          </a:p>
        </p:txBody>
      </p:sp>
      <p:sp>
        <p:nvSpPr>
          <p:cNvPr id="22" name="Text 18"/>
          <p:cNvSpPr/>
          <p:nvPr/>
        </p:nvSpPr>
        <p:spPr>
          <a:xfrm>
            <a:off x="2853214" y="6424613"/>
            <a:ext cx="3443526" cy="289322"/>
          </a:xfrm>
          <a:prstGeom prst="rect">
            <a:avLst/>
          </a:prstGeom>
          <a:noFill/>
          <a:ln/>
        </p:spPr>
        <p:txBody>
          <a:bodyPr wrap="none" rtlCol="0" anchor="t"/>
          <a:lstStyle/>
          <a:p>
            <a:pPr marL="0" indent="0" algn="r">
              <a:lnSpc>
                <a:spcPts val="2278"/>
              </a:lnSpc>
              <a:buNone/>
            </a:pPr>
            <a:r>
              <a:rPr lang="en-US" sz="1822" b="1" dirty="0">
                <a:solidFill>
                  <a:srgbClr val="405449"/>
                </a:solidFill>
                <a:latin typeface="Fraunces" pitchFamily="34" charset="0"/>
                <a:ea typeface="Fraunces" pitchFamily="34" charset="-122"/>
                <a:cs typeface="Fraunces" pitchFamily="34" charset="-120"/>
              </a:rPr>
              <a:t>Natural Language Processing</a:t>
            </a:r>
            <a:endParaRPr lang="en-US" sz="1822" dirty="0"/>
          </a:p>
        </p:txBody>
      </p:sp>
      <p:sp>
        <p:nvSpPr>
          <p:cNvPr id="23" name="Text 19"/>
          <p:cNvSpPr/>
          <p:nvPr/>
        </p:nvSpPr>
        <p:spPr>
          <a:xfrm>
            <a:off x="1193125" y="6825020"/>
            <a:ext cx="5103614" cy="592455"/>
          </a:xfrm>
          <a:prstGeom prst="rect">
            <a:avLst/>
          </a:prstGeom>
          <a:noFill/>
          <a:ln/>
        </p:spPr>
        <p:txBody>
          <a:bodyPr wrap="square" rtlCol="0" anchor="t"/>
          <a:lstStyle/>
          <a:p>
            <a:pPr marL="0" indent="0" algn="r">
              <a:lnSpc>
                <a:spcPts val="2333"/>
              </a:lnSpc>
              <a:buNone/>
            </a:pPr>
            <a:r>
              <a:rPr lang="en-US" sz="1458" dirty="0">
                <a:solidFill>
                  <a:srgbClr val="405449"/>
                </a:solidFill>
                <a:latin typeface="Nobile" pitchFamily="34" charset="0"/>
                <a:ea typeface="Nobile" pitchFamily="34" charset="-122"/>
                <a:cs typeface="Nobile" pitchFamily="34" charset="-120"/>
              </a:rPr>
              <a:t>HMMs are used for part-of-speech tagging and language modeling.</a:t>
            </a:r>
            <a:endParaRPr lang="en-US" sz="145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529280"/>
          </a:xfrm>
          <a:prstGeom prst="rect">
            <a:avLst/>
          </a:prstGeom>
          <a:solidFill>
            <a:srgbClr val="FAFFFA"/>
          </a:solidFill>
          <a:ln/>
        </p:spPr>
      </p:sp>
      <p:sp>
        <p:nvSpPr>
          <p:cNvPr id="4" name="Text 2"/>
          <p:cNvSpPr/>
          <p:nvPr/>
        </p:nvSpPr>
        <p:spPr>
          <a:xfrm>
            <a:off x="741045" y="582216"/>
            <a:ext cx="9782651" cy="661630"/>
          </a:xfrm>
          <a:prstGeom prst="rect">
            <a:avLst/>
          </a:prstGeom>
          <a:noFill/>
          <a:ln/>
        </p:spPr>
        <p:txBody>
          <a:bodyPr wrap="none" rtlCol="0" anchor="t"/>
          <a:lstStyle/>
          <a:p>
            <a:pPr marL="0" indent="0">
              <a:lnSpc>
                <a:spcPts val="5210"/>
              </a:lnSpc>
              <a:buNone/>
            </a:pPr>
            <a:r>
              <a:rPr lang="en-US" sz="4168" b="1" dirty="0">
                <a:solidFill>
                  <a:srgbClr val="3B4540"/>
                </a:solidFill>
                <a:latin typeface="Fraunces" pitchFamily="34" charset="0"/>
                <a:ea typeface="Fraunces" pitchFamily="34" charset="-122"/>
                <a:cs typeface="Fraunces" pitchFamily="34" charset="-120"/>
              </a:rPr>
              <a:t>Advantages and Limitations of HMM</a:t>
            </a:r>
            <a:endParaRPr lang="en-US" sz="4168" dirty="0"/>
          </a:p>
        </p:txBody>
      </p:sp>
      <p:sp>
        <p:nvSpPr>
          <p:cNvPr id="5" name="Text 3"/>
          <p:cNvSpPr/>
          <p:nvPr/>
        </p:nvSpPr>
        <p:spPr>
          <a:xfrm>
            <a:off x="741045" y="1667232"/>
            <a:ext cx="13148310" cy="677228"/>
          </a:xfrm>
          <a:prstGeom prst="rect">
            <a:avLst/>
          </a:prstGeom>
          <a:noFill/>
          <a:ln/>
        </p:spPr>
        <p:txBody>
          <a:bodyPr wrap="square" rtlCol="0" anchor="t"/>
          <a:lstStyle/>
          <a:p>
            <a:pPr marL="0" indent="0">
              <a:lnSpc>
                <a:spcPts val="2667"/>
              </a:lnSpc>
              <a:buNone/>
            </a:pPr>
            <a:r>
              <a:rPr lang="en-US" sz="1667" dirty="0">
                <a:solidFill>
                  <a:srgbClr val="405449"/>
                </a:solidFill>
                <a:latin typeface="Nobile" pitchFamily="34" charset="0"/>
                <a:ea typeface="Nobile" pitchFamily="34" charset="-122"/>
                <a:cs typeface="Nobile" pitchFamily="34" charset="-120"/>
              </a:rPr>
              <a:t>HMMs offer several advantages, including their ability to handle hidden states and their mathematical tractability. However, they also have limitations, such as the Markov assumption and the difficulty of handling long sequences.</a:t>
            </a:r>
            <a:endParaRPr lang="en-US" sz="1667" dirty="0"/>
          </a:p>
        </p:txBody>
      </p:sp>
      <p:pic>
        <p:nvPicPr>
          <p:cNvPr id="6" name="Image 0" descr="preencoded.png"/>
          <p:cNvPicPr>
            <a:picLocks noChangeAspect="1"/>
          </p:cNvPicPr>
          <p:nvPr/>
        </p:nvPicPr>
        <p:blipFill>
          <a:blip r:embed="rId3"/>
          <a:stretch>
            <a:fillRect/>
          </a:stretch>
        </p:blipFill>
        <p:spPr>
          <a:xfrm>
            <a:off x="741045" y="2582585"/>
            <a:ext cx="6415326" cy="3964900"/>
          </a:xfrm>
          <a:prstGeom prst="rect">
            <a:avLst/>
          </a:prstGeom>
        </p:spPr>
      </p:pic>
      <p:sp>
        <p:nvSpPr>
          <p:cNvPr id="7" name="Text 4"/>
          <p:cNvSpPr/>
          <p:nvPr/>
        </p:nvSpPr>
        <p:spPr>
          <a:xfrm>
            <a:off x="741045" y="6812042"/>
            <a:ext cx="2646640" cy="330756"/>
          </a:xfrm>
          <a:prstGeom prst="rect">
            <a:avLst/>
          </a:prstGeom>
          <a:noFill/>
          <a:ln/>
        </p:spPr>
        <p:txBody>
          <a:bodyPr wrap="none" rtlCol="0" anchor="t"/>
          <a:lstStyle/>
          <a:p>
            <a:pPr marL="0" indent="0" algn="l">
              <a:lnSpc>
                <a:spcPts val="2605"/>
              </a:lnSpc>
              <a:buNone/>
            </a:pPr>
            <a:r>
              <a:rPr lang="en-US" sz="2084" b="1" dirty="0">
                <a:solidFill>
                  <a:srgbClr val="405449"/>
                </a:solidFill>
                <a:latin typeface="Fraunces" pitchFamily="34" charset="0"/>
                <a:ea typeface="Fraunces" pitchFamily="34" charset="-122"/>
                <a:cs typeface="Fraunces" pitchFamily="34" charset="-120"/>
              </a:rPr>
              <a:t>Advantages</a:t>
            </a:r>
            <a:endParaRPr lang="en-US" sz="2084" dirty="0"/>
          </a:p>
        </p:txBody>
      </p:sp>
      <p:sp>
        <p:nvSpPr>
          <p:cNvPr id="8" name="Text 5"/>
          <p:cNvSpPr/>
          <p:nvPr/>
        </p:nvSpPr>
        <p:spPr>
          <a:xfrm>
            <a:off x="741045" y="7269718"/>
            <a:ext cx="6415326" cy="677228"/>
          </a:xfrm>
          <a:prstGeom prst="rect">
            <a:avLst/>
          </a:prstGeom>
          <a:noFill/>
          <a:ln/>
        </p:spPr>
        <p:txBody>
          <a:bodyPr wrap="square" rtlCol="0" anchor="t"/>
          <a:lstStyle/>
          <a:p>
            <a:pPr marL="0" indent="0" algn="l">
              <a:lnSpc>
                <a:spcPts val="2667"/>
              </a:lnSpc>
              <a:buNone/>
            </a:pPr>
            <a:r>
              <a:rPr lang="en-US" sz="1667" dirty="0">
                <a:solidFill>
                  <a:srgbClr val="405449"/>
                </a:solidFill>
                <a:latin typeface="Nobile" pitchFamily="34" charset="0"/>
                <a:ea typeface="Nobile" pitchFamily="34" charset="-122"/>
                <a:cs typeface="Nobile" pitchFamily="34" charset="-120"/>
              </a:rPr>
              <a:t>HMMs are mathematically tractable and have well-established algorithms.</a:t>
            </a:r>
            <a:endParaRPr lang="en-US" sz="1667" dirty="0"/>
          </a:p>
        </p:txBody>
      </p:sp>
      <p:pic>
        <p:nvPicPr>
          <p:cNvPr id="9" name="Image 1" descr="preencoded.png"/>
          <p:cNvPicPr>
            <a:picLocks noChangeAspect="1"/>
          </p:cNvPicPr>
          <p:nvPr/>
        </p:nvPicPr>
        <p:blipFill>
          <a:blip r:embed="rId4"/>
          <a:stretch>
            <a:fillRect/>
          </a:stretch>
        </p:blipFill>
        <p:spPr>
          <a:xfrm>
            <a:off x="7473910" y="2582585"/>
            <a:ext cx="6415445" cy="3965019"/>
          </a:xfrm>
          <a:prstGeom prst="rect">
            <a:avLst/>
          </a:prstGeom>
        </p:spPr>
      </p:pic>
      <p:sp>
        <p:nvSpPr>
          <p:cNvPr id="10" name="Text 6"/>
          <p:cNvSpPr/>
          <p:nvPr/>
        </p:nvSpPr>
        <p:spPr>
          <a:xfrm>
            <a:off x="7473910" y="6812161"/>
            <a:ext cx="2646640" cy="330756"/>
          </a:xfrm>
          <a:prstGeom prst="rect">
            <a:avLst/>
          </a:prstGeom>
          <a:noFill/>
          <a:ln/>
        </p:spPr>
        <p:txBody>
          <a:bodyPr wrap="none" rtlCol="0" anchor="t"/>
          <a:lstStyle/>
          <a:p>
            <a:pPr marL="0" indent="0" algn="l">
              <a:lnSpc>
                <a:spcPts val="2605"/>
              </a:lnSpc>
              <a:buNone/>
            </a:pPr>
            <a:r>
              <a:rPr lang="en-US" sz="2084" b="1" dirty="0">
                <a:solidFill>
                  <a:srgbClr val="405449"/>
                </a:solidFill>
                <a:latin typeface="Fraunces" pitchFamily="34" charset="0"/>
                <a:ea typeface="Fraunces" pitchFamily="34" charset="-122"/>
                <a:cs typeface="Fraunces" pitchFamily="34" charset="-120"/>
              </a:rPr>
              <a:t>Limitations</a:t>
            </a:r>
            <a:endParaRPr lang="en-US" sz="2084" dirty="0"/>
          </a:p>
        </p:txBody>
      </p:sp>
      <p:sp>
        <p:nvSpPr>
          <p:cNvPr id="11" name="Text 7"/>
          <p:cNvSpPr/>
          <p:nvPr/>
        </p:nvSpPr>
        <p:spPr>
          <a:xfrm>
            <a:off x="7473910" y="7269837"/>
            <a:ext cx="6415445" cy="677228"/>
          </a:xfrm>
          <a:prstGeom prst="rect">
            <a:avLst/>
          </a:prstGeom>
          <a:noFill/>
          <a:ln/>
        </p:spPr>
        <p:txBody>
          <a:bodyPr wrap="square" rtlCol="0" anchor="t"/>
          <a:lstStyle/>
          <a:p>
            <a:pPr marL="0" indent="0" algn="l">
              <a:lnSpc>
                <a:spcPts val="2667"/>
              </a:lnSpc>
              <a:buNone/>
            </a:pPr>
            <a:r>
              <a:rPr lang="en-US" sz="1667" dirty="0">
                <a:solidFill>
                  <a:srgbClr val="405449"/>
                </a:solidFill>
                <a:latin typeface="Nobile" pitchFamily="34" charset="0"/>
                <a:ea typeface="Nobile" pitchFamily="34" charset="-122"/>
                <a:cs typeface="Nobile" pitchFamily="34" charset="-120"/>
              </a:rPr>
              <a:t>HMMs assume the Markov property and may struggle with long sequences.</a:t>
            </a:r>
            <a:endParaRPr lang="en-US" sz="166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650</Words>
  <Application>Microsoft Office PowerPoint</Application>
  <PresentationFormat>Custom</PresentationFormat>
  <Paragraphs>91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Fraunces</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Anish Raj</cp:lastModifiedBy>
  <cp:revision>2</cp:revision>
  <dcterms:created xsi:type="dcterms:W3CDTF">2024-08-23T09:18:42Z</dcterms:created>
  <dcterms:modified xsi:type="dcterms:W3CDTF">2024-08-23T09:23:08Z</dcterms:modified>
</cp:coreProperties>
</file>