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5" r:id="rId12"/>
    <p:sldId id="271" r:id="rId13"/>
    <p:sldId id="272" r:id="rId14"/>
    <p:sldId id="266" r:id="rId15"/>
    <p:sldId id="268" r:id="rId16"/>
    <p:sldId id="267" r:id="rId17"/>
    <p:sldId id="275" r:id="rId18"/>
    <p:sldId id="274" r:id="rId19"/>
    <p:sldId id="26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766" autoAdjust="0"/>
  </p:normalViewPr>
  <p:slideViewPr>
    <p:cSldViewPr snapToGrid="0">
      <p:cViewPr varScale="1">
        <p:scale>
          <a:sx n="66" d="100"/>
          <a:sy n="66" d="100"/>
        </p:scale>
        <p:origin x="227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1850F-B5EE-4511-AC5F-DAD157A6FA30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F7F9B-49A4-4D93-A3D1-217A47352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89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81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1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2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5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5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9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C347-1656-9042-D49E-B402E167C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8133-08E5-D024-A7F1-E128D2FC6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B7A39-A47C-DA81-39E3-4701EE38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B7CA-90CF-1665-2271-EB817AE5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47E8-DF1C-227D-4587-BA7677A5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9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62D9-294D-AFB0-236C-21919C11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52EB3-C450-034F-59BF-1C219863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75CC4-EC91-398C-F611-915DCEC5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935D-0CA8-FBD9-1D61-93B88731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5415-EF56-B3B6-A34E-5DC0C1FC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CE409-A4BC-4C54-97B1-3CCE861B3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006E0-491B-101F-3717-1CCD0652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BB4B-82FB-7E17-7099-097EA7A1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9224-B1E7-DBB4-7C9C-C2040A0B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7097-316B-9B02-9712-D1C1B98C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11C4-D295-9DDC-5838-0D5E6B18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23CA-33E9-D0AB-9760-24B2DA0E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EDA6-4BDF-090F-8935-CE40265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0FCE-66A7-9B40-ECA4-0212B25A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40D2E-9B12-8111-1CD8-31B9CC27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112F-1C48-1D52-49AC-A897507B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D657-CAB5-790F-2803-519821AE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89E7A-CC08-0250-B23A-A7F32BF7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9DB54-0CBF-A537-DEF4-A7BBA363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3AAC-FDE2-FD3D-E9DA-AD8564D4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7CBD-3BB4-1BDE-04F4-94701FDE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7FC5-9479-FDB4-B2D7-EC70D309D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64019-AC22-D89A-A690-B532983E4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14BE1-CE9B-1863-3C0F-620403F6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743F6-8361-B7ED-E10F-50DF4AB6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580D7-8215-8DAF-35D9-AA9DB273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5938-A4A1-BAF8-E211-64B4553E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CA8E-8383-C742-6A32-4F332827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464BA-93BE-F6E9-3F6B-497C4A96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CACE8-A29B-7212-1C41-64BF65FBC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1F4DA-885E-D43A-C53E-2748C6C26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B54BF-D7BE-5DD8-290B-D3109FB2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8C799-FD54-C65B-E6B6-4B3A388F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A2889-6F9C-7DD8-CB80-5BB8F111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F237-62F6-D028-D521-61B3A2CE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09E33-2D79-951D-D336-F36226ED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F8CE9-357C-F23B-93BB-63205526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555FC-839D-B5CF-578B-AA50259A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38AB5-1B80-537E-121E-7A5C946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453AF-A75E-8867-91B2-82A43541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405B4-329F-173A-D46D-354BBCCD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62D8-2606-61D7-D8B4-AC1AE775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7FD8-8270-27F8-39E2-B51AEE58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D773-3199-1A6D-4ED1-4396E3F4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0F8E3-8865-28F6-3AC5-3EA559DD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C665E-AA9A-AD86-6829-7478EB05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ABF7-DBFE-A5DD-28EB-6B7886E0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50AF-8499-9C54-5115-F9EFB0F8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4173E-F339-2E17-1CF1-58BC7C244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32ABF-0485-D190-7EB7-EC9C339D6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9B73-2C36-F420-FC85-2EB0547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751A-50C2-E4EA-62CB-A9CA1D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E8BEE-B63F-44E7-0D6B-DA0711E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D5F1B-F2C1-D600-79B6-BECD7BA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B566-BA57-4AA4-D0A5-4BB9F64A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B69B-6B22-F346-CF4F-387C25AAC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F94A-3457-47D5-86E4-0A8C3C48CBC1}" type="datetimeFigureOut">
              <a:rPr lang="en-US" smtClean="0"/>
              <a:t>2024-02-21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96E5-45BB-3228-3C42-D1751C0E4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6E97C-4979-F2E0-7907-A803410B9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2377-01C8-47C1-B8F0-85FBF4D8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linuxfoundation.org/certification/certified-kubernetes-application-developer-ck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B333-1019-8176-8116-64D6480E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40" y="151765"/>
            <a:ext cx="3662680" cy="1325563"/>
          </a:xfr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CKAD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35A2-B4F0-9263-43F5-016CC9B6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121251"/>
            <a:ext cx="11887200" cy="4050190"/>
          </a:xfr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 Application Design and Build  20%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 Application Deployment  20%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 Application Observability and Maintenance  15%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 Application Environment, Configuration and Security  25%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bg1"/>
                </a:solidFill>
              </a:rPr>
              <a:t> Services and Networking  20%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36A0C-D436-3C67-71E4-1EE7E064EB6A}"/>
              </a:ext>
            </a:extLst>
          </p:cNvPr>
          <p:cNvSpPr/>
          <p:nvPr/>
        </p:nvSpPr>
        <p:spPr>
          <a:xfrm>
            <a:off x="106680" y="5019040"/>
            <a:ext cx="11978640" cy="132556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hlinkClick r:id="rId3"/>
              </a:rPr>
              <a:t>https://training.linuxfoundation.org/certification/certified-kubernetes-application-developer-ckad/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85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9B5-6F03-630F-EA36-2793F5C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</a:t>
            </a:r>
            <a:r>
              <a:rPr lang="en-US" b="1" dirty="0">
                <a:solidFill>
                  <a:schemeClr val="bg1"/>
                </a:solidFill>
              </a:rPr>
              <a:t>Application Design and Build  20%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4324-37A5-B7A1-30B9-56C414AE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825625"/>
            <a:ext cx="119670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Define, build and modify container images</a:t>
            </a:r>
          </a:p>
          <a:p>
            <a:r>
              <a:rPr lang="en-US" dirty="0">
                <a:solidFill>
                  <a:schemeClr val="bg1"/>
                </a:solidFill>
              </a:rPr>
              <a:t>Choose and use the right workload resource (Deployment, DaemonSet, </a:t>
            </a:r>
            <a:r>
              <a:rPr lang="en-US" dirty="0" err="1">
                <a:solidFill>
                  <a:schemeClr val="bg1"/>
                </a:solidFill>
              </a:rPr>
              <a:t>CronJob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multi-container Pod design patterns (e.g. sidecar, init and others)</a:t>
            </a:r>
          </a:p>
          <a:p>
            <a:r>
              <a:rPr lang="en-US" dirty="0">
                <a:solidFill>
                  <a:schemeClr val="bg1"/>
                </a:solidFill>
              </a:rPr>
              <a:t>Utilize persistent and ephemeral volumes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2BA75-BC0E-EE8E-9F9F-ED2558FBD2A6}"/>
              </a:ext>
            </a:extLst>
          </p:cNvPr>
          <p:cNvSpPr/>
          <p:nvPr/>
        </p:nvSpPr>
        <p:spPr>
          <a:xfrm>
            <a:off x="264640" y="2217511"/>
            <a:ext cx="10751703" cy="10046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EB50B-F281-5B41-B1AF-9A58100AF460}"/>
              </a:ext>
            </a:extLst>
          </p:cNvPr>
          <p:cNvSpPr txBox="1"/>
          <p:nvPr/>
        </p:nvSpPr>
        <p:spPr>
          <a:xfrm>
            <a:off x="0" y="0"/>
            <a:ext cx="12192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a new deployment for running nginx with the following parameters.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Run this deployment under kdpd002021 namespace.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The namespace has already been created.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Name the deployment </a:t>
            </a:r>
            <a:r>
              <a:rPr lang="en-US" sz="2400" b="1" dirty="0">
                <a:solidFill>
                  <a:schemeClr val="accent2"/>
                </a:solidFill>
              </a:rPr>
              <a:t>nginx</a:t>
            </a:r>
            <a:r>
              <a:rPr lang="en-US" sz="2400" dirty="0">
                <a:solidFill>
                  <a:schemeClr val="bg1"/>
                </a:solidFill>
              </a:rPr>
              <a:t> and configure with </a:t>
            </a:r>
            <a:r>
              <a:rPr lang="en-US" sz="2400" b="1" dirty="0">
                <a:solidFill>
                  <a:schemeClr val="accent2"/>
                </a:solidFill>
              </a:rPr>
              <a:t>5 replicas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</a:rPr>
              <a:t>Configure the pod with a container image of</a:t>
            </a:r>
            <a:r>
              <a:rPr lang="en-US" sz="2000" b="1" dirty="0">
                <a:solidFill>
                  <a:schemeClr val="accent2"/>
                </a:solidFill>
              </a:rPr>
              <a:t> nginx:1.13.7-alpine</a:t>
            </a:r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- Set an environment variable of </a:t>
            </a:r>
            <a:r>
              <a:rPr lang="en-US" sz="2400" dirty="0" err="1">
                <a:solidFill>
                  <a:schemeClr val="accent2"/>
                </a:solidFill>
              </a:rPr>
              <a:t>NGINX_Port</a:t>
            </a:r>
            <a:r>
              <a:rPr lang="en-US" sz="2400" dirty="0">
                <a:solidFill>
                  <a:schemeClr val="accent2"/>
                </a:solidFill>
              </a:rPr>
              <a:t>=8000 </a:t>
            </a:r>
            <a:r>
              <a:rPr lang="en-US" sz="2400" dirty="0">
                <a:solidFill>
                  <a:schemeClr val="bg1"/>
                </a:solidFill>
              </a:rPr>
              <a:t>and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also expose that port for the container above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  Kubernetes.io-&gt; Search --&gt; deployment and the copy the deployment yaml file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</a:rPr>
              <a:t>kubectl create -f q10-deployment.yaml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12FE7-5115-FF05-C72A-0B0094D7C897}"/>
              </a:ext>
            </a:extLst>
          </p:cNvPr>
          <p:cNvSpPr/>
          <p:nvPr/>
        </p:nvSpPr>
        <p:spPr>
          <a:xfrm>
            <a:off x="8273142" y="406400"/>
            <a:ext cx="3918857" cy="645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apiVersion: apps/v1</a:t>
            </a:r>
          </a:p>
          <a:p>
            <a:r>
              <a:rPr lang="en-US" dirty="0">
                <a:solidFill>
                  <a:schemeClr val="bg1"/>
                </a:solidFill>
              </a:rPr>
              <a:t>kind: Deployment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nginx</a:t>
            </a:r>
          </a:p>
          <a:p>
            <a:r>
              <a:rPr lang="en-US" dirty="0">
                <a:solidFill>
                  <a:schemeClr val="bg1"/>
                </a:solidFill>
              </a:rPr>
              <a:t>  namespace: </a:t>
            </a:r>
            <a:r>
              <a:rPr lang="en-US" sz="1800" dirty="0">
                <a:solidFill>
                  <a:schemeClr val="bg1"/>
                </a:solidFill>
              </a:rPr>
              <a:t>kdpd002021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replicas: 5</a:t>
            </a:r>
          </a:p>
          <a:p>
            <a:r>
              <a:rPr lang="en-US" dirty="0">
                <a:solidFill>
                  <a:schemeClr val="bg1"/>
                </a:solidFill>
              </a:rPr>
              <a:t>  selector:</a:t>
            </a:r>
          </a:p>
          <a:p>
            <a:r>
              <a:rPr lang="en-US" dirty="0">
                <a:solidFill>
                  <a:schemeClr val="bg1"/>
                </a:solidFill>
              </a:rPr>
              <a:t>    matchLabels:</a:t>
            </a:r>
          </a:p>
          <a:p>
            <a:r>
              <a:rPr lang="en-US" dirty="0">
                <a:solidFill>
                  <a:schemeClr val="bg1"/>
                </a:solidFill>
              </a:rPr>
              <a:t>      app: nginx</a:t>
            </a:r>
          </a:p>
          <a:p>
            <a:r>
              <a:rPr lang="en-US" dirty="0">
                <a:solidFill>
                  <a:schemeClr val="bg1"/>
                </a:solidFill>
              </a:rPr>
              <a:t>  template:</a:t>
            </a:r>
          </a:p>
          <a:p>
            <a:r>
              <a:rPr lang="en-US" dirty="0">
                <a:solidFill>
                  <a:schemeClr val="bg1"/>
                </a:solidFill>
              </a:rPr>
              <a:t>    metadata:</a:t>
            </a:r>
          </a:p>
          <a:p>
            <a:r>
              <a:rPr lang="en-US" dirty="0">
                <a:solidFill>
                  <a:schemeClr val="bg1"/>
                </a:solidFill>
              </a:rPr>
              <a:t>      labels:</a:t>
            </a:r>
          </a:p>
          <a:p>
            <a:r>
              <a:rPr lang="en-US" dirty="0">
                <a:solidFill>
                  <a:schemeClr val="bg1"/>
                </a:solidFill>
              </a:rPr>
              <a:t>        app: nginx</a:t>
            </a:r>
          </a:p>
          <a:p>
            <a:r>
              <a:rPr lang="en-US" dirty="0">
                <a:solidFill>
                  <a:schemeClr val="bg1"/>
                </a:solidFill>
              </a:rPr>
              <a:t>    spec:</a:t>
            </a:r>
          </a:p>
          <a:p>
            <a:r>
              <a:rPr lang="en-US" dirty="0">
                <a:solidFill>
                  <a:schemeClr val="bg1"/>
                </a:solidFill>
              </a:rPr>
              <a:t>      containers:</a:t>
            </a:r>
          </a:p>
          <a:p>
            <a:r>
              <a:rPr lang="en-US" dirty="0">
                <a:solidFill>
                  <a:schemeClr val="bg1"/>
                </a:solidFill>
              </a:rPr>
              <a:t>      - name: nginx</a:t>
            </a:r>
          </a:p>
          <a:p>
            <a:r>
              <a:rPr lang="en-US" dirty="0">
                <a:solidFill>
                  <a:schemeClr val="bg1"/>
                </a:solidFill>
              </a:rPr>
              <a:t>        image: nginx:1.13.7-alpine</a:t>
            </a:r>
          </a:p>
          <a:p>
            <a:r>
              <a:rPr lang="en-US" dirty="0">
                <a:solidFill>
                  <a:schemeClr val="bg1"/>
                </a:solidFill>
              </a:rPr>
              <a:t>        env:</a:t>
            </a:r>
          </a:p>
          <a:p>
            <a:r>
              <a:rPr lang="en-US" dirty="0">
                <a:solidFill>
                  <a:schemeClr val="bg1"/>
                </a:solidFill>
              </a:rPr>
              <a:t>        - name: NGINX_PORT</a:t>
            </a:r>
          </a:p>
          <a:p>
            <a:r>
              <a:rPr lang="en-US" dirty="0">
                <a:solidFill>
                  <a:schemeClr val="bg1"/>
                </a:solidFill>
              </a:rPr>
              <a:t>           value" "8000"</a:t>
            </a:r>
          </a:p>
          <a:p>
            <a:r>
              <a:rPr lang="en-US" dirty="0">
                <a:solidFill>
                  <a:schemeClr val="bg1"/>
                </a:solidFill>
              </a:rPr>
              <a:t>        ports:</a:t>
            </a:r>
          </a:p>
          <a:p>
            <a:r>
              <a:rPr lang="en-US" dirty="0">
                <a:solidFill>
                  <a:schemeClr val="bg1"/>
                </a:solidFill>
              </a:rPr>
              <a:t>        - </a:t>
            </a:r>
            <a:r>
              <a:rPr lang="en-US" dirty="0" err="1">
                <a:solidFill>
                  <a:schemeClr val="bg1"/>
                </a:solidFill>
              </a:rPr>
              <a:t>containerPort</a:t>
            </a:r>
            <a:r>
              <a:rPr lang="en-US" dirty="0">
                <a:solidFill>
                  <a:schemeClr val="bg1"/>
                </a:solidFill>
              </a:rPr>
              <a:t>: 8000</a:t>
            </a:r>
          </a:p>
        </p:txBody>
      </p:sp>
    </p:spTree>
    <p:extLst>
      <p:ext uri="{BB962C8B-B14F-4D97-AF65-F5344CB8AC3E}">
        <p14:creationId xmlns:p14="http://schemas.microsoft.com/office/powerpoint/2010/main" val="19051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9B5-6F03-630F-EA36-2793F5C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</a:t>
            </a:r>
            <a:r>
              <a:rPr lang="en-US" b="1" dirty="0">
                <a:solidFill>
                  <a:schemeClr val="bg1"/>
                </a:solidFill>
              </a:rPr>
              <a:t>Application Design and Build  20%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4324-37A5-B7A1-30B9-56C414AE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825625"/>
            <a:ext cx="119670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Define, build and modify container images</a:t>
            </a:r>
          </a:p>
          <a:p>
            <a:r>
              <a:rPr lang="en-US" dirty="0">
                <a:solidFill>
                  <a:schemeClr val="bg1"/>
                </a:solidFill>
              </a:rPr>
              <a:t>Choose and use the right workload resource (Deployment, DaemonSet, </a:t>
            </a:r>
            <a:r>
              <a:rPr lang="en-US" dirty="0" err="1">
                <a:solidFill>
                  <a:schemeClr val="bg1"/>
                </a:solidFill>
              </a:rPr>
              <a:t>CronJob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multi-container Pod design patterns (e.g. sidecar, init and others)</a:t>
            </a:r>
          </a:p>
          <a:p>
            <a:r>
              <a:rPr lang="en-US" dirty="0">
                <a:solidFill>
                  <a:schemeClr val="bg1"/>
                </a:solidFill>
              </a:rPr>
              <a:t>Utilize persistent and ephemeral volumes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2BA75-BC0E-EE8E-9F9F-ED2558FBD2A6}"/>
              </a:ext>
            </a:extLst>
          </p:cNvPr>
          <p:cNvSpPr/>
          <p:nvPr/>
        </p:nvSpPr>
        <p:spPr>
          <a:xfrm>
            <a:off x="264640" y="2217511"/>
            <a:ext cx="10751703" cy="10046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9B5-6F03-630F-EA36-2793F5C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</a:t>
            </a:r>
            <a:r>
              <a:rPr lang="en-US" b="1" dirty="0">
                <a:solidFill>
                  <a:schemeClr val="bg1"/>
                </a:solidFill>
              </a:rPr>
              <a:t>Application Design and Build  20%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4324-37A5-B7A1-30B9-56C414AE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825625"/>
            <a:ext cx="119670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Define, build and modify container images</a:t>
            </a:r>
          </a:p>
          <a:p>
            <a:r>
              <a:rPr lang="en-US" dirty="0">
                <a:solidFill>
                  <a:schemeClr val="bg1"/>
                </a:solidFill>
              </a:rPr>
              <a:t>Choose and use the right workload resource (Deployment, DaemonSet, </a:t>
            </a:r>
            <a:r>
              <a:rPr lang="en-US" dirty="0" err="1">
                <a:solidFill>
                  <a:schemeClr val="bg1"/>
                </a:solidFill>
              </a:rPr>
              <a:t>CronJob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multi-container Pod design patterns (e.g. sidecar, init and others)</a:t>
            </a:r>
          </a:p>
          <a:p>
            <a:r>
              <a:rPr lang="en-US" dirty="0">
                <a:solidFill>
                  <a:schemeClr val="bg1"/>
                </a:solidFill>
              </a:rPr>
              <a:t>Utilize persistent and ephemeral volumes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2BA75-BC0E-EE8E-9F9F-ED2558FBD2A6}"/>
              </a:ext>
            </a:extLst>
          </p:cNvPr>
          <p:cNvSpPr/>
          <p:nvPr/>
        </p:nvSpPr>
        <p:spPr>
          <a:xfrm>
            <a:off x="264640" y="3110706"/>
            <a:ext cx="11404845" cy="63658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405AF-65B4-3B21-58EB-DB0A00201929}"/>
              </a:ext>
            </a:extLst>
          </p:cNvPr>
          <p:cNvSpPr txBox="1"/>
          <p:nvPr/>
        </p:nvSpPr>
        <p:spPr>
          <a:xfrm>
            <a:off x="0" y="93345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Given a container that writes a log file in format A and a container that converts logs files form </a:t>
            </a:r>
            <a:r>
              <a:rPr lang="en-US" dirty="0" err="1">
                <a:solidFill>
                  <a:schemeClr val="bg1"/>
                </a:solidFill>
              </a:rPr>
              <a:t>fromatA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dirty="0" err="1">
                <a:solidFill>
                  <a:schemeClr val="bg1"/>
                </a:solidFill>
              </a:rPr>
              <a:t>foramtB</a:t>
            </a:r>
            <a:r>
              <a:rPr lang="en-US" dirty="0">
                <a:solidFill>
                  <a:schemeClr val="bg1"/>
                </a:solidFill>
              </a:rPr>
              <a:t>, create a deployment that runs both containers such that the log files from the first container are converted by the second container, emitting logs in </a:t>
            </a:r>
            <a:r>
              <a:rPr lang="en-US" dirty="0" err="1">
                <a:solidFill>
                  <a:schemeClr val="bg1"/>
                </a:solidFill>
              </a:rPr>
              <a:t>formatB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- Create a deployment named deployment-007 in default namespace, that- includes image </a:t>
            </a:r>
            <a:r>
              <a:rPr lang="en-US" b="1" dirty="0">
                <a:solidFill>
                  <a:schemeClr val="accent4"/>
                </a:solidFill>
              </a:rPr>
              <a:t>busybox:1.28  </a:t>
            </a:r>
            <a:r>
              <a:rPr lang="en-US" dirty="0">
                <a:solidFill>
                  <a:schemeClr val="bg1"/>
                </a:solidFill>
              </a:rPr>
              <a:t>container, named </a:t>
            </a:r>
            <a:r>
              <a:rPr lang="en-US" b="1" dirty="0">
                <a:solidFill>
                  <a:schemeClr val="accent4"/>
                </a:solidFill>
              </a:rPr>
              <a:t>web-one</a:t>
            </a:r>
          </a:p>
          <a:p>
            <a:r>
              <a:rPr lang="en-US" dirty="0">
                <a:solidFill>
                  <a:schemeClr val="bg1"/>
                </a:solidFill>
              </a:rPr>
              <a:t>- Includes a sidecar busybox:1.28 container, named </a:t>
            </a:r>
            <a:r>
              <a:rPr lang="en-US" b="1" dirty="0">
                <a:solidFill>
                  <a:schemeClr val="accent4"/>
                </a:solidFill>
              </a:rPr>
              <a:t>sidecar-two</a:t>
            </a:r>
          </a:p>
          <a:p>
            <a:r>
              <a:rPr lang="en-US" dirty="0">
                <a:solidFill>
                  <a:schemeClr val="bg1"/>
                </a:solidFill>
              </a:rPr>
              <a:t>- Mounts a share volume </a:t>
            </a:r>
            <a:r>
              <a:rPr lang="en-US" b="1" dirty="0">
                <a:solidFill>
                  <a:schemeClr val="accent4"/>
                </a:solidFill>
              </a:rPr>
              <a:t>/</a:t>
            </a:r>
            <a:r>
              <a:rPr lang="en-US" b="1" dirty="0" err="1">
                <a:solidFill>
                  <a:schemeClr val="accent4"/>
                </a:solidFill>
              </a:rPr>
              <a:t>tmp</a:t>
            </a:r>
            <a:r>
              <a:rPr lang="en-US" b="1" dirty="0">
                <a:solidFill>
                  <a:schemeClr val="accent4"/>
                </a:solidFill>
              </a:rPr>
              <a:t>/log </a:t>
            </a:r>
            <a:r>
              <a:rPr lang="en-US" dirty="0">
                <a:solidFill>
                  <a:schemeClr val="bg1"/>
                </a:solidFill>
              </a:rPr>
              <a:t>on both containers, which does not persist when the pod is deleted.</a:t>
            </a:r>
          </a:p>
          <a:p>
            <a:r>
              <a:rPr lang="en-US" dirty="0">
                <a:solidFill>
                  <a:schemeClr val="bg1"/>
                </a:solidFill>
              </a:rPr>
              <a:t>- Instruct the </a:t>
            </a:r>
            <a:r>
              <a:rPr lang="en-US" b="1" dirty="0">
                <a:solidFill>
                  <a:schemeClr val="accent4"/>
                </a:solidFill>
              </a:rPr>
              <a:t>web-one</a:t>
            </a:r>
            <a:r>
              <a:rPr lang="en-US" dirty="0">
                <a:solidFill>
                  <a:schemeClr val="bg1"/>
                </a:solidFill>
              </a:rPr>
              <a:t> container to run the command</a:t>
            </a:r>
          </a:p>
          <a:p>
            <a:r>
              <a:rPr lang="en-US" dirty="0">
                <a:solidFill>
                  <a:schemeClr val="bg1"/>
                </a:solidFill>
              </a:rPr>
              <a:t>---</a:t>
            </a:r>
          </a:p>
          <a:p>
            <a:r>
              <a:rPr lang="en-US" b="1" dirty="0">
                <a:solidFill>
                  <a:schemeClr val="accent4"/>
                </a:solidFill>
              </a:rPr>
              <a:t>while true; do </a:t>
            </a:r>
          </a:p>
          <a:p>
            <a:r>
              <a:rPr lang="en-US" b="1" dirty="0">
                <a:solidFill>
                  <a:schemeClr val="accent4"/>
                </a:solidFill>
              </a:rPr>
              <a:t>echo "i luv </a:t>
            </a:r>
            <a:r>
              <a:rPr lang="en-US" b="1" dirty="0" err="1">
                <a:solidFill>
                  <a:schemeClr val="accent4"/>
                </a:solidFill>
              </a:rPr>
              <a:t>cncf</a:t>
            </a:r>
            <a:r>
              <a:rPr lang="en-US" b="1" dirty="0">
                <a:solidFill>
                  <a:schemeClr val="accent4"/>
                </a:solidFill>
              </a:rPr>
              <a:t>" &gt;&gt; /</a:t>
            </a:r>
            <a:r>
              <a:rPr lang="en-US" b="1" dirty="0" err="1">
                <a:solidFill>
                  <a:schemeClr val="accent4"/>
                </a:solidFill>
              </a:rPr>
              <a:t>tmp</a:t>
            </a:r>
            <a:r>
              <a:rPr lang="en-US" b="1" dirty="0">
                <a:solidFill>
                  <a:schemeClr val="accent4"/>
                </a:solidFill>
              </a:rPr>
              <a:t>/log/input.log; </a:t>
            </a:r>
          </a:p>
          <a:p>
            <a:r>
              <a:rPr lang="en-US" b="1" dirty="0">
                <a:solidFill>
                  <a:schemeClr val="accent4"/>
                </a:solidFill>
              </a:rPr>
              <a:t>sleep 10;</a:t>
            </a:r>
          </a:p>
          <a:p>
            <a:r>
              <a:rPr lang="en-US" b="1" dirty="0">
                <a:solidFill>
                  <a:schemeClr val="accent4"/>
                </a:solidFill>
              </a:rPr>
              <a:t>done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which should output logs to </a:t>
            </a:r>
            <a:r>
              <a:rPr lang="en-US" b="1" dirty="0">
                <a:solidFill>
                  <a:schemeClr val="accent4"/>
                </a:solidFill>
              </a:rPr>
              <a:t>/</a:t>
            </a:r>
            <a:r>
              <a:rPr lang="en-US" b="1" dirty="0" err="1">
                <a:solidFill>
                  <a:schemeClr val="accent4"/>
                </a:solidFill>
              </a:rPr>
              <a:t>tmp</a:t>
            </a:r>
            <a:r>
              <a:rPr lang="en-US" b="1" dirty="0">
                <a:solidFill>
                  <a:schemeClr val="accent4"/>
                </a:solidFill>
              </a:rPr>
              <a:t>/log/input.log </a:t>
            </a:r>
            <a:r>
              <a:rPr lang="en-US" dirty="0">
                <a:solidFill>
                  <a:schemeClr val="bg1"/>
                </a:solidFill>
              </a:rPr>
              <a:t>in plain text format with example values.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  Google--&gt; Kubernetes.io --&gt; Search --&gt; side car --&gt; Logging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9774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355888-BFE6-6B12-FA8C-20E4E1DE39DB}"/>
              </a:ext>
            </a:extLst>
          </p:cNvPr>
          <p:cNvSpPr txBox="1"/>
          <p:nvPr/>
        </p:nvSpPr>
        <p:spPr>
          <a:xfrm>
            <a:off x="253767" y="182342"/>
            <a:ext cx="1050930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[root@master1 ~]# </a:t>
            </a:r>
            <a:r>
              <a:rPr lang="en-US" sz="1400" dirty="0">
                <a:solidFill>
                  <a:schemeClr val="accent2"/>
                </a:solidFill>
              </a:rPr>
              <a:t>kubectl create deployment deployment-007 --image=busybox:1.28 -o yaml --dry-run=client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apiVersion: apps/v1</a:t>
            </a:r>
          </a:p>
          <a:p>
            <a:r>
              <a:rPr lang="en-US" sz="1400" dirty="0">
                <a:solidFill>
                  <a:schemeClr val="bg1"/>
                </a:solidFill>
              </a:rPr>
              <a:t>kind: Deployment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metadata: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err="1">
                <a:solidFill>
                  <a:schemeClr val="bg1"/>
                </a:solidFill>
              </a:rPr>
              <a:t>creationTimestamp</a:t>
            </a:r>
            <a:r>
              <a:rPr lang="en-US" sz="1400" dirty="0">
                <a:solidFill>
                  <a:schemeClr val="bg1"/>
                </a:solidFill>
              </a:rPr>
              <a:t>: null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labels: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app: deployment-007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name: deployment-007</a:t>
            </a:r>
          </a:p>
          <a:p>
            <a:r>
              <a:rPr lang="en-US" sz="1400" dirty="0">
                <a:solidFill>
                  <a:schemeClr val="bg1"/>
                </a:solidFill>
              </a:rPr>
              <a:t>spec: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replicas: 1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selector: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matchLabels: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app: deployment-007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strategy: {}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template: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metadata: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 err="1">
                <a:solidFill>
                  <a:schemeClr val="bg1"/>
                </a:solidFill>
              </a:rPr>
              <a:t>creationTimestamp</a:t>
            </a:r>
            <a:r>
              <a:rPr lang="en-US" sz="1400" dirty="0">
                <a:solidFill>
                  <a:schemeClr val="bg1"/>
                </a:solidFill>
              </a:rPr>
              <a:t>: null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labels: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app: deployment-007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spec: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containers: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- image: busybox:1.28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name: </a:t>
            </a:r>
            <a:r>
              <a:rPr lang="en-US" sz="1400" dirty="0" err="1">
                <a:solidFill>
                  <a:schemeClr val="bg1"/>
                </a:solidFill>
              </a:rPr>
              <a:t>busybox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resources: {}</a:t>
            </a:r>
          </a:p>
          <a:p>
            <a:r>
              <a:rPr lang="en-US" sz="1400" dirty="0">
                <a:solidFill>
                  <a:schemeClr val="bg1"/>
                </a:solidFill>
              </a:rPr>
              <a:t>status: {}</a:t>
            </a:r>
          </a:p>
          <a:p>
            <a:r>
              <a:rPr lang="en-US" sz="1400" dirty="0">
                <a:solidFill>
                  <a:schemeClr val="bg1"/>
                </a:solidFill>
              </a:rPr>
              <a:t>[root@master1 ~]# </a:t>
            </a:r>
          </a:p>
        </p:txBody>
      </p:sp>
    </p:spTree>
    <p:extLst>
      <p:ext uri="{BB962C8B-B14F-4D97-AF65-F5344CB8AC3E}">
        <p14:creationId xmlns:p14="http://schemas.microsoft.com/office/powerpoint/2010/main" val="27348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67BA5F-DB88-8383-9FDF-2D28F4176465}"/>
              </a:ext>
            </a:extLst>
          </p:cNvPr>
          <p:cNvSpPr/>
          <p:nvPr/>
        </p:nvSpPr>
        <p:spPr>
          <a:xfrm>
            <a:off x="91440" y="57150"/>
            <a:ext cx="6092190" cy="6743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CDCD"/>
                </a:solidFill>
                <a:latin typeface="D"/>
              </a:rPr>
              <a:t>apiVersion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apps/v1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00CDCD"/>
                </a:solidFill>
                <a:latin typeface="D"/>
              </a:rPr>
              <a:t>kind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Deployment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00CDCD"/>
                </a:solidFill>
                <a:latin typeface="D"/>
              </a:rPr>
              <a:t>metadata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creationTimestamp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null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labels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app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deployment-007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deployment-007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00CDCD"/>
                </a:solidFill>
                <a:latin typeface="D"/>
              </a:rPr>
              <a:t>spec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replicas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1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selector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matchLabels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app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deployment-007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strategy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{}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template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metadata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creationTimestamp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null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labels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app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deployment-007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spec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containers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C8AF00"/>
                </a:solidFill>
                <a:latin typeface="D"/>
              </a:rPr>
              <a:t>-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image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busybox:1.28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web-one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resources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{}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args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[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/bin/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sh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, -c, 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'while true; do echo "i luv </a:t>
            </a:r>
            <a:r>
              <a:rPr lang="en-US" sz="1100" dirty="0" err="1">
                <a:solidFill>
                  <a:srgbClr val="BB0000"/>
                </a:solidFill>
                <a:latin typeface="D"/>
              </a:rPr>
              <a:t>cncf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" &gt;&gt; /</a:t>
            </a:r>
            <a:r>
              <a:rPr lang="en-US" sz="1100" dirty="0" err="1">
                <a:solidFill>
                  <a:srgbClr val="BB0000"/>
                </a:solidFill>
                <a:latin typeface="D"/>
              </a:rPr>
              <a:t>tmp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/log/input.log; sleep 10; done'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]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volumeMounts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C8AF00"/>
                </a:solidFill>
                <a:latin typeface="D"/>
              </a:rPr>
              <a:t>-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varlog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latin typeface="D"/>
              </a:rPr>
              <a:t>mount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Path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/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tmp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/log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C8AF00"/>
                </a:solidFill>
                <a:latin typeface="D"/>
              </a:rPr>
              <a:t>-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image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busybox:1.28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sidecar-two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resources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{}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args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[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/bin/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sh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, -c, 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'tail -n+1 -F /</a:t>
            </a:r>
            <a:r>
              <a:rPr lang="en-US" sz="1100" dirty="0" err="1">
                <a:solidFill>
                  <a:srgbClr val="BB0000"/>
                </a:solidFill>
                <a:latin typeface="D"/>
              </a:rPr>
              <a:t>tmp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/log/input.log'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]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volumeMounts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C8AF00"/>
                </a:solidFill>
                <a:latin typeface="D"/>
              </a:rPr>
              <a:t>-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varlog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latin typeface="D"/>
              </a:rPr>
              <a:t>mount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Path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/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tmp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/log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volumes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C8AF00"/>
                </a:solidFill>
                <a:latin typeface="D"/>
              </a:rPr>
              <a:t>-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varlog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emptyDir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{}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59DF2-3954-4885-7483-9CA0CCCE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36" y="188373"/>
            <a:ext cx="4538382" cy="64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2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9B5-6F03-630F-EA36-2793F5C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</a:t>
            </a:r>
            <a:r>
              <a:rPr lang="en-US" b="1" dirty="0">
                <a:solidFill>
                  <a:schemeClr val="bg1"/>
                </a:solidFill>
              </a:rPr>
              <a:t>Application Design and Build  20%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4324-37A5-B7A1-30B9-56C414AE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825625"/>
            <a:ext cx="119670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Define, build and modify container images</a:t>
            </a:r>
          </a:p>
          <a:p>
            <a:r>
              <a:rPr lang="en-US" dirty="0">
                <a:solidFill>
                  <a:schemeClr val="bg1"/>
                </a:solidFill>
              </a:rPr>
              <a:t>Choose and use the right workload resource (Deployment, DaemonSet, </a:t>
            </a:r>
            <a:r>
              <a:rPr lang="en-US" dirty="0" err="1">
                <a:solidFill>
                  <a:schemeClr val="bg1"/>
                </a:solidFill>
              </a:rPr>
              <a:t>CronJob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multi-container Pod design patterns (e.g. sidecar, init and others)</a:t>
            </a:r>
          </a:p>
          <a:p>
            <a:r>
              <a:rPr lang="en-US" dirty="0">
                <a:solidFill>
                  <a:schemeClr val="bg1"/>
                </a:solidFill>
              </a:rPr>
              <a:t>Utilize persistent and ephemeral volumes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2BA75-BC0E-EE8E-9F9F-ED2558FBD2A6}"/>
              </a:ext>
            </a:extLst>
          </p:cNvPr>
          <p:cNvSpPr/>
          <p:nvPr/>
        </p:nvSpPr>
        <p:spPr>
          <a:xfrm>
            <a:off x="264640" y="3110706"/>
            <a:ext cx="11404845" cy="63658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9B5-6F03-630F-EA36-2793F5C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</a:t>
            </a:r>
            <a:r>
              <a:rPr lang="en-US" b="1" dirty="0">
                <a:solidFill>
                  <a:schemeClr val="bg1"/>
                </a:solidFill>
              </a:rPr>
              <a:t>Application Design and Build  20%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4324-37A5-B7A1-30B9-56C414AE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825625"/>
            <a:ext cx="119670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Define, build and modify container images</a:t>
            </a:r>
          </a:p>
          <a:p>
            <a:r>
              <a:rPr lang="en-US" dirty="0">
                <a:solidFill>
                  <a:schemeClr val="bg1"/>
                </a:solidFill>
              </a:rPr>
              <a:t>Choose and use the right workload resource (Deployment, DaemonSet, </a:t>
            </a:r>
            <a:r>
              <a:rPr lang="en-US" dirty="0" err="1">
                <a:solidFill>
                  <a:schemeClr val="bg1"/>
                </a:solidFill>
              </a:rPr>
              <a:t>CronJob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multi-container Pod design patterns (e.g. sidecar, init and others)</a:t>
            </a:r>
          </a:p>
          <a:p>
            <a:r>
              <a:rPr lang="en-US" dirty="0">
                <a:solidFill>
                  <a:schemeClr val="bg1"/>
                </a:solidFill>
              </a:rPr>
              <a:t>Utilize persistent and ephemeral volumes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2BA75-BC0E-EE8E-9F9F-ED2558FBD2A6}"/>
              </a:ext>
            </a:extLst>
          </p:cNvPr>
          <p:cNvSpPr/>
          <p:nvPr/>
        </p:nvSpPr>
        <p:spPr>
          <a:xfrm>
            <a:off x="221099" y="3683000"/>
            <a:ext cx="6571588" cy="63658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16E794-FA85-F93E-3EC6-3FC8DE381001}"/>
              </a:ext>
            </a:extLst>
          </p:cNvPr>
          <p:cNvSpPr txBox="1"/>
          <p:nvPr/>
        </p:nvSpPr>
        <p:spPr>
          <a:xfrm>
            <a:off x="0" y="172024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Q: you need to create a ConfigMap and consume the ConfigMap in a pod using a volume mount. Please complete the following.</a:t>
            </a:r>
          </a:p>
          <a:p>
            <a:r>
              <a:rPr lang="en-US" dirty="0">
                <a:solidFill>
                  <a:schemeClr val="bg1"/>
                </a:solidFill>
              </a:rPr>
              <a:t>- Create a </a:t>
            </a:r>
            <a:r>
              <a:rPr lang="en-US" dirty="0" err="1">
                <a:solidFill>
                  <a:schemeClr val="bg1"/>
                </a:solidFill>
              </a:rPr>
              <a:t>ConfigMAP</a:t>
            </a:r>
            <a:r>
              <a:rPr lang="en-US" dirty="0">
                <a:solidFill>
                  <a:schemeClr val="bg1"/>
                </a:solidFill>
              </a:rPr>
              <a:t> named </a:t>
            </a:r>
            <a:r>
              <a:rPr lang="en-US" dirty="0">
                <a:solidFill>
                  <a:schemeClr val="accent2"/>
                </a:solidFill>
              </a:rPr>
              <a:t>my-config</a:t>
            </a:r>
            <a:r>
              <a:rPr lang="en-US" dirty="0">
                <a:solidFill>
                  <a:schemeClr val="bg1"/>
                </a:solidFill>
              </a:rPr>
              <a:t> containing the key/value pare. </a:t>
            </a:r>
            <a:r>
              <a:rPr lang="en-US" dirty="0">
                <a:solidFill>
                  <a:schemeClr val="accent2"/>
                </a:solidFill>
              </a:rPr>
              <a:t>Key3/value2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- Create a pod named </a:t>
            </a:r>
            <a:r>
              <a:rPr lang="en-US" dirty="0">
                <a:solidFill>
                  <a:schemeClr val="accent2"/>
                </a:solidFill>
              </a:rPr>
              <a:t>nginx-</a:t>
            </a:r>
            <a:r>
              <a:rPr lang="en-US" dirty="0" err="1">
                <a:solidFill>
                  <a:schemeClr val="accent2"/>
                </a:solidFill>
              </a:rPr>
              <a:t>configmap</a:t>
            </a:r>
            <a:r>
              <a:rPr lang="en-US" dirty="0">
                <a:solidFill>
                  <a:schemeClr val="bg1"/>
                </a:solidFill>
              </a:rPr>
              <a:t> containing a single container using the </a:t>
            </a:r>
            <a:r>
              <a:rPr lang="en-US" dirty="0">
                <a:solidFill>
                  <a:schemeClr val="accent2"/>
                </a:solidFill>
              </a:rPr>
              <a:t>nginx</a:t>
            </a:r>
            <a:r>
              <a:rPr lang="en-US" dirty="0">
                <a:solidFill>
                  <a:schemeClr val="bg1"/>
                </a:solidFill>
              </a:rPr>
              <a:t> image and mount the key you just created into the pod under directory </a:t>
            </a:r>
            <a:r>
              <a:rPr lang="en-US" dirty="0">
                <a:solidFill>
                  <a:schemeClr val="accent2"/>
                </a:solidFill>
              </a:rPr>
              <a:t>/some/path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create </a:t>
            </a:r>
            <a:r>
              <a:rPr lang="en-US" dirty="0" err="1">
                <a:solidFill>
                  <a:schemeClr val="bg1"/>
                </a:solidFill>
              </a:rPr>
              <a:t>configmap</a:t>
            </a:r>
            <a:r>
              <a:rPr lang="en-US" dirty="0">
                <a:solidFill>
                  <a:schemeClr val="bg1"/>
                </a:solidFill>
              </a:rPr>
              <a:t> my-config --from-literal=key3=value2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kubectl create -f q4.pod.yaml </a:t>
            </a:r>
          </a:p>
          <a:p>
            <a:r>
              <a:rPr lang="en-US" dirty="0">
                <a:solidFill>
                  <a:schemeClr val="bg1"/>
                </a:solidFill>
              </a:rPr>
              <a:t>kubectl get po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8B1D85-148E-1A38-B6B3-7FECEF40B57F}"/>
              </a:ext>
            </a:extLst>
          </p:cNvPr>
          <p:cNvSpPr/>
          <p:nvPr/>
        </p:nvSpPr>
        <p:spPr>
          <a:xfrm>
            <a:off x="6845300" y="1625600"/>
            <a:ext cx="5346700" cy="523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cat &gt; q4.pod.yaml</a:t>
            </a:r>
          </a:p>
          <a:p>
            <a:r>
              <a:rPr lang="en-US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dirty="0">
                <a:solidFill>
                  <a:schemeClr val="bg1"/>
                </a:solidFill>
              </a:rPr>
              <a:t>kind: Pod</a:t>
            </a:r>
          </a:p>
          <a:p>
            <a:r>
              <a:rPr lang="en-US" dirty="0">
                <a:solidFill>
                  <a:schemeClr val="bg1"/>
                </a:solidFill>
              </a:rPr>
              <a:t>metadata:</a:t>
            </a:r>
          </a:p>
          <a:p>
            <a:r>
              <a:rPr lang="en-US" dirty="0">
                <a:solidFill>
                  <a:schemeClr val="bg1"/>
                </a:solidFill>
              </a:rPr>
              <a:t>  name: nginx-</a:t>
            </a:r>
            <a:r>
              <a:rPr lang="en-US" dirty="0" err="1">
                <a:solidFill>
                  <a:schemeClr val="bg1"/>
                </a:solidFill>
              </a:rPr>
              <a:t>configmap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spec:</a:t>
            </a:r>
          </a:p>
          <a:p>
            <a:r>
              <a:rPr lang="en-US" dirty="0">
                <a:solidFill>
                  <a:schemeClr val="bg1"/>
                </a:solidFill>
              </a:rPr>
              <a:t>  containers:</a:t>
            </a:r>
          </a:p>
          <a:p>
            <a:r>
              <a:rPr lang="en-US" dirty="0">
                <a:solidFill>
                  <a:schemeClr val="bg1"/>
                </a:solidFill>
              </a:rPr>
              <a:t>  - name: </a:t>
            </a:r>
            <a:r>
              <a:rPr lang="en-US" dirty="0" err="1">
                <a:solidFill>
                  <a:schemeClr val="bg1"/>
                </a:solidFill>
              </a:rPr>
              <a:t>mypod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image: nginx</a:t>
            </a:r>
          </a:p>
          <a:p>
            <a:r>
              <a:rPr lang="en-US" dirty="0">
                <a:solidFill>
                  <a:schemeClr val="bg1"/>
                </a:solidFill>
              </a:rPr>
              <a:t>    volumeMounts:</a:t>
            </a:r>
          </a:p>
          <a:p>
            <a:r>
              <a:rPr lang="en-US" dirty="0">
                <a:solidFill>
                  <a:schemeClr val="bg1"/>
                </a:solidFill>
              </a:rPr>
              <a:t>    - name: foo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mountPath</a:t>
            </a:r>
            <a:r>
              <a:rPr lang="en-US" dirty="0">
                <a:solidFill>
                  <a:schemeClr val="bg1"/>
                </a:solidFill>
              </a:rPr>
              <a:t>: "/some/path"</a:t>
            </a:r>
          </a:p>
          <a:p>
            <a:r>
              <a:rPr lang="en-US" dirty="0">
                <a:solidFill>
                  <a:schemeClr val="bg1"/>
                </a:solidFill>
              </a:rPr>
              <a:t>  volumes:</a:t>
            </a:r>
          </a:p>
          <a:p>
            <a:r>
              <a:rPr lang="en-US" dirty="0">
                <a:solidFill>
                  <a:schemeClr val="bg1"/>
                </a:solidFill>
              </a:rPr>
              <a:t>  - name: foo</a:t>
            </a:r>
          </a:p>
          <a:p>
            <a:r>
              <a:rPr lang="en-US" dirty="0">
                <a:solidFill>
                  <a:schemeClr val="bg1"/>
                </a:solidFill>
              </a:rPr>
              <a:t>    configMap:</a:t>
            </a:r>
          </a:p>
          <a:p>
            <a:r>
              <a:rPr lang="en-US" dirty="0">
                <a:solidFill>
                  <a:schemeClr val="bg1"/>
                </a:solidFill>
              </a:rPr>
              <a:t>      name: my-config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A276B-3BEA-0F45-5387-4BFDA3F34D7A}"/>
              </a:ext>
            </a:extLst>
          </p:cNvPr>
          <p:cNvSpPr/>
          <p:nvPr/>
        </p:nvSpPr>
        <p:spPr>
          <a:xfrm>
            <a:off x="660400" y="4165600"/>
            <a:ext cx="3467100" cy="1308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Solution: https://kubernetes.io/</a:t>
            </a:r>
          </a:p>
          <a:p>
            <a:r>
              <a:rPr lang="en-US" dirty="0">
                <a:solidFill>
                  <a:schemeClr val="bg1"/>
                </a:solidFill>
              </a:rPr>
              <a:t>click on documentation</a:t>
            </a:r>
          </a:p>
          <a:p>
            <a:r>
              <a:rPr lang="en-US" dirty="0">
                <a:solidFill>
                  <a:schemeClr val="bg1"/>
                </a:solidFill>
              </a:rPr>
              <a:t>search configMap</a:t>
            </a:r>
          </a:p>
        </p:txBody>
      </p:sp>
    </p:spTree>
    <p:extLst>
      <p:ext uri="{BB962C8B-B14F-4D97-AF65-F5344CB8AC3E}">
        <p14:creationId xmlns:p14="http://schemas.microsoft.com/office/powerpoint/2010/main" val="24517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9B5-6F03-630F-EA36-2793F5C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</a:t>
            </a:r>
            <a:r>
              <a:rPr lang="en-US" b="1" dirty="0">
                <a:solidFill>
                  <a:schemeClr val="bg1"/>
                </a:solidFill>
              </a:rPr>
              <a:t>Application Design and Build  20%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4324-37A5-B7A1-30B9-56C414AE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825625"/>
            <a:ext cx="119670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Define, build and modify container images</a:t>
            </a:r>
          </a:p>
          <a:p>
            <a:r>
              <a:rPr lang="en-US" dirty="0">
                <a:solidFill>
                  <a:schemeClr val="bg1"/>
                </a:solidFill>
              </a:rPr>
              <a:t>Choose and use the right workload resource (Deployment, DaemonSet, </a:t>
            </a:r>
            <a:r>
              <a:rPr lang="en-US" dirty="0" err="1">
                <a:solidFill>
                  <a:schemeClr val="bg1"/>
                </a:solidFill>
              </a:rPr>
              <a:t>CronJob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multi-container Pod design patterns (e.g. sidecar, init and others)</a:t>
            </a:r>
          </a:p>
          <a:p>
            <a:r>
              <a:rPr lang="en-US" dirty="0">
                <a:solidFill>
                  <a:schemeClr val="bg1"/>
                </a:solidFill>
              </a:rPr>
              <a:t>Utilize persistent and ephemeral volumes</a:t>
            </a:r>
          </a:p>
        </p:txBody>
      </p:sp>
    </p:spTree>
    <p:extLst>
      <p:ext uri="{BB962C8B-B14F-4D97-AF65-F5344CB8AC3E}">
        <p14:creationId xmlns:p14="http://schemas.microsoft.com/office/powerpoint/2010/main" val="1302597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9B5-6F03-630F-EA36-2793F5C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</a:t>
            </a:r>
            <a:r>
              <a:rPr lang="en-US" b="1" dirty="0">
                <a:solidFill>
                  <a:schemeClr val="bg1"/>
                </a:solidFill>
              </a:rPr>
              <a:t>Application Design and Build  20%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4324-37A5-B7A1-30B9-56C414AE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825625"/>
            <a:ext cx="119670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Define, build and modify container images</a:t>
            </a:r>
          </a:p>
          <a:p>
            <a:r>
              <a:rPr lang="en-US" dirty="0">
                <a:solidFill>
                  <a:schemeClr val="bg1"/>
                </a:solidFill>
              </a:rPr>
              <a:t>Choose and use the right workload resource (Deployment, DaemonSet, </a:t>
            </a:r>
            <a:r>
              <a:rPr lang="en-US" dirty="0" err="1">
                <a:solidFill>
                  <a:schemeClr val="bg1"/>
                </a:solidFill>
              </a:rPr>
              <a:t>CronJob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multi-container Pod design patterns (e.g. sidecar, init and others)</a:t>
            </a:r>
          </a:p>
          <a:p>
            <a:r>
              <a:rPr lang="en-US" dirty="0">
                <a:solidFill>
                  <a:schemeClr val="bg1"/>
                </a:solidFill>
              </a:rPr>
              <a:t>Utilize persistent and ephemeral volumes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A4A12-31FC-FC0F-D70D-28D6C7A59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7" y="4292826"/>
            <a:ext cx="2572827" cy="2047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F2BF36-D11A-CB65-9E4D-03248125C46C}"/>
              </a:ext>
            </a:extLst>
          </p:cNvPr>
          <p:cNvSpPr/>
          <p:nvPr/>
        </p:nvSpPr>
        <p:spPr>
          <a:xfrm rot="20965805">
            <a:off x="3255512" y="4372915"/>
            <a:ext cx="4180115" cy="1387249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0794A-C403-01F8-92C7-5736879B6B7B}"/>
              </a:ext>
            </a:extLst>
          </p:cNvPr>
          <p:cNvSpPr/>
          <p:nvPr/>
        </p:nvSpPr>
        <p:spPr>
          <a:xfrm>
            <a:off x="6928930" y="4292826"/>
            <a:ext cx="4954089" cy="1637468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CKAD Exam Prep</a:t>
            </a:r>
          </a:p>
        </p:txBody>
      </p:sp>
    </p:spTree>
    <p:extLst>
      <p:ext uri="{BB962C8B-B14F-4D97-AF65-F5344CB8AC3E}">
        <p14:creationId xmlns:p14="http://schemas.microsoft.com/office/powerpoint/2010/main" val="352150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0295-75F1-D539-9E7B-F299019D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          Application Deployment  20%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7B03-4F0D-40C7-BC04-78F1CCF1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825625"/>
            <a:ext cx="11398928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Kubernetes primitives to implement common deployment strategies (e.g. blue/green or canary)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Deployments and how to perform rolling updates</a:t>
            </a:r>
          </a:p>
          <a:p>
            <a:r>
              <a:rPr lang="en-US" dirty="0">
                <a:solidFill>
                  <a:schemeClr val="bg1"/>
                </a:solidFill>
              </a:rPr>
              <a:t>Use the Helm package manager to deploy existing packages</a:t>
            </a:r>
          </a:p>
          <a:p>
            <a:r>
              <a:rPr lang="en-US" dirty="0" err="1">
                <a:solidFill>
                  <a:schemeClr val="bg1"/>
                </a:solidFill>
              </a:rPr>
              <a:t>Kustomize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9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EBFE-9FC8-B3B9-D77A-FD1F4C52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 Observability and Maintenance15%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EC83-67A6-C5BC-C477-6D727A67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825625"/>
            <a:ext cx="1101644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Understand API deprecations</a:t>
            </a:r>
          </a:p>
          <a:p>
            <a:r>
              <a:rPr lang="en-US" dirty="0">
                <a:solidFill>
                  <a:schemeClr val="bg1"/>
                </a:solidFill>
              </a:rPr>
              <a:t>Implement probes and health checks</a:t>
            </a:r>
          </a:p>
          <a:p>
            <a:r>
              <a:rPr lang="en-US" dirty="0">
                <a:solidFill>
                  <a:schemeClr val="bg1"/>
                </a:solidFill>
              </a:rPr>
              <a:t>Use built-in CLI tools to monitor Kubernetes applications</a:t>
            </a:r>
          </a:p>
          <a:p>
            <a:r>
              <a:rPr lang="en-US" dirty="0">
                <a:solidFill>
                  <a:schemeClr val="bg1"/>
                </a:solidFill>
              </a:rPr>
              <a:t>Utilize container logs</a:t>
            </a:r>
          </a:p>
          <a:p>
            <a:r>
              <a:rPr lang="en-US" dirty="0">
                <a:solidFill>
                  <a:schemeClr val="bg1"/>
                </a:solidFill>
              </a:rPr>
              <a:t>Debugging in Kubernetes</a:t>
            </a:r>
          </a:p>
        </p:txBody>
      </p:sp>
    </p:spTree>
    <p:extLst>
      <p:ext uri="{BB962C8B-B14F-4D97-AF65-F5344CB8AC3E}">
        <p14:creationId xmlns:p14="http://schemas.microsoft.com/office/powerpoint/2010/main" val="207189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CA6E-10B6-765D-ADA0-FA720D2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Application Environment, Configuration and Security  25%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213B-5E5C-0C79-F8C7-B8A716FB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Discover and use resources that extend Kubernetes (CRD, Operators)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authentication, authorization and admission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Understand requests, limits, quotas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Define resource requirements</a:t>
            </a:r>
          </a:p>
          <a:p>
            <a:r>
              <a:rPr lang="en-US" dirty="0">
                <a:solidFill>
                  <a:schemeClr val="bg1"/>
                </a:solidFill>
              </a:rPr>
              <a:t>Create &amp; consume Secrets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</a:t>
            </a:r>
            <a:r>
              <a:rPr lang="en-US" dirty="0" err="1">
                <a:solidFill>
                  <a:schemeClr val="bg1"/>
                </a:solidFill>
              </a:rPr>
              <a:t>ServiceAccounts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Understand Application Security (</a:t>
            </a:r>
            <a:r>
              <a:rPr lang="en-US" dirty="0" err="1">
                <a:solidFill>
                  <a:schemeClr val="bg1"/>
                </a:solidFill>
              </a:rPr>
              <a:t>SecurityContexts</a:t>
            </a:r>
            <a:r>
              <a:rPr lang="en-US" dirty="0">
                <a:solidFill>
                  <a:schemeClr val="bg1"/>
                </a:solidFill>
              </a:rPr>
              <a:t>, Capabilities, etc.)</a:t>
            </a:r>
          </a:p>
        </p:txBody>
      </p:sp>
    </p:spTree>
    <p:extLst>
      <p:ext uri="{BB962C8B-B14F-4D97-AF65-F5344CB8AC3E}">
        <p14:creationId xmlns:p14="http://schemas.microsoft.com/office/powerpoint/2010/main" val="369202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5038-370D-616F-A0A6-9F5B057E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FFC00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          Services and Networking  20%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2E39-46B3-797B-B313-797C764D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Demonstrate basic understanding of </a:t>
            </a:r>
            <a:r>
              <a:rPr lang="en-US" dirty="0" err="1">
                <a:solidFill>
                  <a:schemeClr val="bg1"/>
                </a:solidFill>
              </a:rPr>
              <a:t>NetworkPolicies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Provide and troubleshoot access to applications via services</a:t>
            </a:r>
          </a:p>
          <a:p>
            <a:r>
              <a:rPr lang="en-US" dirty="0">
                <a:solidFill>
                  <a:schemeClr val="bg1"/>
                </a:solidFill>
              </a:rPr>
              <a:t>Use Ingress rules to expose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5003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9B5-6F03-630F-EA36-2793F5C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</a:t>
            </a:r>
            <a:r>
              <a:rPr lang="en-US" b="1" dirty="0">
                <a:solidFill>
                  <a:schemeClr val="bg1"/>
                </a:solidFill>
              </a:rPr>
              <a:t>Application Design and Build  20%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4324-37A5-B7A1-30B9-56C414AE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825625"/>
            <a:ext cx="119670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Define, build and modify container images</a:t>
            </a:r>
          </a:p>
          <a:p>
            <a:r>
              <a:rPr lang="en-US" dirty="0">
                <a:solidFill>
                  <a:schemeClr val="bg1"/>
                </a:solidFill>
              </a:rPr>
              <a:t>Choose and use the right workload resource (Deployment, DaemonSet, </a:t>
            </a:r>
            <a:r>
              <a:rPr lang="en-US" dirty="0" err="1">
                <a:solidFill>
                  <a:schemeClr val="bg1"/>
                </a:solidFill>
              </a:rPr>
              <a:t>CronJob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multi-container Pod design patterns (e.g. sidecar, init and others)</a:t>
            </a:r>
          </a:p>
          <a:p>
            <a:r>
              <a:rPr lang="en-US" dirty="0">
                <a:solidFill>
                  <a:schemeClr val="bg1"/>
                </a:solidFill>
              </a:rPr>
              <a:t>Utilize persistent and ephemeral volumes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2BA75-BC0E-EE8E-9F9F-ED2558FBD2A6}"/>
              </a:ext>
            </a:extLst>
          </p:cNvPr>
          <p:cNvSpPr/>
          <p:nvPr/>
        </p:nvSpPr>
        <p:spPr>
          <a:xfrm>
            <a:off x="250125" y="1825625"/>
            <a:ext cx="6542561" cy="55471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DC4838-19BD-735C-166A-2F8503433ABB}"/>
              </a:ext>
            </a:extLst>
          </p:cNvPr>
          <p:cNvSpPr txBox="1"/>
          <p:nvPr/>
        </p:nvSpPr>
        <p:spPr>
          <a:xfrm>
            <a:off x="0" y="118637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Q1. kubectl config use-context k8s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 web application requires a specific version of Redis to be used as a cache. Create a POD with the following characteristics, and container should be in running state.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- The POD must run in the core namespace. The namespace has already been created.</a:t>
            </a:r>
          </a:p>
          <a:p>
            <a:r>
              <a:rPr lang="en-US" sz="1600" dirty="0">
                <a:solidFill>
                  <a:schemeClr val="bg1"/>
                </a:solidFill>
              </a:rPr>
              <a:t>- The name of the pod should be webapp</a:t>
            </a:r>
          </a:p>
          <a:p>
            <a:r>
              <a:rPr lang="en-US" sz="1600" dirty="0">
                <a:solidFill>
                  <a:schemeClr val="bg1"/>
                </a:solidFill>
              </a:rPr>
              <a:t>- Use the </a:t>
            </a:r>
            <a:r>
              <a:rPr lang="en-US" sz="1600" dirty="0" err="1">
                <a:solidFill>
                  <a:schemeClr val="bg1"/>
                </a:solidFill>
              </a:rPr>
              <a:t>ifccncf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redis</a:t>
            </a:r>
            <a:r>
              <a:rPr lang="en-US" sz="1600" dirty="0">
                <a:solidFill>
                  <a:schemeClr val="bg1"/>
                </a:solidFill>
              </a:rPr>
              <a:t> image with </a:t>
            </a:r>
            <a:r>
              <a:rPr lang="en-US" sz="1600" dirty="0" err="1">
                <a:solidFill>
                  <a:schemeClr val="bg1"/>
                </a:solidFill>
              </a:rPr>
              <a:t>with</a:t>
            </a:r>
            <a:r>
              <a:rPr lang="en-US" sz="1600" dirty="0">
                <a:solidFill>
                  <a:schemeClr val="bg1"/>
                </a:solidFill>
              </a:rPr>
              <a:t> the 3.2 tag</a:t>
            </a:r>
          </a:p>
          <a:p>
            <a:r>
              <a:rPr lang="en-US" sz="1600" dirty="0">
                <a:solidFill>
                  <a:schemeClr val="bg1"/>
                </a:solidFill>
              </a:rPr>
              <a:t>- Expose </a:t>
            </a:r>
            <a:r>
              <a:rPr lang="en-US" sz="1600" dirty="0" err="1">
                <a:solidFill>
                  <a:schemeClr val="bg1"/>
                </a:solidFill>
              </a:rPr>
              <a:t>containerPort</a:t>
            </a:r>
            <a:r>
              <a:rPr lang="en-US" sz="1600" dirty="0">
                <a:solidFill>
                  <a:schemeClr val="bg1"/>
                </a:solidFill>
              </a:rPr>
              <a:t> 6309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cat &gt; q1-pod.yaml </a:t>
            </a:r>
          </a:p>
          <a:p>
            <a:r>
              <a:rPr lang="en-US" sz="1600" dirty="0">
                <a:solidFill>
                  <a:schemeClr val="bg1"/>
                </a:solidFill>
              </a:rPr>
              <a:t>apiVersion: v1</a:t>
            </a:r>
          </a:p>
          <a:p>
            <a:r>
              <a:rPr lang="en-US" sz="1600" dirty="0">
                <a:solidFill>
                  <a:schemeClr val="bg1"/>
                </a:solidFill>
              </a:rPr>
              <a:t>kind: Pod</a:t>
            </a:r>
          </a:p>
          <a:p>
            <a:r>
              <a:rPr lang="en-US" sz="1600" dirty="0">
                <a:solidFill>
                  <a:schemeClr val="bg1"/>
                </a:solidFill>
              </a:rPr>
              <a:t>metadata: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name: webapp</a:t>
            </a:r>
          </a:p>
          <a:p>
            <a:r>
              <a:rPr lang="en-US" sz="1600" dirty="0">
                <a:solidFill>
                  <a:schemeClr val="bg1"/>
                </a:solidFill>
              </a:rPr>
              <a:t>spec: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containers: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- name: web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image: </a:t>
            </a:r>
            <a:r>
              <a:rPr lang="en-US" sz="1600" dirty="0" err="1">
                <a:solidFill>
                  <a:schemeClr val="bg1"/>
                </a:solidFill>
              </a:rPr>
              <a:t>ifccncf</a:t>
            </a:r>
            <a:r>
              <a:rPr lang="en-US" sz="1600" dirty="0">
                <a:solidFill>
                  <a:schemeClr val="bg1"/>
                </a:solidFill>
              </a:rPr>
              <a:t>/redis:3.2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ports: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- </a:t>
            </a:r>
            <a:r>
              <a:rPr lang="en-US" sz="1600" dirty="0" err="1">
                <a:solidFill>
                  <a:schemeClr val="bg1"/>
                </a:solidFill>
              </a:rPr>
              <a:t>containerPort</a:t>
            </a:r>
            <a:r>
              <a:rPr lang="en-US" sz="1600" dirty="0">
                <a:solidFill>
                  <a:schemeClr val="bg1"/>
                </a:solidFill>
              </a:rPr>
              <a:t>: 6309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kubectl create -f q1-pod.yaml -n core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kubectl get po -n core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9A16F-A5A7-737C-6C16-E5F373711519}"/>
              </a:ext>
            </a:extLst>
          </p:cNvPr>
          <p:cNvSpPr/>
          <p:nvPr/>
        </p:nvSpPr>
        <p:spPr>
          <a:xfrm>
            <a:off x="5202315" y="2041864"/>
            <a:ext cx="6720396" cy="15802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bg1"/>
                </a:solidFill>
              </a:rPr>
              <a:t>Solution: </a:t>
            </a:r>
          </a:p>
          <a:p>
            <a:r>
              <a:rPr lang="en-US" sz="1800">
                <a:solidFill>
                  <a:schemeClr val="bg1"/>
                </a:solidFill>
              </a:rPr>
              <a:t>Google: </a:t>
            </a:r>
            <a:r>
              <a:rPr lang="en-US" sz="1800">
                <a:solidFill>
                  <a:schemeClr val="bg1"/>
                </a:solidFill>
                <a:hlinkClick r:id="rId3"/>
              </a:rPr>
              <a:t>https://kubernetes.io/</a:t>
            </a:r>
            <a:r>
              <a:rPr lang="en-US" sz="1800">
                <a:solidFill>
                  <a:schemeClr val="bg1"/>
                </a:solidFill>
              </a:rPr>
              <a:t> ;  click on documentation ; search pod.yaml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307DC9-66B3-5A0B-8989-DB37616F5FE5}"/>
              </a:ext>
            </a:extLst>
          </p:cNvPr>
          <p:cNvSpPr/>
          <p:nvPr/>
        </p:nvSpPr>
        <p:spPr>
          <a:xfrm>
            <a:off x="3867150" y="4276725"/>
            <a:ext cx="6524625" cy="52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kubectl run webapp –image= </a:t>
            </a:r>
            <a:r>
              <a:rPr lang="en-US" dirty="0" err="1"/>
              <a:t>ifccncf</a:t>
            </a:r>
            <a:r>
              <a:rPr lang="en-US" dirty="0"/>
              <a:t>/redis:3.2 --port=</a:t>
            </a:r>
            <a:r>
              <a:rPr lang="en-US" sz="1800" dirty="0">
                <a:solidFill>
                  <a:schemeClr val="bg1"/>
                </a:solidFill>
              </a:rPr>
              <a:t> 6309 –n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2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9B5-6F03-630F-EA36-2793F5C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  </a:t>
            </a:r>
            <a:r>
              <a:rPr lang="en-US" b="1" dirty="0">
                <a:solidFill>
                  <a:schemeClr val="bg1"/>
                </a:solidFill>
              </a:rPr>
              <a:t>Application Design and Build  20%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4324-37A5-B7A1-30B9-56C414AE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" y="1825625"/>
            <a:ext cx="11967099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Define, build and modify container images</a:t>
            </a:r>
          </a:p>
          <a:p>
            <a:r>
              <a:rPr lang="en-US" dirty="0">
                <a:solidFill>
                  <a:schemeClr val="bg1"/>
                </a:solidFill>
              </a:rPr>
              <a:t>Choose and use the right workload resource (Deployment, DaemonSet, </a:t>
            </a:r>
            <a:r>
              <a:rPr lang="en-US" dirty="0" err="1">
                <a:solidFill>
                  <a:schemeClr val="bg1"/>
                </a:solidFill>
              </a:rPr>
              <a:t>CronJob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r>
              <a:rPr lang="en-US" dirty="0">
                <a:solidFill>
                  <a:schemeClr val="bg1"/>
                </a:solidFill>
              </a:rPr>
              <a:t>Understand multi-container Pod design patterns (e.g. sidecar, init and others)</a:t>
            </a:r>
          </a:p>
          <a:p>
            <a:r>
              <a:rPr lang="en-US" dirty="0">
                <a:solidFill>
                  <a:schemeClr val="bg1"/>
                </a:solidFill>
              </a:rPr>
              <a:t>Utilize persistent and ephemeral volumes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2BA75-BC0E-EE8E-9F9F-ED2558FBD2A6}"/>
              </a:ext>
            </a:extLst>
          </p:cNvPr>
          <p:cNvSpPr/>
          <p:nvPr/>
        </p:nvSpPr>
        <p:spPr>
          <a:xfrm>
            <a:off x="250125" y="1825625"/>
            <a:ext cx="6542561" cy="55471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3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1733</Words>
  <Application>Microsoft Office PowerPoint</Application>
  <PresentationFormat>Widescreen</PresentationFormat>
  <Paragraphs>226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</vt:lpstr>
      <vt:lpstr>Wingdings</vt:lpstr>
      <vt:lpstr>Office Theme</vt:lpstr>
      <vt:lpstr>CKAD Exam</vt:lpstr>
      <vt:lpstr>                   Application Design and Build  20%</vt:lpstr>
      <vt:lpstr>           Application Deployment  20%</vt:lpstr>
      <vt:lpstr>Application Observability and Maintenance15%</vt:lpstr>
      <vt:lpstr>Application Environment, Configuration and Security  25%</vt:lpstr>
      <vt:lpstr>           Services and Networking  20%</vt:lpstr>
      <vt:lpstr>                   Application Design and Build  20%</vt:lpstr>
      <vt:lpstr>PowerPoint Presentation</vt:lpstr>
      <vt:lpstr>                   Application Design and Build  20%</vt:lpstr>
      <vt:lpstr>                   Application Design and Build  20%</vt:lpstr>
      <vt:lpstr>PowerPoint Presentation</vt:lpstr>
      <vt:lpstr>                   Application Design and Build  20%</vt:lpstr>
      <vt:lpstr>                   Application Design and Build  20%</vt:lpstr>
      <vt:lpstr>PowerPoint Presentation</vt:lpstr>
      <vt:lpstr>PowerPoint Presentation</vt:lpstr>
      <vt:lpstr>PowerPoint Presentation</vt:lpstr>
      <vt:lpstr>                   Application Design and Build  20%</vt:lpstr>
      <vt:lpstr>                   Application Design and Build  20%</vt:lpstr>
      <vt:lpstr>PowerPoint Presentation</vt:lpstr>
      <vt:lpstr>                   Application Design and Build  20%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CKAD Exam</dc:title>
  <dc:creator>RANA Anish OBS/OINIS</dc:creator>
  <cp:lastModifiedBy>RANA Anish OBS/OINIS</cp:lastModifiedBy>
  <cp:revision>26</cp:revision>
  <dcterms:created xsi:type="dcterms:W3CDTF">2024-02-11T07:35:40Z</dcterms:created>
  <dcterms:modified xsi:type="dcterms:W3CDTF">2024-02-21T15:33:50Z</dcterms:modified>
</cp:coreProperties>
</file>