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63" r:id="rId4"/>
    <p:sldId id="269" r:id="rId5"/>
    <p:sldId id="271" r:id="rId6"/>
    <p:sldId id="270" r:id="rId7"/>
    <p:sldId id="275" r:id="rId8"/>
    <p:sldId id="264" r:id="rId9"/>
    <p:sldId id="272" r:id="rId10"/>
    <p:sldId id="274" r:id="rId11"/>
    <p:sldId id="285" r:id="rId12"/>
    <p:sldId id="276" r:id="rId13"/>
    <p:sldId id="265" r:id="rId14"/>
    <p:sldId id="266" r:id="rId15"/>
    <p:sldId id="277" r:id="rId16"/>
    <p:sldId id="278" r:id="rId17"/>
    <p:sldId id="286" r:id="rId18"/>
    <p:sldId id="279" r:id="rId19"/>
    <p:sldId id="267" r:id="rId20"/>
    <p:sldId id="280" r:id="rId21"/>
    <p:sldId id="281" r:id="rId22"/>
    <p:sldId id="282" r:id="rId23"/>
    <p:sldId id="283" r:id="rId24"/>
    <p:sldId id="284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6" autoAdjust="0"/>
    <p:restoredTop sz="81485" autoAdjust="0"/>
  </p:normalViewPr>
  <p:slideViewPr>
    <p:cSldViewPr snapToGrid="0">
      <p:cViewPr varScale="1">
        <p:scale>
          <a:sx n="93" d="100"/>
          <a:sy n="93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C32EC-D0F5-4AC8-865F-B6856F2D23D4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A37B-04E8-4CCC-A0FE-674876ED1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5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7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8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sure, you will get some question from these topics.  So, let’s jump </a:t>
            </a:r>
            <a:r>
              <a:rPr lang="en-US"/>
              <a:t>into the 3</a:t>
            </a:r>
            <a:r>
              <a:rPr lang="en-US" baseline="30000"/>
              <a:t>rd</a:t>
            </a:r>
            <a:r>
              <a:rPr lang="en-US"/>
              <a:t> topic.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48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4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5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3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8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2A37B-04E8-4CCC-A0FE-674876ED18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EAF2-B6E3-73B8-953B-7E4E6EE2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B807-1FD3-33E7-D204-07C3016C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0EA0-0E00-57D9-B873-70D7EBE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3A0B-99B5-4E79-6F25-6431036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6871-5E15-3B27-C7E2-A3FE43C6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7E79-EB59-C3E4-8EBE-A98E5092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3D00E-7B83-68A5-7683-C53D729D5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42EE-55FE-16B8-7BFC-274D10BC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E969-A710-2910-4ECB-5B36C62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AAA9-9C16-125C-B42F-56DDD9ED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1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799E4-E311-F68B-695D-9D80C9E9D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3E82-6AF1-EBBC-E1A2-80574244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3945-8324-B76E-37EB-BC70BFE8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DD94-5F69-3005-A9EA-6FB272F0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5857-8490-42E7-BBCD-B6C35B4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360-4802-7DD1-7454-BF9D2905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6F60-B4B8-CDD1-2C6D-7AF31837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EE5B-7831-A3FB-D815-560CD3F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BAAF-5543-1316-A820-780154B3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4A91-B3B9-D9F1-11E3-48D66ADF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2F1A-7D25-BB40-B25A-0D15AEC7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2499-A258-C2A2-E504-07138D42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2CD3-BAE2-1FAD-34B4-3F32BDD0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186-7C6F-F331-2474-26635C8E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865F-ED01-269B-48A9-3749A5F4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8746-1C9F-11FD-A4CE-4BD7371A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AAD2-F57F-D936-341B-97E025CC9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E6D1-88F1-B2A0-4079-BCD055DB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F3E0-8FB9-F758-878B-3D9BB8CA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A54D-E646-E6A3-07C4-4BB50999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75EE-ED1E-5D82-5384-947056DE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F8F2-3675-3E0E-8D95-3DA3695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8CD1B-BE78-6390-E0E1-123A3F11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C3EFE-540C-48DC-9D0F-D46FAD44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23771-3093-5F87-2C6A-11F676FAB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FC8EF-0188-A255-E6AE-55215DB2C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4376-B075-24B8-17FB-5CAD489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C261E-FE3A-A28C-6587-8BEA4415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ED666-4697-A354-D999-F3C13F52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65CB-D67A-13D1-828B-8BE9739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34716-24D0-FF29-406B-7584DD6C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A8CB0-1708-35E0-D47B-EAF1F30D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72B9-000E-6B98-70A0-CCF205A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D6FE-23B5-A241-AA35-0506465D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65240-DB09-C97E-876A-2180B3AD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305F7-168B-81E1-BD32-23978AD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0F3B-4181-A5B7-F9D8-7C2FAB6C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02D6-24E3-3342-D5B7-17F006A9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5B75-1579-AEC4-5A98-58E7AEE3E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9851A-3566-9A20-97B3-B786CD2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422B6-5269-27D2-66BB-08E41796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1A0B-3B5D-DD07-4BB0-BB79255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6939-044B-058A-E00E-64A41CF0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DA82C-01C9-CB75-10DB-6E3CB290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875C-467C-56FF-A1EE-33F75255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BD77-8DB5-7FD0-762A-5BF89DED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A37A-B1ED-47C5-5D27-173CD62E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40731-15F8-A62F-98FB-08DC9B93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CC193-B7BC-4F35-D25A-DA1D7AD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0F7C-563A-E4EE-7366-B4D5A08C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5A46-E8D1-8C53-0EE7-7D1750137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792E-327E-461E-9BE9-4FF2539C565B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8333-58E4-7870-D52C-ADFEB17B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6154-77B7-4FBC-12FF-E38598457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2CDC-A060-4902-93AD-0FFD0D92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</p:spTree>
    <p:extLst>
      <p:ext uri="{BB962C8B-B14F-4D97-AF65-F5344CB8AC3E}">
        <p14:creationId xmlns:p14="http://schemas.microsoft.com/office/powerpoint/2010/main" val="369202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D015C1-0FFC-9CC7-0366-19599C52B5F0}"/>
              </a:ext>
            </a:extLst>
          </p:cNvPr>
          <p:cNvSpPr txBox="1"/>
          <p:nvPr/>
        </p:nvSpPr>
        <p:spPr>
          <a:xfrm>
            <a:off x="0" y="78893"/>
            <a:ext cx="12192000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are tasked to create a ConfigMap and consume the ConfigMap in a pod using a volume mount. </a:t>
            </a:r>
          </a:p>
          <a:p>
            <a:r>
              <a:rPr lang="en-US" dirty="0">
                <a:solidFill>
                  <a:schemeClr val="bg1"/>
                </a:solidFill>
              </a:rPr>
              <a:t>Task need to be completed: </a:t>
            </a:r>
          </a:p>
          <a:p>
            <a:r>
              <a:rPr lang="en-US" dirty="0">
                <a:solidFill>
                  <a:schemeClr val="bg1"/>
                </a:solidFill>
              </a:rPr>
              <a:t>- Create a configMap named 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another-config</a:t>
            </a:r>
            <a:r>
              <a:rPr lang="en-US" dirty="0">
                <a:solidFill>
                  <a:schemeClr val="bg1"/>
                </a:solidFill>
              </a:rPr>
              <a:t> containing the key/value pair.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key7/value5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nginx-configmap</a:t>
            </a:r>
            <a:r>
              <a:rPr lang="en-US" dirty="0">
                <a:solidFill>
                  <a:schemeClr val="bg1"/>
                </a:solidFill>
              </a:rPr>
              <a:t>  and should have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image and mount the key you just created into the pod under directory /data/config </a:t>
            </a:r>
          </a:p>
          <a:p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 Open the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https://kubernetes.io/</a:t>
            </a:r>
            <a:r>
              <a:rPr lang="en-US" dirty="0">
                <a:solidFill>
                  <a:schemeClr val="bg1"/>
                </a:solidFill>
              </a:rPr>
              <a:t> , click on documentation , search configMap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2DC54-9030-93D7-0832-6282491D2AA8}"/>
              </a:ext>
            </a:extLst>
          </p:cNvPr>
          <p:cNvSpPr/>
          <p:nvPr/>
        </p:nvSpPr>
        <p:spPr>
          <a:xfrm>
            <a:off x="184728" y="2299855"/>
            <a:ext cx="7527636" cy="62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kubectl create configmap another-config    --from-literal=key7=value5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DDA50-2997-C090-BFFD-E1F310D0B445}"/>
              </a:ext>
            </a:extLst>
          </p:cNvPr>
          <p:cNvSpPr txBox="1"/>
          <p:nvPr/>
        </p:nvSpPr>
        <p:spPr>
          <a:xfrm>
            <a:off x="346364" y="2775527"/>
            <a:ext cx="3449781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cat &gt; q4.pod.yaml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sz="1600" dirty="0">
                <a:solidFill>
                  <a:schemeClr val="bg1"/>
                </a:solidFill>
              </a:rPr>
              <a:t>kind: Pod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name: nginx-configmap</a:t>
            </a:r>
          </a:p>
          <a:p>
            <a:r>
              <a:rPr lang="en-US" sz="1600" dirty="0">
                <a:solidFill>
                  <a:schemeClr val="bg1"/>
                </a:solidFill>
              </a:rPr>
              <a:t>spec: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- name: </a:t>
            </a:r>
            <a:r>
              <a:rPr lang="en-US" sz="1600" dirty="0" err="1">
                <a:solidFill>
                  <a:schemeClr val="bg1"/>
                </a:solidFill>
              </a:rPr>
              <a:t>mypod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image: nginx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volumeMounts: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- name: foo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mountPath</a:t>
            </a:r>
            <a:r>
              <a:rPr lang="en-US" sz="1600" dirty="0">
                <a:solidFill>
                  <a:schemeClr val="bg1"/>
                </a:solidFill>
              </a:rPr>
              <a:t>: "/data/config"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- name: foo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configMap: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name: another-config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3F7EA-4C52-37EB-E2E1-5AD48E0D536D}"/>
              </a:ext>
            </a:extLst>
          </p:cNvPr>
          <p:cNvCxnSpPr>
            <a:cxnSpLocks/>
          </p:cNvCxnSpPr>
          <p:nvPr/>
        </p:nvCxnSpPr>
        <p:spPr>
          <a:xfrm>
            <a:off x="526473" y="4050144"/>
            <a:ext cx="211512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6A77D4-1151-1142-C6A1-90EBAC253432}"/>
              </a:ext>
            </a:extLst>
          </p:cNvPr>
          <p:cNvCxnSpPr>
            <a:cxnSpLocks/>
          </p:cNvCxnSpPr>
          <p:nvPr/>
        </p:nvCxnSpPr>
        <p:spPr>
          <a:xfrm>
            <a:off x="526473" y="5024580"/>
            <a:ext cx="1413163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8A519E-4208-FAE3-08D3-182A423955F8}"/>
              </a:ext>
            </a:extLst>
          </p:cNvPr>
          <p:cNvCxnSpPr>
            <a:cxnSpLocks/>
          </p:cNvCxnSpPr>
          <p:nvPr/>
        </p:nvCxnSpPr>
        <p:spPr>
          <a:xfrm>
            <a:off x="734291" y="5768108"/>
            <a:ext cx="229523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A6A165-C1AB-ED46-B238-C382512CF357}"/>
              </a:ext>
            </a:extLst>
          </p:cNvPr>
          <p:cNvCxnSpPr>
            <a:cxnSpLocks/>
          </p:cNvCxnSpPr>
          <p:nvPr/>
        </p:nvCxnSpPr>
        <p:spPr>
          <a:xfrm>
            <a:off x="655781" y="6769870"/>
            <a:ext cx="229523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6F40-5867-F59B-9EF0-68F488C6A172}"/>
              </a:ext>
            </a:extLst>
          </p:cNvPr>
          <p:cNvSpPr/>
          <p:nvPr/>
        </p:nvSpPr>
        <p:spPr>
          <a:xfrm>
            <a:off x="2138217" y="937495"/>
            <a:ext cx="1657928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1AEF1-E45B-761C-C56C-3C84C30C5BC1}"/>
              </a:ext>
            </a:extLst>
          </p:cNvPr>
          <p:cNvSpPr/>
          <p:nvPr/>
        </p:nvSpPr>
        <p:spPr>
          <a:xfrm>
            <a:off x="5375563" y="937495"/>
            <a:ext cx="558799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61F22-D113-BC86-7836-0F58C6B5DD8B}"/>
              </a:ext>
            </a:extLst>
          </p:cNvPr>
          <p:cNvSpPr/>
          <p:nvPr/>
        </p:nvSpPr>
        <p:spPr>
          <a:xfrm>
            <a:off x="953654" y="1203041"/>
            <a:ext cx="1263073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3BCD3-F80B-35A7-3C50-52A3BEBC3F44}"/>
              </a:ext>
            </a:extLst>
          </p:cNvPr>
          <p:cNvSpPr/>
          <p:nvPr/>
        </p:nvSpPr>
        <p:spPr>
          <a:xfrm>
            <a:off x="2759363" y="632703"/>
            <a:ext cx="1415473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CFE85-BD1D-B581-E527-E85CCD6A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61" y="2775527"/>
            <a:ext cx="5375565" cy="40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44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D015C1-0FFC-9CC7-0366-19599C52B5F0}"/>
              </a:ext>
            </a:extLst>
          </p:cNvPr>
          <p:cNvSpPr txBox="1"/>
          <p:nvPr/>
        </p:nvSpPr>
        <p:spPr>
          <a:xfrm>
            <a:off x="0" y="78893"/>
            <a:ext cx="12192000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are tasked to create a ConfigMap and consume the ConfigMap in a pod using a volume mount. </a:t>
            </a:r>
          </a:p>
          <a:p>
            <a:r>
              <a:rPr lang="en-US" dirty="0">
                <a:solidFill>
                  <a:schemeClr val="bg1"/>
                </a:solidFill>
              </a:rPr>
              <a:t>Task need to be completed: </a:t>
            </a:r>
          </a:p>
          <a:p>
            <a:r>
              <a:rPr lang="en-US" dirty="0">
                <a:solidFill>
                  <a:schemeClr val="bg1"/>
                </a:solidFill>
              </a:rPr>
              <a:t>- Create a configMap named 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another-config</a:t>
            </a:r>
            <a:r>
              <a:rPr lang="en-US" dirty="0">
                <a:solidFill>
                  <a:schemeClr val="bg1"/>
                </a:solidFill>
              </a:rPr>
              <a:t> containing the key/value pair.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key7/value5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nginx-configmap</a:t>
            </a:r>
            <a:r>
              <a:rPr lang="en-US" dirty="0">
                <a:solidFill>
                  <a:schemeClr val="bg1"/>
                </a:solidFill>
              </a:rPr>
              <a:t>  and should have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image and mount the key you just created into the pod under directory /data/config </a:t>
            </a:r>
          </a:p>
          <a:p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 Open the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https://kubernetes.io/</a:t>
            </a:r>
            <a:r>
              <a:rPr lang="en-US" dirty="0">
                <a:solidFill>
                  <a:schemeClr val="bg1"/>
                </a:solidFill>
              </a:rPr>
              <a:t> , click on documentation , search configMap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2DC54-9030-93D7-0832-6282491D2AA8}"/>
              </a:ext>
            </a:extLst>
          </p:cNvPr>
          <p:cNvSpPr/>
          <p:nvPr/>
        </p:nvSpPr>
        <p:spPr>
          <a:xfrm>
            <a:off x="184728" y="2299855"/>
            <a:ext cx="7527636" cy="62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kubectl create configmap another-config    --from-literal=key7=value5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DDA50-2997-C090-BFFD-E1F310D0B445}"/>
              </a:ext>
            </a:extLst>
          </p:cNvPr>
          <p:cNvSpPr txBox="1"/>
          <p:nvPr/>
        </p:nvSpPr>
        <p:spPr>
          <a:xfrm>
            <a:off x="346364" y="2775527"/>
            <a:ext cx="3449781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cat &gt; q4.pod.yaml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sz="1600" dirty="0">
                <a:solidFill>
                  <a:schemeClr val="bg1"/>
                </a:solidFill>
              </a:rPr>
              <a:t>kind: Pod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name: nginx-configmap</a:t>
            </a:r>
          </a:p>
          <a:p>
            <a:r>
              <a:rPr lang="en-US" sz="1600" dirty="0">
                <a:solidFill>
                  <a:schemeClr val="bg1"/>
                </a:solidFill>
              </a:rPr>
              <a:t>spec: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- name: </a:t>
            </a:r>
            <a:r>
              <a:rPr lang="en-US" sz="1600" dirty="0" err="1">
                <a:solidFill>
                  <a:schemeClr val="bg1"/>
                </a:solidFill>
              </a:rPr>
              <a:t>mypod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image: nginx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volumeMounts: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- name: foo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mountPath</a:t>
            </a:r>
            <a:r>
              <a:rPr lang="en-US" sz="1600" dirty="0">
                <a:solidFill>
                  <a:schemeClr val="bg1"/>
                </a:solidFill>
              </a:rPr>
              <a:t>: "/data/config"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- name: foo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configMap: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name: another-config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3F7EA-4C52-37EB-E2E1-5AD48E0D536D}"/>
              </a:ext>
            </a:extLst>
          </p:cNvPr>
          <p:cNvCxnSpPr>
            <a:cxnSpLocks/>
          </p:cNvCxnSpPr>
          <p:nvPr/>
        </p:nvCxnSpPr>
        <p:spPr>
          <a:xfrm>
            <a:off x="526473" y="4050144"/>
            <a:ext cx="211512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6A77D4-1151-1142-C6A1-90EBAC253432}"/>
              </a:ext>
            </a:extLst>
          </p:cNvPr>
          <p:cNvCxnSpPr>
            <a:cxnSpLocks/>
          </p:cNvCxnSpPr>
          <p:nvPr/>
        </p:nvCxnSpPr>
        <p:spPr>
          <a:xfrm>
            <a:off x="526473" y="5024580"/>
            <a:ext cx="1413163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8A519E-4208-FAE3-08D3-182A423955F8}"/>
              </a:ext>
            </a:extLst>
          </p:cNvPr>
          <p:cNvCxnSpPr>
            <a:cxnSpLocks/>
          </p:cNvCxnSpPr>
          <p:nvPr/>
        </p:nvCxnSpPr>
        <p:spPr>
          <a:xfrm>
            <a:off x="734291" y="5768108"/>
            <a:ext cx="229523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A6A165-C1AB-ED46-B238-C382512CF357}"/>
              </a:ext>
            </a:extLst>
          </p:cNvPr>
          <p:cNvCxnSpPr>
            <a:cxnSpLocks/>
          </p:cNvCxnSpPr>
          <p:nvPr/>
        </p:nvCxnSpPr>
        <p:spPr>
          <a:xfrm>
            <a:off x="655781" y="6769870"/>
            <a:ext cx="229523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16F40-5867-F59B-9EF0-68F488C6A172}"/>
              </a:ext>
            </a:extLst>
          </p:cNvPr>
          <p:cNvSpPr/>
          <p:nvPr/>
        </p:nvSpPr>
        <p:spPr>
          <a:xfrm>
            <a:off x="2138217" y="937495"/>
            <a:ext cx="1657928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1AEF1-E45B-761C-C56C-3C84C30C5BC1}"/>
              </a:ext>
            </a:extLst>
          </p:cNvPr>
          <p:cNvSpPr/>
          <p:nvPr/>
        </p:nvSpPr>
        <p:spPr>
          <a:xfrm>
            <a:off x="5375563" y="937495"/>
            <a:ext cx="558799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61F22-D113-BC86-7836-0F58C6B5DD8B}"/>
              </a:ext>
            </a:extLst>
          </p:cNvPr>
          <p:cNvSpPr/>
          <p:nvPr/>
        </p:nvSpPr>
        <p:spPr>
          <a:xfrm>
            <a:off x="953654" y="1203041"/>
            <a:ext cx="1263073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3BCD3-F80B-35A7-3C50-52A3BEBC3F44}"/>
              </a:ext>
            </a:extLst>
          </p:cNvPr>
          <p:cNvSpPr/>
          <p:nvPr/>
        </p:nvSpPr>
        <p:spPr>
          <a:xfrm>
            <a:off x="2759363" y="632703"/>
            <a:ext cx="1415473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8E8C6-FCC1-55ED-A058-B26EA58D94F7}"/>
              </a:ext>
            </a:extLst>
          </p:cNvPr>
          <p:cNvSpPr/>
          <p:nvPr/>
        </p:nvSpPr>
        <p:spPr>
          <a:xfrm>
            <a:off x="4459313" y="2865581"/>
            <a:ext cx="4197929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create -f q4.pod.yaml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419B28-DA85-EA2A-6EE6-3E81C37EC616}"/>
              </a:ext>
            </a:extLst>
          </p:cNvPr>
          <p:cNvSpPr/>
          <p:nvPr/>
        </p:nvSpPr>
        <p:spPr>
          <a:xfrm>
            <a:off x="4459314" y="3279039"/>
            <a:ext cx="4197929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get po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915F5-A0E4-673A-5179-C687B3491C78}"/>
              </a:ext>
            </a:extLst>
          </p:cNvPr>
          <p:cNvSpPr/>
          <p:nvPr/>
        </p:nvSpPr>
        <p:spPr>
          <a:xfrm>
            <a:off x="4459313" y="3719949"/>
            <a:ext cx="7319818" cy="96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kubectl exec -it pods/nginx-configmap -- cat /data/config/key7 ; echo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value5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2291F8-507B-265C-FCA8-F2C3C5402F16}"/>
              </a:ext>
            </a:extLst>
          </p:cNvPr>
          <p:cNvSpPr/>
          <p:nvPr/>
        </p:nvSpPr>
        <p:spPr>
          <a:xfrm>
            <a:off x="7513779" y="651176"/>
            <a:ext cx="669639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C7A02B-5E36-71B0-E23B-1897AF31933F}"/>
              </a:ext>
            </a:extLst>
          </p:cNvPr>
          <p:cNvCxnSpPr>
            <a:cxnSpLocks/>
          </p:cNvCxnSpPr>
          <p:nvPr/>
        </p:nvCxnSpPr>
        <p:spPr>
          <a:xfrm>
            <a:off x="4542640" y="4563027"/>
            <a:ext cx="900218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60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1" y="3310172"/>
            <a:ext cx="3973944" cy="539261"/>
          </a:xfrm>
          <a:custGeom>
            <a:avLst/>
            <a:gdLst>
              <a:gd name="connsiteX0" fmla="*/ 0 w 3973944"/>
              <a:gd name="connsiteY0" fmla="*/ 0 h 539261"/>
              <a:gd name="connsiteX1" fmla="*/ 448488 w 3973944"/>
              <a:gd name="connsiteY1" fmla="*/ 0 h 539261"/>
              <a:gd name="connsiteX2" fmla="*/ 936715 w 3973944"/>
              <a:gd name="connsiteY2" fmla="*/ 0 h 539261"/>
              <a:gd name="connsiteX3" fmla="*/ 1385203 w 3973944"/>
              <a:gd name="connsiteY3" fmla="*/ 0 h 539261"/>
              <a:gd name="connsiteX4" fmla="*/ 1913170 w 3973944"/>
              <a:gd name="connsiteY4" fmla="*/ 0 h 539261"/>
              <a:gd name="connsiteX5" fmla="*/ 2560355 w 3973944"/>
              <a:gd name="connsiteY5" fmla="*/ 0 h 539261"/>
              <a:gd name="connsiteX6" fmla="*/ 3207541 w 3973944"/>
              <a:gd name="connsiteY6" fmla="*/ 0 h 539261"/>
              <a:gd name="connsiteX7" fmla="*/ 3973944 w 3973944"/>
              <a:gd name="connsiteY7" fmla="*/ 0 h 539261"/>
              <a:gd name="connsiteX8" fmla="*/ 3973944 w 3973944"/>
              <a:gd name="connsiteY8" fmla="*/ 539261 h 539261"/>
              <a:gd name="connsiteX9" fmla="*/ 3525456 w 3973944"/>
              <a:gd name="connsiteY9" fmla="*/ 539261 h 539261"/>
              <a:gd name="connsiteX10" fmla="*/ 3076968 w 3973944"/>
              <a:gd name="connsiteY10" fmla="*/ 539261 h 539261"/>
              <a:gd name="connsiteX11" fmla="*/ 2469522 w 3973944"/>
              <a:gd name="connsiteY11" fmla="*/ 539261 h 539261"/>
              <a:gd name="connsiteX12" fmla="*/ 1862077 w 3973944"/>
              <a:gd name="connsiteY12" fmla="*/ 539261 h 539261"/>
              <a:gd name="connsiteX13" fmla="*/ 1294370 w 3973944"/>
              <a:gd name="connsiteY13" fmla="*/ 539261 h 539261"/>
              <a:gd name="connsiteX14" fmla="*/ 806143 w 3973944"/>
              <a:gd name="connsiteY14" fmla="*/ 539261 h 539261"/>
              <a:gd name="connsiteX15" fmla="*/ 0 w 3973944"/>
              <a:gd name="connsiteY15" fmla="*/ 539261 h 539261"/>
              <a:gd name="connsiteX16" fmla="*/ 0 w 3973944"/>
              <a:gd name="connsiteY16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3944" h="539261" extrusionOk="0">
                <a:moveTo>
                  <a:pt x="0" y="0"/>
                </a:moveTo>
                <a:cubicBezTo>
                  <a:pt x="207976" y="-39186"/>
                  <a:pt x="246406" y="13665"/>
                  <a:pt x="448488" y="0"/>
                </a:cubicBezTo>
                <a:cubicBezTo>
                  <a:pt x="650570" y="-13665"/>
                  <a:pt x="713917" y="5063"/>
                  <a:pt x="936715" y="0"/>
                </a:cubicBezTo>
                <a:cubicBezTo>
                  <a:pt x="1159513" y="-5063"/>
                  <a:pt x="1245939" y="30416"/>
                  <a:pt x="1385203" y="0"/>
                </a:cubicBezTo>
                <a:cubicBezTo>
                  <a:pt x="1524467" y="-30416"/>
                  <a:pt x="1748719" y="11032"/>
                  <a:pt x="1913170" y="0"/>
                </a:cubicBezTo>
                <a:cubicBezTo>
                  <a:pt x="2077621" y="-11032"/>
                  <a:pt x="2322956" y="10545"/>
                  <a:pt x="2560355" y="0"/>
                </a:cubicBezTo>
                <a:cubicBezTo>
                  <a:pt x="2797755" y="-10545"/>
                  <a:pt x="2954617" y="7529"/>
                  <a:pt x="3207541" y="0"/>
                </a:cubicBezTo>
                <a:cubicBezTo>
                  <a:pt x="3460465" y="-7529"/>
                  <a:pt x="3735295" y="3899"/>
                  <a:pt x="3973944" y="0"/>
                </a:cubicBezTo>
                <a:cubicBezTo>
                  <a:pt x="4021801" y="221267"/>
                  <a:pt x="3966030" y="366407"/>
                  <a:pt x="3973944" y="539261"/>
                </a:cubicBezTo>
                <a:cubicBezTo>
                  <a:pt x="3753574" y="583463"/>
                  <a:pt x="3729139" y="518346"/>
                  <a:pt x="3525456" y="539261"/>
                </a:cubicBezTo>
                <a:cubicBezTo>
                  <a:pt x="3321773" y="560176"/>
                  <a:pt x="3221715" y="488288"/>
                  <a:pt x="3076968" y="539261"/>
                </a:cubicBezTo>
                <a:cubicBezTo>
                  <a:pt x="2932221" y="590234"/>
                  <a:pt x="2727911" y="491858"/>
                  <a:pt x="2469522" y="539261"/>
                </a:cubicBezTo>
                <a:cubicBezTo>
                  <a:pt x="2211133" y="586664"/>
                  <a:pt x="2121486" y="518432"/>
                  <a:pt x="1862077" y="539261"/>
                </a:cubicBezTo>
                <a:cubicBezTo>
                  <a:pt x="1602668" y="560090"/>
                  <a:pt x="1443014" y="527907"/>
                  <a:pt x="1294370" y="539261"/>
                </a:cubicBezTo>
                <a:cubicBezTo>
                  <a:pt x="1145726" y="550615"/>
                  <a:pt x="1037989" y="515619"/>
                  <a:pt x="806143" y="539261"/>
                </a:cubicBezTo>
                <a:cubicBezTo>
                  <a:pt x="574297" y="562903"/>
                  <a:pt x="284368" y="479753"/>
                  <a:pt x="0" y="539261"/>
                </a:cubicBezTo>
                <a:cubicBezTo>
                  <a:pt x="-64644" y="297809"/>
                  <a:pt x="22607" y="13378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1" y="3836645"/>
            <a:ext cx="4722090" cy="539261"/>
          </a:xfrm>
          <a:custGeom>
            <a:avLst/>
            <a:gdLst>
              <a:gd name="connsiteX0" fmla="*/ 0 w 4722090"/>
              <a:gd name="connsiteY0" fmla="*/ 0 h 539261"/>
              <a:gd name="connsiteX1" fmla="*/ 448599 w 4722090"/>
              <a:gd name="connsiteY1" fmla="*/ 0 h 539261"/>
              <a:gd name="connsiteX2" fmla="*/ 944418 w 4722090"/>
              <a:gd name="connsiteY2" fmla="*/ 0 h 539261"/>
              <a:gd name="connsiteX3" fmla="*/ 1393017 w 4722090"/>
              <a:gd name="connsiteY3" fmla="*/ 0 h 539261"/>
              <a:gd name="connsiteX4" fmla="*/ 1936057 w 4722090"/>
              <a:gd name="connsiteY4" fmla="*/ 0 h 539261"/>
              <a:gd name="connsiteX5" fmla="*/ 2620760 w 4722090"/>
              <a:gd name="connsiteY5" fmla="*/ 0 h 539261"/>
              <a:gd name="connsiteX6" fmla="*/ 3305463 w 4722090"/>
              <a:gd name="connsiteY6" fmla="*/ 0 h 539261"/>
              <a:gd name="connsiteX7" fmla="*/ 3895724 w 4722090"/>
              <a:gd name="connsiteY7" fmla="*/ 0 h 539261"/>
              <a:gd name="connsiteX8" fmla="*/ 4722090 w 4722090"/>
              <a:gd name="connsiteY8" fmla="*/ 0 h 539261"/>
              <a:gd name="connsiteX9" fmla="*/ 4722090 w 4722090"/>
              <a:gd name="connsiteY9" fmla="*/ 539261 h 539261"/>
              <a:gd name="connsiteX10" fmla="*/ 4084608 w 4722090"/>
              <a:gd name="connsiteY10" fmla="*/ 539261 h 539261"/>
              <a:gd name="connsiteX11" fmla="*/ 3447126 w 4722090"/>
              <a:gd name="connsiteY11" fmla="*/ 539261 h 539261"/>
              <a:gd name="connsiteX12" fmla="*/ 2809644 w 4722090"/>
              <a:gd name="connsiteY12" fmla="*/ 539261 h 539261"/>
              <a:gd name="connsiteX13" fmla="*/ 2219382 w 4722090"/>
              <a:gd name="connsiteY13" fmla="*/ 539261 h 539261"/>
              <a:gd name="connsiteX14" fmla="*/ 1723563 w 4722090"/>
              <a:gd name="connsiteY14" fmla="*/ 539261 h 539261"/>
              <a:gd name="connsiteX15" fmla="*/ 1038860 w 4722090"/>
              <a:gd name="connsiteY15" fmla="*/ 539261 h 539261"/>
              <a:gd name="connsiteX16" fmla="*/ 0 w 4722090"/>
              <a:gd name="connsiteY16" fmla="*/ 539261 h 539261"/>
              <a:gd name="connsiteX17" fmla="*/ 0 w 4722090"/>
              <a:gd name="connsiteY17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22090" h="539261" extrusionOk="0">
                <a:moveTo>
                  <a:pt x="0" y="0"/>
                </a:moveTo>
                <a:cubicBezTo>
                  <a:pt x="189642" y="-45519"/>
                  <a:pt x="258398" y="48104"/>
                  <a:pt x="448599" y="0"/>
                </a:cubicBezTo>
                <a:cubicBezTo>
                  <a:pt x="638800" y="-48104"/>
                  <a:pt x="810651" y="51320"/>
                  <a:pt x="944418" y="0"/>
                </a:cubicBezTo>
                <a:cubicBezTo>
                  <a:pt x="1078185" y="-51320"/>
                  <a:pt x="1277123" y="34810"/>
                  <a:pt x="1393017" y="0"/>
                </a:cubicBezTo>
                <a:cubicBezTo>
                  <a:pt x="1508911" y="-34810"/>
                  <a:pt x="1795017" y="45483"/>
                  <a:pt x="1936057" y="0"/>
                </a:cubicBezTo>
                <a:cubicBezTo>
                  <a:pt x="2077097" y="-45483"/>
                  <a:pt x="2437940" y="62278"/>
                  <a:pt x="2620760" y="0"/>
                </a:cubicBezTo>
                <a:cubicBezTo>
                  <a:pt x="2803580" y="-62278"/>
                  <a:pt x="3111113" y="26607"/>
                  <a:pt x="3305463" y="0"/>
                </a:cubicBezTo>
                <a:cubicBezTo>
                  <a:pt x="3499813" y="-26607"/>
                  <a:pt x="3641569" y="55781"/>
                  <a:pt x="3895724" y="0"/>
                </a:cubicBezTo>
                <a:cubicBezTo>
                  <a:pt x="4149879" y="-55781"/>
                  <a:pt x="4478300" y="24381"/>
                  <a:pt x="4722090" y="0"/>
                </a:cubicBezTo>
                <a:cubicBezTo>
                  <a:pt x="4785690" y="239102"/>
                  <a:pt x="4697426" y="336087"/>
                  <a:pt x="4722090" y="539261"/>
                </a:cubicBezTo>
                <a:cubicBezTo>
                  <a:pt x="4438059" y="583686"/>
                  <a:pt x="4320797" y="492076"/>
                  <a:pt x="4084608" y="539261"/>
                </a:cubicBezTo>
                <a:cubicBezTo>
                  <a:pt x="3848419" y="586446"/>
                  <a:pt x="3631718" y="538314"/>
                  <a:pt x="3447126" y="539261"/>
                </a:cubicBezTo>
                <a:cubicBezTo>
                  <a:pt x="3262534" y="540208"/>
                  <a:pt x="3125418" y="494984"/>
                  <a:pt x="2809644" y="539261"/>
                </a:cubicBezTo>
                <a:cubicBezTo>
                  <a:pt x="2493870" y="583538"/>
                  <a:pt x="2472472" y="510268"/>
                  <a:pt x="2219382" y="539261"/>
                </a:cubicBezTo>
                <a:cubicBezTo>
                  <a:pt x="1966292" y="568254"/>
                  <a:pt x="1904638" y="524562"/>
                  <a:pt x="1723563" y="539261"/>
                </a:cubicBezTo>
                <a:cubicBezTo>
                  <a:pt x="1542488" y="553960"/>
                  <a:pt x="1301822" y="458085"/>
                  <a:pt x="1038860" y="539261"/>
                </a:cubicBezTo>
                <a:cubicBezTo>
                  <a:pt x="775898" y="620437"/>
                  <a:pt x="392322" y="518014"/>
                  <a:pt x="0" y="539261"/>
                </a:cubicBezTo>
                <a:cubicBezTo>
                  <a:pt x="-30568" y="315658"/>
                  <a:pt x="52212" y="1442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0" y="4353881"/>
            <a:ext cx="4638963" cy="539261"/>
          </a:xfrm>
          <a:custGeom>
            <a:avLst/>
            <a:gdLst>
              <a:gd name="connsiteX0" fmla="*/ 0 w 4638963"/>
              <a:gd name="connsiteY0" fmla="*/ 0 h 539261"/>
              <a:gd name="connsiteX1" fmla="*/ 440701 w 4638963"/>
              <a:gd name="connsiteY1" fmla="*/ 0 h 539261"/>
              <a:gd name="connsiteX2" fmla="*/ 927793 w 4638963"/>
              <a:gd name="connsiteY2" fmla="*/ 0 h 539261"/>
              <a:gd name="connsiteX3" fmla="*/ 1368494 w 4638963"/>
              <a:gd name="connsiteY3" fmla="*/ 0 h 539261"/>
              <a:gd name="connsiteX4" fmla="*/ 1901975 w 4638963"/>
              <a:gd name="connsiteY4" fmla="*/ 0 h 539261"/>
              <a:gd name="connsiteX5" fmla="*/ 2574624 w 4638963"/>
              <a:gd name="connsiteY5" fmla="*/ 0 h 539261"/>
              <a:gd name="connsiteX6" fmla="*/ 3247274 w 4638963"/>
              <a:gd name="connsiteY6" fmla="*/ 0 h 539261"/>
              <a:gd name="connsiteX7" fmla="*/ 3827144 w 4638963"/>
              <a:gd name="connsiteY7" fmla="*/ 0 h 539261"/>
              <a:gd name="connsiteX8" fmla="*/ 4638963 w 4638963"/>
              <a:gd name="connsiteY8" fmla="*/ 0 h 539261"/>
              <a:gd name="connsiteX9" fmla="*/ 4638963 w 4638963"/>
              <a:gd name="connsiteY9" fmla="*/ 539261 h 539261"/>
              <a:gd name="connsiteX10" fmla="*/ 4012703 w 4638963"/>
              <a:gd name="connsiteY10" fmla="*/ 539261 h 539261"/>
              <a:gd name="connsiteX11" fmla="*/ 3386443 w 4638963"/>
              <a:gd name="connsiteY11" fmla="*/ 539261 h 539261"/>
              <a:gd name="connsiteX12" fmla="*/ 2760183 w 4638963"/>
              <a:gd name="connsiteY12" fmla="*/ 539261 h 539261"/>
              <a:gd name="connsiteX13" fmla="*/ 2180313 w 4638963"/>
              <a:gd name="connsiteY13" fmla="*/ 539261 h 539261"/>
              <a:gd name="connsiteX14" fmla="*/ 1693221 w 4638963"/>
              <a:gd name="connsiteY14" fmla="*/ 539261 h 539261"/>
              <a:gd name="connsiteX15" fmla="*/ 1020572 w 4638963"/>
              <a:gd name="connsiteY15" fmla="*/ 539261 h 539261"/>
              <a:gd name="connsiteX16" fmla="*/ 0 w 4638963"/>
              <a:gd name="connsiteY16" fmla="*/ 539261 h 539261"/>
              <a:gd name="connsiteX17" fmla="*/ 0 w 4638963"/>
              <a:gd name="connsiteY17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38963" h="539261" extrusionOk="0">
                <a:moveTo>
                  <a:pt x="0" y="0"/>
                </a:moveTo>
                <a:cubicBezTo>
                  <a:pt x="100938" y="-46452"/>
                  <a:pt x="252634" y="45354"/>
                  <a:pt x="440701" y="0"/>
                </a:cubicBezTo>
                <a:cubicBezTo>
                  <a:pt x="628768" y="-45354"/>
                  <a:pt x="796562" y="27422"/>
                  <a:pt x="927793" y="0"/>
                </a:cubicBezTo>
                <a:cubicBezTo>
                  <a:pt x="1059024" y="-27422"/>
                  <a:pt x="1230558" y="16500"/>
                  <a:pt x="1368494" y="0"/>
                </a:cubicBezTo>
                <a:cubicBezTo>
                  <a:pt x="1506430" y="-16500"/>
                  <a:pt x="1727633" y="41025"/>
                  <a:pt x="1901975" y="0"/>
                </a:cubicBezTo>
                <a:cubicBezTo>
                  <a:pt x="2076317" y="-41025"/>
                  <a:pt x="2357290" y="7835"/>
                  <a:pt x="2574624" y="0"/>
                </a:cubicBezTo>
                <a:cubicBezTo>
                  <a:pt x="2791958" y="-7835"/>
                  <a:pt x="2924680" y="70565"/>
                  <a:pt x="3247274" y="0"/>
                </a:cubicBezTo>
                <a:cubicBezTo>
                  <a:pt x="3569868" y="-70565"/>
                  <a:pt x="3632487" y="25822"/>
                  <a:pt x="3827144" y="0"/>
                </a:cubicBezTo>
                <a:cubicBezTo>
                  <a:pt x="4021801" y="-25822"/>
                  <a:pt x="4290622" y="76017"/>
                  <a:pt x="4638963" y="0"/>
                </a:cubicBezTo>
                <a:cubicBezTo>
                  <a:pt x="4702563" y="239102"/>
                  <a:pt x="4614299" y="336087"/>
                  <a:pt x="4638963" y="539261"/>
                </a:cubicBezTo>
                <a:cubicBezTo>
                  <a:pt x="4337700" y="602974"/>
                  <a:pt x="4199484" y="479001"/>
                  <a:pt x="4012703" y="539261"/>
                </a:cubicBezTo>
                <a:cubicBezTo>
                  <a:pt x="3825922" y="599521"/>
                  <a:pt x="3685775" y="512598"/>
                  <a:pt x="3386443" y="539261"/>
                </a:cubicBezTo>
                <a:cubicBezTo>
                  <a:pt x="3087111" y="565924"/>
                  <a:pt x="2973500" y="530779"/>
                  <a:pt x="2760183" y="539261"/>
                </a:cubicBezTo>
                <a:cubicBezTo>
                  <a:pt x="2546866" y="547743"/>
                  <a:pt x="2460006" y="512202"/>
                  <a:pt x="2180313" y="539261"/>
                </a:cubicBezTo>
                <a:cubicBezTo>
                  <a:pt x="1900620" y="566320"/>
                  <a:pt x="1875452" y="535634"/>
                  <a:pt x="1693221" y="539261"/>
                </a:cubicBezTo>
                <a:cubicBezTo>
                  <a:pt x="1510990" y="542888"/>
                  <a:pt x="1171662" y="479209"/>
                  <a:pt x="1020572" y="539261"/>
                </a:cubicBezTo>
                <a:cubicBezTo>
                  <a:pt x="869482" y="599313"/>
                  <a:pt x="439459" y="508260"/>
                  <a:pt x="0" y="539261"/>
                </a:cubicBezTo>
                <a:cubicBezTo>
                  <a:pt x="-30568" y="315658"/>
                  <a:pt x="52212" y="1442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DB5453-C8E1-8FD4-7D10-0BAA20C1BB37}"/>
              </a:ext>
            </a:extLst>
          </p:cNvPr>
          <p:cNvSpPr txBox="1"/>
          <p:nvPr/>
        </p:nvSpPr>
        <p:spPr>
          <a:xfrm>
            <a:off x="203200" y="244825"/>
            <a:ext cx="11988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Use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r>
              <a:rPr lang="en-US" dirty="0">
                <a:solidFill>
                  <a:schemeClr val="bg1"/>
                </a:solidFill>
              </a:rPr>
              <a:t>You are tasked to create a secret and consume the secret in a pod using environment variables as follows</a:t>
            </a:r>
          </a:p>
          <a:p>
            <a:r>
              <a:rPr lang="en-US" dirty="0">
                <a:solidFill>
                  <a:schemeClr val="bg1"/>
                </a:solidFill>
              </a:rPr>
              <a:t>- Create a secret name app-secret1 with a key/value pair. 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key30/value4</a:t>
            </a:r>
          </a:p>
          <a:p>
            <a:r>
              <a:rPr lang="en-US" dirty="0">
                <a:solidFill>
                  <a:schemeClr val="bg1"/>
                </a:solidFill>
              </a:rPr>
              <a:t>- Start a nginx POD named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nginx-secret1</a:t>
            </a:r>
            <a:r>
              <a:rPr lang="en-US" dirty="0">
                <a:solidFill>
                  <a:schemeClr val="bg1"/>
                </a:solidFill>
              </a:rPr>
              <a:t> using container image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and add an </a:t>
            </a:r>
            <a:r>
              <a:rPr lang="en-US" b="1" dirty="0">
                <a:solidFill>
                  <a:schemeClr val="accent2"/>
                </a:solidFill>
              </a:rPr>
              <a:t>environment a variable </a:t>
            </a:r>
            <a:r>
              <a:rPr lang="en-US" dirty="0">
                <a:solidFill>
                  <a:schemeClr val="bg1"/>
                </a:solidFill>
              </a:rPr>
              <a:t>exposing the value of </a:t>
            </a:r>
          </a:p>
          <a:p>
            <a:r>
              <a:rPr lang="en-US" dirty="0">
                <a:solidFill>
                  <a:schemeClr val="bg1"/>
                </a:solidFill>
              </a:rPr>
              <a:t>   the secret key key30 using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BEST_VARIABLE1 </a:t>
            </a:r>
            <a:r>
              <a:rPr lang="en-US" dirty="0">
                <a:solidFill>
                  <a:schemeClr val="bg1"/>
                </a:solidFill>
              </a:rPr>
              <a:t>as the name of the environment variable inside the pod. </a:t>
            </a:r>
          </a:p>
          <a:p>
            <a:endParaRPr lang="en-US" b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9623-36A7-BB3B-D5DA-CDE49152AFD3}"/>
              </a:ext>
            </a:extLst>
          </p:cNvPr>
          <p:cNvSpPr/>
          <p:nvPr/>
        </p:nvSpPr>
        <p:spPr>
          <a:xfrm>
            <a:off x="203200" y="1673307"/>
            <a:ext cx="7093528" cy="86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kubectl config use-context ek8s</a:t>
            </a:r>
          </a:p>
          <a:p>
            <a:r>
              <a:rPr lang="en-US" b="1" dirty="0">
                <a:solidFill>
                  <a:schemeClr val="bg1"/>
                </a:solidFill>
              </a:rPr>
              <a:t>kubectl create secret generic app-secret1 --from-literal=key30=value4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1D624-D4B0-0E7C-A9FA-CF2C9F3BA4CB}"/>
              </a:ext>
            </a:extLst>
          </p:cNvPr>
          <p:cNvSpPr/>
          <p:nvPr/>
        </p:nvSpPr>
        <p:spPr>
          <a:xfrm>
            <a:off x="7924009" y="1837124"/>
            <a:ext cx="2549236" cy="86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https://kubernetes.io/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click on documentation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 secret env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9D1B3E-A790-9FF5-3204-65E10C9E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745" y="2922643"/>
            <a:ext cx="4213983" cy="3527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88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DB5453-C8E1-8FD4-7D10-0BAA20C1BB37}"/>
              </a:ext>
            </a:extLst>
          </p:cNvPr>
          <p:cNvSpPr txBox="1"/>
          <p:nvPr/>
        </p:nvSpPr>
        <p:spPr>
          <a:xfrm>
            <a:off x="0" y="19625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r>
              <a:rPr lang="en-US" b="1" dirty="0">
                <a:solidFill>
                  <a:schemeClr val="bg1"/>
                </a:solidFill>
              </a:rPr>
              <a:t>You are tasked to create a secret and consume the secret in a pod using environment variables as follows</a:t>
            </a:r>
          </a:p>
          <a:p>
            <a:r>
              <a:rPr lang="en-US" b="1" dirty="0">
                <a:solidFill>
                  <a:schemeClr val="bg1"/>
                </a:solidFill>
              </a:rPr>
              <a:t>- Create a secret name app-secret1 with a key/value pair.  key30/value4</a:t>
            </a:r>
          </a:p>
          <a:p>
            <a:r>
              <a:rPr lang="en-US" b="1" dirty="0">
                <a:solidFill>
                  <a:schemeClr val="bg1"/>
                </a:solidFill>
              </a:rPr>
              <a:t>- Start a nginx POD named nginx-secret1 using container image nginx and add an environment a variable exposing the value of the secret key key30 using BEST_VARIABLE1 as the name of the environment variable inside the pod. </a:t>
            </a:r>
          </a:p>
          <a:p>
            <a:endParaRPr lang="en-US" b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F6EC4-7923-695A-38AF-F0CF33CC06AE}"/>
              </a:ext>
            </a:extLst>
          </p:cNvPr>
          <p:cNvSpPr/>
          <p:nvPr/>
        </p:nvSpPr>
        <p:spPr>
          <a:xfrm>
            <a:off x="131288" y="2429157"/>
            <a:ext cx="4242921" cy="4306769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&gt; q2-pod.yaml</a:t>
            </a:r>
          </a:p>
          <a:p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Pod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nginx-secret1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containers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8A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nginx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C8A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BEST_VARIABLE1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valueFrom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err="1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secretKeyRef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app-secret1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key30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8A9631-C15E-7B6B-056B-75657705F218}"/>
              </a:ext>
            </a:extLst>
          </p:cNvPr>
          <p:cNvCxnSpPr>
            <a:cxnSpLocks/>
          </p:cNvCxnSpPr>
          <p:nvPr/>
        </p:nvCxnSpPr>
        <p:spPr>
          <a:xfrm>
            <a:off x="438728" y="3938918"/>
            <a:ext cx="291407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E7FBE9B-9CC7-1126-098E-F3ABF8699009}"/>
              </a:ext>
            </a:extLst>
          </p:cNvPr>
          <p:cNvSpPr/>
          <p:nvPr/>
        </p:nvSpPr>
        <p:spPr>
          <a:xfrm>
            <a:off x="2583673" y="919599"/>
            <a:ext cx="1343892" cy="304792"/>
          </a:xfrm>
          <a:custGeom>
            <a:avLst/>
            <a:gdLst>
              <a:gd name="connsiteX0" fmla="*/ 0 w 1343892"/>
              <a:gd name="connsiteY0" fmla="*/ 0 h 304792"/>
              <a:gd name="connsiteX1" fmla="*/ 474842 w 1343892"/>
              <a:gd name="connsiteY1" fmla="*/ 0 h 304792"/>
              <a:gd name="connsiteX2" fmla="*/ 895928 w 1343892"/>
              <a:gd name="connsiteY2" fmla="*/ 0 h 304792"/>
              <a:gd name="connsiteX3" fmla="*/ 1343892 w 1343892"/>
              <a:gd name="connsiteY3" fmla="*/ 0 h 304792"/>
              <a:gd name="connsiteX4" fmla="*/ 1343892 w 1343892"/>
              <a:gd name="connsiteY4" fmla="*/ 304792 h 304792"/>
              <a:gd name="connsiteX5" fmla="*/ 922806 w 1343892"/>
              <a:gd name="connsiteY5" fmla="*/ 304792 h 304792"/>
              <a:gd name="connsiteX6" fmla="*/ 474842 w 1343892"/>
              <a:gd name="connsiteY6" fmla="*/ 304792 h 304792"/>
              <a:gd name="connsiteX7" fmla="*/ 0 w 1343892"/>
              <a:gd name="connsiteY7" fmla="*/ 304792 h 304792"/>
              <a:gd name="connsiteX8" fmla="*/ 0 w 1343892"/>
              <a:gd name="connsiteY8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3892" h="304792" extrusionOk="0">
                <a:moveTo>
                  <a:pt x="0" y="0"/>
                </a:moveTo>
                <a:cubicBezTo>
                  <a:pt x="175965" y="-9470"/>
                  <a:pt x="308533" y="28170"/>
                  <a:pt x="474842" y="0"/>
                </a:cubicBezTo>
                <a:cubicBezTo>
                  <a:pt x="641151" y="-28170"/>
                  <a:pt x="726751" y="33484"/>
                  <a:pt x="895928" y="0"/>
                </a:cubicBezTo>
                <a:cubicBezTo>
                  <a:pt x="1065105" y="-33484"/>
                  <a:pt x="1217565" y="39701"/>
                  <a:pt x="1343892" y="0"/>
                </a:cubicBezTo>
                <a:cubicBezTo>
                  <a:pt x="1356270" y="95400"/>
                  <a:pt x="1334485" y="159167"/>
                  <a:pt x="1343892" y="304792"/>
                </a:cubicBezTo>
                <a:cubicBezTo>
                  <a:pt x="1181508" y="322491"/>
                  <a:pt x="1090024" y="293676"/>
                  <a:pt x="922806" y="304792"/>
                </a:cubicBezTo>
                <a:cubicBezTo>
                  <a:pt x="755588" y="315908"/>
                  <a:pt x="636748" y="290065"/>
                  <a:pt x="474842" y="304792"/>
                </a:cubicBezTo>
                <a:cubicBezTo>
                  <a:pt x="312936" y="319519"/>
                  <a:pt x="162224" y="258678"/>
                  <a:pt x="0" y="304792"/>
                </a:cubicBezTo>
                <a:cubicBezTo>
                  <a:pt x="-22277" y="162514"/>
                  <a:pt x="7405" y="13769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74BB1E-EFEA-D275-A84C-ACD04577B208}"/>
              </a:ext>
            </a:extLst>
          </p:cNvPr>
          <p:cNvCxnSpPr>
            <a:cxnSpLocks/>
          </p:cNvCxnSpPr>
          <p:nvPr/>
        </p:nvCxnSpPr>
        <p:spPr>
          <a:xfrm>
            <a:off x="1691903" y="4997009"/>
            <a:ext cx="96750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72F000-6912-03ED-D77A-80257F64A3A4}"/>
              </a:ext>
            </a:extLst>
          </p:cNvPr>
          <p:cNvSpPr/>
          <p:nvPr/>
        </p:nvSpPr>
        <p:spPr>
          <a:xfrm>
            <a:off x="6033587" y="942572"/>
            <a:ext cx="637179" cy="304792"/>
          </a:xfrm>
          <a:custGeom>
            <a:avLst/>
            <a:gdLst>
              <a:gd name="connsiteX0" fmla="*/ 0 w 637179"/>
              <a:gd name="connsiteY0" fmla="*/ 0 h 304792"/>
              <a:gd name="connsiteX1" fmla="*/ 331333 w 637179"/>
              <a:gd name="connsiteY1" fmla="*/ 0 h 304792"/>
              <a:gd name="connsiteX2" fmla="*/ 637179 w 637179"/>
              <a:gd name="connsiteY2" fmla="*/ 0 h 304792"/>
              <a:gd name="connsiteX3" fmla="*/ 637179 w 637179"/>
              <a:gd name="connsiteY3" fmla="*/ 304792 h 304792"/>
              <a:gd name="connsiteX4" fmla="*/ 331333 w 637179"/>
              <a:gd name="connsiteY4" fmla="*/ 304792 h 304792"/>
              <a:gd name="connsiteX5" fmla="*/ 0 w 637179"/>
              <a:gd name="connsiteY5" fmla="*/ 304792 h 304792"/>
              <a:gd name="connsiteX6" fmla="*/ 0 w 637179"/>
              <a:gd name="connsiteY6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179" h="304792" extrusionOk="0">
                <a:moveTo>
                  <a:pt x="0" y="0"/>
                </a:moveTo>
                <a:cubicBezTo>
                  <a:pt x="132748" y="-35408"/>
                  <a:pt x="212228" y="17225"/>
                  <a:pt x="331333" y="0"/>
                </a:cubicBezTo>
                <a:cubicBezTo>
                  <a:pt x="450438" y="-17225"/>
                  <a:pt x="552526" y="15507"/>
                  <a:pt x="637179" y="0"/>
                </a:cubicBezTo>
                <a:cubicBezTo>
                  <a:pt x="657813" y="138444"/>
                  <a:pt x="611418" y="215040"/>
                  <a:pt x="637179" y="304792"/>
                </a:cubicBezTo>
                <a:cubicBezTo>
                  <a:pt x="570364" y="312497"/>
                  <a:pt x="464284" y="268691"/>
                  <a:pt x="331333" y="304792"/>
                </a:cubicBezTo>
                <a:cubicBezTo>
                  <a:pt x="198382" y="340893"/>
                  <a:pt x="96498" y="294693"/>
                  <a:pt x="0" y="304792"/>
                </a:cubicBezTo>
                <a:cubicBezTo>
                  <a:pt x="-25739" y="212072"/>
                  <a:pt x="7157" y="714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A74835-BF70-F6E7-70CE-C11CE09B569B}"/>
              </a:ext>
            </a:extLst>
          </p:cNvPr>
          <p:cNvCxnSpPr>
            <a:cxnSpLocks/>
          </p:cNvCxnSpPr>
          <p:nvPr/>
        </p:nvCxnSpPr>
        <p:spPr>
          <a:xfrm>
            <a:off x="2064260" y="5526062"/>
            <a:ext cx="214771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519C9E-F7DB-FC78-5EC0-F21F220967F7}"/>
              </a:ext>
            </a:extLst>
          </p:cNvPr>
          <p:cNvSpPr/>
          <p:nvPr/>
        </p:nvSpPr>
        <p:spPr>
          <a:xfrm>
            <a:off x="2580703" y="1187103"/>
            <a:ext cx="1631276" cy="304792"/>
          </a:xfrm>
          <a:custGeom>
            <a:avLst/>
            <a:gdLst>
              <a:gd name="connsiteX0" fmla="*/ 0 w 1631276"/>
              <a:gd name="connsiteY0" fmla="*/ 0 h 304792"/>
              <a:gd name="connsiteX1" fmla="*/ 576384 w 1631276"/>
              <a:gd name="connsiteY1" fmla="*/ 0 h 304792"/>
              <a:gd name="connsiteX2" fmla="*/ 1087517 w 1631276"/>
              <a:gd name="connsiteY2" fmla="*/ 0 h 304792"/>
              <a:gd name="connsiteX3" fmla="*/ 1631276 w 1631276"/>
              <a:gd name="connsiteY3" fmla="*/ 0 h 304792"/>
              <a:gd name="connsiteX4" fmla="*/ 1631276 w 1631276"/>
              <a:gd name="connsiteY4" fmla="*/ 304792 h 304792"/>
              <a:gd name="connsiteX5" fmla="*/ 1120143 w 1631276"/>
              <a:gd name="connsiteY5" fmla="*/ 304792 h 304792"/>
              <a:gd name="connsiteX6" fmla="*/ 576384 w 1631276"/>
              <a:gd name="connsiteY6" fmla="*/ 304792 h 304792"/>
              <a:gd name="connsiteX7" fmla="*/ 0 w 1631276"/>
              <a:gd name="connsiteY7" fmla="*/ 304792 h 304792"/>
              <a:gd name="connsiteX8" fmla="*/ 0 w 1631276"/>
              <a:gd name="connsiteY8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276" h="304792" extrusionOk="0">
                <a:moveTo>
                  <a:pt x="0" y="0"/>
                </a:moveTo>
                <a:cubicBezTo>
                  <a:pt x="176228" y="-7916"/>
                  <a:pt x="440671" y="47555"/>
                  <a:pt x="576384" y="0"/>
                </a:cubicBezTo>
                <a:cubicBezTo>
                  <a:pt x="712097" y="-47555"/>
                  <a:pt x="884143" y="12352"/>
                  <a:pt x="1087517" y="0"/>
                </a:cubicBezTo>
                <a:cubicBezTo>
                  <a:pt x="1290891" y="-12352"/>
                  <a:pt x="1473666" y="26978"/>
                  <a:pt x="1631276" y="0"/>
                </a:cubicBezTo>
                <a:cubicBezTo>
                  <a:pt x="1643654" y="95400"/>
                  <a:pt x="1621869" y="159167"/>
                  <a:pt x="1631276" y="304792"/>
                </a:cubicBezTo>
                <a:cubicBezTo>
                  <a:pt x="1411873" y="320168"/>
                  <a:pt x="1239882" y="258026"/>
                  <a:pt x="1120143" y="304792"/>
                </a:cubicBezTo>
                <a:cubicBezTo>
                  <a:pt x="1000404" y="351558"/>
                  <a:pt x="827475" y="286975"/>
                  <a:pt x="576384" y="304792"/>
                </a:cubicBezTo>
                <a:cubicBezTo>
                  <a:pt x="325293" y="322609"/>
                  <a:pt x="244504" y="245092"/>
                  <a:pt x="0" y="304792"/>
                </a:cubicBezTo>
                <a:cubicBezTo>
                  <a:pt x="-22277" y="162514"/>
                  <a:pt x="7405" y="13769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BAA85-5A34-1906-0B4D-F72BDE9EE8BB}"/>
              </a:ext>
            </a:extLst>
          </p:cNvPr>
          <p:cNvCxnSpPr>
            <a:cxnSpLocks/>
          </p:cNvCxnSpPr>
          <p:nvPr/>
        </p:nvCxnSpPr>
        <p:spPr>
          <a:xfrm>
            <a:off x="2670623" y="6386272"/>
            <a:ext cx="170358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A0439-D6D5-14D0-9E48-7EC5532F2CE8}"/>
              </a:ext>
            </a:extLst>
          </p:cNvPr>
          <p:cNvSpPr/>
          <p:nvPr/>
        </p:nvSpPr>
        <p:spPr>
          <a:xfrm>
            <a:off x="2233876" y="615423"/>
            <a:ext cx="1197301" cy="304792"/>
          </a:xfrm>
          <a:custGeom>
            <a:avLst/>
            <a:gdLst>
              <a:gd name="connsiteX0" fmla="*/ 0 w 1197301"/>
              <a:gd name="connsiteY0" fmla="*/ 0 h 304792"/>
              <a:gd name="connsiteX1" fmla="*/ 622597 w 1197301"/>
              <a:gd name="connsiteY1" fmla="*/ 0 h 304792"/>
              <a:gd name="connsiteX2" fmla="*/ 1197301 w 1197301"/>
              <a:gd name="connsiteY2" fmla="*/ 0 h 304792"/>
              <a:gd name="connsiteX3" fmla="*/ 1197301 w 1197301"/>
              <a:gd name="connsiteY3" fmla="*/ 304792 h 304792"/>
              <a:gd name="connsiteX4" fmla="*/ 622597 w 1197301"/>
              <a:gd name="connsiteY4" fmla="*/ 304792 h 304792"/>
              <a:gd name="connsiteX5" fmla="*/ 0 w 1197301"/>
              <a:gd name="connsiteY5" fmla="*/ 304792 h 304792"/>
              <a:gd name="connsiteX6" fmla="*/ 0 w 1197301"/>
              <a:gd name="connsiteY6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301" h="304792" extrusionOk="0">
                <a:moveTo>
                  <a:pt x="0" y="0"/>
                </a:moveTo>
                <a:cubicBezTo>
                  <a:pt x="286531" y="-22495"/>
                  <a:pt x="458797" y="56429"/>
                  <a:pt x="622597" y="0"/>
                </a:cubicBezTo>
                <a:cubicBezTo>
                  <a:pt x="786397" y="-56429"/>
                  <a:pt x="1036666" y="18542"/>
                  <a:pt x="1197301" y="0"/>
                </a:cubicBezTo>
                <a:cubicBezTo>
                  <a:pt x="1217935" y="138444"/>
                  <a:pt x="1171540" y="215040"/>
                  <a:pt x="1197301" y="304792"/>
                </a:cubicBezTo>
                <a:cubicBezTo>
                  <a:pt x="1072475" y="304923"/>
                  <a:pt x="829704" y="286355"/>
                  <a:pt x="622597" y="304792"/>
                </a:cubicBezTo>
                <a:cubicBezTo>
                  <a:pt x="415490" y="323229"/>
                  <a:pt x="307399" y="240232"/>
                  <a:pt x="0" y="304792"/>
                </a:cubicBezTo>
                <a:cubicBezTo>
                  <a:pt x="-25739" y="212072"/>
                  <a:pt x="7157" y="714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0DF62-0115-A48E-C54A-8D0B4D0BA821}"/>
              </a:ext>
            </a:extLst>
          </p:cNvPr>
          <p:cNvSpPr/>
          <p:nvPr/>
        </p:nvSpPr>
        <p:spPr>
          <a:xfrm>
            <a:off x="5554616" y="629488"/>
            <a:ext cx="637179" cy="304792"/>
          </a:xfrm>
          <a:custGeom>
            <a:avLst/>
            <a:gdLst>
              <a:gd name="connsiteX0" fmla="*/ 0 w 637179"/>
              <a:gd name="connsiteY0" fmla="*/ 0 h 304792"/>
              <a:gd name="connsiteX1" fmla="*/ 331333 w 637179"/>
              <a:gd name="connsiteY1" fmla="*/ 0 h 304792"/>
              <a:gd name="connsiteX2" fmla="*/ 637179 w 637179"/>
              <a:gd name="connsiteY2" fmla="*/ 0 h 304792"/>
              <a:gd name="connsiteX3" fmla="*/ 637179 w 637179"/>
              <a:gd name="connsiteY3" fmla="*/ 304792 h 304792"/>
              <a:gd name="connsiteX4" fmla="*/ 331333 w 637179"/>
              <a:gd name="connsiteY4" fmla="*/ 304792 h 304792"/>
              <a:gd name="connsiteX5" fmla="*/ 0 w 637179"/>
              <a:gd name="connsiteY5" fmla="*/ 304792 h 304792"/>
              <a:gd name="connsiteX6" fmla="*/ 0 w 637179"/>
              <a:gd name="connsiteY6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179" h="304792" extrusionOk="0">
                <a:moveTo>
                  <a:pt x="0" y="0"/>
                </a:moveTo>
                <a:cubicBezTo>
                  <a:pt x="132748" y="-35408"/>
                  <a:pt x="212228" y="17225"/>
                  <a:pt x="331333" y="0"/>
                </a:cubicBezTo>
                <a:cubicBezTo>
                  <a:pt x="450438" y="-17225"/>
                  <a:pt x="552526" y="15507"/>
                  <a:pt x="637179" y="0"/>
                </a:cubicBezTo>
                <a:cubicBezTo>
                  <a:pt x="657813" y="138444"/>
                  <a:pt x="611418" y="215040"/>
                  <a:pt x="637179" y="304792"/>
                </a:cubicBezTo>
                <a:cubicBezTo>
                  <a:pt x="570364" y="312497"/>
                  <a:pt x="464284" y="268691"/>
                  <a:pt x="331333" y="304792"/>
                </a:cubicBezTo>
                <a:cubicBezTo>
                  <a:pt x="198382" y="340893"/>
                  <a:pt x="96498" y="294693"/>
                  <a:pt x="0" y="304792"/>
                </a:cubicBezTo>
                <a:cubicBezTo>
                  <a:pt x="-25739" y="212072"/>
                  <a:pt x="7157" y="714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F081F5-DDB7-4DB7-60E4-C38E1486330B}"/>
              </a:ext>
            </a:extLst>
          </p:cNvPr>
          <p:cNvCxnSpPr>
            <a:cxnSpLocks/>
          </p:cNvCxnSpPr>
          <p:nvPr/>
        </p:nvCxnSpPr>
        <p:spPr>
          <a:xfrm>
            <a:off x="2505000" y="6609071"/>
            <a:ext cx="92617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0BCA66-2BF0-AD69-A781-0F91B314580F}"/>
              </a:ext>
            </a:extLst>
          </p:cNvPr>
          <p:cNvSpPr/>
          <p:nvPr/>
        </p:nvSpPr>
        <p:spPr>
          <a:xfrm>
            <a:off x="3043246" y="2063790"/>
            <a:ext cx="1197301" cy="304792"/>
          </a:xfrm>
          <a:custGeom>
            <a:avLst/>
            <a:gdLst>
              <a:gd name="connsiteX0" fmla="*/ 0 w 1197301"/>
              <a:gd name="connsiteY0" fmla="*/ 0 h 304792"/>
              <a:gd name="connsiteX1" fmla="*/ 622597 w 1197301"/>
              <a:gd name="connsiteY1" fmla="*/ 0 h 304792"/>
              <a:gd name="connsiteX2" fmla="*/ 1197301 w 1197301"/>
              <a:gd name="connsiteY2" fmla="*/ 0 h 304792"/>
              <a:gd name="connsiteX3" fmla="*/ 1197301 w 1197301"/>
              <a:gd name="connsiteY3" fmla="*/ 304792 h 304792"/>
              <a:gd name="connsiteX4" fmla="*/ 622597 w 1197301"/>
              <a:gd name="connsiteY4" fmla="*/ 304792 h 304792"/>
              <a:gd name="connsiteX5" fmla="*/ 0 w 1197301"/>
              <a:gd name="connsiteY5" fmla="*/ 304792 h 304792"/>
              <a:gd name="connsiteX6" fmla="*/ 0 w 1197301"/>
              <a:gd name="connsiteY6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301" h="304792" extrusionOk="0">
                <a:moveTo>
                  <a:pt x="0" y="0"/>
                </a:moveTo>
                <a:cubicBezTo>
                  <a:pt x="286531" y="-22495"/>
                  <a:pt x="458797" y="56429"/>
                  <a:pt x="622597" y="0"/>
                </a:cubicBezTo>
                <a:cubicBezTo>
                  <a:pt x="786397" y="-56429"/>
                  <a:pt x="1036666" y="18542"/>
                  <a:pt x="1197301" y="0"/>
                </a:cubicBezTo>
                <a:cubicBezTo>
                  <a:pt x="1217935" y="138444"/>
                  <a:pt x="1171540" y="215040"/>
                  <a:pt x="1197301" y="304792"/>
                </a:cubicBezTo>
                <a:cubicBezTo>
                  <a:pt x="1072475" y="304923"/>
                  <a:pt x="829704" y="286355"/>
                  <a:pt x="622597" y="304792"/>
                </a:cubicBezTo>
                <a:cubicBezTo>
                  <a:pt x="415490" y="323229"/>
                  <a:pt x="307399" y="240232"/>
                  <a:pt x="0" y="304792"/>
                </a:cubicBezTo>
                <a:cubicBezTo>
                  <a:pt x="-25739" y="212072"/>
                  <a:pt x="7157" y="714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C78099-0BBC-A338-FD67-341EFA00ACE1}"/>
              </a:ext>
            </a:extLst>
          </p:cNvPr>
          <p:cNvSpPr/>
          <p:nvPr/>
        </p:nvSpPr>
        <p:spPr>
          <a:xfrm>
            <a:off x="203200" y="1673307"/>
            <a:ext cx="7093528" cy="86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kubectl config use-context ek8s</a:t>
            </a:r>
          </a:p>
          <a:p>
            <a:r>
              <a:rPr lang="en-US" b="1" dirty="0">
                <a:solidFill>
                  <a:schemeClr val="bg1"/>
                </a:solidFill>
              </a:rPr>
              <a:t>kubectl create secret generic app-secret1 --from-literal=key30=value4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75DEEA9-89CA-C54B-C120-F6D57189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2" y="2553567"/>
            <a:ext cx="4844682" cy="40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4" grpId="1" animBg="1"/>
      <p:bldP spid="13" grpId="0" animBg="1"/>
      <p:bldP spid="13" grpId="1" animBg="1"/>
      <p:bldP spid="21" grpId="0" animBg="1"/>
      <p:bldP spid="21" grpId="1" animBg="1"/>
      <p:bldP spid="24" grpId="0" animBg="1"/>
      <p:bldP spid="24" grpId="1" animBg="1"/>
      <p:bldP spid="27" grpId="0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DB5453-C8E1-8FD4-7D10-0BAA20C1BB37}"/>
              </a:ext>
            </a:extLst>
          </p:cNvPr>
          <p:cNvSpPr txBox="1"/>
          <p:nvPr/>
        </p:nvSpPr>
        <p:spPr>
          <a:xfrm>
            <a:off x="0" y="19625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r>
              <a:rPr lang="en-US" b="1" dirty="0">
                <a:solidFill>
                  <a:schemeClr val="bg1"/>
                </a:solidFill>
              </a:rPr>
              <a:t>You are tasked to create a secret and consume the secret in a pod using environment variables as follows</a:t>
            </a:r>
          </a:p>
          <a:p>
            <a:r>
              <a:rPr lang="en-US" b="1" dirty="0">
                <a:solidFill>
                  <a:schemeClr val="bg1"/>
                </a:solidFill>
              </a:rPr>
              <a:t>- Create a secret name app-secret1 with a key/value pair.  key30/value4</a:t>
            </a:r>
          </a:p>
          <a:p>
            <a:r>
              <a:rPr lang="en-US" b="1" dirty="0">
                <a:solidFill>
                  <a:schemeClr val="bg1"/>
                </a:solidFill>
              </a:rPr>
              <a:t>- Start a nginx POD named nginx-secret1 using container image nginx and add an environment a variable exposing the value of the secret key key30 using BEST_VARIABLE1 as the name of the environment variable inside the pod. </a:t>
            </a:r>
          </a:p>
          <a:p>
            <a:endParaRPr lang="en-US" b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F6EC4-7923-695A-38AF-F0CF33CC06AE}"/>
              </a:ext>
            </a:extLst>
          </p:cNvPr>
          <p:cNvSpPr/>
          <p:nvPr/>
        </p:nvSpPr>
        <p:spPr>
          <a:xfrm>
            <a:off x="131288" y="2429157"/>
            <a:ext cx="4242921" cy="4306769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&gt; q2-pod.yaml</a:t>
            </a:r>
          </a:p>
          <a:p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Pod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nginx-secret1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containers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8A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nginx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C8A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BEST_VARIABLE1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valueFrom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err="1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secretKeyRef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app-secret1</a:t>
            </a:r>
            <a:br>
              <a:rPr lang="en-US" sz="1800" dirty="0">
                <a:solidFill>
                  <a:srgbClr val="A0F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00CD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BB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E5E5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key30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49AE7-686F-4356-74BB-FAC4805CE558}"/>
              </a:ext>
            </a:extLst>
          </p:cNvPr>
          <p:cNvSpPr/>
          <p:nvPr/>
        </p:nvSpPr>
        <p:spPr>
          <a:xfrm>
            <a:off x="4505496" y="2503882"/>
            <a:ext cx="5465818" cy="39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[root@master1 data]# </a:t>
            </a:r>
            <a:r>
              <a:rPr lang="en-US" b="1" dirty="0">
                <a:solidFill>
                  <a:schemeClr val="accent2"/>
                </a:solidFill>
              </a:rPr>
              <a:t>kubectl create -f q2-pod.yaml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D12A5-A056-9920-D369-91E9E045EBB4}"/>
              </a:ext>
            </a:extLst>
          </p:cNvPr>
          <p:cNvSpPr/>
          <p:nvPr/>
        </p:nvSpPr>
        <p:spPr>
          <a:xfrm>
            <a:off x="4505497" y="2901046"/>
            <a:ext cx="7686503" cy="182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[root@master1 data]# </a:t>
            </a:r>
            <a:r>
              <a:rPr lang="en-US" b="1" dirty="0">
                <a:solidFill>
                  <a:schemeClr val="accent2"/>
                </a:solidFill>
              </a:rPr>
              <a:t>kubectl get pods/nginx-secret1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READY   STATUS    RESTARTS   AGE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nginx-secret1   1/1     Running   0          56m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[root@master1 data]# </a:t>
            </a:r>
            <a:r>
              <a:rPr lang="en-US" b="1" dirty="0">
                <a:solidFill>
                  <a:schemeClr val="accent2"/>
                </a:solidFill>
              </a:rPr>
              <a:t>kubectl exec -it pods/nginx-secret1 -- </a:t>
            </a:r>
            <a:r>
              <a:rPr lang="en-US" b="1" dirty="0" err="1">
                <a:solidFill>
                  <a:schemeClr val="accent2"/>
                </a:solidFill>
              </a:rPr>
              <a:t>printenv</a:t>
            </a:r>
            <a:r>
              <a:rPr lang="en-US" b="1" dirty="0">
                <a:solidFill>
                  <a:schemeClr val="accent2"/>
                </a:solidFill>
              </a:rPr>
              <a:t> | grep BEST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BEST_VARIABLE1=value4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50DF62-0115-A48E-C54A-8D0B4D0BA821}"/>
              </a:ext>
            </a:extLst>
          </p:cNvPr>
          <p:cNvSpPr/>
          <p:nvPr/>
        </p:nvSpPr>
        <p:spPr>
          <a:xfrm>
            <a:off x="6193809" y="627523"/>
            <a:ext cx="713018" cy="304792"/>
          </a:xfrm>
          <a:custGeom>
            <a:avLst/>
            <a:gdLst>
              <a:gd name="connsiteX0" fmla="*/ 0 w 713018"/>
              <a:gd name="connsiteY0" fmla="*/ 0 h 304792"/>
              <a:gd name="connsiteX1" fmla="*/ 370769 w 713018"/>
              <a:gd name="connsiteY1" fmla="*/ 0 h 304792"/>
              <a:gd name="connsiteX2" fmla="*/ 713018 w 713018"/>
              <a:gd name="connsiteY2" fmla="*/ 0 h 304792"/>
              <a:gd name="connsiteX3" fmla="*/ 713018 w 713018"/>
              <a:gd name="connsiteY3" fmla="*/ 304792 h 304792"/>
              <a:gd name="connsiteX4" fmla="*/ 370769 w 713018"/>
              <a:gd name="connsiteY4" fmla="*/ 304792 h 304792"/>
              <a:gd name="connsiteX5" fmla="*/ 0 w 713018"/>
              <a:gd name="connsiteY5" fmla="*/ 304792 h 304792"/>
              <a:gd name="connsiteX6" fmla="*/ 0 w 713018"/>
              <a:gd name="connsiteY6" fmla="*/ 0 h 30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018" h="304792" extrusionOk="0">
                <a:moveTo>
                  <a:pt x="0" y="0"/>
                </a:moveTo>
                <a:cubicBezTo>
                  <a:pt x="95719" y="-33943"/>
                  <a:pt x="293156" y="5964"/>
                  <a:pt x="370769" y="0"/>
                </a:cubicBezTo>
                <a:cubicBezTo>
                  <a:pt x="448382" y="-5964"/>
                  <a:pt x="574376" y="27615"/>
                  <a:pt x="713018" y="0"/>
                </a:cubicBezTo>
                <a:cubicBezTo>
                  <a:pt x="733652" y="138444"/>
                  <a:pt x="687257" y="215040"/>
                  <a:pt x="713018" y="304792"/>
                </a:cubicBezTo>
                <a:cubicBezTo>
                  <a:pt x="639495" y="345196"/>
                  <a:pt x="462298" y="283608"/>
                  <a:pt x="370769" y="304792"/>
                </a:cubicBezTo>
                <a:cubicBezTo>
                  <a:pt x="279240" y="325976"/>
                  <a:pt x="111256" y="288032"/>
                  <a:pt x="0" y="304792"/>
                </a:cubicBezTo>
                <a:cubicBezTo>
                  <a:pt x="-25739" y="212072"/>
                  <a:pt x="7157" y="714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2598600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F081F5-DDB7-4DB7-60E4-C38E1486330B}"/>
              </a:ext>
            </a:extLst>
          </p:cNvPr>
          <p:cNvCxnSpPr>
            <a:cxnSpLocks/>
          </p:cNvCxnSpPr>
          <p:nvPr/>
        </p:nvCxnSpPr>
        <p:spPr>
          <a:xfrm>
            <a:off x="6437807" y="4582541"/>
            <a:ext cx="92617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C78099-0BBC-A338-FD67-341EFA00ACE1}"/>
              </a:ext>
            </a:extLst>
          </p:cNvPr>
          <p:cNvSpPr/>
          <p:nvPr/>
        </p:nvSpPr>
        <p:spPr>
          <a:xfrm>
            <a:off x="144877" y="1540212"/>
            <a:ext cx="7093528" cy="86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kubectl config use-context ek8s</a:t>
            </a:r>
          </a:p>
          <a:p>
            <a:r>
              <a:rPr lang="en-US" b="1" dirty="0">
                <a:solidFill>
                  <a:schemeClr val="bg1"/>
                </a:solidFill>
              </a:rPr>
              <a:t>kubectl create secret generic app-secret1 --from-literal=key30=value4</a:t>
            </a:r>
          </a:p>
        </p:txBody>
      </p:sp>
    </p:spTree>
    <p:extLst>
      <p:ext uri="{BB962C8B-B14F-4D97-AF65-F5344CB8AC3E}">
        <p14:creationId xmlns:p14="http://schemas.microsoft.com/office/powerpoint/2010/main" val="114487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0" y="4353881"/>
            <a:ext cx="4638963" cy="539261"/>
          </a:xfrm>
          <a:custGeom>
            <a:avLst/>
            <a:gdLst>
              <a:gd name="connsiteX0" fmla="*/ 0 w 4638963"/>
              <a:gd name="connsiteY0" fmla="*/ 0 h 539261"/>
              <a:gd name="connsiteX1" fmla="*/ 440701 w 4638963"/>
              <a:gd name="connsiteY1" fmla="*/ 0 h 539261"/>
              <a:gd name="connsiteX2" fmla="*/ 927793 w 4638963"/>
              <a:gd name="connsiteY2" fmla="*/ 0 h 539261"/>
              <a:gd name="connsiteX3" fmla="*/ 1368494 w 4638963"/>
              <a:gd name="connsiteY3" fmla="*/ 0 h 539261"/>
              <a:gd name="connsiteX4" fmla="*/ 1901975 w 4638963"/>
              <a:gd name="connsiteY4" fmla="*/ 0 h 539261"/>
              <a:gd name="connsiteX5" fmla="*/ 2574624 w 4638963"/>
              <a:gd name="connsiteY5" fmla="*/ 0 h 539261"/>
              <a:gd name="connsiteX6" fmla="*/ 3247274 w 4638963"/>
              <a:gd name="connsiteY6" fmla="*/ 0 h 539261"/>
              <a:gd name="connsiteX7" fmla="*/ 3827144 w 4638963"/>
              <a:gd name="connsiteY7" fmla="*/ 0 h 539261"/>
              <a:gd name="connsiteX8" fmla="*/ 4638963 w 4638963"/>
              <a:gd name="connsiteY8" fmla="*/ 0 h 539261"/>
              <a:gd name="connsiteX9" fmla="*/ 4638963 w 4638963"/>
              <a:gd name="connsiteY9" fmla="*/ 539261 h 539261"/>
              <a:gd name="connsiteX10" fmla="*/ 4012703 w 4638963"/>
              <a:gd name="connsiteY10" fmla="*/ 539261 h 539261"/>
              <a:gd name="connsiteX11" fmla="*/ 3386443 w 4638963"/>
              <a:gd name="connsiteY11" fmla="*/ 539261 h 539261"/>
              <a:gd name="connsiteX12" fmla="*/ 2760183 w 4638963"/>
              <a:gd name="connsiteY12" fmla="*/ 539261 h 539261"/>
              <a:gd name="connsiteX13" fmla="*/ 2180313 w 4638963"/>
              <a:gd name="connsiteY13" fmla="*/ 539261 h 539261"/>
              <a:gd name="connsiteX14" fmla="*/ 1693221 w 4638963"/>
              <a:gd name="connsiteY14" fmla="*/ 539261 h 539261"/>
              <a:gd name="connsiteX15" fmla="*/ 1020572 w 4638963"/>
              <a:gd name="connsiteY15" fmla="*/ 539261 h 539261"/>
              <a:gd name="connsiteX16" fmla="*/ 0 w 4638963"/>
              <a:gd name="connsiteY16" fmla="*/ 539261 h 539261"/>
              <a:gd name="connsiteX17" fmla="*/ 0 w 4638963"/>
              <a:gd name="connsiteY17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38963" h="539261" extrusionOk="0">
                <a:moveTo>
                  <a:pt x="0" y="0"/>
                </a:moveTo>
                <a:cubicBezTo>
                  <a:pt x="100938" y="-46452"/>
                  <a:pt x="252634" y="45354"/>
                  <a:pt x="440701" y="0"/>
                </a:cubicBezTo>
                <a:cubicBezTo>
                  <a:pt x="628768" y="-45354"/>
                  <a:pt x="796562" y="27422"/>
                  <a:pt x="927793" y="0"/>
                </a:cubicBezTo>
                <a:cubicBezTo>
                  <a:pt x="1059024" y="-27422"/>
                  <a:pt x="1230558" y="16500"/>
                  <a:pt x="1368494" y="0"/>
                </a:cubicBezTo>
                <a:cubicBezTo>
                  <a:pt x="1506430" y="-16500"/>
                  <a:pt x="1727633" y="41025"/>
                  <a:pt x="1901975" y="0"/>
                </a:cubicBezTo>
                <a:cubicBezTo>
                  <a:pt x="2076317" y="-41025"/>
                  <a:pt x="2357290" y="7835"/>
                  <a:pt x="2574624" y="0"/>
                </a:cubicBezTo>
                <a:cubicBezTo>
                  <a:pt x="2791958" y="-7835"/>
                  <a:pt x="2924680" y="70565"/>
                  <a:pt x="3247274" y="0"/>
                </a:cubicBezTo>
                <a:cubicBezTo>
                  <a:pt x="3569868" y="-70565"/>
                  <a:pt x="3632487" y="25822"/>
                  <a:pt x="3827144" y="0"/>
                </a:cubicBezTo>
                <a:cubicBezTo>
                  <a:pt x="4021801" y="-25822"/>
                  <a:pt x="4290622" y="76017"/>
                  <a:pt x="4638963" y="0"/>
                </a:cubicBezTo>
                <a:cubicBezTo>
                  <a:pt x="4702563" y="239102"/>
                  <a:pt x="4614299" y="336087"/>
                  <a:pt x="4638963" y="539261"/>
                </a:cubicBezTo>
                <a:cubicBezTo>
                  <a:pt x="4337700" y="602974"/>
                  <a:pt x="4199484" y="479001"/>
                  <a:pt x="4012703" y="539261"/>
                </a:cubicBezTo>
                <a:cubicBezTo>
                  <a:pt x="3825922" y="599521"/>
                  <a:pt x="3685775" y="512598"/>
                  <a:pt x="3386443" y="539261"/>
                </a:cubicBezTo>
                <a:cubicBezTo>
                  <a:pt x="3087111" y="565924"/>
                  <a:pt x="2973500" y="530779"/>
                  <a:pt x="2760183" y="539261"/>
                </a:cubicBezTo>
                <a:cubicBezTo>
                  <a:pt x="2546866" y="547743"/>
                  <a:pt x="2460006" y="512202"/>
                  <a:pt x="2180313" y="539261"/>
                </a:cubicBezTo>
                <a:cubicBezTo>
                  <a:pt x="1900620" y="566320"/>
                  <a:pt x="1875452" y="535634"/>
                  <a:pt x="1693221" y="539261"/>
                </a:cubicBezTo>
                <a:cubicBezTo>
                  <a:pt x="1510990" y="542888"/>
                  <a:pt x="1171662" y="479209"/>
                  <a:pt x="1020572" y="539261"/>
                </a:cubicBezTo>
                <a:cubicBezTo>
                  <a:pt x="869482" y="599313"/>
                  <a:pt x="439459" y="508260"/>
                  <a:pt x="0" y="539261"/>
                </a:cubicBezTo>
                <a:cubicBezTo>
                  <a:pt x="-30568" y="315658"/>
                  <a:pt x="52212" y="1442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0" y="4861881"/>
            <a:ext cx="4638963" cy="539261"/>
          </a:xfrm>
          <a:custGeom>
            <a:avLst/>
            <a:gdLst>
              <a:gd name="connsiteX0" fmla="*/ 0 w 4638963"/>
              <a:gd name="connsiteY0" fmla="*/ 0 h 539261"/>
              <a:gd name="connsiteX1" fmla="*/ 440701 w 4638963"/>
              <a:gd name="connsiteY1" fmla="*/ 0 h 539261"/>
              <a:gd name="connsiteX2" fmla="*/ 927793 w 4638963"/>
              <a:gd name="connsiteY2" fmla="*/ 0 h 539261"/>
              <a:gd name="connsiteX3" fmla="*/ 1368494 w 4638963"/>
              <a:gd name="connsiteY3" fmla="*/ 0 h 539261"/>
              <a:gd name="connsiteX4" fmla="*/ 1901975 w 4638963"/>
              <a:gd name="connsiteY4" fmla="*/ 0 h 539261"/>
              <a:gd name="connsiteX5" fmla="*/ 2574624 w 4638963"/>
              <a:gd name="connsiteY5" fmla="*/ 0 h 539261"/>
              <a:gd name="connsiteX6" fmla="*/ 3247274 w 4638963"/>
              <a:gd name="connsiteY6" fmla="*/ 0 h 539261"/>
              <a:gd name="connsiteX7" fmla="*/ 3827144 w 4638963"/>
              <a:gd name="connsiteY7" fmla="*/ 0 h 539261"/>
              <a:gd name="connsiteX8" fmla="*/ 4638963 w 4638963"/>
              <a:gd name="connsiteY8" fmla="*/ 0 h 539261"/>
              <a:gd name="connsiteX9" fmla="*/ 4638963 w 4638963"/>
              <a:gd name="connsiteY9" fmla="*/ 539261 h 539261"/>
              <a:gd name="connsiteX10" fmla="*/ 4012703 w 4638963"/>
              <a:gd name="connsiteY10" fmla="*/ 539261 h 539261"/>
              <a:gd name="connsiteX11" fmla="*/ 3386443 w 4638963"/>
              <a:gd name="connsiteY11" fmla="*/ 539261 h 539261"/>
              <a:gd name="connsiteX12" fmla="*/ 2760183 w 4638963"/>
              <a:gd name="connsiteY12" fmla="*/ 539261 h 539261"/>
              <a:gd name="connsiteX13" fmla="*/ 2180313 w 4638963"/>
              <a:gd name="connsiteY13" fmla="*/ 539261 h 539261"/>
              <a:gd name="connsiteX14" fmla="*/ 1693221 w 4638963"/>
              <a:gd name="connsiteY14" fmla="*/ 539261 h 539261"/>
              <a:gd name="connsiteX15" fmla="*/ 1020572 w 4638963"/>
              <a:gd name="connsiteY15" fmla="*/ 539261 h 539261"/>
              <a:gd name="connsiteX16" fmla="*/ 0 w 4638963"/>
              <a:gd name="connsiteY16" fmla="*/ 539261 h 539261"/>
              <a:gd name="connsiteX17" fmla="*/ 0 w 4638963"/>
              <a:gd name="connsiteY17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38963" h="539261" extrusionOk="0">
                <a:moveTo>
                  <a:pt x="0" y="0"/>
                </a:moveTo>
                <a:cubicBezTo>
                  <a:pt x="100938" y="-46452"/>
                  <a:pt x="252634" y="45354"/>
                  <a:pt x="440701" y="0"/>
                </a:cubicBezTo>
                <a:cubicBezTo>
                  <a:pt x="628768" y="-45354"/>
                  <a:pt x="796562" y="27422"/>
                  <a:pt x="927793" y="0"/>
                </a:cubicBezTo>
                <a:cubicBezTo>
                  <a:pt x="1059024" y="-27422"/>
                  <a:pt x="1230558" y="16500"/>
                  <a:pt x="1368494" y="0"/>
                </a:cubicBezTo>
                <a:cubicBezTo>
                  <a:pt x="1506430" y="-16500"/>
                  <a:pt x="1727633" y="41025"/>
                  <a:pt x="1901975" y="0"/>
                </a:cubicBezTo>
                <a:cubicBezTo>
                  <a:pt x="2076317" y="-41025"/>
                  <a:pt x="2357290" y="7835"/>
                  <a:pt x="2574624" y="0"/>
                </a:cubicBezTo>
                <a:cubicBezTo>
                  <a:pt x="2791958" y="-7835"/>
                  <a:pt x="2924680" y="70565"/>
                  <a:pt x="3247274" y="0"/>
                </a:cubicBezTo>
                <a:cubicBezTo>
                  <a:pt x="3569868" y="-70565"/>
                  <a:pt x="3632487" y="25822"/>
                  <a:pt x="3827144" y="0"/>
                </a:cubicBezTo>
                <a:cubicBezTo>
                  <a:pt x="4021801" y="-25822"/>
                  <a:pt x="4290622" y="76017"/>
                  <a:pt x="4638963" y="0"/>
                </a:cubicBezTo>
                <a:cubicBezTo>
                  <a:pt x="4702563" y="239102"/>
                  <a:pt x="4614299" y="336087"/>
                  <a:pt x="4638963" y="539261"/>
                </a:cubicBezTo>
                <a:cubicBezTo>
                  <a:pt x="4337700" y="602974"/>
                  <a:pt x="4199484" y="479001"/>
                  <a:pt x="4012703" y="539261"/>
                </a:cubicBezTo>
                <a:cubicBezTo>
                  <a:pt x="3825922" y="599521"/>
                  <a:pt x="3685775" y="512598"/>
                  <a:pt x="3386443" y="539261"/>
                </a:cubicBezTo>
                <a:cubicBezTo>
                  <a:pt x="3087111" y="565924"/>
                  <a:pt x="2973500" y="530779"/>
                  <a:pt x="2760183" y="539261"/>
                </a:cubicBezTo>
                <a:cubicBezTo>
                  <a:pt x="2546866" y="547743"/>
                  <a:pt x="2460006" y="512202"/>
                  <a:pt x="2180313" y="539261"/>
                </a:cubicBezTo>
                <a:cubicBezTo>
                  <a:pt x="1900620" y="566320"/>
                  <a:pt x="1875452" y="535634"/>
                  <a:pt x="1693221" y="539261"/>
                </a:cubicBezTo>
                <a:cubicBezTo>
                  <a:pt x="1510990" y="542888"/>
                  <a:pt x="1171662" y="479209"/>
                  <a:pt x="1020572" y="539261"/>
                </a:cubicBezTo>
                <a:cubicBezTo>
                  <a:pt x="869482" y="599313"/>
                  <a:pt x="439459" y="508260"/>
                  <a:pt x="0" y="539261"/>
                </a:cubicBezTo>
                <a:cubicBezTo>
                  <a:pt x="-30568" y="315658"/>
                  <a:pt x="52212" y="1442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0" y="1758462"/>
            <a:ext cx="10361246" cy="108924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BFAB9-5685-19D7-C396-C7A394580C39}"/>
              </a:ext>
            </a:extLst>
          </p:cNvPr>
          <p:cNvSpPr txBox="1"/>
          <p:nvPr/>
        </p:nvSpPr>
        <p:spPr>
          <a:xfrm>
            <a:off x="95795" y="137553"/>
            <a:ext cx="12096205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is one deployment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web-app</a:t>
            </a:r>
            <a:r>
              <a:rPr lang="en-US" dirty="0">
                <a:solidFill>
                  <a:schemeClr val="bg1"/>
                </a:solidFill>
              </a:rPr>
              <a:t> is running under namespace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project-production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Task need to be performed:</a:t>
            </a:r>
          </a:p>
          <a:p>
            <a:r>
              <a:rPr lang="en-US" dirty="0">
                <a:solidFill>
                  <a:schemeClr val="bg1"/>
                </a:solidFill>
              </a:rPr>
              <a:t>Update the web-app deployment to run as an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app</a:t>
            </a:r>
            <a:r>
              <a:rPr lang="en-US" dirty="0">
                <a:solidFill>
                  <a:schemeClr val="bg1"/>
                </a:solidFill>
              </a:rPr>
              <a:t> serviceaccount. This serviceaccount is already created.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 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kubectl -n project-production describe deployments/web-app | grep -i Service</a:t>
            </a:r>
          </a:p>
          <a:p>
            <a:r>
              <a:rPr lang="en-US" dirty="0">
                <a:solidFill>
                  <a:schemeClr val="bg1"/>
                </a:solidFill>
              </a:rPr>
              <a:t>[root@master1 data]#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 kubectl edit deployment web-app -n project-production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B3722-38C2-222F-F6D1-F70C48077F4B}"/>
              </a:ext>
            </a:extLst>
          </p:cNvPr>
          <p:cNvSpPr/>
          <p:nvPr/>
        </p:nvSpPr>
        <p:spPr>
          <a:xfrm>
            <a:off x="6609015" y="1332027"/>
            <a:ext cx="2549236" cy="8673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https://kubernetes.io/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click on documentation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serviceAccount</a:t>
            </a:r>
            <a:endParaRPr lang="en-US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015A9-6950-C184-7D62-BD615DF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7" y="0"/>
            <a:ext cx="4092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774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BFAB9-5685-19D7-C396-C7A394580C39}"/>
              </a:ext>
            </a:extLst>
          </p:cNvPr>
          <p:cNvSpPr txBox="1"/>
          <p:nvPr/>
        </p:nvSpPr>
        <p:spPr>
          <a:xfrm>
            <a:off x="95795" y="137553"/>
            <a:ext cx="12096205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is one deployment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web-app</a:t>
            </a:r>
            <a:r>
              <a:rPr lang="en-US" dirty="0">
                <a:solidFill>
                  <a:schemeClr val="bg1"/>
                </a:solidFill>
              </a:rPr>
              <a:t> is running under namespace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project-production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Task need to be performed:</a:t>
            </a:r>
          </a:p>
          <a:p>
            <a:r>
              <a:rPr lang="en-US" dirty="0">
                <a:solidFill>
                  <a:schemeClr val="bg1"/>
                </a:solidFill>
              </a:rPr>
              <a:t>Update the web-app deployment to run as an </a:t>
            </a:r>
            <a:r>
              <a:rPr lang="en-US" b="1" dirty="0">
                <a:solidFill>
                  <a:srgbClr val="FFC000"/>
                </a:solidFill>
                <a:highlight>
                  <a:srgbClr val="808080"/>
                </a:highlight>
              </a:rPr>
              <a:t>app</a:t>
            </a:r>
            <a:r>
              <a:rPr lang="en-US" dirty="0">
                <a:solidFill>
                  <a:schemeClr val="bg1"/>
                </a:solidFill>
              </a:rPr>
              <a:t> serviceaccount. This serviceaccount is already created.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 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kubectl -n project-production describe deployments/web-app | grep -i Service</a:t>
            </a:r>
          </a:p>
          <a:p>
            <a:r>
              <a:rPr lang="en-US" dirty="0">
                <a:solidFill>
                  <a:schemeClr val="bg1"/>
                </a:solidFill>
              </a:rPr>
              <a:t>[root@master1 data]#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 kubectl edit deployment web-app -n project-production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[root@master1 data]# kubectl -n project-production describe deployments/web-app | grep Service</a:t>
            </a:r>
          </a:p>
          <a:p>
            <a:r>
              <a:rPr lang="en-US" dirty="0">
                <a:solidFill>
                  <a:schemeClr val="bg1"/>
                </a:solidFill>
              </a:rPr>
              <a:t>  Service Account:  app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B3722-38C2-222F-F6D1-F70C48077F4B}"/>
              </a:ext>
            </a:extLst>
          </p:cNvPr>
          <p:cNvSpPr/>
          <p:nvPr/>
        </p:nvSpPr>
        <p:spPr>
          <a:xfrm>
            <a:off x="6609015" y="1332027"/>
            <a:ext cx="2549236" cy="8673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https://kubernetes.io/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click on documentation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search </a:t>
            </a:r>
            <a:r>
              <a:rPr lang="en-US" b="1" dirty="0" err="1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serviceAccount</a:t>
            </a:r>
            <a:endParaRPr lang="en-US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24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EA71-2DCE-75B8-A240-14DE2250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Want to practice at home for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FEAF-0CEA-1922-B8DD-38ABB1FE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825625"/>
            <a:ext cx="1122317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kubectl create ns project-production</a:t>
            </a:r>
          </a:p>
          <a:p>
            <a:r>
              <a:rPr lang="en-US" dirty="0">
                <a:solidFill>
                  <a:schemeClr val="bg1"/>
                </a:solidFill>
              </a:rPr>
              <a:t>kubectl create deployment web-app --image=nginx  -n project-production</a:t>
            </a:r>
          </a:p>
          <a:p>
            <a:r>
              <a:rPr lang="en-US" dirty="0">
                <a:solidFill>
                  <a:schemeClr val="bg1"/>
                </a:solidFill>
              </a:rPr>
              <a:t>kubectl create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app -n project-production</a:t>
            </a:r>
          </a:p>
          <a:p>
            <a:r>
              <a:rPr lang="en-US" dirty="0">
                <a:solidFill>
                  <a:schemeClr val="bg1"/>
                </a:solidFill>
              </a:rPr>
              <a:t>kubectl edit deployment web-app -n project-production</a:t>
            </a:r>
          </a:p>
        </p:txBody>
      </p:sp>
    </p:spTree>
    <p:extLst>
      <p:ext uri="{BB962C8B-B14F-4D97-AF65-F5344CB8AC3E}">
        <p14:creationId xmlns:p14="http://schemas.microsoft.com/office/powerpoint/2010/main" val="39336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0" y="4861881"/>
            <a:ext cx="4638963" cy="539261"/>
          </a:xfrm>
          <a:custGeom>
            <a:avLst/>
            <a:gdLst>
              <a:gd name="connsiteX0" fmla="*/ 0 w 4638963"/>
              <a:gd name="connsiteY0" fmla="*/ 0 h 539261"/>
              <a:gd name="connsiteX1" fmla="*/ 440701 w 4638963"/>
              <a:gd name="connsiteY1" fmla="*/ 0 h 539261"/>
              <a:gd name="connsiteX2" fmla="*/ 927793 w 4638963"/>
              <a:gd name="connsiteY2" fmla="*/ 0 h 539261"/>
              <a:gd name="connsiteX3" fmla="*/ 1368494 w 4638963"/>
              <a:gd name="connsiteY3" fmla="*/ 0 h 539261"/>
              <a:gd name="connsiteX4" fmla="*/ 1901975 w 4638963"/>
              <a:gd name="connsiteY4" fmla="*/ 0 h 539261"/>
              <a:gd name="connsiteX5" fmla="*/ 2574624 w 4638963"/>
              <a:gd name="connsiteY5" fmla="*/ 0 h 539261"/>
              <a:gd name="connsiteX6" fmla="*/ 3247274 w 4638963"/>
              <a:gd name="connsiteY6" fmla="*/ 0 h 539261"/>
              <a:gd name="connsiteX7" fmla="*/ 3827144 w 4638963"/>
              <a:gd name="connsiteY7" fmla="*/ 0 h 539261"/>
              <a:gd name="connsiteX8" fmla="*/ 4638963 w 4638963"/>
              <a:gd name="connsiteY8" fmla="*/ 0 h 539261"/>
              <a:gd name="connsiteX9" fmla="*/ 4638963 w 4638963"/>
              <a:gd name="connsiteY9" fmla="*/ 539261 h 539261"/>
              <a:gd name="connsiteX10" fmla="*/ 4012703 w 4638963"/>
              <a:gd name="connsiteY10" fmla="*/ 539261 h 539261"/>
              <a:gd name="connsiteX11" fmla="*/ 3386443 w 4638963"/>
              <a:gd name="connsiteY11" fmla="*/ 539261 h 539261"/>
              <a:gd name="connsiteX12" fmla="*/ 2760183 w 4638963"/>
              <a:gd name="connsiteY12" fmla="*/ 539261 h 539261"/>
              <a:gd name="connsiteX13" fmla="*/ 2180313 w 4638963"/>
              <a:gd name="connsiteY13" fmla="*/ 539261 h 539261"/>
              <a:gd name="connsiteX14" fmla="*/ 1693221 w 4638963"/>
              <a:gd name="connsiteY14" fmla="*/ 539261 h 539261"/>
              <a:gd name="connsiteX15" fmla="*/ 1020572 w 4638963"/>
              <a:gd name="connsiteY15" fmla="*/ 539261 h 539261"/>
              <a:gd name="connsiteX16" fmla="*/ 0 w 4638963"/>
              <a:gd name="connsiteY16" fmla="*/ 539261 h 539261"/>
              <a:gd name="connsiteX17" fmla="*/ 0 w 4638963"/>
              <a:gd name="connsiteY17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38963" h="539261" extrusionOk="0">
                <a:moveTo>
                  <a:pt x="0" y="0"/>
                </a:moveTo>
                <a:cubicBezTo>
                  <a:pt x="100938" y="-46452"/>
                  <a:pt x="252634" y="45354"/>
                  <a:pt x="440701" y="0"/>
                </a:cubicBezTo>
                <a:cubicBezTo>
                  <a:pt x="628768" y="-45354"/>
                  <a:pt x="796562" y="27422"/>
                  <a:pt x="927793" y="0"/>
                </a:cubicBezTo>
                <a:cubicBezTo>
                  <a:pt x="1059024" y="-27422"/>
                  <a:pt x="1230558" y="16500"/>
                  <a:pt x="1368494" y="0"/>
                </a:cubicBezTo>
                <a:cubicBezTo>
                  <a:pt x="1506430" y="-16500"/>
                  <a:pt x="1727633" y="41025"/>
                  <a:pt x="1901975" y="0"/>
                </a:cubicBezTo>
                <a:cubicBezTo>
                  <a:pt x="2076317" y="-41025"/>
                  <a:pt x="2357290" y="7835"/>
                  <a:pt x="2574624" y="0"/>
                </a:cubicBezTo>
                <a:cubicBezTo>
                  <a:pt x="2791958" y="-7835"/>
                  <a:pt x="2924680" y="70565"/>
                  <a:pt x="3247274" y="0"/>
                </a:cubicBezTo>
                <a:cubicBezTo>
                  <a:pt x="3569868" y="-70565"/>
                  <a:pt x="3632487" y="25822"/>
                  <a:pt x="3827144" y="0"/>
                </a:cubicBezTo>
                <a:cubicBezTo>
                  <a:pt x="4021801" y="-25822"/>
                  <a:pt x="4290622" y="76017"/>
                  <a:pt x="4638963" y="0"/>
                </a:cubicBezTo>
                <a:cubicBezTo>
                  <a:pt x="4702563" y="239102"/>
                  <a:pt x="4614299" y="336087"/>
                  <a:pt x="4638963" y="539261"/>
                </a:cubicBezTo>
                <a:cubicBezTo>
                  <a:pt x="4337700" y="602974"/>
                  <a:pt x="4199484" y="479001"/>
                  <a:pt x="4012703" y="539261"/>
                </a:cubicBezTo>
                <a:cubicBezTo>
                  <a:pt x="3825922" y="599521"/>
                  <a:pt x="3685775" y="512598"/>
                  <a:pt x="3386443" y="539261"/>
                </a:cubicBezTo>
                <a:cubicBezTo>
                  <a:pt x="3087111" y="565924"/>
                  <a:pt x="2973500" y="530779"/>
                  <a:pt x="2760183" y="539261"/>
                </a:cubicBezTo>
                <a:cubicBezTo>
                  <a:pt x="2546866" y="547743"/>
                  <a:pt x="2460006" y="512202"/>
                  <a:pt x="2180313" y="539261"/>
                </a:cubicBezTo>
                <a:cubicBezTo>
                  <a:pt x="1900620" y="566320"/>
                  <a:pt x="1875452" y="535634"/>
                  <a:pt x="1693221" y="539261"/>
                </a:cubicBezTo>
                <a:cubicBezTo>
                  <a:pt x="1510990" y="542888"/>
                  <a:pt x="1171662" y="479209"/>
                  <a:pt x="1020572" y="539261"/>
                </a:cubicBezTo>
                <a:cubicBezTo>
                  <a:pt x="869482" y="599313"/>
                  <a:pt x="439459" y="508260"/>
                  <a:pt x="0" y="539261"/>
                </a:cubicBezTo>
                <a:cubicBezTo>
                  <a:pt x="-30568" y="315658"/>
                  <a:pt x="52212" y="14423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0" y="5397590"/>
            <a:ext cx="10393218" cy="539261"/>
          </a:xfrm>
          <a:custGeom>
            <a:avLst/>
            <a:gdLst>
              <a:gd name="connsiteX0" fmla="*/ 0 w 10393218"/>
              <a:gd name="connsiteY0" fmla="*/ 0 h 539261"/>
              <a:gd name="connsiteX1" fmla="*/ 265604 w 10393218"/>
              <a:gd name="connsiteY1" fmla="*/ 0 h 539261"/>
              <a:gd name="connsiteX2" fmla="*/ 635141 w 10393218"/>
              <a:gd name="connsiteY2" fmla="*/ 0 h 539261"/>
              <a:gd name="connsiteX3" fmla="*/ 900746 w 10393218"/>
              <a:gd name="connsiteY3" fmla="*/ 0 h 539261"/>
              <a:gd name="connsiteX4" fmla="*/ 1374214 w 10393218"/>
              <a:gd name="connsiteY4" fmla="*/ 0 h 539261"/>
              <a:gd name="connsiteX5" fmla="*/ 2159480 w 10393218"/>
              <a:gd name="connsiteY5" fmla="*/ 0 h 539261"/>
              <a:gd name="connsiteX6" fmla="*/ 2944745 w 10393218"/>
              <a:gd name="connsiteY6" fmla="*/ 0 h 539261"/>
              <a:gd name="connsiteX7" fmla="*/ 3522146 w 10393218"/>
              <a:gd name="connsiteY7" fmla="*/ 0 h 539261"/>
              <a:gd name="connsiteX8" fmla="*/ 4099547 w 10393218"/>
              <a:gd name="connsiteY8" fmla="*/ 0 h 539261"/>
              <a:gd name="connsiteX9" fmla="*/ 4780880 w 10393218"/>
              <a:gd name="connsiteY9" fmla="*/ 0 h 539261"/>
              <a:gd name="connsiteX10" fmla="*/ 5046485 w 10393218"/>
              <a:gd name="connsiteY10" fmla="*/ 0 h 539261"/>
              <a:gd name="connsiteX11" fmla="*/ 5519954 w 10393218"/>
              <a:gd name="connsiteY11" fmla="*/ 0 h 539261"/>
              <a:gd name="connsiteX12" fmla="*/ 5785558 w 10393218"/>
              <a:gd name="connsiteY12" fmla="*/ 0 h 539261"/>
              <a:gd name="connsiteX13" fmla="*/ 6466891 w 10393218"/>
              <a:gd name="connsiteY13" fmla="*/ 0 h 539261"/>
              <a:gd name="connsiteX14" fmla="*/ 7044292 w 10393218"/>
              <a:gd name="connsiteY14" fmla="*/ 0 h 539261"/>
              <a:gd name="connsiteX15" fmla="*/ 7621693 w 10393218"/>
              <a:gd name="connsiteY15" fmla="*/ 0 h 539261"/>
              <a:gd name="connsiteX16" fmla="*/ 7887298 w 10393218"/>
              <a:gd name="connsiteY16" fmla="*/ 0 h 539261"/>
              <a:gd name="connsiteX17" fmla="*/ 8464699 w 10393218"/>
              <a:gd name="connsiteY17" fmla="*/ 0 h 539261"/>
              <a:gd name="connsiteX18" fmla="*/ 8730303 w 10393218"/>
              <a:gd name="connsiteY18" fmla="*/ 0 h 539261"/>
              <a:gd name="connsiteX19" fmla="*/ 9099840 w 10393218"/>
              <a:gd name="connsiteY19" fmla="*/ 0 h 539261"/>
              <a:gd name="connsiteX20" fmla="*/ 9573309 w 10393218"/>
              <a:gd name="connsiteY20" fmla="*/ 0 h 539261"/>
              <a:gd name="connsiteX21" fmla="*/ 10393218 w 10393218"/>
              <a:gd name="connsiteY21" fmla="*/ 0 h 539261"/>
              <a:gd name="connsiteX22" fmla="*/ 10393218 w 10393218"/>
              <a:gd name="connsiteY22" fmla="*/ 539261 h 539261"/>
              <a:gd name="connsiteX23" fmla="*/ 10023681 w 10393218"/>
              <a:gd name="connsiteY23" fmla="*/ 539261 h 539261"/>
              <a:gd name="connsiteX24" fmla="*/ 9446280 w 10393218"/>
              <a:gd name="connsiteY24" fmla="*/ 539261 h 539261"/>
              <a:gd name="connsiteX25" fmla="*/ 8972812 w 10393218"/>
              <a:gd name="connsiteY25" fmla="*/ 539261 h 539261"/>
              <a:gd name="connsiteX26" fmla="*/ 8291478 w 10393218"/>
              <a:gd name="connsiteY26" fmla="*/ 539261 h 539261"/>
              <a:gd name="connsiteX27" fmla="*/ 7610145 w 10393218"/>
              <a:gd name="connsiteY27" fmla="*/ 539261 h 539261"/>
              <a:gd name="connsiteX28" fmla="*/ 7032744 w 10393218"/>
              <a:gd name="connsiteY28" fmla="*/ 539261 h 539261"/>
              <a:gd name="connsiteX29" fmla="*/ 6767140 w 10393218"/>
              <a:gd name="connsiteY29" fmla="*/ 539261 h 539261"/>
              <a:gd name="connsiteX30" fmla="*/ 6189739 w 10393218"/>
              <a:gd name="connsiteY30" fmla="*/ 539261 h 539261"/>
              <a:gd name="connsiteX31" fmla="*/ 5612338 w 10393218"/>
              <a:gd name="connsiteY31" fmla="*/ 539261 h 539261"/>
              <a:gd name="connsiteX32" fmla="*/ 5034937 w 10393218"/>
              <a:gd name="connsiteY32" fmla="*/ 539261 h 539261"/>
              <a:gd name="connsiteX33" fmla="*/ 4457536 w 10393218"/>
              <a:gd name="connsiteY33" fmla="*/ 539261 h 539261"/>
              <a:gd name="connsiteX34" fmla="*/ 3776203 w 10393218"/>
              <a:gd name="connsiteY34" fmla="*/ 539261 h 539261"/>
              <a:gd name="connsiteX35" fmla="*/ 3198802 w 10393218"/>
              <a:gd name="connsiteY35" fmla="*/ 539261 h 539261"/>
              <a:gd name="connsiteX36" fmla="*/ 2621401 w 10393218"/>
              <a:gd name="connsiteY36" fmla="*/ 539261 h 539261"/>
              <a:gd name="connsiteX37" fmla="*/ 1836135 w 10393218"/>
              <a:gd name="connsiteY37" fmla="*/ 539261 h 539261"/>
              <a:gd name="connsiteX38" fmla="*/ 1050870 w 10393218"/>
              <a:gd name="connsiteY38" fmla="*/ 539261 h 539261"/>
              <a:gd name="connsiteX39" fmla="*/ 0 w 10393218"/>
              <a:gd name="connsiteY39" fmla="*/ 539261 h 539261"/>
              <a:gd name="connsiteX40" fmla="*/ 0 w 10393218"/>
              <a:gd name="connsiteY40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393218" h="539261" extrusionOk="0">
                <a:moveTo>
                  <a:pt x="0" y="0"/>
                </a:moveTo>
                <a:cubicBezTo>
                  <a:pt x="95429" y="-9532"/>
                  <a:pt x="149436" y="9626"/>
                  <a:pt x="265604" y="0"/>
                </a:cubicBezTo>
                <a:cubicBezTo>
                  <a:pt x="381772" y="-9626"/>
                  <a:pt x="478320" y="37390"/>
                  <a:pt x="635141" y="0"/>
                </a:cubicBezTo>
                <a:cubicBezTo>
                  <a:pt x="791962" y="-37390"/>
                  <a:pt x="801892" y="19298"/>
                  <a:pt x="900746" y="0"/>
                </a:cubicBezTo>
                <a:cubicBezTo>
                  <a:pt x="999600" y="-19298"/>
                  <a:pt x="1196252" y="9219"/>
                  <a:pt x="1374214" y="0"/>
                </a:cubicBezTo>
                <a:cubicBezTo>
                  <a:pt x="1552176" y="-9219"/>
                  <a:pt x="1909547" y="3330"/>
                  <a:pt x="2159480" y="0"/>
                </a:cubicBezTo>
                <a:cubicBezTo>
                  <a:pt x="2409413" y="-3330"/>
                  <a:pt x="2681114" y="73084"/>
                  <a:pt x="2944745" y="0"/>
                </a:cubicBezTo>
                <a:cubicBezTo>
                  <a:pt x="3208377" y="-73084"/>
                  <a:pt x="3248714" y="64355"/>
                  <a:pt x="3522146" y="0"/>
                </a:cubicBezTo>
                <a:cubicBezTo>
                  <a:pt x="3795578" y="-64355"/>
                  <a:pt x="3919833" y="20423"/>
                  <a:pt x="4099547" y="0"/>
                </a:cubicBezTo>
                <a:cubicBezTo>
                  <a:pt x="4279261" y="-20423"/>
                  <a:pt x="4561148" y="13532"/>
                  <a:pt x="4780880" y="0"/>
                </a:cubicBezTo>
                <a:cubicBezTo>
                  <a:pt x="5000612" y="-13532"/>
                  <a:pt x="4970838" y="11916"/>
                  <a:pt x="5046485" y="0"/>
                </a:cubicBezTo>
                <a:cubicBezTo>
                  <a:pt x="5122132" y="-11916"/>
                  <a:pt x="5403736" y="14169"/>
                  <a:pt x="5519954" y="0"/>
                </a:cubicBezTo>
                <a:cubicBezTo>
                  <a:pt x="5636172" y="-14169"/>
                  <a:pt x="5700544" y="23231"/>
                  <a:pt x="5785558" y="0"/>
                </a:cubicBezTo>
                <a:cubicBezTo>
                  <a:pt x="5870572" y="-23231"/>
                  <a:pt x="6193562" y="45863"/>
                  <a:pt x="6466891" y="0"/>
                </a:cubicBezTo>
                <a:cubicBezTo>
                  <a:pt x="6740220" y="-45863"/>
                  <a:pt x="6904037" y="749"/>
                  <a:pt x="7044292" y="0"/>
                </a:cubicBezTo>
                <a:cubicBezTo>
                  <a:pt x="7184547" y="-749"/>
                  <a:pt x="7352033" y="62924"/>
                  <a:pt x="7621693" y="0"/>
                </a:cubicBezTo>
                <a:cubicBezTo>
                  <a:pt x="7891353" y="-62924"/>
                  <a:pt x="7829322" y="1565"/>
                  <a:pt x="7887298" y="0"/>
                </a:cubicBezTo>
                <a:cubicBezTo>
                  <a:pt x="7945274" y="-1565"/>
                  <a:pt x="8263422" y="25629"/>
                  <a:pt x="8464699" y="0"/>
                </a:cubicBezTo>
                <a:cubicBezTo>
                  <a:pt x="8665976" y="-25629"/>
                  <a:pt x="8637202" y="3633"/>
                  <a:pt x="8730303" y="0"/>
                </a:cubicBezTo>
                <a:cubicBezTo>
                  <a:pt x="8823404" y="-3633"/>
                  <a:pt x="8991638" y="29195"/>
                  <a:pt x="9099840" y="0"/>
                </a:cubicBezTo>
                <a:cubicBezTo>
                  <a:pt x="9208042" y="-29195"/>
                  <a:pt x="9413453" y="47656"/>
                  <a:pt x="9573309" y="0"/>
                </a:cubicBezTo>
                <a:cubicBezTo>
                  <a:pt x="9733165" y="-47656"/>
                  <a:pt x="10140032" y="37612"/>
                  <a:pt x="10393218" y="0"/>
                </a:cubicBezTo>
                <a:cubicBezTo>
                  <a:pt x="10442629" y="208503"/>
                  <a:pt x="10372770" y="362683"/>
                  <a:pt x="10393218" y="539261"/>
                </a:cubicBezTo>
                <a:cubicBezTo>
                  <a:pt x="10275052" y="558177"/>
                  <a:pt x="10098228" y="500172"/>
                  <a:pt x="10023681" y="539261"/>
                </a:cubicBezTo>
                <a:cubicBezTo>
                  <a:pt x="9949134" y="578350"/>
                  <a:pt x="9641599" y="478676"/>
                  <a:pt x="9446280" y="539261"/>
                </a:cubicBezTo>
                <a:cubicBezTo>
                  <a:pt x="9250961" y="599846"/>
                  <a:pt x="9134926" y="492311"/>
                  <a:pt x="8972812" y="539261"/>
                </a:cubicBezTo>
                <a:cubicBezTo>
                  <a:pt x="8810698" y="586211"/>
                  <a:pt x="8543425" y="487132"/>
                  <a:pt x="8291478" y="539261"/>
                </a:cubicBezTo>
                <a:cubicBezTo>
                  <a:pt x="8039531" y="591390"/>
                  <a:pt x="7837622" y="536164"/>
                  <a:pt x="7610145" y="539261"/>
                </a:cubicBezTo>
                <a:cubicBezTo>
                  <a:pt x="7382668" y="542358"/>
                  <a:pt x="7268550" y="511687"/>
                  <a:pt x="7032744" y="539261"/>
                </a:cubicBezTo>
                <a:cubicBezTo>
                  <a:pt x="6796938" y="566835"/>
                  <a:pt x="6898484" y="508413"/>
                  <a:pt x="6767140" y="539261"/>
                </a:cubicBezTo>
                <a:cubicBezTo>
                  <a:pt x="6635796" y="570109"/>
                  <a:pt x="6388143" y="505030"/>
                  <a:pt x="6189739" y="539261"/>
                </a:cubicBezTo>
                <a:cubicBezTo>
                  <a:pt x="5991335" y="573492"/>
                  <a:pt x="5757533" y="480289"/>
                  <a:pt x="5612338" y="539261"/>
                </a:cubicBezTo>
                <a:cubicBezTo>
                  <a:pt x="5467143" y="598233"/>
                  <a:pt x="5303656" y="486760"/>
                  <a:pt x="5034937" y="539261"/>
                </a:cubicBezTo>
                <a:cubicBezTo>
                  <a:pt x="4766218" y="591762"/>
                  <a:pt x="4710634" y="536657"/>
                  <a:pt x="4457536" y="539261"/>
                </a:cubicBezTo>
                <a:cubicBezTo>
                  <a:pt x="4204438" y="541865"/>
                  <a:pt x="4094470" y="508413"/>
                  <a:pt x="3776203" y="539261"/>
                </a:cubicBezTo>
                <a:cubicBezTo>
                  <a:pt x="3457936" y="570109"/>
                  <a:pt x="3337542" y="495228"/>
                  <a:pt x="3198802" y="539261"/>
                </a:cubicBezTo>
                <a:cubicBezTo>
                  <a:pt x="3060062" y="583294"/>
                  <a:pt x="2862726" y="525384"/>
                  <a:pt x="2621401" y="539261"/>
                </a:cubicBezTo>
                <a:cubicBezTo>
                  <a:pt x="2380076" y="553138"/>
                  <a:pt x="2151585" y="525441"/>
                  <a:pt x="1836135" y="539261"/>
                </a:cubicBezTo>
                <a:cubicBezTo>
                  <a:pt x="1520685" y="553081"/>
                  <a:pt x="1386761" y="525983"/>
                  <a:pt x="1050870" y="539261"/>
                </a:cubicBezTo>
                <a:cubicBezTo>
                  <a:pt x="714979" y="552539"/>
                  <a:pt x="331663" y="428950"/>
                  <a:pt x="0" y="539261"/>
                </a:cubicBezTo>
                <a:cubicBezTo>
                  <a:pt x="-18188" y="364558"/>
                  <a:pt x="36494" y="17110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773545" y="2792935"/>
            <a:ext cx="5618019" cy="539261"/>
          </a:xfrm>
          <a:custGeom>
            <a:avLst/>
            <a:gdLst>
              <a:gd name="connsiteX0" fmla="*/ 0 w 5618019"/>
              <a:gd name="connsiteY0" fmla="*/ 0 h 539261"/>
              <a:gd name="connsiteX1" fmla="*/ 393261 w 5618019"/>
              <a:gd name="connsiteY1" fmla="*/ 0 h 539261"/>
              <a:gd name="connsiteX2" fmla="*/ 842703 w 5618019"/>
              <a:gd name="connsiteY2" fmla="*/ 0 h 539261"/>
              <a:gd name="connsiteX3" fmla="*/ 1235964 w 5618019"/>
              <a:gd name="connsiteY3" fmla="*/ 0 h 539261"/>
              <a:gd name="connsiteX4" fmla="*/ 1741586 w 5618019"/>
              <a:gd name="connsiteY4" fmla="*/ 0 h 539261"/>
              <a:gd name="connsiteX5" fmla="*/ 2415748 w 5618019"/>
              <a:gd name="connsiteY5" fmla="*/ 0 h 539261"/>
              <a:gd name="connsiteX6" fmla="*/ 3089910 w 5618019"/>
              <a:gd name="connsiteY6" fmla="*/ 0 h 539261"/>
              <a:gd name="connsiteX7" fmla="*/ 3651712 w 5618019"/>
              <a:gd name="connsiteY7" fmla="*/ 0 h 539261"/>
              <a:gd name="connsiteX8" fmla="*/ 4213514 w 5618019"/>
              <a:gd name="connsiteY8" fmla="*/ 0 h 539261"/>
              <a:gd name="connsiteX9" fmla="*/ 4831496 w 5618019"/>
              <a:gd name="connsiteY9" fmla="*/ 0 h 539261"/>
              <a:gd name="connsiteX10" fmla="*/ 5618019 w 5618019"/>
              <a:gd name="connsiteY10" fmla="*/ 0 h 539261"/>
              <a:gd name="connsiteX11" fmla="*/ 5618019 w 5618019"/>
              <a:gd name="connsiteY11" fmla="*/ 539261 h 539261"/>
              <a:gd name="connsiteX12" fmla="*/ 5056217 w 5618019"/>
              <a:gd name="connsiteY12" fmla="*/ 539261 h 539261"/>
              <a:gd name="connsiteX13" fmla="*/ 4494415 w 5618019"/>
              <a:gd name="connsiteY13" fmla="*/ 539261 h 539261"/>
              <a:gd name="connsiteX14" fmla="*/ 4044974 w 5618019"/>
              <a:gd name="connsiteY14" fmla="*/ 539261 h 539261"/>
              <a:gd name="connsiteX15" fmla="*/ 3370811 w 5618019"/>
              <a:gd name="connsiteY15" fmla="*/ 539261 h 539261"/>
              <a:gd name="connsiteX16" fmla="*/ 2752829 w 5618019"/>
              <a:gd name="connsiteY16" fmla="*/ 539261 h 539261"/>
              <a:gd name="connsiteX17" fmla="*/ 2303388 w 5618019"/>
              <a:gd name="connsiteY17" fmla="*/ 539261 h 539261"/>
              <a:gd name="connsiteX18" fmla="*/ 1741586 w 5618019"/>
              <a:gd name="connsiteY18" fmla="*/ 539261 h 539261"/>
              <a:gd name="connsiteX19" fmla="*/ 1235964 w 5618019"/>
              <a:gd name="connsiteY19" fmla="*/ 539261 h 539261"/>
              <a:gd name="connsiteX20" fmla="*/ 842703 w 5618019"/>
              <a:gd name="connsiteY20" fmla="*/ 539261 h 539261"/>
              <a:gd name="connsiteX21" fmla="*/ 0 w 5618019"/>
              <a:gd name="connsiteY21" fmla="*/ 539261 h 539261"/>
              <a:gd name="connsiteX22" fmla="*/ 0 w 5618019"/>
              <a:gd name="connsiteY22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8019" h="539261" extrusionOk="0">
                <a:moveTo>
                  <a:pt x="0" y="0"/>
                </a:moveTo>
                <a:cubicBezTo>
                  <a:pt x="163908" y="-35568"/>
                  <a:pt x="243807" y="29403"/>
                  <a:pt x="393261" y="0"/>
                </a:cubicBezTo>
                <a:cubicBezTo>
                  <a:pt x="542715" y="-29403"/>
                  <a:pt x="698723" y="17636"/>
                  <a:pt x="842703" y="0"/>
                </a:cubicBezTo>
                <a:cubicBezTo>
                  <a:pt x="986683" y="-17636"/>
                  <a:pt x="1096339" y="7070"/>
                  <a:pt x="1235964" y="0"/>
                </a:cubicBezTo>
                <a:cubicBezTo>
                  <a:pt x="1375589" y="-7070"/>
                  <a:pt x="1616935" y="18369"/>
                  <a:pt x="1741586" y="0"/>
                </a:cubicBezTo>
                <a:cubicBezTo>
                  <a:pt x="1866237" y="-18369"/>
                  <a:pt x="2144848" y="62526"/>
                  <a:pt x="2415748" y="0"/>
                </a:cubicBezTo>
                <a:cubicBezTo>
                  <a:pt x="2686648" y="-62526"/>
                  <a:pt x="2877188" y="69487"/>
                  <a:pt x="3089910" y="0"/>
                </a:cubicBezTo>
                <a:cubicBezTo>
                  <a:pt x="3302632" y="-69487"/>
                  <a:pt x="3514426" y="37254"/>
                  <a:pt x="3651712" y="0"/>
                </a:cubicBezTo>
                <a:cubicBezTo>
                  <a:pt x="3788998" y="-37254"/>
                  <a:pt x="4022354" y="8963"/>
                  <a:pt x="4213514" y="0"/>
                </a:cubicBezTo>
                <a:cubicBezTo>
                  <a:pt x="4404674" y="-8963"/>
                  <a:pt x="4606543" y="10480"/>
                  <a:pt x="4831496" y="0"/>
                </a:cubicBezTo>
                <a:cubicBezTo>
                  <a:pt x="5056449" y="-10480"/>
                  <a:pt x="5265011" y="50826"/>
                  <a:pt x="5618019" y="0"/>
                </a:cubicBezTo>
                <a:cubicBezTo>
                  <a:pt x="5625977" y="184376"/>
                  <a:pt x="5587165" y="321652"/>
                  <a:pt x="5618019" y="539261"/>
                </a:cubicBezTo>
                <a:cubicBezTo>
                  <a:pt x="5478797" y="567169"/>
                  <a:pt x="5309552" y="484888"/>
                  <a:pt x="5056217" y="539261"/>
                </a:cubicBezTo>
                <a:cubicBezTo>
                  <a:pt x="4802882" y="593634"/>
                  <a:pt x="4746119" y="488966"/>
                  <a:pt x="4494415" y="539261"/>
                </a:cubicBezTo>
                <a:cubicBezTo>
                  <a:pt x="4242711" y="589556"/>
                  <a:pt x="4170679" y="516278"/>
                  <a:pt x="4044974" y="539261"/>
                </a:cubicBezTo>
                <a:cubicBezTo>
                  <a:pt x="3919269" y="562244"/>
                  <a:pt x="3677963" y="467266"/>
                  <a:pt x="3370811" y="539261"/>
                </a:cubicBezTo>
                <a:cubicBezTo>
                  <a:pt x="3063659" y="611256"/>
                  <a:pt x="2878655" y="512101"/>
                  <a:pt x="2752829" y="539261"/>
                </a:cubicBezTo>
                <a:cubicBezTo>
                  <a:pt x="2627003" y="566421"/>
                  <a:pt x="2412507" y="499633"/>
                  <a:pt x="2303388" y="539261"/>
                </a:cubicBezTo>
                <a:cubicBezTo>
                  <a:pt x="2194269" y="578889"/>
                  <a:pt x="2001487" y="523816"/>
                  <a:pt x="1741586" y="539261"/>
                </a:cubicBezTo>
                <a:cubicBezTo>
                  <a:pt x="1481685" y="554706"/>
                  <a:pt x="1484705" y="520986"/>
                  <a:pt x="1235964" y="539261"/>
                </a:cubicBezTo>
                <a:cubicBezTo>
                  <a:pt x="987223" y="557536"/>
                  <a:pt x="992017" y="517470"/>
                  <a:pt x="842703" y="539261"/>
                </a:cubicBezTo>
                <a:cubicBezTo>
                  <a:pt x="693389" y="561052"/>
                  <a:pt x="197298" y="477525"/>
                  <a:pt x="0" y="539261"/>
                </a:cubicBezTo>
                <a:cubicBezTo>
                  <a:pt x="-45715" y="289553"/>
                  <a:pt x="35464" y="20823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051D7F-5554-BCA4-0ECE-721971E63987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Question:    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pod that requests a certain amount of CPU and memory.</a:t>
            </a:r>
          </a:p>
          <a:p>
            <a:r>
              <a:rPr lang="en-US" dirty="0">
                <a:solidFill>
                  <a:schemeClr val="bg1"/>
                </a:solidFill>
              </a:rPr>
              <a:t>Complete the task:</a:t>
            </a:r>
          </a:p>
          <a:p>
            <a:r>
              <a:rPr lang="en-US" dirty="0">
                <a:solidFill>
                  <a:schemeClr val="bg1"/>
                </a:solidFill>
              </a:rPr>
              <a:t>- Create a namespace 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project-one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nginx-resources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b="1" dirty="0">
                <a:solidFill>
                  <a:schemeClr val="accent2"/>
                </a:solidFill>
              </a:rPr>
              <a:t>project-one namespace </a:t>
            </a:r>
            <a:r>
              <a:rPr lang="en-US" dirty="0">
                <a:solidFill>
                  <a:schemeClr val="bg1"/>
                </a:solidFill>
              </a:rPr>
              <a:t>that required a </a:t>
            </a:r>
            <a:r>
              <a:rPr lang="en-US" dirty="0">
                <a:solidFill>
                  <a:schemeClr val="bg1"/>
                </a:solidFill>
                <a:highlight>
                  <a:srgbClr val="808000"/>
                </a:highlight>
              </a:rPr>
              <a:t>minimum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200m</a:t>
            </a:r>
            <a:r>
              <a:rPr lang="en-US" dirty="0">
                <a:solidFill>
                  <a:schemeClr val="bg1"/>
                </a:solidFill>
              </a:rPr>
              <a:t> CPU and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1Gi</a:t>
            </a:r>
            <a:r>
              <a:rPr lang="en-US" dirty="0">
                <a:solidFill>
                  <a:schemeClr val="bg1"/>
                </a:solidFill>
              </a:rPr>
              <a:t> memory for its container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F37A75-DBE3-48BF-0C56-AED7F4074EF3}"/>
              </a:ext>
            </a:extLst>
          </p:cNvPr>
          <p:cNvSpPr/>
          <p:nvPr/>
        </p:nvSpPr>
        <p:spPr>
          <a:xfrm>
            <a:off x="83127" y="2503055"/>
            <a:ext cx="12108873" cy="26323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2"/>
                </a:solidFill>
              </a:rPr>
              <a:t>Requests and limits</a:t>
            </a:r>
          </a:p>
          <a:p>
            <a:endParaRPr lang="en-US" dirty="0"/>
          </a:p>
          <a:p>
            <a:r>
              <a:rPr lang="en-US" dirty="0"/>
              <a:t>Requests means minimum amount of resource it can consume (request). Kubernetes Schedular will check the node if it can </a:t>
            </a:r>
          </a:p>
          <a:p>
            <a:r>
              <a:rPr lang="en-US" dirty="0"/>
              <a:t>create a pod with this minimum resource?</a:t>
            </a:r>
          </a:p>
          <a:p>
            <a:endParaRPr lang="en-US" dirty="0"/>
          </a:p>
          <a:p>
            <a:r>
              <a:rPr lang="en-US" dirty="0"/>
              <a:t>Limits: It means, maximum amount of request container can demand. The kubelet (and container runtime) enforce the limit. </a:t>
            </a:r>
          </a:p>
          <a:p>
            <a:r>
              <a:rPr lang="en-US" dirty="0"/>
              <a:t>If application inside the container demands more resources (example allowed amount of memory), then the system kernel </a:t>
            </a:r>
          </a:p>
          <a:p>
            <a:r>
              <a:rPr lang="en-US" dirty="0"/>
              <a:t>terminates the process that attempted the allocation, with an out of memory (OOM) error.</a:t>
            </a:r>
          </a:p>
        </p:txBody>
      </p:sp>
    </p:spTree>
    <p:extLst>
      <p:ext uri="{BB962C8B-B14F-4D97-AF65-F5344CB8AC3E}">
        <p14:creationId xmlns:p14="http://schemas.microsoft.com/office/powerpoint/2010/main" val="38538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051D7F-5554-BCA4-0ECE-721971E63987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Question:    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pod that requests a certain amount of CPU and memory.</a:t>
            </a:r>
          </a:p>
          <a:p>
            <a:r>
              <a:rPr lang="en-US" dirty="0">
                <a:solidFill>
                  <a:schemeClr val="bg1"/>
                </a:solidFill>
              </a:rPr>
              <a:t>Complete the task:</a:t>
            </a:r>
          </a:p>
          <a:p>
            <a:r>
              <a:rPr lang="en-US" dirty="0">
                <a:solidFill>
                  <a:schemeClr val="bg1"/>
                </a:solidFill>
              </a:rPr>
              <a:t>- Create a namespace 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project-one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nginx-resources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b="1" dirty="0">
                <a:solidFill>
                  <a:schemeClr val="accent2"/>
                </a:solidFill>
              </a:rPr>
              <a:t>project-one namespace </a:t>
            </a:r>
            <a:r>
              <a:rPr lang="en-US" dirty="0">
                <a:solidFill>
                  <a:schemeClr val="bg1"/>
                </a:solidFill>
              </a:rPr>
              <a:t>that required a </a:t>
            </a:r>
            <a:r>
              <a:rPr lang="en-US" dirty="0">
                <a:solidFill>
                  <a:schemeClr val="bg1"/>
                </a:solidFill>
                <a:highlight>
                  <a:srgbClr val="808000"/>
                </a:highlight>
              </a:rPr>
              <a:t>minimum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200m</a:t>
            </a:r>
            <a:r>
              <a:rPr lang="en-US" dirty="0">
                <a:solidFill>
                  <a:schemeClr val="bg1"/>
                </a:solidFill>
              </a:rPr>
              <a:t> CPU and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1Gi</a:t>
            </a:r>
            <a:r>
              <a:rPr lang="en-US" dirty="0">
                <a:solidFill>
                  <a:schemeClr val="bg1"/>
                </a:solidFill>
              </a:rPr>
              <a:t> memory for its container</a:t>
            </a:r>
          </a:p>
          <a:p>
            <a:r>
              <a:rPr lang="en-US" dirty="0">
                <a:solidFill>
                  <a:schemeClr val="bg1"/>
                </a:solidFill>
              </a:rPr>
              <a:t>- The pod should use the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image.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F37A75-DBE3-48BF-0C56-AED7F4074EF3}"/>
              </a:ext>
            </a:extLst>
          </p:cNvPr>
          <p:cNvSpPr/>
          <p:nvPr/>
        </p:nvSpPr>
        <p:spPr>
          <a:xfrm>
            <a:off x="83127" y="2503055"/>
            <a:ext cx="12108873" cy="1616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Limits and requests for CPU resources are measured in </a:t>
            </a:r>
            <a:r>
              <a:rPr lang="en-US" dirty="0" err="1"/>
              <a:t>cpu</a:t>
            </a:r>
            <a:r>
              <a:rPr lang="en-US" dirty="0"/>
              <a:t> units. In Kubernetes, 1 CPU unit is equivalent to 1 physical CPU core, or 1 virtual core, depending on whether the node is a physical host or a virtual machine running inside a physical machine.</a:t>
            </a:r>
          </a:p>
          <a:p>
            <a:endParaRPr lang="en-US" dirty="0"/>
          </a:p>
          <a:p>
            <a:r>
              <a:rPr lang="en-US" dirty="0"/>
              <a:t>Limits and requests for memory are measured in bytes. You can express memory as a plain integer or as a fixed-point </a:t>
            </a:r>
          </a:p>
          <a:p>
            <a:r>
              <a:rPr lang="en-US" dirty="0"/>
              <a:t>500 mebibytes = 500Mi = 400 megabytes</a:t>
            </a:r>
          </a:p>
        </p:txBody>
      </p:sp>
    </p:spTree>
    <p:extLst>
      <p:ext uri="{BB962C8B-B14F-4D97-AF65-F5344CB8AC3E}">
        <p14:creationId xmlns:p14="http://schemas.microsoft.com/office/powerpoint/2010/main" val="14350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uiExpand="1" build="allAtOnce" animBg="1"/>
      <p:bldP spid="36" grpId="2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051D7F-5554-BCA4-0ECE-721971E63987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Question:    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pod that requests a certain amount of CPU and memory.</a:t>
            </a:r>
          </a:p>
          <a:p>
            <a:r>
              <a:rPr lang="en-US" dirty="0">
                <a:solidFill>
                  <a:schemeClr val="bg1"/>
                </a:solidFill>
              </a:rPr>
              <a:t>Complete the task:</a:t>
            </a:r>
          </a:p>
          <a:p>
            <a:r>
              <a:rPr lang="en-US" dirty="0">
                <a:solidFill>
                  <a:schemeClr val="bg1"/>
                </a:solidFill>
              </a:rPr>
              <a:t>- Create a namespace  project-one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nginx-resources in the project-one namespace that required a minimum of 200m CPU and 1Gi memory for its container</a:t>
            </a:r>
          </a:p>
          <a:p>
            <a:r>
              <a:rPr lang="en-US" dirty="0">
                <a:solidFill>
                  <a:schemeClr val="bg1"/>
                </a:solidFill>
              </a:rPr>
              <a:t>- The pod should use the  nginx image.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cat &gt; q3-pod.yaml</a:t>
            </a:r>
          </a:p>
          <a:p>
            <a:r>
              <a:rPr lang="en-US" dirty="0">
                <a:solidFill>
                  <a:srgbClr val="00CDCD"/>
                </a:solidFill>
                <a:latin typeface="D"/>
              </a:rPr>
              <a:t>apiVersion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v1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00CDCD"/>
                </a:solidFill>
                <a:latin typeface="D"/>
              </a:rPr>
              <a:t>kind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Pod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00CDCD"/>
                </a:solidFill>
                <a:latin typeface="D"/>
              </a:rPr>
              <a:t>metadata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nginx-resources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dirty="0">
                <a:solidFill>
                  <a:srgbClr val="00CDCD"/>
                </a:solidFill>
                <a:latin typeface="D"/>
              </a:rPr>
              <a:t>namespace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project-one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00CDCD"/>
                </a:solidFill>
                <a:latin typeface="D"/>
              </a:rPr>
              <a:t>spec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dirty="0">
                <a:solidFill>
                  <a:srgbClr val="00CDCD"/>
                </a:solidFill>
                <a:latin typeface="D"/>
              </a:rPr>
              <a:t>containers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app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dirty="0">
                <a:solidFill>
                  <a:srgbClr val="00CDCD"/>
                </a:solidFill>
                <a:latin typeface="D"/>
              </a:rPr>
              <a:t>image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nginx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dirty="0">
                <a:solidFill>
                  <a:srgbClr val="00CDCD"/>
                </a:solidFill>
                <a:latin typeface="D"/>
              </a:rPr>
              <a:t>resources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dirty="0">
                <a:solidFill>
                  <a:srgbClr val="00CDCD"/>
                </a:solidFill>
                <a:latin typeface="D"/>
              </a:rPr>
              <a:t>requests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dirty="0">
                <a:solidFill>
                  <a:srgbClr val="00CDCD"/>
                </a:solidFill>
                <a:latin typeface="D"/>
              </a:rPr>
              <a:t>memory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</a:t>
            </a:r>
            <a:r>
              <a:rPr lang="en-US" dirty="0">
                <a:solidFill>
                  <a:srgbClr val="BB0000"/>
                </a:solidFill>
                <a:latin typeface="D"/>
              </a:rPr>
              <a:t>"1Gi"</a:t>
            </a:r>
            <a:br>
              <a:rPr lang="en-US" dirty="0">
                <a:solidFill>
                  <a:srgbClr val="A0F919"/>
                </a:solidFill>
                <a:latin typeface="D"/>
              </a:rPr>
            </a:br>
            <a:r>
              <a:rPr lang="en-US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dirty="0" err="1">
                <a:solidFill>
                  <a:srgbClr val="00CDCD"/>
                </a:solidFill>
                <a:latin typeface="D"/>
              </a:rPr>
              <a:t>cpu</a:t>
            </a:r>
            <a:r>
              <a:rPr lang="en-US" dirty="0">
                <a:solidFill>
                  <a:srgbClr val="BB00BB"/>
                </a:solidFill>
                <a:latin typeface="D"/>
              </a:rPr>
              <a:t>:</a:t>
            </a:r>
            <a:r>
              <a:rPr lang="en-US" dirty="0">
                <a:solidFill>
                  <a:srgbClr val="E5E5E5"/>
                </a:solidFill>
                <a:latin typeface="D"/>
              </a:rPr>
              <a:t> </a:t>
            </a:r>
            <a:r>
              <a:rPr lang="en-US" dirty="0">
                <a:solidFill>
                  <a:srgbClr val="BB0000"/>
                </a:solidFill>
                <a:latin typeface="D"/>
              </a:rPr>
              <a:t>"200m"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D9FFD-1E52-6ACE-682B-A18005A73896}"/>
              </a:ext>
            </a:extLst>
          </p:cNvPr>
          <p:cNvSpPr/>
          <p:nvPr/>
        </p:nvSpPr>
        <p:spPr>
          <a:xfrm>
            <a:off x="4170216" y="2540617"/>
            <a:ext cx="3851563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create ns project-one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7BA-9B51-3426-DE13-E526AB574719}"/>
              </a:ext>
            </a:extLst>
          </p:cNvPr>
          <p:cNvSpPr/>
          <p:nvPr/>
        </p:nvSpPr>
        <p:spPr>
          <a:xfrm>
            <a:off x="4170217" y="3120817"/>
            <a:ext cx="3851563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create -f q3-pod.yaml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095C5-616B-C3BA-9587-E993166CAB7B}"/>
              </a:ext>
            </a:extLst>
          </p:cNvPr>
          <p:cNvSpPr/>
          <p:nvPr/>
        </p:nvSpPr>
        <p:spPr>
          <a:xfrm>
            <a:off x="4170218" y="3797219"/>
            <a:ext cx="3976256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get pod -n project-one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B4F2D-A82A-90D2-B031-3C0652661BF8}"/>
              </a:ext>
            </a:extLst>
          </p:cNvPr>
          <p:cNvSpPr/>
          <p:nvPr/>
        </p:nvSpPr>
        <p:spPr>
          <a:xfrm>
            <a:off x="4170216" y="1960418"/>
            <a:ext cx="4197929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config use-context ek8s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AF148-C574-DB11-B8BC-B8092CE786D6}"/>
              </a:ext>
            </a:extLst>
          </p:cNvPr>
          <p:cNvCxnSpPr>
            <a:cxnSpLocks/>
          </p:cNvCxnSpPr>
          <p:nvPr/>
        </p:nvCxnSpPr>
        <p:spPr>
          <a:xfrm>
            <a:off x="101600" y="3906981"/>
            <a:ext cx="23552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AAA6E-A824-75EC-FF38-434CA57D5059}"/>
              </a:ext>
            </a:extLst>
          </p:cNvPr>
          <p:cNvCxnSpPr>
            <a:cxnSpLocks/>
          </p:cNvCxnSpPr>
          <p:nvPr/>
        </p:nvCxnSpPr>
        <p:spPr>
          <a:xfrm>
            <a:off x="101600" y="4197926"/>
            <a:ext cx="2355273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59F461-8930-97B4-BA74-BE28A05ECC22}"/>
              </a:ext>
            </a:extLst>
          </p:cNvPr>
          <p:cNvCxnSpPr>
            <a:cxnSpLocks/>
          </p:cNvCxnSpPr>
          <p:nvPr/>
        </p:nvCxnSpPr>
        <p:spPr>
          <a:xfrm>
            <a:off x="277091" y="5283198"/>
            <a:ext cx="1302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B75D6-0951-5362-397B-284447A16717}"/>
              </a:ext>
            </a:extLst>
          </p:cNvPr>
          <p:cNvCxnSpPr>
            <a:cxnSpLocks/>
          </p:cNvCxnSpPr>
          <p:nvPr/>
        </p:nvCxnSpPr>
        <p:spPr>
          <a:xfrm>
            <a:off x="508001" y="6091379"/>
            <a:ext cx="143163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55B19-42AA-D39D-7833-9347199458E7}"/>
              </a:ext>
            </a:extLst>
          </p:cNvPr>
          <p:cNvCxnSpPr>
            <a:cxnSpLocks/>
          </p:cNvCxnSpPr>
          <p:nvPr/>
        </p:nvCxnSpPr>
        <p:spPr>
          <a:xfrm>
            <a:off x="508001" y="6383872"/>
            <a:ext cx="1355633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19C64C-8967-6DE4-1464-66D9A9652A33}"/>
              </a:ext>
            </a:extLst>
          </p:cNvPr>
          <p:cNvCxnSpPr>
            <a:cxnSpLocks/>
          </p:cNvCxnSpPr>
          <p:nvPr/>
        </p:nvCxnSpPr>
        <p:spPr>
          <a:xfrm>
            <a:off x="2230582" y="1713344"/>
            <a:ext cx="14362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610E41-99B2-DAC3-6C34-2E68B4596FC2}"/>
              </a:ext>
            </a:extLst>
          </p:cNvPr>
          <p:cNvCxnSpPr>
            <a:cxnSpLocks/>
          </p:cNvCxnSpPr>
          <p:nvPr/>
        </p:nvCxnSpPr>
        <p:spPr>
          <a:xfrm>
            <a:off x="10617200" y="1713344"/>
            <a:ext cx="115916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9A62F7-19B8-438D-3A4D-F836D7A82396}"/>
              </a:ext>
            </a:extLst>
          </p:cNvPr>
          <p:cNvCxnSpPr>
            <a:cxnSpLocks/>
          </p:cNvCxnSpPr>
          <p:nvPr/>
        </p:nvCxnSpPr>
        <p:spPr>
          <a:xfrm>
            <a:off x="9167092" y="1713344"/>
            <a:ext cx="1071417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6299B6-AE21-1FFC-A6B8-C59AF4D8C568}"/>
              </a:ext>
            </a:extLst>
          </p:cNvPr>
          <p:cNvSpPr/>
          <p:nvPr/>
        </p:nvSpPr>
        <p:spPr>
          <a:xfrm>
            <a:off x="2152073" y="1159164"/>
            <a:ext cx="1200727" cy="3047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01D81ECE-39DD-61CE-1194-7AF14A21E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8181" y="851436"/>
            <a:ext cx="637309" cy="580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83C0C38-979C-8088-CBC9-F2D5DE8E469C}"/>
              </a:ext>
            </a:extLst>
          </p:cNvPr>
          <p:cNvSpPr/>
          <p:nvPr/>
        </p:nvSpPr>
        <p:spPr>
          <a:xfrm>
            <a:off x="4262580" y="1424709"/>
            <a:ext cx="1159163" cy="3047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2AD98A-873D-E99A-D282-F0F5139331C7}"/>
              </a:ext>
            </a:extLst>
          </p:cNvPr>
          <p:cNvSpPr/>
          <p:nvPr/>
        </p:nvSpPr>
        <p:spPr>
          <a:xfrm>
            <a:off x="2456872" y="1983507"/>
            <a:ext cx="538877" cy="3047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79CAF2-4039-5A37-C745-CDEA10B265A3}"/>
              </a:ext>
            </a:extLst>
          </p:cNvPr>
          <p:cNvSpPr/>
          <p:nvPr/>
        </p:nvSpPr>
        <p:spPr>
          <a:xfrm>
            <a:off x="277091" y="5309835"/>
            <a:ext cx="1953491" cy="13218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8727D-507A-9110-5BC2-DD559614E36D}"/>
              </a:ext>
            </a:extLst>
          </p:cNvPr>
          <p:cNvSpPr/>
          <p:nvPr/>
        </p:nvSpPr>
        <p:spPr>
          <a:xfrm>
            <a:off x="2918691" y="4360638"/>
            <a:ext cx="9208654" cy="189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kubectl -n project-one describe pod/nginx-resources | grep -A 2 -i Requests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Requests: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cpu</a:t>
            </a:r>
            <a:r>
              <a:rPr lang="en-US" sz="2000" dirty="0">
                <a:solidFill>
                  <a:schemeClr val="bg1"/>
                </a:solidFill>
              </a:rPr>
              <a:t>:        200m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memory:     1Gi</a:t>
            </a:r>
          </a:p>
        </p:txBody>
      </p:sp>
    </p:spTree>
    <p:extLst>
      <p:ext uri="{BB962C8B-B14F-4D97-AF65-F5344CB8AC3E}">
        <p14:creationId xmlns:p14="http://schemas.microsoft.com/office/powerpoint/2010/main" val="17990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773545" y="2792935"/>
            <a:ext cx="5618019" cy="539261"/>
          </a:xfrm>
          <a:custGeom>
            <a:avLst/>
            <a:gdLst>
              <a:gd name="connsiteX0" fmla="*/ 0 w 5618019"/>
              <a:gd name="connsiteY0" fmla="*/ 0 h 539261"/>
              <a:gd name="connsiteX1" fmla="*/ 393261 w 5618019"/>
              <a:gd name="connsiteY1" fmla="*/ 0 h 539261"/>
              <a:gd name="connsiteX2" fmla="*/ 842703 w 5618019"/>
              <a:gd name="connsiteY2" fmla="*/ 0 h 539261"/>
              <a:gd name="connsiteX3" fmla="*/ 1235964 w 5618019"/>
              <a:gd name="connsiteY3" fmla="*/ 0 h 539261"/>
              <a:gd name="connsiteX4" fmla="*/ 1741586 w 5618019"/>
              <a:gd name="connsiteY4" fmla="*/ 0 h 539261"/>
              <a:gd name="connsiteX5" fmla="*/ 2415748 w 5618019"/>
              <a:gd name="connsiteY5" fmla="*/ 0 h 539261"/>
              <a:gd name="connsiteX6" fmla="*/ 3089910 w 5618019"/>
              <a:gd name="connsiteY6" fmla="*/ 0 h 539261"/>
              <a:gd name="connsiteX7" fmla="*/ 3651712 w 5618019"/>
              <a:gd name="connsiteY7" fmla="*/ 0 h 539261"/>
              <a:gd name="connsiteX8" fmla="*/ 4213514 w 5618019"/>
              <a:gd name="connsiteY8" fmla="*/ 0 h 539261"/>
              <a:gd name="connsiteX9" fmla="*/ 4831496 w 5618019"/>
              <a:gd name="connsiteY9" fmla="*/ 0 h 539261"/>
              <a:gd name="connsiteX10" fmla="*/ 5618019 w 5618019"/>
              <a:gd name="connsiteY10" fmla="*/ 0 h 539261"/>
              <a:gd name="connsiteX11" fmla="*/ 5618019 w 5618019"/>
              <a:gd name="connsiteY11" fmla="*/ 539261 h 539261"/>
              <a:gd name="connsiteX12" fmla="*/ 5056217 w 5618019"/>
              <a:gd name="connsiteY12" fmla="*/ 539261 h 539261"/>
              <a:gd name="connsiteX13" fmla="*/ 4494415 w 5618019"/>
              <a:gd name="connsiteY13" fmla="*/ 539261 h 539261"/>
              <a:gd name="connsiteX14" fmla="*/ 4044974 w 5618019"/>
              <a:gd name="connsiteY14" fmla="*/ 539261 h 539261"/>
              <a:gd name="connsiteX15" fmla="*/ 3370811 w 5618019"/>
              <a:gd name="connsiteY15" fmla="*/ 539261 h 539261"/>
              <a:gd name="connsiteX16" fmla="*/ 2752829 w 5618019"/>
              <a:gd name="connsiteY16" fmla="*/ 539261 h 539261"/>
              <a:gd name="connsiteX17" fmla="*/ 2303388 w 5618019"/>
              <a:gd name="connsiteY17" fmla="*/ 539261 h 539261"/>
              <a:gd name="connsiteX18" fmla="*/ 1741586 w 5618019"/>
              <a:gd name="connsiteY18" fmla="*/ 539261 h 539261"/>
              <a:gd name="connsiteX19" fmla="*/ 1235964 w 5618019"/>
              <a:gd name="connsiteY19" fmla="*/ 539261 h 539261"/>
              <a:gd name="connsiteX20" fmla="*/ 842703 w 5618019"/>
              <a:gd name="connsiteY20" fmla="*/ 539261 h 539261"/>
              <a:gd name="connsiteX21" fmla="*/ 0 w 5618019"/>
              <a:gd name="connsiteY21" fmla="*/ 539261 h 539261"/>
              <a:gd name="connsiteX22" fmla="*/ 0 w 5618019"/>
              <a:gd name="connsiteY22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8019" h="539261" extrusionOk="0">
                <a:moveTo>
                  <a:pt x="0" y="0"/>
                </a:moveTo>
                <a:cubicBezTo>
                  <a:pt x="163908" y="-35568"/>
                  <a:pt x="243807" y="29403"/>
                  <a:pt x="393261" y="0"/>
                </a:cubicBezTo>
                <a:cubicBezTo>
                  <a:pt x="542715" y="-29403"/>
                  <a:pt x="698723" y="17636"/>
                  <a:pt x="842703" y="0"/>
                </a:cubicBezTo>
                <a:cubicBezTo>
                  <a:pt x="986683" y="-17636"/>
                  <a:pt x="1096339" y="7070"/>
                  <a:pt x="1235964" y="0"/>
                </a:cubicBezTo>
                <a:cubicBezTo>
                  <a:pt x="1375589" y="-7070"/>
                  <a:pt x="1616935" y="18369"/>
                  <a:pt x="1741586" y="0"/>
                </a:cubicBezTo>
                <a:cubicBezTo>
                  <a:pt x="1866237" y="-18369"/>
                  <a:pt x="2144848" y="62526"/>
                  <a:pt x="2415748" y="0"/>
                </a:cubicBezTo>
                <a:cubicBezTo>
                  <a:pt x="2686648" y="-62526"/>
                  <a:pt x="2877188" y="69487"/>
                  <a:pt x="3089910" y="0"/>
                </a:cubicBezTo>
                <a:cubicBezTo>
                  <a:pt x="3302632" y="-69487"/>
                  <a:pt x="3514426" y="37254"/>
                  <a:pt x="3651712" y="0"/>
                </a:cubicBezTo>
                <a:cubicBezTo>
                  <a:pt x="3788998" y="-37254"/>
                  <a:pt x="4022354" y="8963"/>
                  <a:pt x="4213514" y="0"/>
                </a:cubicBezTo>
                <a:cubicBezTo>
                  <a:pt x="4404674" y="-8963"/>
                  <a:pt x="4606543" y="10480"/>
                  <a:pt x="4831496" y="0"/>
                </a:cubicBezTo>
                <a:cubicBezTo>
                  <a:pt x="5056449" y="-10480"/>
                  <a:pt x="5265011" y="50826"/>
                  <a:pt x="5618019" y="0"/>
                </a:cubicBezTo>
                <a:cubicBezTo>
                  <a:pt x="5625977" y="184376"/>
                  <a:pt x="5587165" y="321652"/>
                  <a:pt x="5618019" y="539261"/>
                </a:cubicBezTo>
                <a:cubicBezTo>
                  <a:pt x="5478797" y="567169"/>
                  <a:pt x="5309552" y="484888"/>
                  <a:pt x="5056217" y="539261"/>
                </a:cubicBezTo>
                <a:cubicBezTo>
                  <a:pt x="4802882" y="593634"/>
                  <a:pt x="4746119" y="488966"/>
                  <a:pt x="4494415" y="539261"/>
                </a:cubicBezTo>
                <a:cubicBezTo>
                  <a:pt x="4242711" y="589556"/>
                  <a:pt x="4170679" y="516278"/>
                  <a:pt x="4044974" y="539261"/>
                </a:cubicBezTo>
                <a:cubicBezTo>
                  <a:pt x="3919269" y="562244"/>
                  <a:pt x="3677963" y="467266"/>
                  <a:pt x="3370811" y="539261"/>
                </a:cubicBezTo>
                <a:cubicBezTo>
                  <a:pt x="3063659" y="611256"/>
                  <a:pt x="2878655" y="512101"/>
                  <a:pt x="2752829" y="539261"/>
                </a:cubicBezTo>
                <a:cubicBezTo>
                  <a:pt x="2627003" y="566421"/>
                  <a:pt x="2412507" y="499633"/>
                  <a:pt x="2303388" y="539261"/>
                </a:cubicBezTo>
                <a:cubicBezTo>
                  <a:pt x="2194269" y="578889"/>
                  <a:pt x="2001487" y="523816"/>
                  <a:pt x="1741586" y="539261"/>
                </a:cubicBezTo>
                <a:cubicBezTo>
                  <a:pt x="1481685" y="554706"/>
                  <a:pt x="1484705" y="520986"/>
                  <a:pt x="1235964" y="539261"/>
                </a:cubicBezTo>
                <a:cubicBezTo>
                  <a:pt x="987223" y="557536"/>
                  <a:pt x="992017" y="517470"/>
                  <a:pt x="842703" y="539261"/>
                </a:cubicBezTo>
                <a:cubicBezTo>
                  <a:pt x="693389" y="561052"/>
                  <a:pt x="197298" y="477525"/>
                  <a:pt x="0" y="539261"/>
                </a:cubicBezTo>
                <a:cubicBezTo>
                  <a:pt x="-45715" y="289553"/>
                  <a:pt x="35464" y="20823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FEF71-9BCC-53B7-80ED-1C1911100993}"/>
              </a:ext>
            </a:extLst>
          </p:cNvPr>
          <p:cNvSpPr/>
          <p:nvPr/>
        </p:nvSpPr>
        <p:spPr>
          <a:xfrm>
            <a:off x="838201" y="3310172"/>
            <a:ext cx="3973944" cy="539261"/>
          </a:xfrm>
          <a:custGeom>
            <a:avLst/>
            <a:gdLst>
              <a:gd name="connsiteX0" fmla="*/ 0 w 3973944"/>
              <a:gd name="connsiteY0" fmla="*/ 0 h 539261"/>
              <a:gd name="connsiteX1" fmla="*/ 448488 w 3973944"/>
              <a:gd name="connsiteY1" fmla="*/ 0 h 539261"/>
              <a:gd name="connsiteX2" fmla="*/ 936715 w 3973944"/>
              <a:gd name="connsiteY2" fmla="*/ 0 h 539261"/>
              <a:gd name="connsiteX3" fmla="*/ 1385203 w 3973944"/>
              <a:gd name="connsiteY3" fmla="*/ 0 h 539261"/>
              <a:gd name="connsiteX4" fmla="*/ 1913170 w 3973944"/>
              <a:gd name="connsiteY4" fmla="*/ 0 h 539261"/>
              <a:gd name="connsiteX5" fmla="*/ 2560355 w 3973944"/>
              <a:gd name="connsiteY5" fmla="*/ 0 h 539261"/>
              <a:gd name="connsiteX6" fmla="*/ 3207541 w 3973944"/>
              <a:gd name="connsiteY6" fmla="*/ 0 h 539261"/>
              <a:gd name="connsiteX7" fmla="*/ 3973944 w 3973944"/>
              <a:gd name="connsiteY7" fmla="*/ 0 h 539261"/>
              <a:gd name="connsiteX8" fmla="*/ 3973944 w 3973944"/>
              <a:gd name="connsiteY8" fmla="*/ 539261 h 539261"/>
              <a:gd name="connsiteX9" fmla="*/ 3525456 w 3973944"/>
              <a:gd name="connsiteY9" fmla="*/ 539261 h 539261"/>
              <a:gd name="connsiteX10" fmla="*/ 3076968 w 3973944"/>
              <a:gd name="connsiteY10" fmla="*/ 539261 h 539261"/>
              <a:gd name="connsiteX11" fmla="*/ 2469522 w 3973944"/>
              <a:gd name="connsiteY11" fmla="*/ 539261 h 539261"/>
              <a:gd name="connsiteX12" fmla="*/ 1862077 w 3973944"/>
              <a:gd name="connsiteY12" fmla="*/ 539261 h 539261"/>
              <a:gd name="connsiteX13" fmla="*/ 1294370 w 3973944"/>
              <a:gd name="connsiteY13" fmla="*/ 539261 h 539261"/>
              <a:gd name="connsiteX14" fmla="*/ 806143 w 3973944"/>
              <a:gd name="connsiteY14" fmla="*/ 539261 h 539261"/>
              <a:gd name="connsiteX15" fmla="*/ 0 w 3973944"/>
              <a:gd name="connsiteY15" fmla="*/ 539261 h 539261"/>
              <a:gd name="connsiteX16" fmla="*/ 0 w 3973944"/>
              <a:gd name="connsiteY16" fmla="*/ 0 h 53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3944" h="539261" extrusionOk="0">
                <a:moveTo>
                  <a:pt x="0" y="0"/>
                </a:moveTo>
                <a:cubicBezTo>
                  <a:pt x="207976" y="-39186"/>
                  <a:pt x="246406" y="13665"/>
                  <a:pt x="448488" y="0"/>
                </a:cubicBezTo>
                <a:cubicBezTo>
                  <a:pt x="650570" y="-13665"/>
                  <a:pt x="713917" y="5063"/>
                  <a:pt x="936715" y="0"/>
                </a:cubicBezTo>
                <a:cubicBezTo>
                  <a:pt x="1159513" y="-5063"/>
                  <a:pt x="1245939" y="30416"/>
                  <a:pt x="1385203" y="0"/>
                </a:cubicBezTo>
                <a:cubicBezTo>
                  <a:pt x="1524467" y="-30416"/>
                  <a:pt x="1748719" y="11032"/>
                  <a:pt x="1913170" y="0"/>
                </a:cubicBezTo>
                <a:cubicBezTo>
                  <a:pt x="2077621" y="-11032"/>
                  <a:pt x="2322956" y="10545"/>
                  <a:pt x="2560355" y="0"/>
                </a:cubicBezTo>
                <a:cubicBezTo>
                  <a:pt x="2797755" y="-10545"/>
                  <a:pt x="2954617" y="7529"/>
                  <a:pt x="3207541" y="0"/>
                </a:cubicBezTo>
                <a:cubicBezTo>
                  <a:pt x="3460465" y="-7529"/>
                  <a:pt x="3735295" y="3899"/>
                  <a:pt x="3973944" y="0"/>
                </a:cubicBezTo>
                <a:cubicBezTo>
                  <a:pt x="4021801" y="221267"/>
                  <a:pt x="3966030" y="366407"/>
                  <a:pt x="3973944" y="539261"/>
                </a:cubicBezTo>
                <a:cubicBezTo>
                  <a:pt x="3753574" y="583463"/>
                  <a:pt x="3729139" y="518346"/>
                  <a:pt x="3525456" y="539261"/>
                </a:cubicBezTo>
                <a:cubicBezTo>
                  <a:pt x="3321773" y="560176"/>
                  <a:pt x="3221715" y="488288"/>
                  <a:pt x="3076968" y="539261"/>
                </a:cubicBezTo>
                <a:cubicBezTo>
                  <a:pt x="2932221" y="590234"/>
                  <a:pt x="2727911" y="491858"/>
                  <a:pt x="2469522" y="539261"/>
                </a:cubicBezTo>
                <a:cubicBezTo>
                  <a:pt x="2211133" y="586664"/>
                  <a:pt x="2121486" y="518432"/>
                  <a:pt x="1862077" y="539261"/>
                </a:cubicBezTo>
                <a:cubicBezTo>
                  <a:pt x="1602668" y="560090"/>
                  <a:pt x="1443014" y="527907"/>
                  <a:pt x="1294370" y="539261"/>
                </a:cubicBezTo>
                <a:cubicBezTo>
                  <a:pt x="1145726" y="550615"/>
                  <a:pt x="1037989" y="515619"/>
                  <a:pt x="806143" y="539261"/>
                </a:cubicBezTo>
                <a:cubicBezTo>
                  <a:pt x="574297" y="562903"/>
                  <a:pt x="284368" y="479753"/>
                  <a:pt x="0" y="539261"/>
                </a:cubicBezTo>
                <a:cubicBezTo>
                  <a:pt x="-64644" y="297809"/>
                  <a:pt x="22607" y="13378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8001162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D015C1-0FFC-9CC7-0366-19599C52B5F0}"/>
              </a:ext>
            </a:extLst>
          </p:cNvPr>
          <p:cNvSpPr txBox="1"/>
          <p:nvPr/>
        </p:nvSpPr>
        <p:spPr>
          <a:xfrm>
            <a:off x="0" y="78893"/>
            <a:ext cx="12192000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are tasked to create a ConfigMap and consume the ConfigMap in a pod using a volume mount. </a:t>
            </a:r>
          </a:p>
          <a:p>
            <a:r>
              <a:rPr lang="en-US" dirty="0">
                <a:solidFill>
                  <a:schemeClr val="bg1"/>
                </a:solidFill>
              </a:rPr>
              <a:t>Task need to be completed: </a:t>
            </a:r>
          </a:p>
          <a:p>
            <a:r>
              <a:rPr lang="en-US" dirty="0">
                <a:solidFill>
                  <a:schemeClr val="bg1"/>
                </a:solidFill>
              </a:rPr>
              <a:t>- Create a configMap named </a:t>
            </a:r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another-config</a:t>
            </a:r>
            <a:r>
              <a:rPr lang="en-US" dirty="0">
                <a:solidFill>
                  <a:schemeClr val="bg1"/>
                </a:solidFill>
              </a:rPr>
              <a:t> containing the key/value pair.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key7/value5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nginx-configmap</a:t>
            </a:r>
            <a:r>
              <a:rPr lang="en-US" dirty="0">
                <a:solidFill>
                  <a:schemeClr val="bg1"/>
                </a:solidFill>
              </a:rPr>
              <a:t>  and should have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image and mount the key you just created into the pod under directory /data/config </a:t>
            </a:r>
          </a:p>
          <a:p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kubectl config use-context ek8s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: Open the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https://kubernetes.io/</a:t>
            </a:r>
            <a:r>
              <a:rPr lang="en-US" dirty="0">
                <a:solidFill>
                  <a:schemeClr val="bg1"/>
                </a:solidFill>
              </a:rPr>
              <a:t> , click on documentation , search configMap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2DC54-9030-93D7-0832-6282491D2AA8}"/>
              </a:ext>
            </a:extLst>
          </p:cNvPr>
          <p:cNvSpPr/>
          <p:nvPr/>
        </p:nvSpPr>
        <p:spPr>
          <a:xfrm>
            <a:off x="184728" y="2299855"/>
            <a:ext cx="7527636" cy="62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kubectl create configmap another-config    --from-literal=key7=value5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4C3EE-C299-F000-2FC9-7DF5B9B8BC85}"/>
              </a:ext>
            </a:extLst>
          </p:cNvPr>
          <p:cNvSpPr/>
          <p:nvPr/>
        </p:nvSpPr>
        <p:spPr>
          <a:xfrm>
            <a:off x="6964218" y="655782"/>
            <a:ext cx="1274618" cy="32327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753D4-E085-BA53-C135-6128C4AEE9B4}"/>
              </a:ext>
            </a:extLst>
          </p:cNvPr>
          <p:cNvSpPr/>
          <p:nvPr/>
        </p:nvSpPr>
        <p:spPr>
          <a:xfrm>
            <a:off x="4184072" y="2452254"/>
            <a:ext cx="2632363" cy="32327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E64A14-1A16-2F75-AC5E-E8CF7C8A225A}"/>
              </a:ext>
            </a:extLst>
          </p:cNvPr>
          <p:cNvCxnSpPr>
            <a:cxnSpLocks/>
          </p:cNvCxnSpPr>
          <p:nvPr/>
        </p:nvCxnSpPr>
        <p:spPr>
          <a:xfrm>
            <a:off x="2632364" y="2775527"/>
            <a:ext cx="143163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60996A-545A-916E-DD06-AF6409128BEA}"/>
              </a:ext>
            </a:extLst>
          </p:cNvPr>
          <p:cNvSpPr/>
          <p:nvPr/>
        </p:nvSpPr>
        <p:spPr>
          <a:xfrm>
            <a:off x="2747819" y="674263"/>
            <a:ext cx="1436253" cy="3047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8A7C80-7998-B584-E12B-6A38463E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750" y="2845752"/>
            <a:ext cx="5375565" cy="40122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55EEBD-E084-792C-AF8B-0F390B7ACC59}"/>
              </a:ext>
            </a:extLst>
          </p:cNvPr>
          <p:cNvSpPr/>
          <p:nvPr/>
        </p:nvSpPr>
        <p:spPr>
          <a:xfrm>
            <a:off x="0" y="1888835"/>
            <a:ext cx="4197929" cy="563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kubectl config use-context ek8s</a:t>
            </a:r>
          </a:p>
        </p:txBody>
      </p:sp>
    </p:spTree>
    <p:extLst>
      <p:ext uri="{BB962C8B-B14F-4D97-AF65-F5344CB8AC3E}">
        <p14:creationId xmlns:p14="http://schemas.microsoft.com/office/powerpoint/2010/main" val="395045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0" grpId="1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2370</Words>
  <Application>Microsoft Office PowerPoint</Application>
  <PresentationFormat>Widescreen</PresentationFormat>
  <Paragraphs>439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D</vt:lpstr>
      <vt:lpstr>Office Theme</vt:lpstr>
      <vt:lpstr>Application Environment, Configuration and Security  25%</vt:lpstr>
      <vt:lpstr>Application Environment, Configuration and Security  25%</vt:lpstr>
      <vt:lpstr>Application Environment, Configuration and Security  25%</vt:lpstr>
      <vt:lpstr>PowerPoint Presentation</vt:lpstr>
      <vt:lpstr>PowerPoint Presentation</vt:lpstr>
      <vt:lpstr>PowerPoint Presentation</vt:lpstr>
      <vt:lpstr>Application Environment, Configuration and Security  25%</vt:lpstr>
      <vt:lpstr>Application Environment, Configuration and Security  25%</vt:lpstr>
      <vt:lpstr>PowerPoint Presentation</vt:lpstr>
      <vt:lpstr>PowerPoint Presentation</vt:lpstr>
      <vt:lpstr>PowerPoint Presentation</vt:lpstr>
      <vt:lpstr>Application Environment, Configuration and Security  25%</vt:lpstr>
      <vt:lpstr>Application Environment, Configuration and Security  25%</vt:lpstr>
      <vt:lpstr>Application Environment, Configuration and Security  25%</vt:lpstr>
      <vt:lpstr>PowerPoint Presentation</vt:lpstr>
      <vt:lpstr>PowerPoint Presentation</vt:lpstr>
      <vt:lpstr>PowerPoint Presentation</vt:lpstr>
      <vt:lpstr>Application Environment, Configuration and Security  25%</vt:lpstr>
      <vt:lpstr>Application Environment, Configuration and Security  25%</vt:lpstr>
      <vt:lpstr>PowerPoint Presentation</vt:lpstr>
      <vt:lpstr>PowerPoint Presentation</vt:lpstr>
      <vt:lpstr>PowerPoint Presentation</vt:lpstr>
      <vt:lpstr>Want to practice at home for this question?</vt:lpstr>
      <vt:lpstr>Application Environment, Configuration and Security  25%</vt:lpstr>
      <vt:lpstr>Application Environment, Configuration and Security  25%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Environment, Configuration and Security  25%</dc:title>
  <dc:creator>RANA Anish OBS/OINIS</dc:creator>
  <cp:lastModifiedBy>RANA Anish OBS/OINIS</cp:lastModifiedBy>
  <cp:revision>30</cp:revision>
  <dcterms:created xsi:type="dcterms:W3CDTF">2024-03-16T06:14:03Z</dcterms:created>
  <dcterms:modified xsi:type="dcterms:W3CDTF">2024-03-17T13:19:59Z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