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2"/>
  </p:notesMasterIdLst>
  <p:sldIdLst>
    <p:sldId id="256" r:id="rId2"/>
    <p:sldId id="257" r:id="rId3"/>
    <p:sldId id="270" r:id="rId4"/>
    <p:sldId id="404" r:id="rId5"/>
    <p:sldId id="409" r:id="rId6"/>
    <p:sldId id="258" r:id="rId7"/>
    <p:sldId id="265" r:id="rId8"/>
    <p:sldId id="266" r:id="rId9"/>
    <p:sldId id="259" r:id="rId10"/>
    <p:sldId id="260" r:id="rId11"/>
    <p:sldId id="261" r:id="rId12"/>
    <p:sldId id="408" r:id="rId13"/>
    <p:sldId id="262" r:id="rId14"/>
    <p:sldId id="263" r:id="rId15"/>
    <p:sldId id="405" r:id="rId16"/>
    <p:sldId id="264" r:id="rId17"/>
    <p:sldId id="268" r:id="rId18"/>
    <p:sldId id="410" r:id="rId19"/>
    <p:sldId id="40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188" autoAdjust="0"/>
  </p:normalViewPr>
  <p:slideViewPr>
    <p:cSldViewPr snapToGrid="0">
      <p:cViewPr varScale="1">
        <p:scale>
          <a:sx n="81" d="100"/>
          <a:sy n="81" d="100"/>
        </p:scale>
        <p:origin x="171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232D8-D256-44DF-8767-3F901D7BC41E}" type="datetimeFigureOut">
              <a:rPr lang="en-US" smtClean="0"/>
              <a:t>2024-05-18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0E170-7686-4920-AF41-E69E2EBF2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2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0E170-7686-4920-AF41-E69E2EBF22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66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0E170-7686-4920-AF41-E69E2EBF22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91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0E170-7686-4920-AF41-E69E2EBF22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59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0E170-7686-4920-AF41-E69E2EBF22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10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E7FB-FC25-4D97-9F24-771A81FCE9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3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0E170-7686-4920-AF41-E69E2EBF22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0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E7FB-FC25-4D97-9F24-771A81FCE9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0E170-7686-4920-AF41-E69E2EBF22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9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0E170-7686-4920-AF41-E69E2EBF22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2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stop camera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0E170-7686-4920-AF41-E69E2EBF22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91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E7FB-FC25-4D97-9F24-771A81FCE9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00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0E170-7686-4920-AF41-E69E2EBF22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50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E7FB-FC25-4D97-9F24-771A81FCE9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0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60C-CAD7-4B2C-89C5-A3E53E566312}" type="datetimeFigureOut">
              <a:rPr lang="en-US" smtClean="0"/>
              <a:t>2024-05-18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B883-A89A-4C73-A3B0-17C1F332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60C-CAD7-4B2C-89C5-A3E53E566312}" type="datetimeFigureOut">
              <a:rPr lang="en-US" smtClean="0"/>
              <a:t>2024-05-18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B883-A89A-4C73-A3B0-17C1F332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60C-CAD7-4B2C-89C5-A3E53E566312}" type="datetimeFigureOut">
              <a:rPr lang="en-US" smtClean="0"/>
              <a:t>2024-05-18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B883-A89A-4C73-A3B0-17C1F332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08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60C-CAD7-4B2C-89C5-A3E53E566312}" type="datetimeFigureOut">
              <a:rPr lang="en-US" smtClean="0"/>
              <a:t>2024-05-18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B883-A89A-4C73-A3B0-17C1F332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6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60C-CAD7-4B2C-89C5-A3E53E566312}" type="datetimeFigureOut">
              <a:rPr lang="en-US" smtClean="0"/>
              <a:t>2024-05-18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B883-A89A-4C73-A3B0-17C1F332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50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60C-CAD7-4B2C-89C5-A3E53E566312}" type="datetimeFigureOut">
              <a:rPr lang="en-US" smtClean="0"/>
              <a:t>2024-05-18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B883-A89A-4C73-A3B0-17C1F332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84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60C-CAD7-4B2C-89C5-A3E53E566312}" type="datetimeFigureOut">
              <a:rPr lang="en-US" smtClean="0"/>
              <a:t>2024-05-18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B883-A89A-4C73-A3B0-17C1F332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7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60C-CAD7-4B2C-89C5-A3E53E566312}" type="datetimeFigureOut">
              <a:rPr lang="en-US" smtClean="0"/>
              <a:t>2024-05-18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B883-A89A-4C73-A3B0-17C1F332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39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60C-CAD7-4B2C-89C5-A3E53E566312}" type="datetimeFigureOut">
              <a:rPr lang="en-US" smtClean="0"/>
              <a:t>2024-05-18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B883-A89A-4C73-A3B0-17C1F332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8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60C-CAD7-4B2C-89C5-A3E53E566312}" type="datetimeFigureOut">
              <a:rPr lang="en-US" smtClean="0"/>
              <a:t>2024-05-18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B883-A89A-4C73-A3B0-17C1F332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7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60C-CAD7-4B2C-89C5-A3E53E566312}" type="datetimeFigureOut">
              <a:rPr lang="en-US" smtClean="0"/>
              <a:t>2024-05-18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B883-A89A-4C73-A3B0-17C1F332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60C-CAD7-4B2C-89C5-A3E53E566312}" type="datetimeFigureOut">
              <a:rPr lang="en-US" smtClean="0"/>
              <a:t>2024-05-18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B883-A89A-4C73-A3B0-17C1F332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5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60C-CAD7-4B2C-89C5-A3E53E566312}" type="datetimeFigureOut">
              <a:rPr lang="en-US" smtClean="0"/>
              <a:t>2024-05-18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B883-A89A-4C73-A3B0-17C1F332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3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60C-CAD7-4B2C-89C5-A3E53E566312}" type="datetimeFigureOut">
              <a:rPr lang="en-US" smtClean="0"/>
              <a:t>2024-05-18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B883-A89A-4C73-A3B0-17C1F332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60C-CAD7-4B2C-89C5-A3E53E566312}" type="datetimeFigureOut">
              <a:rPr lang="en-US" smtClean="0"/>
              <a:t>2024-05-18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B883-A89A-4C73-A3B0-17C1F332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1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60C-CAD7-4B2C-89C5-A3E53E566312}" type="datetimeFigureOut">
              <a:rPr lang="en-US" smtClean="0"/>
              <a:t>2024-05-18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B883-A89A-4C73-A3B0-17C1F332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1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FE9160C-CAD7-4B2C-89C5-A3E53E566312}" type="datetimeFigureOut">
              <a:rPr lang="en-US" smtClean="0"/>
              <a:t>2024-05-18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C47B883-A89A-4C73-A3B0-17C1F332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3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FE9160C-CAD7-4B2C-89C5-A3E53E566312}" type="datetimeFigureOut">
              <a:rPr lang="en-US" smtClean="0"/>
              <a:t>2024-05-18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C47B883-A89A-4C73-A3B0-17C1F332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5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8snetworkplumbingwg/multus-cni/master/deployments/multus-daemonset-thick.y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1929213-997F-E392-CB0D-E77D6378B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30" y="5190683"/>
            <a:ext cx="3633788" cy="501073"/>
          </a:xfrm>
        </p:spPr>
        <p:txBody>
          <a:bodyPr/>
          <a:lstStyle/>
          <a:p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>
                <a:latin typeface="Aptos ExtraBold" panose="020F0502020204030204" pitchFamily="34" charset="0"/>
              </a:rPr>
              <a:t>anishrana2001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0D04D-DBAE-7757-E743-36637B6F8EA0}"/>
              </a:ext>
            </a:extLst>
          </p:cNvPr>
          <p:cNvSpPr/>
          <p:nvPr/>
        </p:nvSpPr>
        <p:spPr>
          <a:xfrm>
            <a:off x="581891" y="1166244"/>
            <a:ext cx="11517745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</a:rPr>
              <a:t>M</a:t>
            </a:r>
            <a:r>
              <a:rPr lang="en-US" sz="166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ultus-cni </a:t>
            </a:r>
          </a:p>
        </p:txBody>
      </p:sp>
    </p:spTree>
    <p:extLst>
      <p:ext uri="{BB962C8B-B14F-4D97-AF65-F5344CB8AC3E}">
        <p14:creationId xmlns:p14="http://schemas.microsoft.com/office/powerpoint/2010/main" val="3979972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AC55A-B332-7779-12EA-47CE99318266}"/>
              </a:ext>
            </a:extLst>
          </p:cNvPr>
          <p:cNvSpPr txBox="1"/>
          <p:nvPr/>
        </p:nvSpPr>
        <p:spPr>
          <a:xfrm>
            <a:off x="108752" y="224329"/>
            <a:ext cx="811197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[root@master1 ~]# </a:t>
            </a:r>
            <a:r>
              <a:rPr lang="en-US" sz="1200" dirty="0" err="1"/>
              <a:t>ifconfig</a:t>
            </a:r>
            <a:r>
              <a:rPr lang="en-US" sz="1200" dirty="0"/>
              <a:t> enp0s3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enp0s3: flags=4163&lt;UP,BROADCAST,RUNNING,MULTICAST&gt;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1500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192.168.1.31  netmask 255.255.255.0  broadcast 192.168.1.255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inet6 fe80::a00:27ff:fe22:8301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prefixlen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64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0x20&lt;link&gt;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inet6 2401:4900:1c0a:4e0d:a00:27ff:fe22:8301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prefixlen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64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0x0&lt;global&gt;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ether 08:00:27:22:83:01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txqueuelen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1000  (Ethernet)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RX packets 112710  bytes 17176613 (16.3 MiB)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RX errors 0  dropped 0  overruns 0  frame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TX packets 133865  bytes 84218338 (80.3 MiB)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TX errors 0  dropped 0 overruns 0  carrier 0  collisions 0</a:t>
            </a:r>
          </a:p>
          <a:p>
            <a:endParaRPr lang="en-US" sz="1200" dirty="0"/>
          </a:p>
          <a:p>
            <a:r>
              <a:rPr lang="en-US" sz="1200" dirty="0"/>
              <a:t>[root@master1 ~]# route -n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Kernel IP routing table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     Gateway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Flags Metric Ref    Use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0.0.0.0         192.168.1.1     0.0.0.0         UG    100    0        0 enp0s3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172.16.14.64    192.168.1.33    255.255.255.192 UG    0      0        0 tunl0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172.16.68.0     0.0.0.0         255.255.255.192 U     0      0        0 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172.16.133.128  192.168.1.32    255.255.255.192 UG    0      0        0 tunl0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172.17.0.0      0.0.0.0         255.255.0.0     U     0      0        0 docker0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192.168.1.0     0.0.0.0         255.255.255.0   U     100    0        0 enp0s3</a:t>
            </a:r>
          </a:p>
          <a:p>
            <a:r>
              <a:rPr lang="en-US" sz="1200" dirty="0"/>
              <a:t>[root@master1 ~]#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FE717E-C667-53AD-33E4-0D214ED0B568}"/>
              </a:ext>
            </a:extLst>
          </p:cNvPr>
          <p:cNvSpPr/>
          <p:nvPr/>
        </p:nvSpPr>
        <p:spPr>
          <a:xfrm>
            <a:off x="108752" y="417252"/>
            <a:ext cx="734627" cy="2663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F46BFF-7C74-74A8-326E-3F7F287A506F}"/>
              </a:ext>
            </a:extLst>
          </p:cNvPr>
          <p:cNvSpPr/>
          <p:nvPr/>
        </p:nvSpPr>
        <p:spPr>
          <a:xfrm>
            <a:off x="843379" y="610175"/>
            <a:ext cx="1713390" cy="19769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63028-4083-4223-8C25-CAF9460D52D8}"/>
              </a:ext>
            </a:extLst>
          </p:cNvPr>
          <p:cNvSpPr/>
          <p:nvPr/>
        </p:nvSpPr>
        <p:spPr>
          <a:xfrm>
            <a:off x="108751" y="2805345"/>
            <a:ext cx="2723225" cy="3882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E08B4B-A22E-18CF-E140-FF9002BCC291}"/>
              </a:ext>
            </a:extLst>
          </p:cNvPr>
          <p:cNvSpPr/>
          <p:nvPr/>
        </p:nvSpPr>
        <p:spPr>
          <a:xfrm>
            <a:off x="7652550" y="0"/>
            <a:ext cx="4539449" cy="4971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cat &lt;&lt;EOF | kubectl create -f 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apiVersion: "k8s.cni.cncf.io/v1"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NetworkAttachmentDefinition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-conf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config: '{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cniVersion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"0.3.1",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"type":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"master": "enp0s3",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"mode": "bridge",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"type": "host-local",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"subnet": "192.168.1.0/24",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"192.168.1.200",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"192.168.1.216",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"routes":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{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"0.0.0.0/0"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"gateway": "192.168.1.1"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}'</a:t>
            </a:r>
          </a:p>
          <a:p>
            <a:r>
              <a:rPr lang="en-US" sz="1400" dirty="0"/>
              <a:t>EOF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54679-7DB0-8D7D-225E-4F8E637BDDDE}"/>
              </a:ext>
            </a:extLst>
          </p:cNvPr>
          <p:cNvSpPr/>
          <p:nvPr/>
        </p:nvSpPr>
        <p:spPr>
          <a:xfrm>
            <a:off x="7652550" y="224329"/>
            <a:ext cx="3660560" cy="2663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B7254A-2C53-A3B0-2FCD-3769515ED05C}"/>
              </a:ext>
            </a:extLst>
          </p:cNvPr>
          <p:cNvSpPr/>
          <p:nvPr/>
        </p:nvSpPr>
        <p:spPr>
          <a:xfrm>
            <a:off x="7652550" y="477010"/>
            <a:ext cx="3660560" cy="2663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169BCA-9AD6-4918-8AA1-75E9AEF9E88A}"/>
              </a:ext>
            </a:extLst>
          </p:cNvPr>
          <p:cNvSpPr/>
          <p:nvPr/>
        </p:nvSpPr>
        <p:spPr>
          <a:xfrm>
            <a:off x="7831583" y="862855"/>
            <a:ext cx="2138040" cy="2663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B17BAB-40BE-EE52-69B0-CD865FC22C2B}"/>
              </a:ext>
            </a:extLst>
          </p:cNvPr>
          <p:cNvSpPr/>
          <p:nvPr/>
        </p:nvSpPr>
        <p:spPr>
          <a:xfrm>
            <a:off x="8303579" y="1536892"/>
            <a:ext cx="2491668" cy="2031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541EB5-DEBF-2DB1-BDEF-DAA61487D2BB}"/>
              </a:ext>
            </a:extLst>
          </p:cNvPr>
          <p:cNvSpPr/>
          <p:nvPr/>
        </p:nvSpPr>
        <p:spPr>
          <a:xfrm>
            <a:off x="8303579" y="1749673"/>
            <a:ext cx="2018346" cy="2031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6CF032-782F-31B7-801E-1A243CB8422B}"/>
              </a:ext>
            </a:extLst>
          </p:cNvPr>
          <p:cNvSpPr/>
          <p:nvPr/>
        </p:nvSpPr>
        <p:spPr>
          <a:xfrm>
            <a:off x="8357554" y="1962454"/>
            <a:ext cx="2018346" cy="2031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CF4635-155C-37BD-A313-238553A1080D}"/>
              </a:ext>
            </a:extLst>
          </p:cNvPr>
          <p:cNvSpPr/>
          <p:nvPr/>
        </p:nvSpPr>
        <p:spPr>
          <a:xfrm>
            <a:off x="8372504" y="2184884"/>
            <a:ext cx="2018346" cy="2031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9B892C-7A69-DA15-CC87-F3ABBDB1B2AE}"/>
              </a:ext>
            </a:extLst>
          </p:cNvPr>
          <p:cNvSpPr/>
          <p:nvPr/>
        </p:nvSpPr>
        <p:spPr>
          <a:xfrm>
            <a:off x="8473657" y="2602213"/>
            <a:ext cx="3484564" cy="17771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03BC8C-89DE-7C88-1731-1C25A2CD5582}"/>
              </a:ext>
            </a:extLst>
          </p:cNvPr>
          <p:cNvCxnSpPr/>
          <p:nvPr/>
        </p:nvCxnSpPr>
        <p:spPr>
          <a:xfrm>
            <a:off x="8753383" y="3009530"/>
            <a:ext cx="2663300" cy="0"/>
          </a:xfrm>
          <a:prstGeom prst="straightConnector1">
            <a:avLst/>
          </a:prstGeom>
          <a:ln w="38100"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D25A47-E022-61A4-5A02-5128A26C943B}"/>
              </a:ext>
            </a:extLst>
          </p:cNvPr>
          <p:cNvCxnSpPr>
            <a:cxnSpLocks/>
          </p:cNvCxnSpPr>
          <p:nvPr/>
        </p:nvCxnSpPr>
        <p:spPr>
          <a:xfrm>
            <a:off x="8753383" y="3277340"/>
            <a:ext cx="3009530" cy="0"/>
          </a:xfrm>
          <a:prstGeom prst="straightConnector1">
            <a:avLst/>
          </a:prstGeom>
          <a:ln w="38100"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4701C-8E08-2C61-D433-7583C278B050}"/>
              </a:ext>
            </a:extLst>
          </p:cNvPr>
          <p:cNvCxnSpPr>
            <a:cxnSpLocks/>
          </p:cNvCxnSpPr>
          <p:nvPr/>
        </p:nvCxnSpPr>
        <p:spPr>
          <a:xfrm>
            <a:off x="8646851" y="3429000"/>
            <a:ext cx="3009530" cy="0"/>
          </a:xfrm>
          <a:prstGeom prst="straightConnector1">
            <a:avLst/>
          </a:prstGeom>
          <a:ln w="38100"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766507-F64F-715F-0BD1-B58C75765490}"/>
              </a:ext>
            </a:extLst>
          </p:cNvPr>
          <p:cNvCxnSpPr>
            <a:cxnSpLocks/>
          </p:cNvCxnSpPr>
          <p:nvPr/>
        </p:nvCxnSpPr>
        <p:spPr>
          <a:xfrm>
            <a:off x="8717873" y="3935766"/>
            <a:ext cx="2299315" cy="0"/>
          </a:xfrm>
          <a:prstGeom prst="straightConnector1">
            <a:avLst/>
          </a:prstGeom>
          <a:ln w="38100"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EF37B6-C53D-7777-8C19-C122B60B043E}"/>
              </a:ext>
            </a:extLst>
          </p:cNvPr>
          <p:cNvCxnSpPr>
            <a:cxnSpLocks/>
          </p:cNvCxnSpPr>
          <p:nvPr/>
        </p:nvCxnSpPr>
        <p:spPr>
          <a:xfrm>
            <a:off x="8646851" y="4309367"/>
            <a:ext cx="2666259" cy="0"/>
          </a:xfrm>
          <a:prstGeom prst="straightConnector1">
            <a:avLst/>
          </a:prstGeom>
          <a:ln w="38100"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258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25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25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75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50"/>
                            </p:stCondLst>
                            <p:childTnLst>
                              <p:par>
                                <p:cTn id="96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2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04AC8E-E7A2-9A35-CDB2-55FCB4DC946C}"/>
              </a:ext>
            </a:extLst>
          </p:cNvPr>
          <p:cNvSpPr txBox="1"/>
          <p:nvPr/>
        </p:nvSpPr>
        <p:spPr>
          <a:xfrm>
            <a:off x="0" y="151179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[root@master1 ~]# </a:t>
            </a:r>
            <a:r>
              <a:rPr lang="en-US" sz="1400" b="1" dirty="0">
                <a:solidFill>
                  <a:schemeClr val="accent6"/>
                </a:solidFill>
              </a:rPr>
              <a:t>kubectl get network-attachment-definitions.k8s.cni.cncf.io </a:t>
            </a:r>
            <a:r>
              <a:rPr lang="en-US" sz="1400" b="1" dirty="0" err="1">
                <a:solidFill>
                  <a:schemeClr val="accent6"/>
                </a:solidFill>
              </a:rPr>
              <a:t>macvlan</a:t>
            </a:r>
            <a:r>
              <a:rPr lang="en-US" sz="1400" b="1" dirty="0">
                <a:solidFill>
                  <a:schemeClr val="accent6"/>
                </a:solidFill>
              </a:rPr>
              <a:t>-conf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AGE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-conf   56s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[root@master1 ~]# </a:t>
            </a:r>
            <a:r>
              <a:rPr lang="en-US" sz="1400" b="1" dirty="0">
                <a:solidFill>
                  <a:schemeClr val="accent6"/>
                </a:solidFill>
              </a:rPr>
              <a:t>kubectl describe network-attachment-definitions.k8s.cni.cncf.io </a:t>
            </a:r>
            <a:r>
              <a:rPr lang="en-US" sz="1400" b="1" dirty="0" err="1">
                <a:solidFill>
                  <a:schemeClr val="accent6"/>
                </a:solidFill>
              </a:rPr>
              <a:t>macvlan</a:t>
            </a:r>
            <a:r>
              <a:rPr lang="en-US" sz="1400" b="1" dirty="0">
                <a:solidFill>
                  <a:schemeClr val="accent6"/>
                </a:solidFill>
              </a:rPr>
              <a:t>-conf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-conf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Namespace:    default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Labels:       &lt;none&gt;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Annotations:  &lt;none&gt;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API Version:  k8s.cni.cncf.io/v1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Kind: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NetworkAttachmentDefinition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Creation Timestamp:  2024-05-12T07:25:32Z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Generation: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Managed Fields: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API Version:  k8s.cni.cncf.io/v1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Fields Type:  FieldsV1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fieldsV1: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f:spec: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f:config: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Manager:         kubectl-create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Operation:       Update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Time:            2024-05-12T07:25:32Z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Resource Version:  252464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UID:               9e259bce-de62-4342-a13c-44807dc6113c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Config:  {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cniVersion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"0.3.0", "type":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"master": "enp0s3", "mode": "bridge",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 "type": "host-local", "subnet": "192.168.1.0/24",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"192.168.1.200",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"192.168.1.216", "routes": [ {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"0.0.0.0/0" } ], "gateway": "192.168.1.1" }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Events:    &lt;none&gt;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900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325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FB90C9B-10EC-4F45-AEF5-66BD07DD413D}"/>
              </a:ext>
            </a:extLst>
          </p:cNvPr>
          <p:cNvGrpSpPr/>
          <p:nvPr/>
        </p:nvGrpSpPr>
        <p:grpSpPr>
          <a:xfrm>
            <a:off x="496956" y="1037063"/>
            <a:ext cx="11549269" cy="4795025"/>
            <a:chOff x="1182029" y="1037063"/>
            <a:chExt cx="10169912" cy="47950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F843D7-D849-4D9B-A484-66ACBDF5BD6F}"/>
                </a:ext>
              </a:extLst>
            </p:cNvPr>
            <p:cNvSpPr/>
            <p:nvPr/>
          </p:nvSpPr>
          <p:spPr>
            <a:xfrm>
              <a:off x="1182029" y="1037063"/>
              <a:ext cx="10169912" cy="4795025"/>
            </a:xfrm>
            <a:prstGeom prst="rect">
              <a:avLst/>
            </a:prstGeom>
            <a:ln w="57150"/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Google Shape;485;p33">
              <a:extLst>
                <a:ext uri="{FF2B5EF4-FFF2-40B4-BE49-F238E27FC236}">
                  <a16:creationId xmlns:a16="http://schemas.microsoft.com/office/drawing/2014/main" id="{F97CBEBA-5F4B-4836-944E-D5F85A3D583D}"/>
                </a:ext>
              </a:extLst>
            </p:cNvPr>
            <p:cNvSpPr/>
            <p:nvPr/>
          </p:nvSpPr>
          <p:spPr>
            <a:xfrm>
              <a:off x="1317702" y="1168243"/>
              <a:ext cx="147600" cy="14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86;p33">
              <a:extLst>
                <a:ext uri="{FF2B5EF4-FFF2-40B4-BE49-F238E27FC236}">
                  <a16:creationId xmlns:a16="http://schemas.microsoft.com/office/drawing/2014/main" id="{B676C1FD-4A9C-4F4D-A69B-C36D328244A9}"/>
                </a:ext>
              </a:extLst>
            </p:cNvPr>
            <p:cNvSpPr/>
            <p:nvPr/>
          </p:nvSpPr>
          <p:spPr>
            <a:xfrm>
              <a:off x="1561542" y="1168243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87;p33">
              <a:extLst>
                <a:ext uri="{FF2B5EF4-FFF2-40B4-BE49-F238E27FC236}">
                  <a16:creationId xmlns:a16="http://schemas.microsoft.com/office/drawing/2014/main" id="{A673C1AB-C232-493F-9AB0-FB306312D2E5}"/>
                </a:ext>
              </a:extLst>
            </p:cNvPr>
            <p:cNvSpPr/>
            <p:nvPr/>
          </p:nvSpPr>
          <p:spPr>
            <a:xfrm>
              <a:off x="1805382" y="1168243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900163-8C0B-43C3-BE5F-57CDF90CB0F2}"/>
                </a:ext>
              </a:extLst>
            </p:cNvPr>
            <p:cNvSpPr/>
            <p:nvPr/>
          </p:nvSpPr>
          <p:spPr>
            <a:xfrm>
              <a:off x="1317702" y="1315843"/>
              <a:ext cx="9556595" cy="13158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0"/>
                </a:spcBef>
              </a:pPr>
              <a:r>
                <a:rPr lang="en-US" sz="4800" dirty="0"/>
                <a:t> 02   NOW WE WILL TALK ABOUT</a:t>
              </a:r>
            </a:p>
          </p:txBody>
        </p:sp>
        <p:sp>
          <p:nvSpPr>
            <p:cNvPr id="12" name="Google Shape;457;p31">
              <a:extLst>
                <a:ext uri="{FF2B5EF4-FFF2-40B4-BE49-F238E27FC236}">
                  <a16:creationId xmlns:a16="http://schemas.microsoft.com/office/drawing/2014/main" id="{567A0D67-778E-427D-BC7D-E566C3C7B260}"/>
                </a:ext>
              </a:extLst>
            </p:cNvPr>
            <p:cNvSpPr txBox="1">
              <a:spLocks/>
            </p:cNvSpPr>
            <p:nvPr/>
          </p:nvSpPr>
          <p:spPr>
            <a:xfrm>
              <a:off x="1465301" y="3160928"/>
              <a:ext cx="9467386" cy="1575000"/>
            </a:xfrm>
            <a:prstGeom prst="rect">
              <a:avLst/>
            </a:prstGeom>
            <a:solidFill>
              <a:schemeClr val="accent4"/>
            </a:solidFill>
          </p:spPr>
          <p:txBody>
            <a:bodyPr spcFirstLastPara="1" vert="horz" wrap="square" lIns="121900" tIns="121900" rIns="121900" bIns="12190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2100"/>
                </a:spcAft>
                <a:buFont typeface="Arial" panose="020B0604020202020204" pitchFamily="34" charset="0"/>
                <a:buNone/>
              </a:pPr>
              <a:r>
                <a:rPr lang="en-US" sz="5400" dirty="0">
                  <a:solidFill>
                    <a:srgbClr val="00B0F0"/>
                  </a:solidFill>
                </a:rPr>
                <a:t>Pod configuration for </a:t>
              </a:r>
              <a:r>
                <a:rPr lang="en-US" sz="5400" dirty="0" err="1">
                  <a:solidFill>
                    <a:srgbClr val="00B0F0"/>
                  </a:solidFill>
                </a:rPr>
                <a:t>Multus</a:t>
              </a:r>
              <a:r>
                <a:rPr lang="en-US" sz="5400" dirty="0">
                  <a:solidFill>
                    <a:srgbClr val="00B0F0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201864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17A7D-9B53-FAF6-BFB0-3E3F32481158}"/>
              </a:ext>
            </a:extLst>
          </p:cNvPr>
          <p:cNvSpPr txBox="1"/>
          <p:nvPr/>
        </p:nvSpPr>
        <p:spPr>
          <a:xfrm>
            <a:off x="1572" y="117017"/>
            <a:ext cx="1219042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 &lt;&lt;EOF | kubectl create -f 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apiVersion: v1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samplepod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annotations: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k8s.v1.cni.cncf.io/networks: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-conf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containers: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samplepod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command: ["/bin/ash", "-c", "trap : TERM INT; sleep infinity &amp; wait"]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image: alpine</a:t>
            </a:r>
          </a:p>
          <a:p>
            <a:r>
              <a:rPr lang="en-US" dirty="0"/>
              <a:t>EOF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F17524-7A33-C7BE-8A6E-76234586D9F7}"/>
              </a:ext>
            </a:extLst>
          </p:cNvPr>
          <p:cNvSpPr/>
          <p:nvPr/>
        </p:nvSpPr>
        <p:spPr>
          <a:xfrm>
            <a:off x="0" y="703252"/>
            <a:ext cx="1498862" cy="30541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59AB6A-860A-CD83-1DD5-8F83900F33F7}"/>
              </a:ext>
            </a:extLst>
          </p:cNvPr>
          <p:cNvSpPr/>
          <p:nvPr/>
        </p:nvSpPr>
        <p:spPr>
          <a:xfrm>
            <a:off x="219677" y="1231154"/>
            <a:ext cx="2325560" cy="36374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1B209-8AF8-700A-4768-E833CEC3934F}"/>
              </a:ext>
            </a:extLst>
          </p:cNvPr>
          <p:cNvSpPr/>
          <p:nvPr/>
        </p:nvSpPr>
        <p:spPr>
          <a:xfrm>
            <a:off x="285665" y="1594903"/>
            <a:ext cx="6115135" cy="52790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4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25C1C5-3819-45EE-503A-5DAA2EA3E549}"/>
              </a:ext>
            </a:extLst>
          </p:cNvPr>
          <p:cNvSpPr txBox="1"/>
          <p:nvPr/>
        </p:nvSpPr>
        <p:spPr>
          <a:xfrm>
            <a:off x="329938" y="0"/>
            <a:ext cx="8880049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dirty="0"/>
          </a:p>
          <a:p>
            <a:r>
              <a:rPr lang="en-US" sz="1100" dirty="0"/>
              <a:t>[root@master1 ~]#    </a:t>
            </a:r>
            <a:r>
              <a:rPr lang="en-US" sz="1400" b="1" dirty="0">
                <a:solidFill>
                  <a:schemeClr val="accent6"/>
                </a:solidFill>
              </a:rPr>
              <a:t>kubectl get pods </a:t>
            </a:r>
            <a:r>
              <a:rPr lang="en-US" sz="1400" b="1" dirty="0" err="1">
                <a:solidFill>
                  <a:schemeClr val="accent6"/>
                </a:solidFill>
              </a:rPr>
              <a:t>samplepod</a:t>
            </a:r>
            <a:r>
              <a:rPr lang="en-US" sz="1400" b="1" dirty="0">
                <a:solidFill>
                  <a:schemeClr val="accent6"/>
                </a:solidFill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READY   STATUS    RESTARTS   AGE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samplepod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1/1     Running   0          28s</a:t>
            </a:r>
          </a:p>
          <a:p>
            <a:endParaRPr lang="en-US" sz="1100" dirty="0"/>
          </a:p>
          <a:p>
            <a:r>
              <a:rPr lang="en-US" sz="1100" dirty="0"/>
              <a:t>[root@master1 ~]#  </a:t>
            </a:r>
            <a:r>
              <a:rPr lang="en-US" sz="1400" b="1" dirty="0">
                <a:solidFill>
                  <a:schemeClr val="accent6"/>
                </a:solidFill>
              </a:rPr>
              <a:t>kubectl exec -it </a:t>
            </a:r>
            <a:r>
              <a:rPr lang="en-US" sz="1400" b="1" dirty="0" err="1">
                <a:solidFill>
                  <a:schemeClr val="accent6"/>
                </a:solidFill>
              </a:rPr>
              <a:t>samplepod</a:t>
            </a:r>
            <a:r>
              <a:rPr lang="en-US" sz="1400" b="1" dirty="0">
                <a:solidFill>
                  <a:schemeClr val="accent6"/>
                </a:solidFill>
              </a:rPr>
              <a:t> -- /bin/</a:t>
            </a:r>
            <a:r>
              <a:rPr lang="en-US" sz="1400" b="1" dirty="0" err="1">
                <a:solidFill>
                  <a:schemeClr val="accent6"/>
                </a:solidFill>
              </a:rPr>
              <a:t>sh</a:t>
            </a:r>
            <a:endParaRPr lang="en-US" sz="1400" b="1" dirty="0">
              <a:solidFill>
                <a:schemeClr val="accent6"/>
              </a:solidFill>
            </a:endParaRPr>
          </a:p>
          <a:p>
            <a:r>
              <a:rPr lang="en-US" sz="1100" dirty="0"/>
              <a:t> / # </a:t>
            </a:r>
            <a:r>
              <a:rPr lang="en-US" sz="1100" dirty="0" err="1"/>
              <a:t>ifconfig</a:t>
            </a:r>
            <a:r>
              <a:rPr lang="en-US" sz="1100" dirty="0"/>
              <a:t>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eth0      Link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encap:Ethernet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HWaddr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A6:56:BC:E1:26:AC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addr:172.16.14.81  Bcast:0.0.0.0  Mask:255.255.255.255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inet6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fe80::a456:bcff:fee1:26ac/64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Scope:Link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UP BROADCAST RUNNING MULTICAST  MTU:1480  Metric:1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RX packets:13 errors:0 dropped:0 overruns:0 frame:0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TX packets:9 errors:0 dropped:1 overruns:0 carrier:0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collisions:0 txqueuelen:0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RX bytes:1912 (1.8 KiB)  TX bytes:726 (726.0 B)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lo        Link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encap:Local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Loopback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addr:127.0.0.1  Mask:255.0.0.0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inet6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::1/128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Scope:Host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UP LOOPBACK RUNNING  MTU:65536  Metric:1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RX packets:0 errors:0 dropped:0 overruns:0 frame:0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TX packets:0 errors:0 dropped:0 overruns:0 carrier:0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collisions:0 txqueuelen:1000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RX bytes:0 (0.0 B)  TX bytes:0 (0.0 B)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net1      Link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encap:Ethernet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HWaddr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6E:7B:C9:22:6F:B0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addr:192.168.1.200  Bcast:192.168.1.255  Mask:255.255.255.0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inet6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fe80::6c7b:c9ff:fe22:6fb0/64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Scope:Link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inet6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2401:4900:1c0a:4e0d:6c7b:c9ff:fe22:6fb0/64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Scope:Global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UP BROADCAST RUNNING MULTICAST  MTU:1500  Metric:1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RX packets:23 errors:0 dropped:0 overruns:0 frame:0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TX packets:19 errors:0 dropped:0 overruns:0 carrier:0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collisions:0 txqueuelen:0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RX bytes:1704 (1.6 KiB)  TX bytes:1554 (1.5 KiB)</a:t>
            </a:r>
          </a:p>
          <a:p>
            <a:endParaRPr lang="en-US" sz="1100" dirty="0"/>
          </a:p>
          <a:p>
            <a:r>
              <a:rPr lang="en-US" sz="1100" dirty="0"/>
              <a:t>/ #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EAB4E-2132-B091-2028-2C92EB2363A6}"/>
              </a:ext>
            </a:extLst>
          </p:cNvPr>
          <p:cNvSpPr/>
          <p:nvPr/>
        </p:nvSpPr>
        <p:spPr>
          <a:xfrm>
            <a:off x="329938" y="444972"/>
            <a:ext cx="4851943" cy="41853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F9C1C9-E0F7-2A81-B529-D785670B6ECC}"/>
              </a:ext>
            </a:extLst>
          </p:cNvPr>
          <p:cNvSpPr/>
          <p:nvPr/>
        </p:nvSpPr>
        <p:spPr>
          <a:xfrm>
            <a:off x="386500" y="1376563"/>
            <a:ext cx="424207" cy="26935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E149C-8C25-3A80-452D-0739D16B2A50}"/>
              </a:ext>
            </a:extLst>
          </p:cNvPr>
          <p:cNvSpPr/>
          <p:nvPr/>
        </p:nvSpPr>
        <p:spPr>
          <a:xfrm>
            <a:off x="386500" y="4334144"/>
            <a:ext cx="433633" cy="36374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0DB1F-1CE6-B83B-F62C-FD362A70E1DB}"/>
              </a:ext>
            </a:extLst>
          </p:cNvPr>
          <p:cNvSpPr/>
          <p:nvPr/>
        </p:nvSpPr>
        <p:spPr>
          <a:xfrm>
            <a:off x="1197203" y="4580161"/>
            <a:ext cx="2055585" cy="1992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EECE1E-767C-08AB-5322-58B37ED8E607}"/>
              </a:ext>
            </a:extLst>
          </p:cNvPr>
          <p:cNvSpPr/>
          <p:nvPr/>
        </p:nvSpPr>
        <p:spPr>
          <a:xfrm>
            <a:off x="7494104" y="139148"/>
            <a:ext cx="4697896" cy="52876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&lt;&lt;EOF | kubectl create -f 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apiVersion: "k8s.cni.cncf.io/v1"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NetworkAttachmentDefinition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-conf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config: '{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cniVersion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"0.3.1",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"type":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"master": "enp0s3",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"mode": "bridge",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"type": "host-local",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"subnet": "192.168.1.0/24",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"192.168.1.200",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"192.168.1.216",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"routes":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{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"0.0.0.0/0"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"gateway": "192.168.1.1"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}'</a:t>
            </a:r>
          </a:p>
          <a:p>
            <a:r>
              <a:rPr lang="en-US" sz="1400" dirty="0"/>
              <a:t>EOF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2C4C8-011D-A112-3EC6-53913ED1BB11}"/>
              </a:ext>
            </a:extLst>
          </p:cNvPr>
          <p:cNvSpPr/>
          <p:nvPr/>
        </p:nvSpPr>
        <p:spPr>
          <a:xfrm>
            <a:off x="8297055" y="3329385"/>
            <a:ext cx="3565007" cy="43754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7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5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75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50"/>
                            </p:stCondLst>
                            <p:childTnLst>
                              <p:par>
                                <p:cTn id="39" presetID="2" presetClass="entr" presetSubtype="9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15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9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4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2" animBg="1"/>
      <p:bldP spid="6" grpId="0" animBg="1"/>
      <p:bldP spid="6" grpId="2" animBg="1"/>
      <p:bldP spid="7" grpId="0" animBg="1"/>
      <p:bldP spid="7" grpId="2" animBg="1"/>
      <p:bldP spid="2" grpId="0" animBg="1"/>
      <p:bldP spid="8" grpId="0" animBg="1"/>
      <p:bldP spid="8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FB90C9B-10EC-4F45-AEF5-66BD07DD413D}"/>
              </a:ext>
            </a:extLst>
          </p:cNvPr>
          <p:cNvGrpSpPr/>
          <p:nvPr/>
        </p:nvGrpSpPr>
        <p:grpSpPr>
          <a:xfrm>
            <a:off x="496956" y="1037063"/>
            <a:ext cx="11549269" cy="4795025"/>
            <a:chOff x="1182029" y="1037063"/>
            <a:chExt cx="10169912" cy="47950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F843D7-D849-4D9B-A484-66ACBDF5BD6F}"/>
                </a:ext>
              </a:extLst>
            </p:cNvPr>
            <p:cNvSpPr/>
            <p:nvPr/>
          </p:nvSpPr>
          <p:spPr>
            <a:xfrm>
              <a:off x="1182029" y="1037063"/>
              <a:ext cx="10169912" cy="4795025"/>
            </a:xfrm>
            <a:prstGeom prst="rect">
              <a:avLst/>
            </a:prstGeom>
            <a:ln w="57150"/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Google Shape;485;p33">
              <a:extLst>
                <a:ext uri="{FF2B5EF4-FFF2-40B4-BE49-F238E27FC236}">
                  <a16:creationId xmlns:a16="http://schemas.microsoft.com/office/drawing/2014/main" id="{F97CBEBA-5F4B-4836-944E-D5F85A3D583D}"/>
                </a:ext>
              </a:extLst>
            </p:cNvPr>
            <p:cNvSpPr/>
            <p:nvPr/>
          </p:nvSpPr>
          <p:spPr>
            <a:xfrm>
              <a:off x="1317702" y="1168243"/>
              <a:ext cx="147600" cy="14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86;p33">
              <a:extLst>
                <a:ext uri="{FF2B5EF4-FFF2-40B4-BE49-F238E27FC236}">
                  <a16:creationId xmlns:a16="http://schemas.microsoft.com/office/drawing/2014/main" id="{B676C1FD-4A9C-4F4D-A69B-C36D328244A9}"/>
                </a:ext>
              </a:extLst>
            </p:cNvPr>
            <p:cNvSpPr/>
            <p:nvPr/>
          </p:nvSpPr>
          <p:spPr>
            <a:xfrm>
              <a:off x="1561542" y="1168243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87;p33">
              <a:extLst>
                <a:ext uri="{FF2B5EF4-FFF2-40B4-BE49-F238E27FC236}">
                  <a16:creationId xmlns:a16="http://schemas.microsoft.com/office/drawing/2014/main" id="{A673C1AB-C232-493F-9AB0-FB306312D2E5}"/>
                </a:ext>
              </a:extLst>
            </p:cNvPr>
            <p:cNvSpPr/>
            <p:nvPr/>
          </p:nvSpPr>
          <p:spPr>
            <a:xfrm>
              <a:off x="1805382" y="1168243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900163-8C0B-43C3-BE5F-57CDF90CB0F2}"/>
                </a:ext>
              </a:extLst>
            </p:cNvPr>
            <p:cNvSpPr/>
            <p:nvPr/>
          </p:nvSpPr>
          <p:spPr>
            <a:xfrm>
              <a:off x="1317702" y="1315843"/>
              <a:ext cx="9556595" cy="13158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0"/>
                </a:spcBef>
              </a:pPr>
              <a:r>
                <a:rPr lang="en-US" sz="4800" dirty="0"/>
                <a:t> 03   NOW WE WILL TALK ABOUT</a:t>
              </a:r>
            </a:p>
          </p:txBody>
        </p:sp>
        <p:sp>
          <p:nvSpPr>
            <p:cNvPr id="12" name="Google Shape;457;p31">
              <a:extLst>
                <a:ext uri="{FF2B5EF4-FFF2-40B4-BE49-F238E27FC236}">
                  <a16:creationId xmlns:a16="http://schemas.microsoft.com/office/drawing/2014/main" id="{567A0D67-778E-427D-BC7D-E566C3C7B260}"/>
                </a:ext>
              </a:extLst>
            </p:cNvPr>
            <p:cNvSpPr txBox="1">
              <a:spLocks/>
            </p:cNvSpPr>
            <p:nvPr/>
          </p:nvSpPr>
          <p:spPr>
            <a:xfrm>
              <a:off x="1465301" y="3160928"/>
              <a:ext cx="9807872" cy="1575000"/>
            </a:xfrm>
            <a:prstGeom prst="rect">
              <a:avLst/>
            </a:prstGeom>
            <a:solidFill>
              <a:schemeClr val="accent4"/>
            </a:solidFill>
          </p:spPr>
          <p:txBody>
            <a:bodyPr spcFirstLastPara="1" vert="horz" wrap="square" lIns="121900" tIns="121900" rIns="121900" bIns="12190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2100"/>
                </a:spcAft>
                <a:buFont typeface="Arial" panose="020B0604020202020204" pitchFamily="34" charset="0"/>
                <a:buNone/>
              </a:pPr>
              <a:r>
                <a:rPr lang="en-US" sz="4800" dirty="0">
                  <a:solidFill>
                    <a:srgbClr val="00B0F0"/>
                  </a:solidFill>
                </a:rPr>
                <a:t>Pod configuration for 2 Interfaces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5120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A4CB3-D46E-FD83-CC99-C90E83FB8DF2}"/>
              </a:ext>
            </a:extLst>
          </p:cNvPr>
          <p:cNvSpPr txBox="1"/>
          <p:nvPr/>
        </p:nvSpPr>
        <p:spPr>
          <a:xfrm>
            <a:off x="566530" y="1186403"/>
            <a:ext cx="1006602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cat &lt;&lt;EOF | kubectl create -f -</a:t>
            </a:r>
          </a:p>
          <a:p>
            <a:r>
              <a:rPr lang="en-US" sz="1600" dirty="0"/>
              <a:t>apiVersion: v1</a:t>
            </a:r>
          </a:p>
          <a:p>
            <a:r>
              <a:rPr lang="en-US" sz="1600" dirty="0"/>
              <a:t>kind: Pod</a:t>
            </a:r>
          </a:p>
          <a:p>
            <a:r>
              <a:rPr lang="en-US" sz="1600" dirty="0"/>
              <a:t>metadata:</a:t>
            </a:r>
          </a:p>
          <a:p>
            <a:r>
              <a:rPr lang="en-US" sz="1600" dirty="0"/>
              <a:t>  name: samplepod2</a:t>
            </a:r>
          </a:p>
          <a:p>
            <a:r>
              <a:rPr lang="en-US" sz="1600" dirty="0"/>
              <a:t>  annotations:</a:t>
            </a:r>
          </a:p>
          <a:p>
            <a:r>
              <a:rPr lang="en-US" sz="1600" dirty="0"/>
              <a:t>    k8s.v1.cni.cncf.io/networks: </a:t>
            </a:r>
            <a:r>
              <a:rPr lang="en-US" sz="1600" dirty="0" err="1"/>
              <a:t>macvlan</a:t>
            </a:r>
            <a:r>
              <a:rPr lang="en-US" sz="1600" dirty="0"/>
              <a:t>-</a:t>
            </a:r>
            <a:r>
              <a:rPr lang="en-US" sz="1600" dirty="0" err="1"/>
              <a:t>conf</a:t>
            </a:r>
            <a:r>
              <a:rPr lang="en-US" sz="1600" dirty="0" err="1">
                <a:solidFill>
                  <a:schemeClr val="accent6"/>
                </a:solidFill>
              </a:rPr>
              <a:t>,</a:t>
            </a:r>
            <a:r>
              <a:rPr lang="en-US" sz="1600" dirty="0" err="1"/>
              <a:t>macvlan</a:t>
            </a:r>
            <a:r>
              <a:rPr lang="en-US" sz="1600" dirty="0"/>
              <a:t>-conf</a:t>
            </a:r>
          </a:p>
          <a:p>
            <a:r>
              <a:rPr lang="en-US" sz="1600" dirty="0"/>
              <a:t>spec:</a:t>
            </a:r>
          </a:p>
          <a:p>
            <a:r>
              <a:rPr lang="en-US" sz="1600" dirty="0"/>
              <a:t>  containers:</a:t>
            </a:r>
          </a:p>
          <a:p>
            <a:r>
              <a:rPr lang="en-US" sz="1600" dirty="0"/>
              <a:t>  - name: </a:t>
            </a:r>
            <a:r>
              <a:rPr lang="en-US" sz="1600" dirty="0" err="1"/>
              <a:t>samplepod</a:t>
            </a:r>
            <a:endParaRPr lang="en-US" sz="1600" dirty="0"/>
          </a:p>
          <a:p>
            <a:r>
              <a:rPr lang="en-US" sz="1600" dirty="0"/>
              <a:t>    command: ["/bin/ash", "-c", "trap : TERM INT; sleep infinity &amp; wait"]</a:t>
            </a:r>
          </a:p>
          <a:p>
            <a:r>
              <a:rPr lang="en-US" sz="1600" dirty="0"/>
              <a:t>    image: alpine</a:t>
            </a:r>
          </a:p>
          <a:p>
            <a:r>
              <a:rPr lang="en-US" sz="1600" dirty="0"/>
              <a:t>EOF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435C8-A2DB-39E1-0B5D-1D0C19E28493}"/>
              </a:ext>
            </a:extLst>
          </p:cNvPr>
          <p:cNvSpPr/>
          <p:nvPr/>
        </p:nvSpPr>
        <p:spPr>
          <a:xfrm>
            <a:off x="4839230" y="2697299"/>
            <a:ext cx="433633" cy="36374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A4CB3-D46E-FD83-CC99-C90E83FB8DF2}"/>
              </a:ext>
            </a:extLst>
          </p:cNvPr>
          <p:cNvSpPr txBox="1"/>
          <p:nvPr/>
        </p:nvSpPr>
        <p:spPr>
          <a:xfrm>
            <a:off x="89452" y="69333"/>
            <a:ext cx="10066020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[root@master1 ~]# </a:t>
            </a:r>
            <a:r>
              <a:rPr lang="en-US" sz="1400" b="1" dirty="0">
                <a:solidFill>
                  <a:schemeClr val="accent6"/>
                </a:solidFill>
              </a:rPr>
              <a:t>kubectl exec pods/samplepod2 -- </a:t>
            </a:r>
            <a:r>
              <a:rPr lang="en-US" sz="1400" b="1" dirty="0" err="1">
                <a:solidFill>
                  <a:schemeClr val="accent6"/>
                </a:solidFill>
              </a:rPr>
              <a:t>ifconfig</a:t>
            </a:r>
            <a:endParaRPr lang="en-US" sz="1400" b="1" dirty="0">
              <a:solidFill>
                <a:schemeClr val="accent6"/>
              </a:solidFill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eth0      Link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encap:Ethernet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HWaddr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EA:08:99:94:CD:45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addr:172.16.14.100  Bcast:0.0.0.0  Mask:255.255.255.255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inet6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fe80::e808:99ff:fe94:cd45/64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Scope:Link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UP BROADCAST RUNNING MULTICAST  MTU:1480  Metric:1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RX packets:13 errors:0 dropped:0 overruns:0 frame:0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TX packets:8 errors:0 dropped:1 overruns:0 carrier:0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collisions:0 txqueuelen:0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RX bytes:1912 (1.8 KiB)  TX bytes:656 (656.0 B)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lo        Link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encap:Local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Loopback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addr:127.0.0.1  Mask:255.0.0.0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inet6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::1/128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Scope:Host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UP LOOPBACK RUNNING  MTU:65536  Metric:1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RX packets:0 errors:0 dropped:0 overruns:0 frame:0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TX packets:0 errors:0 dropped:0 overruns:0 carrier:0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collisions:0 txqueuelen:1000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RX bytes:0 (0.0 B)  TX bytes:0 (0.0 B)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net1      Link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encap:Ethernet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HWaddr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0A:4F:D5:FB:85:9F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addr:192.168.1.201  Bcast:192.168.1.255  Mask:255.255.255.0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inet6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fe80::84f:d5ff:fefb:859f/64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Scope:Link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inet6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2401:4900:1c0a:4e0d:84f:d5ff:fefb:859f/64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Scope:Global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UP BROADCAST RUNNING MULTICAST  MTU:1500  Metric:1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RX packets:15 errors:0 dropped:0 overruns:0 frame:0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TX packets:19 errors:0 dropped:0 overruns:0 carrier:0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collisions:0 txqueuelen:0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RX bytes:1196 (1.1 KiB)  TX bytes:1506 (1.4 KiB)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net2      Link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encap:Ethernet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HWaddr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2E:0D:1A:4E:15:59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addr:192.168.1.202  Bcast:192.168.1.255  Mask:255.255.255.0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inet6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2401:4900:1c0a:4e0d:2c0d:1aff:fe4e:1559/64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Scope:Global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inet6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fe80::2c0d:1aff:fe4e:1559/64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Scope:Link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UP BROADCAST RUNNING MULTICAST  MTU:1500  Metric:1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RX packets:14 errors:0 dropped:0 overruns:0 frame:0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TX packets:18 errors:0 dropped:0 overruns:0 carrier:0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collisions:0 txqueuelen:0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RX bytes:1140 (1.1 KiB)  TX bytes:1512 (1.4 KiB)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3458FE-55D2-757E-2206-97DE621C10FF}"/>
              </a:ext>
            </a:extLst>
          </p:cNvPr>
          <p:cNvSpPr/>
          <p:nvPr/>
        </p:nvSpPr>
        <p:spPr>
          <a:xfrm>
            <a:off x="160685" y="3298642"/>
            <a:ext cx="419100" cy="26071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016B28-3CB9-25B8-23B1-B3E34279C010}"/>
              </a:ext>
            </a:extLst>
          </p:cNvPr>
          <p:cNvSpPr/>
          <p:nvPr/>
        </p:nvSpPr>
        <p:spPr>
          <a:xfrm>
            <a:off x="160685" y="4950084"/>
            <a:ext cx="419100" cy="26071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EC4B7-845E-5CBD-EEAC-EA0C9135E750}"/>
              </a:ext>
            </a:extLst>
          </p:cNvPr>
          <p:cNvSpPr/>
          <p:nvPr/>
        </p:nvSpPr>
        <p:spPr>
          <a:xfrm>
            <a:off x="145781" y="263804"/>
            <a:ext cx="419100" cy="26071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5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75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25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775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775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71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FB90C9B-10EC-4F45-AEF5-66BD07DD413D}"/>
              </a:ext>
            </a:extLst>
          </p:cNvPr>
          <p:cNvGrpSpPr/>
          <p:nvPr/>
        </p:nvGrpSpPr>
        <p:grpSpPr>
          <a:xfrm>
            <a:off x="496956" y="1037063"/>
            <a:ext cx="11549269" cy="4795025"/>
            <a:chOff x="1182029" y="1037063"/>
            <a:chExt cx="10169912" cy="47950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F843D7-D849-4D9B-A484-66ACBDF5BD6F}"/>
                </a:ext>
              </a:extLst>
            </p:cNvPr>
            <p:cNvSpPr/>
            <p:nvPr/>
          </p:nvSpPr>
          <p:spPr>
            <a:xfrm>
              <a:off x="1182029" y="1037063"/>
              <a:ext cx="10169912" cy="4795025"/>
            </a:xfrm>
            <a:prstGeom prst="rect">
              <a:avLst/>
            </a:prstGeom>
            <a:ln w="57150"/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Google Shape;485;p33">
              <a:extLst>
                <a:ext uri="{FF2B5EF4-FFF2-40B4-BE49-F238E27FC236}">
                  <a16:creationId xmlns:a16="http://schemas.microsoft.com/office/drawing/2014/main" id="{F97CBEBA-5F4B-4836-944E-D5F85A3D583D}"/>
                </a:ext>
              </a:extLst>
            </p:cNvPr>
            <p:cNvSpPr/>
            <p:nvPr/>
          </p:nvSpPr>
          <p:spPr>
            <a:xfrm>
              <a:off x="1317702" y="1168243"/>
              <a:ext cx="147600" cy="14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86;p33">
              <a:extLst>
                <a:ext uri="{FF2B5EF4-FFF2-40B4-BE49-F238E27FC236}">
                  <a16:creationId xmlns:a16="http://schemas.microsoft.com/office/drawing/2014/main" id="{B676C1FD-4A9C-4F4D-A69B-C36D328244A9}"/>
                </a:ext>
              </a:extLst>
            </p:cNvPr>
            <p:cNvSpPr/>
            <p:nvPr/>
          </p:nvSpPr>
          <p:spPr>
            <a:xfrm>
              <a:off x="1561542" y="1168243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87;p33">
              <a:extLst>
                <a:ext uri="{FF2B5EF4-FFF2-40B4-BE49-F238E27FC236}">
                  <a16:creationId xmlns:a16="http://schemas.microsoft.com/office/drawing/2014/main" id="{A673C1AB-C232-493F-9AB0-FB306312D2E5}"/>
                </a:ext>
              </a:extLst>
            </p:cNvPr>
            <p:cNvSpPr/>
            <p:nvPr/>
          </p:nvSpPr>
          <p:spPr>
            <a:xfrm>
              <a:off x="1805382" y="1168243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900163-8C0B-43C3-BE5F-57CDF90CB0F2}"/>
                </a:ext>
              </a:extLst>
            </p:cNvPr>
            <p:cNvSpPr/>
            <p:nvPr/>
          </p:nvSpPr>
          <p:spPr>
            <a:xfrm>
              <a:off x="1317702" y="1315843"/>
              <a:ext cx="9556595" cy="13158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0"/>
                </a:spcBef>
              </a:pPr>
              <a:r>
                <a:rPr lang="en-US" sz="4800" dirty="0"/>
                <a:t> 04   NOW WE WILL TALK ABOUT</a:t>
              </a:r>
            </a:p>
          </p:txBody>
        </p:sp>
        <p:sp>
          <p:nvSpPr>
            <p:cNvPr id="12" name="Google Shape;457;p31">
              <a:extLst>
                <a:ext uri="{FF2B5EF4-FFF2-40B4-BE49-F238E27FC236}">
                  <a16:creationId xmlns:a16="http://schemas.microsoft.com/office/drawing/2014/main" id="{567A0D67-778E-427D-BC7D-E566C3C7B260}"/>
                </a:ext>
              </a:extLst>
            </p:cNvPr>
            <p:cNvSpPr txBox="1">
              <a:spLocks/>
            </p:cNvSpPr>
            <p:nvPr/>
          </p:nvSpPr>
          <p:spPr>
            <a:xfrm>
              <a:off x="1465301" y="3160928"/>
              <a:ext cx="9807872" cy="1575000"/>
            </a:xfrm>
            <a:prstGeom prst="rect">
              <a:avLst/>
            </a:prstGeom>
            <a:solidFill>
              <a:schemeClr val="accent4"/>
            </a:solidFill>
          </p:spPr>
          <p:txBody>
            <a:bodyPr spcFirstLastPara="1" vert="horz" wrap="square" lIns="121900" tIns="121900" rIns="121900" bIns="12190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2100"/>
                </a:spcAft>
                <a:buFont typeface="Arial" panose="020B0604020202020204" pitchFamily="34" charset="0"/>
                <a:buNone/>
              </a:pPr>
              <a:r>
                <a:rPr lang="en-US" sz="4800" dirty="0">
                  <a:solidFill>
                    <a:srgbClr val="00B0F0"/>
                  </a:solidFill>
                </a:rPr>
                <a:t>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78116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FF6A17-C567-43B4-19A0-A71A6E2DC4CB}"/>
              </a:ext>
            </a:extLst>
          </p:cNvPr>
          <p:cNvSpPr txBox="1"/>
          <p:nvPr/>
        </p:nvSpPr>
        <p:spPr>
          <a:xfrm>
            <a:off x="89452" y="235635"/>
            <a:ext cx="12102547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By default, Kubernetes supports a single network interface! For some scenario, we need to implement two or three interfaces in the PODs, so that we can connect to different backend services.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Multus</a:t>
            </a:r>
            <a:r>
              <a:rPr lang="en-US" sz="2000" dirty="0"/>
              <a:t> is an open-source CNI (Container Network Interface) plug-in for Kubernetes that lets you attach multiple network interfaces to a single pod and associate each with a different address range with the help of CRD objects in Kubernetes. Thus, </a:t>
            </a:r>
            <a:r>
              <a:rPr lang="en-US" sz="2000" dirty="0" err="1"/>
              <a:t>Multus</a:t>
            </a:r>
            <a:r>
              <a:rPr lang="en-US" sz="2000" dirty="0"/>
              <a:t> Containers manages the multiple container network interfaces in Kubernetes.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Role of </a:t>
            </a:r>
            <a:r>
              <a:rPr lang="en-US" sz="2000" b="1" dirty="0" err="1"/>
              <a:t>Multus</a:t>
            </a:r>
            <a:r>
              <a:rPr lang="en-US" sz="2000" b="1" dirty="0"/>
              <a:t> CNI: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 enabling multi-interface support by serving as a supplementary layer in a container network.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It attaches multiple network interfaces to pods in Kubernetes.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</a:t>
            </a:r>
            <a:r>
              <a:rPr lang="en-US" sz="2000" dirty="0" err="1"/>
              <a:t>Multus</a:t>
            </a:r>
            <a:r>
              <a:rPr lang="en-US" sz="2000" dirty="0"/>
              <a:t> CNI work as an intermediate between container runtime and plugins.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</a:t>
            </a:r>
            <a:r>
              <a:rPr lang="en-US" sz="2000" dirty="0" err="1"/>
              <a:t>Multus</a:t>
            </a:r>
            <a:r>
              <a:rPr lang="en-US" sz="2000" dirty="0"/>
              <a:t> is dependent on other types of network plugins, such as Flannel,                                         	 Calico, Cilium and Weave.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Moreover, it allows to attach DPDK/SRIOV interfaces to pods to support                                	   	  network intensive workloads</a:t>
            </a:r>
            <a:r>
              <a:rPr lang="en-US" dirty="0"/>
              <a:t>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2068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E60D2-C82F-CD11-023D-A92EA2452260}"/>
              </a:ext>
            </a:extLst>
          </p:cNvPr>
          <p:cNvSpPr txBox="1"/>
          <p:nvPr/>
        </p:nvSpPr>
        <p:spPr>
          <a:xfrm>
            <a:off x="2457202" y="4390360"/>
            <a:ext cx="7462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effectLst/>
              </a:rPr>
              <a:t>https://paypal.me/anishrana20011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574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8D3763-7BF8-688F-B77E-EBEA587C4AC3}"/>
              </a:ext>
            </a:extLst>
          </p:cNvPr>
          <p:cNvSpPr/>
          <p:nvPr/>
        </p:nvSpPr>
        <p:spPr>
          <a:xfrm>
            <a:off x="3349487" y="1003852"/>
            <a:ext cx="3438939" cy="2425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FCD793-AC63-C569-F641-6D79CF4995E1}"/>
              </a:ext>
            </a:extLst>
          </p:cNvPr>
          <p:cNvSpPr/>
          <p:nvPr/>
        </p:nvSpPr>
        <p:spPr>
          <a:xfrm>
            <a:off x="3458817" y="2435087"/>
            <a:ext cx="805070" cy="40750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974CE4-FC37-40DE-8C6F-2E3DD6BE1AE4}"/>
              </a:ext>
            </a:extLst>
          </p:cNvPr>
          <p:cNvSpPr/>
          <p:nvPr/>
        </p:nvSpPr>
        <p:spPr>
          <a:xfrm>
            <a:off x="3458817" y="2893944"/>
            <a:ext cx="805070" cy="4075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692D70-4860-F893-9866-3B8A1B1C874B}"/>
              </a:ext>
            </a:extLst>
          </p:cNvPr>
          <p:cNvSpPr/>
          <p:nvPr/>
        </p:nvSpPr>
        <p:spPr>
          <a:xfrm>
            <a:off x="5777947" y="2842591"/>
            <a:ext cx="805070" cy="40750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eth0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0D4270-5244-EDB1-ADCA-E1137EB16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4520" y="759410"/>
            <a:ext cx="1722784" cy="1675677"/>
          </a:xfrm>
          <a:prstGeom prst="rect">
            <a:avLst/>
          </a:prstGeom>
        </p:spPr>
      </p:pic>
      <p:sp>
        <p:nvSpPr>
          <p:cNvPr id="8" name="Arrow: Left-Up 7">
            <a:extLst>
              <a:ext uri="{FF2B5EF4-FFF2-40B4-BE49-F238E27FC236}">
                <a16:creationId xmlns:a16="http://schemas.microsoft.com/office/drawing/2014/main" id="{A082E3DC-1968-8583-0BCF-3B9472DE7957}"/>
              </a:ext>
            </a:extLst>
          </p:cNvPr>
          <p:cNvSpPr/>
          <p:nvPr/>
        </p:nvSpPr>
        <p:spPr>
          <a:xfrm>
            <a:off x="6601238" y="2368825"/>
            <a:ext cx="2991678" cy="881270"/>
          </a:xfrm>
          <a:prstGeom prst="left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4175D145-CD52-B490-EDB6-DA6E9F6F4EC1}"/>
              </a:ext>
            </a:extLst>
          </p:cNvPr>
          <p:cNvSpPr/>
          <p:nvPr/>
        </p:nvSpPr>
        <p:spPr>
          <a:xfrm>
            <a:off x="993913" y="1003852"/>
            <a:ext cx="1530626" cy="1252331"/>
          </a:xfrm>
          <a:prstGeom prst="cloud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Network1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FB573A1-D650-D0E7-12B7-5FAD03A2E0E6}"/>
              </a:ext>
            </a:extLst>
          </p:cNvPr>
          <p:cNvSpPr/>
          <p:nvPr/>
        </p:nvSpPr>
        <p:spPr>
          <a:xfrm>
            <a:off x="858080" y="3250095"/>
            <a:ext cx="1530626" cy="1252331"/>
          </a:xfrm>
          <a:prstGeom prst="cloud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Network</a:t>
            </a:r>
            <a:r>
              <a:rPr lang="en-US" sz="1200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11" name="Arrow: Left-Up 10">
            <a:extLst>
              <a:ext uri="{FF2B5EF4-FFF2-40B4-BE49-F238E27FC236}">
                <a16:creationId xmlns:a16="http://schemas.microsoft.com/office/drawing/2014/main" id="{6C50045D-9BE0-4952-F88A-2513445A0ECA}"/>
              </a:ext>
            </a:extLst>
          </p:cNvPr>
          <p:cNvSpPr/>
          <p:nvPr/>
        </p:nvSpPr>
        <p:spPr>
          <a:xfrm rot="5400000">
            <a:off x="2216425" y="1669778"/>
            <a:ext cx="737153" cy="1711186"/>
          </a:xfrm>
          <a:prstGeom prst="left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Up 11">
            <a:extLst>
              <a:ext uri="{FF2B5EF4-FFF2-40B4-BE49-F238E27FC236}">
                <a16:creationId xmlns:a16="http://schemas.microsoft.com/office/drawing/2014/main" id="{7661B7C6-B374-8FC5-5821-E63C01FDD863}"/>
              </a:ext>
            </a:extLst>
          </p:cNvPr>
          <p:cNvSpPr/>
          <p:nvPr/>
        </p:nvSpPr>
        <p:spPr>
          <a:xfrm rot="989601">
            <a:off x="2151198" y="3131300"/>
            <a:ext cx="1625601" cy="1711186"/>
          </a:xfrm>
          <a:prstGeom prst="leftUpArrow">
            <a:avLst>
              <a:gd name="adj1" fmla="val 10129"/>
              <a:gd name="adj2" fmla="val 25000"/>
              <a:gd name="adj3" fmla="val 25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FB90C9B-10EC-4F45-AEF5-66BD07DD413D}"/>
              </a:ext>
            </a:extLst>
          </p:cNvPr>
          <p:cNvGrpSpPr/>
          <p:nvPr/>
        </p:nvGrpSpPr>
        <p:grpSpPr>
          <a:xfrm>
            <a:off x="496956" y="1037063"/>
            <a:ext cx="11549269" cy="4795025"/>
            <a:chOff x="1182029" y="1037063"/>
            <a:chExt cx="10169912" cy="47950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F843D7-D849-4D9B-A484-66ACBDF5BD6F}"/>
                </a:ext>
              </a:extLst>
            </p:cNvPr>
            <p:cNvSpPr/>
            <p:nvPr/>
          </p:nvSpPr>
          <p:spPr>
            <a:xfrm>
              <a:off x="1182029" y="1037063"/>
              <a:ext cx="10169912" cy="4795025"/>
            </a:xfrm>
            <a:prstGeom prst="rect">
              <a:avLst/>
            </a:prstGeom>
            <a:ln w="57150"/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Google Shape;485;p33">
              <a:extLst>
                <a:ext uri="{FF2B5EF4-FFF2-40B4-BE49-F238E27FC236}">
                  <a16:creationId xmlns:a16="http://schemas.microsoft.com/office/drawing/2014/main" id="{F97CBEBA-5F4B-4836-944E-D5F85A3D583D}"/>
                </a:ext>
              </a:extLst>
            </p:cNvPr>
            <p:cNvSpPr/>
            <p:nvPr/>
          </p:nvSpPr>
          <p:spPr>
            <a:xfrm>
              <a:off x="1317702" y="1168243"/>
              <a:ext cx="147600" cy="14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86;p33">
              <a:extLst>
                <a:ext uri="{FF2B5EF4-FFF2-40B4-BE49-F238E27FC236}">
                  <a16:creationId xmlns:a16="http://schemas.microsoft.com/office/drawing/2014/main" id="{B676C1FD-4A9C-4F4D-A69B-C36D328244A9}"/>
                </a:ext>
              </a:extLst>
            </p:cNvPr>
            <p:cNvSpPr/>
            <p:nvPr/>
          </p:nvSpPr>
          <p:spPr>
            <a:xfrm>
              <a:off x="1561542" y="1168243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87;p33">
              <a:extLst>
                <a:ext uri="{FF2B5EF4-FFF2-40B4-BE49-F238E27FC236}">
                  <a16:creationId xmlns:a16="http://schemas.microsoft.com/office/drawing/2014/main" id="{A673C1AB-C232-493F-9AB0-FB306312D2E5}"/>
                </a:ext>
              </a:extLst>
            </p:cNvPr>
            <p:cNvSpPr/>
            <p:nvPr/>
          </p:nvSpPr>
          <p:spPr>
            <a:xfrm>
              <a:off x="1805382" y="1168243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900163-8C0B-43C3-BE5F-57CDF90CB0F2}"/>
                </a:ext>
              </a:extLst>
            </p:cNvPr>
            <p:cNvSpPr/>
            <p:nvPr/>
          </p:nvSpPr>
          <p:spPr>
            <a:xfrm>
              <a:off x="1317702" y="1315843"/>
              <a:ext cx="9556595" cy="13158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0"/>
                </a:spcBef>
              </a:pPr>
              <a:r>
                <a:rPr lang="en-US" sz="4800" dirty="0"/>
                <a:t> 01   NOW WE WILL TALK ABOUT</a:t>
              </a:r>
            </a:p>
          </p:txBody>
        </p:sp>
        <p:sp>
          <p:nvSpPr>
            <p:cNvPr id="12" name="Google Shape;457;p31">
              <a:extLst>
                <a:ext uri="{FF2B5EF4-FFF2-40B4-BE49-F238E27FC236}">
                  <a16:creationId xmlns:a16="http://schemas.microsoft.com/office/drawing/2014/main" id="{567A0D67-778E-427D-BC7D-E566C3C7B260}"/>
                </a:ext>
              </a:extLst>
            </p:cNvPr>
            <p:cNvSpPr txBox="1">
              <a:spLocks/>
            </p:cNvSpPr>
            <p:nvPr/>
          </p:nvSpPr>
          <p:spPr>
            <a:xfrm>
              <a:off x="1292044" y="3160928"/>
              <a:ext cx="9750659" cy="1575000"/>
            </a:xfrm>
            <a:prstGeom prst="rect">
              <a:avLst/>
            </a:prstGeom>
            <a:solidFill>
              <a:schemeClr val="accent4"/>
            </a:solidFill>
          </p:spPr>
          <p:txBody>
            <a:bodyPr spcFirstLastPara="1" vert="horz" wrap="square" lIns="121900" tIns="121900" rIns="121900" bIns="12190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2100"/>
                </a:spcAft>
                <a:buFont typeface="Arial" panose="020B0604020202020204" pitchFamily="34" charset="0"/>
                <a:buNone/>
              </a:pPr>
              <a:r>
                <a:rPr lang="en-US" sz="5400" dirty="0">
                  <a:solidFill>
                    <a:srgbClr val="00B0F0"/>
                  </a:solidFill>
                </a:rPr>
                <a:t>How to install </a:t>
              </a:r>
              <a:r>
                <a:rPr lang="en-US" sz="5400" dirty="0" err="1">
                  <a:solidFill>
                    <a:srgbClr val="00B0F0"/>
                  </a:solidFill>
                </a:rPr>
                <a:t>Multus</a:t>
              </a:r>
              <a:r>
                <a:rPr lang="en-US" sz="5400" dirty="0">
                  <a:solidFill>
                    <a:srgbClr val="00B0F0"/>
                  </a:solidFill>
                </a:rPr>
                <a:t> CNI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6263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B1D0F7-F88E-1E87-365A-B9E842C9F1D2}"/>
              </a:ext>
            </a:extLst>
          </p:cNvPr>
          <p:cNvSpPr txBox="1"/>
          <p:nvPr/>
        </p:nvSpPr>
        <p:spPr>
          <a:xfrm>
            <a:off x="109330" y="464119"/>
            <a:ext cx="12082670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[root@master1 ~]# </a:t>
            </a:r>
            <a:r>
              <a:rPr lang="en-US" b="1" dirty="0">
                <a:solidFill>
                  <a:schemeClr val="accent6"/>
                </a:solidFill>
              </a:rPr>
              <a:t>kubectl get network-attachment-definitions.k8s.cni.cncf.io 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error</a:t>
            </a:r>
            <a:r>
              <a:rPr lang="en-US" sz="1600" dirty="0">
                <a:solidFill>
                  <a:srgbClr val="00B050"/>
                </a:solidFill>
              </a:rPr>
              <a:t>: the server doesn't have a resource type "network-attachment-definitions"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[root@master1 ~]# </a:t>
            </a:r>
            <a:r>
              <a:rPr lang="en-US" b="1" dirty="0">
                <a:solidFill>
                  <a:schemeClr val="accent6"/>
                </a:solidFill>
              </a:rPr>
              <a:t>kubectl apply -f </a:t>
            </a:r>
            <a:r>
              <a:rPr lang="en-US" b="1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https://raw.githubusercontent.com/k8snetworkplumbingwg/multus-cni/master/deployments/multus-daemonset-thick.yml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customresourcedefinition.apiextensions.k8s.io/network-attachment-definitions.k8s.cni.cncf.io created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clusterrole.rbac.authorization.k8s.io/</a:t>
            </a:r>
            <a:r>
              <a:rPr lang="en-US" sz="1600" dirty="0" err="1">
                <a:solidFill>
                  <a:srgbClr val="00B050"/>
                </a:solidFill>
              </a:rPr>
              <a:t>multus</a:t>
            </a:r>
            <a:r>
              <a:rPr lang="en-US" sz="1600" dirty="0">
                <a:solidFill>
                  <a:srgbClr val="00B050"/>
                </a:solidFill>
              </a:rPr>
              <a:t> created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clusterrolebinding.rbac.authorization.k8s.io/</a:t>
            </a:r>
            <a:r>
              <a:rPr lang="en-US" sz="1600" dirty="0" err="1">
                <a:solidFill>
                  <a:srgbClr val="00B050"/>
                </a:solidFill>
              </a:rPr>
              <a:t>multus</a:t>
            </a:r>
            <a:r>
              <a:rPr lang="en-US" sz="1600" dirty="0">
                <a:solidFill>
                  <a:srgbClr val="00B050"/>
                </a:solidFill>
              </a:rPr>
              <a:t> created</a:t>
            </a:r>
          </a:p>
          <a:p>
            <a:r>
              <a:rPr lang="en-US" sz="1600" dirty="0">
                <a:solidFill>
                  <a:srgbClr val="00B050"/>
                </a:solidFill>
              </a:rPr>
              <a:t>serviceaccount/</a:t>
            </a:r>
            <a:r>
              <a:rPr lang="en-US" sz="1600" dirty="0" err="1">
                <a:solidFill>
                  <a:srgbClr val="00B050"/>
                </a:solidFill>
              </a:rPr>
              <a:t>multus</a:t>
            </a:r>
            <a:r>
              <a:rPr lang="en-US" sz="1600" dirty="0">
                <a:solidFill>
                  <a:srgbClr val="00B050"/>
                </a:solidFill>
              </a:rPr>
              <a:t> created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configmap/</a:t>
            </a:r>
            <a:r>
              <a:rPr lang="en-US" sz="1600" dirty="0" err="1">
                <a:solidFill>
                  <a:srgbClr val="00B050"/>
                </a:solidFill>
              </a:rPr>
              <a:t>multus</a:t>
            </a:r>
            <a:r>
              <a:rPr lang="en-US" sz="1600" dirty="0">
                <a:solidFill>
                  <a:srgbClr val="00B050"/>
                </a:solidFill>
              </a:rPr>
              <a:t>-daemon-config created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daemonset.apps</a:t>
            </a:r>
            <a:r>
              <a:rPr lang="en-US" sz="1600" dirty="0">
                <a:solidFill>
                  <a:srgbClr val="00B050"/>
                </a:solidFill>
              </a:rPr>
              <a:t>/kube-</a:t>
            </a:r>
            <a:r>
              <a:rPr lang="en-US" sz="1600" dirty="0" err="1">
                <a:solidFill>
                  <a:srgbClr val="00B050"/>
                </a:solidFill>
              </a:rPr>
              <a:t>multus</a:t>
            </a:r>
            <a:r>
              <a:rPr lang="en-US" sz="1600" dirty="0">
                <a:solidFill>
                  <a:srgbClr val="00B050"/>
                </a:solidFill>
              </a:rPr>
              <a:t>-ds created</a:t>
            </a:r>
          </a:p>
          <a:p>
            <a:endParaRPr lang="en-US" dirty="0"/>
          </a:p>
          <a:p>
            <a:r>
              <a:rPr lang="en-US" dirty="0"/>
              <a:t>[root@master1 </a:t>
            </a:r>
            <a:r>
              <a:rPr lang="en-US" dirty="0" err="1"/>
              <a:t>net.d</a:t>
            </a:r>
            <a:r>
              <a:rPr lang="en-US" dirty="0"/>
              <a:t>]# </a:t>
            </a:r>
            <a:r>
              <a:rPr lang="en-US" b="1" dirty="0">
                <a:solidFill>
                  <a:schemeClr val="accent6"/>
                </a:solidFill>
              </a:rPr>
              <a:t>kubectl get pods -A| grep -i </a:t>
            </a:r>
            <a:r>
              <a:rPr lang="en-US" b="1" dirty="0" err="1">
                <a:solidFill>
                  <a:schemeClr val="accent6"/>
                </a:solidFill>
              </a:rPr>
              <a:t>multus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kube-system   kube-multus-ds-28dg4                          1/1     Running   0                2m43s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kube-system   kube-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-ds-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hbddb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1/1     Running   0                2m43s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kube-system   kube-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-ds-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tnvgf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1/1     Running   0                2m43s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[root@master1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net.d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]# </a:t>
            </a:r>
            <a:r>
              <a:rPr lang="en-US" b="1" dirty="0">
                <a:solidFill>
                  <a:schemeClr val="accent6"/>
                </a:solidFill>
              </a:rPr>
              <a:t>kubectl get network-attachment-definitions.k8s.cni.cncf.io 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No resources found in default namespace</a:t>
            </a:r>
            <a:r>
              <a:rPr lang="en-US" sz="1600" dirty="0">
                <a:solidFill>
                  <a:srgbClr val="00B050"/>
                </a:solidFill>
              </a:rPr>
              <a:t>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401926-3674-A002-B42F-C0EE4FA0071E}"/>
              </a:ext>
            </a:extLst>
          </p:cNvPr>
          <p:cNvCxnSpPr/>
          <p:nvPr/>
        </p:nvCxnSpPr>
        <p:spPr>
          <a:xfrm>
            <a:off x="188843" y="1073426"/>
            <a:ext cx="5466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65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75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2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1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375"/>
                            </p:stCondLst>
                            <p:childTnLst>
                              <p:par>
                                <p:cTn id="79" presetID="2" presetClass="entr" presetSubtype="1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7AD6EC-AD82-FFC4-07D5-B2E768091EF0}"/>
              </a:ext>
            </a:extLst>
          </p:cNvPr>
          <p:cNvSpPr txBox="1"/>
          <p:nvPr/>
        </p:nvSpPr>
        <p:spPr>
          <a:xfrm>
            <a:off x="0" y="284256"/>
            <a:ext cx="12191999" cy="65737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cd /etc/</a:t>
            </a:r>
            <a:r>
              <a:rPr lang="en-US" dirty="0" err="1"/>
              <a:t>cni</a:t>
            </a:r>
            <a:r>
              <a:rPr lang="en-US" dirty="0"/>
              <a:t>/</a:t>
            </a:r>
            <a:r>
              <a:rPr lang="en-US" dirty="0" err="1"/>
              <a:t>net.d</a:t>
            </a:r>
            <a:r>
              <a:rPr lang="en-US" dirty="0"/>
              <a:t>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69163-CAF6-1836-47FE-50EA36C9B5DB}"/>
              </a:ext>
            </a:extLst>
          </p:cNvPr>
          <p:cNvSpPr/>
          <p:nvPr/>
        </p:nvSpPr>
        <p:spPr>
          <a:xfrm>
            <a:off x="0" y="719091"/>
            <a:ext cx="2911876" cy="443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[root@master1 </a:t>
            </a:r>
            <a:r>
              <a:rPr lang="en-US" dirty="0" err="1"/>
              <a:t>net.d</a:t>
            </a:r>
            <a:r>
              <a:rPr lang="en-US" dirty="0"/>
              <a:t>]#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10618-2F4F-1034-B8FE-46D7BF1FFA8E}"/>
              </a:ext>
            </a:extLst>
          </p:cNvPr>
          <p:cNvSpPr/>
          <p:nvPr/>
        </p:nvSpPr>
        <p:spPr>
          <a:xfrm>
            <a:off x="2716568" y="719091"/>
            <a:ext cx="4110360" cy="443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cat 00-multus.conf | </a:t>
            </a:r>
            <a:r>
              <a:rPr lang="en-US" dirty="0" err="1"/>
              <a:t>jq</a:t>
            </a:r>
            <a:r>
              <a:rPr lang="en-US" dirty="0"/>
              <a:t> 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EC5CCA-17CE-B262-AD58-AFCE1F99F994}"/>
              </a:ext>
            </a:extLst>
          </p:cNvPr>
          <p:cNvSpPr/>
          <p:nvPr/>
        </p:nvSpPr>
        <p:spPr>
          <a:xfrm>
            <a:off x="0" y="1162975"/>
            <a:ext cx="6826928" cy="3737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</a:t>
            </a:r>
          </a:p>
          <a:p>
            <a:r>
              <a:rPr lang="en-US" dirty="0"/>
              <a:t>  "capabilities": {</a:t>
            </a:r>
          </a:p>
          <a:p>
            <a:r>
              <a:rPr lang="en-US" dirty="0"/>
              <a:t>    "bandwidth": true,</a:t>
            </a:r>
          </a:p>
          <a:p>
            <a:r>
              <a:rPr lang="en-US" dirty="0"/>
              <a:t>    "</a:t>
            </a:r>
            <a:r>
              <a:rPr lang="en-US" dirty="0" err="1"/>
              <a:t>portMappings</a:t>
            </a:r>
            <a:r>
              <a:rPr lang="en-US" dirty="0"/>
              <a:t>": true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</a:t>
            </a:r>
            <a:r>
              <a:rPr lang="en-US" dirty="0" err="1"/>
              <a:t>cniVersion</a:t>
            </a:r>
            <a:r>
              <a:rPr lang="en-US" dirty="0"/>
              <a:t>": "0.3.1",</a:t>
            </a:r>
          </a:p>
          <a:p>
            <a:r>
              <a:rPr lang="en-US" dirty="0"/>
              <a:t>  "</a:t>
            </a:r>
            <a:r>
              <a:rPr lang="en-US" dirty="0" err="1"/>
              <a:t>logLevel</a:t>
            </a:r>
            <a:r>
              <a:rPr lang="en-US" dirty="0"/>
              <a:t>": "verbose",</a:t>
            </a:r>
          </a:p>
          <a:p>
            <a:r>
              <a:rPr lang="en-US" dirty="0"/>
              <a:t>  "</a:t>
            </a:r>
            <a:r>
              <a:rPr lang="en-US" dirty="0" err="1"/>
              <a:t>logToStderr</a:t>
            </a:r>
            <a:r>
              <a:rPr lang="en-US" dirty="0"/>
              <a:t>": true,</a:t>
            </a:r>
          </a:p>
          <a:p>
            <a:r>
              <a:rPr lang="en-US" dirty="0"/>
              <a:t>  "name": "</a:t>
            </a:r>
            <a:r>
              <a:rPr lang="en-US" dirty="0" err="1"/>
              <a:t>multus</a:t>
            </a:r>
            <a:r>
              <a:rPr lang="en-US" dirty="0"/>
              <a:t>-</a:t>
            </a:r>
            <a:r>
              <a:rPr lang="en-US" dirty="0" err="1"/>
              <a:t>cni</a:t>
            </a:r>
            <a:r>
              <a:rPr lang="en-US" dirty="0"/>
              <a:t>-network",</a:t>
            </a:r>
          </a:p>
          <a:p>
            <a:r>
              <a:rPr lang="en-US" dirty="0"/>
              <a:t>  "</a:t>
            </a:r>
            <a:r>
              <a:rPr lang="en-US" dirty="0" err="1"/>
              <a:t>clusterNetwork</a:t>
            </a:r>
            <a:r>
              <a:rPr lang="en-US" dirty="0"/>
              <a:t>": "/host/etc/</a:t>
            </a:r>
            <a:r>
              <a:rPr lang="en-US" dirty="0" err="1"/>
              <a:t>cni</a:t>
            </a:r>
            <a:r>
              <a:rPr lang="en-US" dirty="0"/>
              <a:t>/</a:t>
            </a:r>
            <a:r>
              <a:rPr lang="en-US" dirty="0" err="1"/>
              <a:t>net.d</a:t>
            </a:r>
            <a:r>
              <a:rPr lang="en-US" dirty="0"/>
              <a:t>/10-calico.conflist",</a:t>
            </a:r>
          </a:p>
          <a:p>
            <a:r>
              <a:rPr lang="en-US" dirty="0"/>
              <a:t>  "type": "</a:t>
            </a:r>
            <a:r>
              <a:rPr lang="en-US" dirty="0" err="1"/>
              <a:t>multus</a:t>
            </a:r>
            <a:r>
              <a:rPr lang="en-US" dirty="0"/>
              <a:t>-shim"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[root@master1 </a:t>
            </a:r>
            <a:r>
              <a:rPr lang="en-US" dirty="0" err="1"/>
              <a:t>net.d</a:t>
            </a:r>
            <a:r>
              <a:rPr lang="en-US" dirty="0"/>
              <a:t>]#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9DCE82-CD9F-E132-9528-88B06FBA40DF}"/>
              </a:ext>
            </a:extLst>
          </p:cNvPr>
          <p:cNvSpPr/>
          <p:nvPr/>
        </p:nvSpPr>
        <p:spPr>
          <a:xfrm>
            <a:off x="2632229" y="2592280"/>
            <a:ext cx="4279037" cy="35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70C0"/>
                </a:solidFill>
              </a:rPr>
              <a:t>Tells each CNI plugin which version is being used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C8F268-18A8-055C-2D5A-C5F39D5C6AA5}"/>
              </a:ext>
            </a:extLst>
          </p:cNvPr>
          <p:cNvSpPr/>
          <p:nvPr/>
        </p:nvSpPr>
        <p:spPr>
          <a:xfrm>
            <a:off x="218984" y="2592279"/>
            <a:ext cx="2177987" cy="3551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88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3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454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7AD6EC-AD82-FFC4-07D5-B2E768091EF0}"/>
              </a:ext>
            </a:extLst>
          </p:cNvPr>
          <p:cNvSpPr txBox="1"/>
          <p:nvPr/>
        </p:nvSpPr>
        <p:spPr>
          <a:xfrm>
            <a:off x="0" y="284256"/>
            <a:ext cx="12191999" cy="65737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cd /etc/</a:t>
            </a:r>
            <a:r>
              <a:rPr lang="en-US" dirty="0" err="1"/>
              <a:t>cni</a:t>
            </a:r>
            <a:r>
              <a:rPr lang="en-US" dirty="0"/>
              <a:t>/</a:t>
            </a:r>
            <a:r>
              <a:rPr lang="en-US" dirty="0" err="1"/>
              <a:t>net.d</a:t>
            </a:r>
            <a:r>
              <a:rPr lang="en-US" dirty="0"/>
              <a:t>/00-multus.conf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69163-CAF6-1836-47FE-50EA36C9B5DB}"/>
              </a:ext>
            </a:extLst>
          </p:cNvPr>
          <p:cNvSpPr/>
          <p:nvPr/>
        </p:nvSpPr>
        <p:spPr>
          <a:xfrm>
            <a:off x="0" y="719091"/>
            <a:ext cx="2911876" cy="443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[root@master1 </a:t>
            </a:r>
            <a:r>
              <a:rPr lang="en-US" dirty="0" err="1"/>
              <a:t>net.d</a:t>
            </a:r>
            <a:r>
              <a:rPr lang="en-US" dirty="0"/>
              <a:t>]#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10618-2F4F-1034-B8FE-46D7BF1FFA8E}"/>
              </a:ext>
            </a:extLst>
          </p:cNvPr>
          <p:cNvSpPr/>
          <p:nvPr/>
        </p:nvSpPr>
        <p:spPr>
          <a:xfrm>
            <a:off x="2716568" y="719091"/>
            <a:ext cx="4110360" cy="443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cat 00-multus.conf | </a:t>
            </a:r>
            <a:r>
              <a:rPr lang="en-US" dirty="0" err="1"/>
              <a:t>jq</a:t>
            </a:r>
            <a:r>
              <a:rPr lang="en-US" dirty="0"/>
              <a:t> 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EC5CCA-17CE-B262-AD58-AFCE1F99F994}"/>
              </a:ext>
            </a:extLst>
          </p:cNvPr>
          <p:cNvSpPr/>
          <p:nvPr/>
        </p:nvSpPr>
        <p:spPr>
          <a:xfrm>
            <a:off x="0" y="1162975"/>
            <a:ext cx="6826928" cy="3737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</a:t>
            </a:r>
          </a:p>
          <a:p>
            <a:r>
              <a:rPr lang="en-US" dirty="0"/>
              <a:t>  "capabilities": {</a:t>
            </a:r>
          </a:p>
          <a:p>
            <a:r>
              <a:rPr lang="en-US" dirty="0"/>
              <a:t>    "bandwidth": true,</a:t>
            </a:r>
          </a:p>
          <a:p>
            <a:r>
              <a:rPr lang="en-US" dirty="0"/>
              <a:t>    "</a:t>
            </a:r>
            <a:r>
              <a:rPr lang="en-US" dirty="0" err="1"/>
              <a:t>portMappings</a:t>
            </a:r>
            <a:r>
              <a:rPr lang="en-US" dirty="0"/>
              <a:t>": true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</a:t>
            </a:r>
            <a:r>
              <a:rPr lang="en-US" dirty="0" err="1"/>
              <a:t>cniVersion</a:t>
            </a:r>
            <a:r>
              <a:rPr lang="en-US" dirty="0"/>
              <a:t>": "0.3.1",</a:t>
            </a:r>
          </a:p>
          <a:p>
            <a:r>
              <a:rPr lang="en-US" dirty="0"/>
              <a:t>  "</a:t>
            </a:r>
            <a:r>
              <a:rPr lang="en-US" dirty="0" err="1"/>
              <a:t>logLevel</a:t>
            </a:r>
            <a:r>
              <a:rPr lang="en-US" dirty="0"/>
              <a:t>": "verbose",</a:t>
            </a:r>
          </a:p>
          <a:p>
            <a:r>
              <a:rPr lang="en-US" dirty="0"/>
              <a:t>  "</a:t>
            </a:r>
            <a:r>
              <a:rPr lang="en-US" dirty="0" err="1"/>
              <a:t>logToStderr</a:t>
            </a:r>
            <a:r>
              <a:rPr lang="en-US" dirty="0"/>
              <a:t>": true,</a:t>
            </a:r>
          </a:p>
          <a:p>
            <a:r>
              <a:rPr lang="en-US" dirty="0"/>
              <a:t>  "name": "</a:t>
            </a:r>
            <a:r>
              <a:rPr lang="en-US" dirty="0" err="1"/>
              <a:t>multus</a:t>
            </a:r>
            <a:r>
              <a:rPr lang="en-US" dirty="0"/>
              <a:t>-</a:t>
            </a:r>
            <a:r>
              <a:rPr lang="en-US" dirty="0" err="1"/>
              <a:t>cni</a:t>
            </a:r>
            <a:r>
              <a:rPr lang="en-US" dirty="0"/>
              <a:t>-network",</a:t>
            </a:r>
          </a:p>
          <a:p>
            <a:r>
              <a:rPr lang="en-US" dirty="0"/>
              <a:t>  "</a:t>
            </a:r>
            <a:r>
              <a:rPr lang="en-US" dirty="0" err="1"/>
              <a:t>clusterNetwork</a:t>
            </a:r>
            <a:r>
              <a:rPr lang="en-US" dirty="0"/>
              <a:t>": "</a:t>
            </a:r>
            <a:r>
              <a:rPr lang="en-US" b="1" dirty="0">
                <a:solidFill>
                  <a:schemeClr val="accent5"/>
                </a:solidFill>
              </a:rPr>
              <a:t>/host</a:t>
            </a:r>
            <a:r>
              <a:rPr lang="en-US" b="1" dirty="0">
                <a:solidFill>
                  <a:srgbClr val="0070C0"/>
                </a:solidFill>
              </a:rPr>
              <a:t>/etc/</a:t>
            </a:r>
            <a:r>
              <a:rPr lang="en-US" b="1" dirty="0" err="1">
                <a:solidFill>
                  <a:srgbClr val="0070C0"/>
                </a:solidFill>
              </a:rPr>
              <a:t>cni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net.d</a:t>
            </a:r>
            <a:r>
              <a:rPr lang="en-US" b="1" dirty="0">
                <a:solidFill>
                  <a:srgbClr val="0070C0"/>
                </a:solidFill>
              </a:rPr>
              <a:t>/10-calico.conflist</a:t>
            </a:r>
            <a:r>
              <a:rPr lang="en-US" dirty="0"/>
              <a:t>",</a:t>
            </a:r>
          </a:p>
          <a:p>
            <a:r>
              <a:rPr lang="en-US" dirty="0"/>
              <a:t>  "type": "</a:t>
            </a:r>
            <a:r>
              <a:rPr lang="en-US" dirty="0" err="1"/>
              <a:t>multus</a:t>
            </a:r>
            <a:r>
              <a:rPr lang="en-US" dirty="0"/>
              <a:t>-shim"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[root@master1 </a:t>
            </a:r>
            <a:r>
              <a:rPr lang="en-US" dirty="0" err="1"/>
              <a:t>net.d</a:t>
            </a:r>
            <a:r>
              <a:rPr lang="en-US" dirty="0"/>
              <a:t>]#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9DCE82-CD9F-E132-9528-88B06FBA40DF}"/>
              </a:ext>
            </a:extLst>
          </p:cNvPr>
          <p:cNvSpPr/>
          <p:nvPr/>
        </p:nvSpPr>
        <p:spPr>
          <a:xfrm>
            <a:off x="2632229" y="2592280"/>
            <a:ext cx="4279037" cy="35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70C0"/>
                </a:solidFill>
              </a:rPr>
              <a:t>Tells each CNI plugin which version is being used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E8A4C9-9B8A-3DCD-6BCD-91B8C117590C}"/>
              </a:ext>
            </a:extLst>
          </p:cNvPr>
          <p:cNvSpPr/>
          <p:nvPr/>
        </p:nvSpPr>
        <p:spPr>
          <a:xfrm>
            <a:off x="6542843" y="115410"/>
            <a:ext cx="5649157" cy="67425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[root@master1 </a:t>
            </a:r>
            <a:r>
              <a:rPr lang="en-US" sz="1200" dirty="0" err="1"/>
              <a:t>net.d</a:t>
            </a:r>
            <a:r>
              <a:rPr lang="en-US" sz="1200" dirty="0"/>
              <a:t>]# cat </a:t>
            </a:r>
            <a:r>
              <a:rPr lang="en-US" sz="1200" b="1" dirty="0">
                <a:solidFill>
                  <a:srgbClr val="92D050"/>
                </a:solidFill>
              </a:rPr>
              <a:t>/etc/</a:t>
            </a:r>
            <a:r>
              <a:rPr lang="en-US" sz="1200" b="1" dirty="0" err="1">
                <a:solidFill>
                  <a:srgbClr val="92D050"/>
                </a:solidFill>
              </a:rPr>
              <a:t>cni</a:t>
            </a:r>
            <a:r>
              <a:rPr lang="en-US" sz="1200" b="1" dirty="0">
                <a:solidFill>
                  <a:srgbClr val="92D050"/>
                </a:solidFill>
              </a:rPr>
              <a:t>/</a:t>
            </a:r>
            <a:r>
              <a:rPr lang="en-US" sz="1200" b="1" dirty="0" err="1">
                <a:solidFill>
                  <a:srgbClr val="92D050"/>
                </a:solidFill>
              </a:rPr>
              <a:t>net.d</a:t>
            </a:r>
            <a:r>
              <a:rPr lang="en-US" sz="1200" b="1" dirty="0">
                <a:solidFill>
                  <a:srgbClr val="92D050"/>
                </a:solidFill>
              </a:rPr>
              <a:t>/10-calico.conflist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"name": "k8s-pod-network",</a:t>
            </a:r>
          </a:p>
          <a:p>
            <a:r>
              <a:rPr lang="en-US" sz="1200" dirty="0"/>
              <a:t>  "</a:t>
            </a:r>
            <a:r>
              <a:rPr lang="en-US" sz="1200" dirty="0" err="1"/>
              <a:t>cniVersion</a:t>
            </a:r>
            <a:r>
              <a:rPr lang="en-US" sz="1200" dirty="0"/>
              <a:t>": "0.3.1",</a:t>
            </a:r>
          </a:p>
          <a:p>
            <a:r>
              <a:rPr lang="en-US" sz="1200" dirty="0"/>
              <a:t>  "plugins": [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"type": "calico",</a:t>
            </a:r>
          </a:p>
          <a:p>
            <a:r>
              <a:rPr lang="en-US" sz="1200" dirty="0"/>
              <a:t>      "</a:t>
            </a:r>
            <a:r>
              <a:rPr lang="en-US" sz="1200" dirty="0" err="1"/>
              <a:t>log_level</a:t>
            </a:r>
            <a:r>
              <a:rPr lang="en-US" sz="1200" dirty="0"/>
              <a:t>": "info",</a:t>
            </a:r>
          </a:p>
          <a:p>
            <a:r>
              <a:rPr lang="en-US" sz="1200" dirty="0"/>
              <a:t>      "</a:t>
            </a:r>
            <a:r>
              <a:rPr lang="en-US" sz="1200" dirty="0" err="1"/>
              <a:t>log_file_path</a:t>
            </a:r>
            <a:r>
              <a:rPr lang="en-US" sz="1200" dirty="0"/>
              <a:t>": "/var/log/calico/</a:t>
            </a:r>
            <a:r>
              <a:rPr lang="en-US" sz="1200" dirty="0" err="1"/>
              <a:t>cni</a:t>
            </a:r>
            <a:r>
              <a:rPr lang="en-US" sz="1200" dirty="0"/>
              <a:t>/cni.log",</a:t>
            </a:r>
          </a:p>
          <a:p>
            <a:r>
              <a:rPr lang="en-US" sz="1200" dirty="0"/>
              <a:t>      "</a:t>
            </a:r>
            <a:r>
              <a:rPr lang="en-US" sz="1200" dirty="0" err="1"/>
              <a:t>datastore_type</a:t>
            </a:r>
            <a:r>
              <a:rPr lang="en-US" sz="1200" dirty="0"/>
              <a:t>": "</a:t>
            </a:r>
            <a:r>
              <a:rPr lang="en-US" sz="1200" dirty="0" err="1"/>
              <a:t>kubernetes</a:t>
            </a:r>
            <a:r>
              <a:rPr lang="en-US" sz="1200" dirty="0"/>
              <a:t>",</a:t>
            </a:r>
          </a:p>
          <a:p>
            <a:r>
              <a:rPr lang="en-US" sz="1200" dirty="0"/>
              <a:t>      "</a:t>
            </a:r>
            <a:r>
              <a:rPr lang="en-US" sz="1200" dirty="0" err="1"/>
              <a:t>nodename</a:t>
            </a:r>
            <a:r>
              <a:rPr lang="en-US" sz="1200" dirty="0"/>
              <a:t>": "master1.example.com",</a:t>
            </a:r>
          </a:p>
          <a:p>
            <a:r>
              <a:rPr lang="en-US" sz="1200" dirty="0"/>
              <a:t>      "</a:t>
            </a:r>
            <a:r>
              <a:rPr lang="en-US" sz="1200" dirty="0" err="1"/>
              <a:t>mtu</a:t>
            </a:r>
            <a:r>
              <a:rPr lang="en-US" sz="1200" dirty="0"/>
              <a:t>": 0,</a:t>
            </a:r>
          </a:p>
          <a:p>
            <a:r>
              <a:rPr lang="en-US" sz="1200" dirty="0"/>
              <a:t>      "</a:t>
            </a:r>
            <a:r>
              <a:rPr lang="en-US" sz="1200" dirty="0" err="1"/>
              <a:t>ipam</a:t>
            </a:r>
            <a:r>
              <a:rPr lang="en-US" sz="1200" dirty="0"/>
              <a:t>": {</a:t>
            </a:r>
          </a:p>
          <a:p>
            <a:r>
              <a:rPr lang="en-US" sz="1200" dirty="0"/>
              <a:t>          "type": "calico-</a:t>
            </a:r>
            <a:r>
              <a:rPr lang="en-US" sz="1200" dirty="0" err="1"/>
              <a:t>ipam</a:t>
            </a:r>
            <a:r>
              <a:rPr lang="en-US" sz="1200" dirty="0"/>
              <a:t>"</a:t>
            </a:r>
          </a:p>
          <a:p>
            <a:r>
              <a:rPr lang="en-US" sz="1200" dirty="0"/>
              <a:t>      },</a:t>
            </a:r>
          </a:p>
          <a:p>
            <a:r>
              <a:rPr lang="en-US" sz="1200" dirty="0"/>
              <a:t>      "policy": {</a:t>
            </a:r>
          </a:p>
          <a:p>
            <a:r>
              <a:rPr lang="en-US" sz="1200" dirty="0"/>
              <a:t>          "type": "k8s"</a:t>
            </a:r>
          </a:p>
          <a:p>
            <a:r>
              <a:rPr lang="en-US" sz="1200" dirty="0"/>
              <a:t>      },</a:t>
            </a:r>
          </a:p>
          <a:p>
            <a:r>
              <a:rPr lang="en-US" sz="1200" dirty="0"/>
              <a:t>      "</a:t>
            </a:r>
            <a:r>
              <a:rPr lang="en-US" sz="1200" dirty="0" err="1"/>
              <a:t>kubernetes</a:t>
            </a:r>
            <a:r>
              <a:rPr lang="en-US" sz="1200" dirty="0"/>
              <a:t>": {</a:t>
            </a:r>
          </a:p>
          <a:p>
            <a:r>
              <a:rPr lang="en-US" sz="1200" dirty="0"/>
              <a:t>          "kubeconfig": "/etc/</a:t>
            </a:r>
            <a:r>
              <a:rPr lang="en-US" sz="1200" dirty="0" err="1"/>
              <a:t>cni</a:t>
            </a:r>
            <a:r>
              <a:rPr lang="en-US" sz="1200" dirty="0"/>
              <a:t>/</a:t>
            </a:r>
            <a:r>
              <a:rPr lang="en-US" sz="1200" dirty="0" err="1"/>
              <a:t>net.d</a:t>
            </a:r>
            <a:r>
              <a:rPr lang="en-US" sz="1200" dirty="0"/>
              <a:t>/calico-kubeconfig"</a:t>
            </a:r>
          </a:p>
          <a:p>
            <a:r>
              <a:rPr lang="en-US" sz="1200" dirty="0"/>
              <a:t>      }</a:t>
            </a:r>
          </a:p>
          <a:p>
            <a:r>
              <a:rPr lang="en-US" sz="1200" dirty="0"/>
              <a:t>    },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"type": "</a:t>
            </a:r>
            <a:r>
              <a:rPr lang="en-US" sz="1200" dirty="0" err="1"/>
              <a:t>portmap</a:t>
            </a:r>
            <a:r>
              <a:rPr lang="en-US" sz="1200" dirty="0"/>
              <a:t>",</a:t>
            </a:r>
          </a:p>
          <a:p>
            <a:r>
              <a:rPr lang="en-US" sz="1200" dirty="0"/>
              <a:t>      "</a:t>
            </a:r>
            <a:r>
              <a:rPr lang="en-US" sz="1200" dirty="0" err="1"/>
              <a:t>snat</a:t>
            </a:r>
            <a:r>
              <a:rPr lang="en-US" sz="1200" dirty="0"/>
              <a:t>": true,</a:t>
            </a:r>
          </a:p>
          <a:p>
            <a:r>
              <a:rPr lang="en-US" sz="1200" dirty="0"/>
              <a:t>      "capabilities": {"</a:t>
            </a:r>
            <a:r>
              <a:rPr lang="en-US" sz="1200" dirty="0" err="1"/>
              <a:t>portMappings</a:t>
            </a:r>
            <a:r>
              <a:rPr lang="en-US" sz="1200" dirty="0"/>
              <a:t>": true}</a:t>
            </a:r>
          </a:p>
          <a:p>
            <a:r>
              <a:rPr lang="en-US" sz="1200" dirty="0"/>
              <a:t>    },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"type": "bandwidth",</a:t>
            </a:r>
          </a:p>
          <a:p>
            <a:r>
              <a:rPr lang="en-US" sz="1200" dirty="0"/>
              <a:t>      "capabilities": {"bandwidth": true}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]</a:t>
            </a:r>
          </a:p>
          <a:p>
            <a:r>
              <a:rPr lang="en-US" sz="1200" dirty="0"/>
              <a:t>}[root@master1 </a:t>
            </a:r>
            <a:r>
              <a:rPr lang="en-US" sz="1200" dirty="0" err="1"/>
              <a:t>net.d</a:t>
            </a:r>
            <a:r>
              <a:rPr lang="en-US" sz="1200" dirty="0"/>
              <a:t>]#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E21585-D555-0CC8-10DD-6224E58804D0}"/>
              </a:ext>
            </a:extLst>
          </p:cNvPr>
          <p:cNvSpPr/>
          <p:nvPr/>
        </p:nvSpPr>
        <p:spPr>
          <a:xfrm>
            <a:off x="2774272" y="3657600"/>
            <a:ext cx="3684233" cy="3551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31E7A4-EE9D-1060-2DEE-D5733E0981D1}"/>
              </a:ext>
            </a:extLst>
          </p:cNvPr>
          <p:cNvSpPr/>
          <p:nvPr/>
        </p:nvSpPr>
        <p:spPr>
          <a:xfrm>
            <a:off x="2041865" y="3657600"/>
            <a:ext cx="790112" cy="3551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A0B361-A0A8-83DB-A7D5-6D3236CF4B09}"/>
              </a:ext>
            </a:extLst>
          </p:cNvPr>
          <p:cNvSpPr/>
          <p:nvPr/>
        </p:nvSpPr>
        <p:spPr>
          <a:xfrm>
            <a:off x="152402" y="791591"/>
            <a:ext cx="1703032" cy="3551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B5B45-7478-D168-28AD-094F6F9B7FF2}"/>
              </a:ext>
            </a:extLst>
          </p:cNvPr>
          <p:cNvSpPr/>
          <p:nvPr/>
        </p:nvSpPr>
        <p:spPr>
          <a:xfrm>
            <a:off x="6542842" y="365463"/>
            <a:ext cx="1225119" cy="3551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861488-B1DD-432F-98B1-5832B043861E}"/>
              </a:ext>
            </a:extLst>
          </p:cNvPr>
          <p:cNvSpPr/>
          <p:nvPr/>
        </p:nvSpPr>
        <p:spPr>
          <a:xfrm>
            <a:off x="201228" y="3693112"/>
            <a:ext cx="1953087" cy="3551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D48467-A90E-8802-652E-75F9EACB6BEF}"/>
              </a:ext>
            </a:extLst>
          </p:cNvPr>
          <p:cNvSpPr/>
          <p:nvPr/>
        </p:nvSpPr>
        <p:spPr>
          <a:xfrm>
            <a:off x="8226640" y="365463"/>
            <a:ext cx="2870447" cy="3551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70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7AD6EC-AD82-FFC4-07D5-B2E768091EF0}"/>
              </a:ext>
            </a:extLst>
          </p:cNvPr>
          <p:cNvSpPr txBox="1"/>
          <p:nvPr/>
        </p:nvSpPr>
        <p:spPr>
          <a:xfrm>
            <a:off x="0" y="284256"/>
            <a:ext cx="12191999" cy="65737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cd /etc/</a:t>
            </a:r>
            <a:r>
              <a:rPr lang="en-US" dirty="0" err="1"/>
              <a:t>cni</a:t>
            </a:r>
            <a:r>
              <a:rPr lang="en-US" dirty="0"/>
              <a:t>/</a:t>
            </a:r>
            <a:r>
              <a:rPr lang="en-US" dirty="0" err="1"/>
              <a:t>net.d</a:t>
            </a:r>
            <a:r>
              <a:rPr lang="en-US" dirty="0"/>
              <a:t>/00-multus.conf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69163-CAF6-1836-47FE-50EA36C9B5DB}"/>
              </a:ext>
            </a:extLst>
          </p:cNvPr>
          <p:cNvSpPr/>
          <p:nvPr/>
        </p:nvSpPr>
        <p:spPr>
          <a:xfrm>
            <a:off x="0" y="719091"/>
            <a:ext cx="2911876" cy="443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[root@master1 </a:t>
            </a:r>
            <a:r>
              <a:rPr lang="en-US" dirty="0" err="1"/>
              <a:t>net.d</a:t>
            </a:r>
            <a:r>
              <a:rPr lang="en-US" dirty="0"/>
              <a:t>]#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10618-2F4F-1034-B8FE-46D7BF1FFA8E}"/>
              </a:ext>
            </a:extLst>
          </p:cNvPr>
          <p:cNvSpPr/>
          <p:nvPr/>
        </p:nvSpPr>
        <p:spPr>
          <a:xfrm>
            <a:off x="2716568" y="719091"/>
            <a:ext cx="4110360" cy="443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cat 00-multus.conf | </a:t>
            </a:r>
            <a:r>
              <a:rPr lang="en-US" dirty="0" err="1"/>
              <a:t>jq</a:t>
            </a:r>
            <a:r>
              <a:rPr lang="en-US" dirty="0"/>
              <a:t> 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EC5CCA-17CE-B262-AD58-AFCE1F99F994}"/>
              </a:ext>
            </a:extLst>
          </p:cNvPr>
          <p:cNvSpPr/>
          <p:nvPr/>
        </p:nvSpPr>
        <p:spPr>
          <a:xfrm>
            <a:off x="0" y="1162975"/>
            <a:ext cx="6826928" cy="3737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</a:t>
            </a:r>
          </a:p>
          <a:p>
            <a:r>
              <a:rPr lang="en-US" dirty="0"/>
              <a:t>  "capabilities": {</a:t>
            </a:r>
          </a:p>
          <a:p>
            <a:r>
              <a:rPr lang="en-US" dirty="0"/>
              <a:t>    "bandwidth": true,</a:t>
            </a:r>
          </a:p>
          <a:p>
            <a:r>
              <a:rPr lang="en-US" dirty="0"/>
              <a:t>    "</a:t>
            </a:r>
            <a:r>
              <a:rPr lang="en-US" dirty="0" err="1"/>
              <a:t>portMappings</a:t>
            </a:r>
            <a:r>
              <a:rPr lang="en-US" dirty="0"/>
              <a:t>": true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</a:t>
            </a:r>
            <a:r>
              <a:rPr lang="en-US" dirty="0" err="1"/>
              <a:t>cniVersion</a:t>
            </a:r>
            <a:r>
              <a:rPr lang="en-US" dirty="0"/>
              <a:t>": "0.3.1",</a:t>
            </a:r>
          </a:p>
          <a:p>
            <a:r>
              <a:rPr lang="en-US" dirty="0"/>
              <a:t>  "</a:t>
            </a:r>
            <a:r>
              <a:rPr lang="en-US" dirty="0" err="1"/>
              <a:t>logLevel</a:t>
            </a:r>
            <a:r>
              <a:rPr lang="en-US" dirty="0"/>
              <a:t>": "verbose",</a:t>
            </a:r>
          </a:p>
          <a:p>
            <a:r>
              <a:rPr lang="en-US" dirty="0"/>
              <a:t>  "</a:t>
            </a:r>
            <a:r>
              <a:rPr lang="en-US" dirty="0" err="1"/>
              <a:t>logToStderr</a:t>
            </a:r>
            <a:r>
              <a:rPr lang="en-US" dirty="0"/>
              <a:t>": true,</a:t>
            </a:r>
          </a:p>
          <a:p>
            <a:r>
              <a:rPr lang="en-US" dirty="0"/>
              <a:t>  "name": "</a:t>
            </a:r>
            <a:r>
              <a:rPr lang="en-US" dirty="0" err="1"/>
              <a:t>multus</a:t>
            </a:r>
            <a:r>
              <a:rPr lang="en-US" dirty="0"/>
              <a:t>-</a:t>
            </a:r>
            <a:r>
              <a:rPr lang="en-US" dirty="0" err="1"/>
              <a:t>cni</a:t>
            </a:r>
            <a:r>
              <a:rPr lang="en-US" dirty="0"/>
              <a:t>-network",</a:t>
            </a:r>
          </a:p>
          <a:p>
            <a:r>
              <a:rPr lang="en-US" dirty="0"/>
              <a:t>  "</a:t>
            </a:r>
            <a:r>
              <a:rPr lang="en-US" dirty="0" err="1"/>
              <a:t>clusterNetwork</a:t>
            </a:r>
            <a:r>
              <a:rPr lang="en-US" dirty="0"/>
              <a:t>": "/host/etc/</a:t>
            </a:r>
            <a:r>
              <a:rPr lang="en-US" dirty="0" err="1"/>
              <a:t>cni</a:t>
            </a:r>
            <a:r>
              <a:rPr lang="en-US" dirty="0"/>
              <a:t>/</a:t>
            </a:r>
            <a:r>
              <a:rPr lang="en-US" dirty="0" err="1"/>
              <a:t>net.d</a:t>
            </a:r>
            <a:r>
              <a:rPr lang="en-US" dirty="0"/>
              <a:t>/10-calico.conflist",</a:t>
            </a:r>
          </a:p>
          <a:p>
            <a:r>
              <a:rPr lang="en-US" dirty="0"/>
              <a:t>  "type": "</a:t>
            </a:r>
            <a:r>
              <a:rPr lang="en-US" dirty="0" err="1"/>
              <a:t>multus</a:t>
            </a:r>
            <a:r>
              <a:rPr lang="en-US" dirty="0"/>
              <a:t>-shim"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[root@master1 </a:t>
            </a:r>
            <a:r>
              <a:rPr lang="en-US" dirty="0" err="1"/>
              <a:t>net.d</a:t>
            </a:r>
            <a:r>
              <a:rPr lang="en-US" dirty="0"/>
              <a:t>]#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9DCE82-CD9F-E132-9528-88B06FBA40DF}"/>
              </a:ext>
            </a:extLst>
          </p:cNvPr>
          <p:cNvSpPr/>
          <p:nvPr/>
        </p:nvSpPr>
        <p:spPr>
          <a:xfrm>
            <a:off x="2632229" y="2592280"/>
            <a:ext cx="5816032" cy="35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# Tells each CNI plugin which version is being used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1AC43A-183C-D165-3146-35A7D2C386A8}"/>
              </a:ext>
            </a:extLst>
          </p:cNvPr>
          <p:cNvSpPr/>
          <p:nvPr/>
        </p:nvSpPr>
        <p:spPr>
          <a:xfrm>
            <a:off x="2614473" y="3981638"/>
            <a:ext cx="4849814" cy="35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# This tells CNI which binary to call on disk.</a:t>
            </a:r>
          </a:p>
        </p:txBody>
      </p:sp>
    </p:spTree>
    <p:extLst>
      <p:ext uri="{BB962C8B-B14F-4D97-AF65-F5344CB8AC3E}">
        <p14:creationId xmlns:p14="http://schemas.microsoft.com/office/powerpoint/2010/main" val="2407066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A607A2-A652-BDF5-9279-5E6BBC99C597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dirty="0"/>
          </a:p>
          <a:p>
            <a:r>
              <a:rPr lang="en-US" sz="1100" dirty="0"/>
              <a:t>[root@master1 ~]# </a:t>
            </a:r>
            <a:r>
              <a:rPr lang="en-US" sz="1100" dirty="0" err="1"/>
              <a:t>ifconfig</a:t>
            </a:r>
            <a:r>
              <a:rPr lang="en-US" sz="1100" dirty="0"/>
              <a:t>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docker0: flags=4099&lt;UP,BROADCAST,MULTICAST&gt;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mtu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1500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172.17.0.1  netmask 255.255.0.0  broadcast 172.17.255.255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ether 02:42:4f:74:7d:a6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txqueuelen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0  (Ethernet)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RX packets 0  bytes 0 (0.0 B)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RX errors 0  dropped 0  overruns 0  frame 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TX packets 0  bytes 0 (0.0 B)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TX errors 0  dropped 0 overruns 0  carrier 0  collisions 0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enp0s3: flags=4163&lt;UP,BROADCAST,RUNNING,MULTICAST&gt;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mtu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1500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192.168.1.31  netmask 255.255.255.0  broadcast 192.168.1.255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inet6 fe80::a00:27ff:fe22:8301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prefixlen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64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0x20&lt;link&gt;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inet6 2401:4900:1c0a:4e0d:a00:27ff:fe22:8301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prefixlen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64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0x0&lt;global&gt;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ether 08:00:27:22:83:01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txqueuelen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1000  (Ethernet)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RX packets 110855  bytes 16897880 (16.1 MiB)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RX errors 0  dropped 0  overruns 0  frame 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TX packets 131686  bytes 82851882 (79.0 MiB)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TX errors 0  dropped 0 overruns 0  carrier 0  collisions 0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lo: flags=73&lt;UP,LOOPBACK,RUNNING&gt;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mtu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65536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127.0.0.1  netmask 255.0.0.0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inet6 ::1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prefixlen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128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0x10&lt;host&gt;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loop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txqueuelen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1000  (Local Loopback)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RX packets 2456806  bytes 463770856 (442.2 MiB)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RX errors 0  dropped 0  overruns 0  frame 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TX packets 2456806  bytes 463770856 (442.2 MiB)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TX errors 0  dropped 0 overruns 0  carrier 0  collisions 0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tunl0: flags=193&lt;UP,RUNNING,NOARP&gt;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mtu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1480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172.16.68.0  netmask 255.255.255.255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tunnel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txqueuelen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1000  (IPIP Tunnel)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RX packets 0  bytes 0 (0.0 B)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RX errors 0  dropped 0  overruns 0  frame 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TX packets 0  bytes 0 (0.0 B)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TX errors 0  dropped 0 overruns 0  carrier 0  collisions 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E1162-0768-16C1-FB94-B500CB326E41}"/>
              </a:ext>
            </a:extLst>
          </p:cNvPr>
          <p:cNvSpPr/>
          <p:nvPr/>
        </p:nvSpPr>
        <p:spPr>
          <a:xfrm>
            <a:off x="0" y="1642371"/>
            <a:ext cx="719091" cy="3551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3BA0F0-2CA8-E0C7-7770-33FA672ABD56}"/>
              </a:ext>
            </a:extLst>
          </p:cNvPr>
          <p:cNvSpPr/>
          <p:nvPr/>
        </p:nvSpPr>
        <p:spPr>
          <a:xfrm>
            <a:off x="645111" y="1828803"/>
            <a:ext cx="1609817" cy="25744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942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1490</TotalTime>
  <Words>2982</Words>
  <Application>Microsoft Office PowerPoint</Application>
  <PresentationFormat>Widescreen</PresentationFormat>
  <Paragraphs>439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 ExtraBold</vt:lpstr>
      <vt:lpstr>Arial</vt:lpstr>
      <vt:lpstr>Calibri</vt:lpstr>
      <vt:lpstr>Century Gothic</vt:lpstr>
      <vt:lpstr>Courier New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 Anish OBS/OINIS</dc:creator>
  <cp:lastModifiedBy>RANA Anish OBS/OINIS</cp:lastModifiedBy>
  <cp:revision>29</cp:revision>
  <dcterms:created xsi:type="dcterms:W3CDTF">2024-05-11T14:49:17Z</dcterms:created>
  <dcterms:modified xsi:type="dcterms:W3CDTF">2024-05-18T12:27:56Z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Orange Restricted</vt:lpwstr>
  </property>
</Properties>
</file>