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2"/>
  </p:notesMasterIdLst>
  <p:sldIdLst>
    <p:sldId id="256" r:id="rId2"/>
    <p:sldId id="259" r:id="rId3"/>
    <p:sldId id="269" r:id="rId4"/>
    <p:sldId id="270" r:id="rId5"/>
    <p:sldId id="271" r:id="rId6"/>
    <p:sldId id="277" r:id="rId7"/>
    <p:sldId id="272" r:id="rId8"/>
    <p:sldId id="274" r:id="rId9"/>
    <p:sldId id="281" r:id="rId10"/>
    <p:sldId id="280" r:id="rId11"/>
    <p:sldId id="278" r:id="rId12"/>
    <p:sldId id="276" r:id="rId13"/>
    <p:sldId id="287" r:id="rId14"/>
    <p:sldId id="288" r:id="rId15"/>
    <p:sldId id="289" r:id="rId16"/>
    <p:sldId id="290" r:id="rId17"/>
    <p:sldId id="291" r:id="rId18"/>
    <p:sldId id="279" r:id="rId19"/>
    <p:sldId id="282" r:id="rId20"/>
    <p:sldId id="29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FFC000"/>
    <a:srgbClr val="FF0000"/>
    <a:srgbClr val="00CDCD"/>
    <a:srgbClr val="3366FF"/>
    <a:srgbClr val="4729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18" autoAdjust="0"/>
    <p:restoredTop sz="66832" autoAdjust="0"/>
  </p:normalViewPr>
  <p:slideViewPr>
    <p:cSldViewPr snapToGrid="0">
      <p:cViewPr varScale="1">
        <p:scale>
          <a:sx n="90" d="100"/>
          <a:sy n="90" d="100"/>
        </p:scale>
        <p:origin x="1158" y="90"/>
      </p:cViewPr>
      <p:guideLst/>
    </p:cSldViewPr>
  </p:slideViewPr>
  <p:outlineViewPr>
    <p:cViewPr>
      <p:scale>
        <a:sx n="33" d="100"/>
        <a:sy n="33" d="100"/>
      </p:scale>
      <p:origin x="0" y="-56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61E38F-4935-4B55-8CB7-D99565DEC40C}" type="datetimeFigureOut">
              <a:rPr lang="en-US" smtClean="0"/>
              <a:t>2024-03-10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C427CB-2ED8-4C78-BD0A-8D4663F3775D}" type="slidenum">
              <a:rPr lang="en-US" smtClean="0"/>
              <a:t>‹#›</a:t>
            </a:fld>
            <a:endParaRPr lang="en-US"/>
          </a:p>
        </p:txBody>
      </p:sp>
    </p:spTree>
    <p:extLst>
      <p:ext uri="{BB962C8B-B14F-4D97-AF65-F5344CB8AC3E}">
        <p14:creationId xmlns:p14="http://schemas.microsoft.com/office/powerpoint/2010/main" val="1901971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github.com/grpc/grpc/blob/master/doc/health-checking.md"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C427CB-2ED8-4C78-BD0A-8D4663F3775D}" type="slidenum">
              <a:rPr lang="en-US" smtClean="0"/>
              <a:t>1</a:t>
            </a:fld>
            <a:endParaRPr lang="en-US"/>
          </a:p>
        </p:txBody>
      </p:sp>
    </p:spTree>
    <p:extLst>
      <p:ext uri="{BB962C8B-B14F-4D97-AF65-F5344CB8AC3E}">
        <p14:creationId xmlns:p14="http://schemas.microsoft.com/office/powerpoint/2010/main" val="2777165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C427CB-2ED8-4C78-BD0A-8D4663F3775D}" type="slidenum">
              <a:rPr lang="en-US" smtClean="0"/>
              <a:t>10</a:t>
            </a:fld>
            <a:endParaRPr lang="en-US"/>
          </a:p>
        </p:txBody>
      </p:sp>
    </p:spTree>
    <p:extLst>
      <p:ext uri="{BB962C8B-B14F-4D97-AF65-F5344CB8AC3E}">
        <p14:creationId xmlns:p14="http://schemas.microsoft.com/office/powerpoint/2010/main" val="32430964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C427CB-2ED8-4C78-BD0A-8D4663F3775D}" type="slidenum">
              <a:rPr lang="en-US" smtClean="0"/>
              <a:t>11</a:t>
            </a:fld>
            <a:endParaRPr lang="en-US"/>
          </a:p>
        </p:txBody>
      </p:sp>
    </p:spTree>
    <p:extLst>
      <p:ext uri="{BB962C8B-B14F-4D97-AF65-F5344CB8AC3E}">
        <p14:creationId xmlns:p14="http://schemas.microsoft.com/office/powerpoint/2010/main" val="1199095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C427CB-2ED8-4C78-BD0A-8D4663F3775D}" type="slidenum">
              <a:rPr lang="en-US" smtClean="0"/>
              <a:t>12</a:t>
            </a:fld>
            <a:endParaRPr lang="en-US"/>
          </a:p>
        </p:txBody>
      </p:sp>
    </p:spTree>
    <p:extLst>
      <p:ext uri="{BB962C8B-B14F-4D97-AF65-F5344CB8AC3E}">
        <p14:creationId xmlns:p14="http://schemas.microsoft.com/office/powerpoint/2010/main" val="2620164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C427CB-2ED8-4C78-BD0A-8D4663F3775D}" type="slidenum">
              <a:rPr lang="en-US" smtClean="0"/>
              <a:t>13</a:t>
            </a:fld>
            <a:endParaRPr lang="en-US"/>
          </a:p>
        </p:txBody>
      </p:sp>
    </p:spTree>
    <p:extLst>
      <p:ext uri="{BB962C8B-B14F-4D97-AF65-F5344CB8AC3E}">
        <p14:creationId xmlns:p14="http://schemas.microsoft.com/office/powerpoint/2010/main" val="1087768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86ECC9-94A1-4C99-AE8F-3F8F6C44646B}" type="slidenum">
              <a:rPr lang="lt-LT" smtClean="0"/>
              <a:t>14</a:t>
            </a:fld>
            <a:endParaRPr lang="lt-LT"/>
          </a:p>
        </p:txBody>
      </p:sp>
    </p:spTree>
    <p:extLst>
      <p:ext uri="{BB962C8B-B14F-4D97-AF65-F5344CB8AC3E}">
        <p14:creationId xmlns:p14="http://schemas.microsoft.com/office/powerpoint/2010/main" val="248406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C427CB-2ED8-4C78-BD0A-8D4663F3775D}" type="slidenum">
              <a:rPr lang="en-US" smtClean="0"/>
              <a:t>15</a:t>
            </a:fld>
            <a:endParaRPr lang="en-US"/>
          </a:p>
        </p:txBody>
      </p:sp>
    </p:spTree>
    <p:extLst>
      <p:ext uri="{BB962C8B-B14F-4D97-AF65-F5344CB8AC3E}">
        <p14:creationId xmlns:p14="http://schemas.microsoft.com/office/powerpoint/2010/main" val="2344800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probe configuration, we are directly checking the </a:t>
            </a:r>
            <a:r>
              <a:rPr lang="en-US" dirty="0" err="1"/>
              <a:t>gRPC</a:t>
            </a:r>
            <a:r>
              <a:rPr lang="en-US" dirty="0"/>
              <a:t> service. If your </a:t>
            </a:r>
            <a:r>
              <a:rPr lang="en-US" sz="1200" kern="1200" dirty="0">
                <a:solidFill>
                  <a:schemeClr val="tx1"/>
                </a:solidFill>
                <a:latin typeface="+mn-lt"/>
                <a:ea typeface="+mn-ea"/>
                <a:cs typeface="+mn-cs"/>
              </a:rPr>
              <a:t>application implements the </a:t>
            </a:r>
            <a:r>
              <a:rPr lang="en-US" sz="1200" kern="1200" dirty="0" err="1">
                <a:solidFill>
                  <a:schemeClr val="tx1"/>
                </a:solidFill>
                <a:latin typeface="+mn-lt"/>
                <a:ea typeface="+mn-ea"/>
                <a:cs typeface="+mn-cs"/>
                <a:hlinkClick r:id="rId3">
                  <a:extLst>
                    <a:ext uri="{A12FA001-AC4F-418D-AE19-62706E023703}">
                      <ahyp:hlinkClr xmlns:ahyp="http://schemas.microsoft.com/office/drawing/2018/hyperlinkcolor" val="tx"/>
                    </a:ext>
                  </a:extLst>
                </a:hlinkClick>
              </a:rPr>
              <a:t>gRPC</a:t>
            </a:r>
            <a:r>
              <a:rPr lang="en-US" sz="1200" kern="1200" dirty="0">
                <a:solidFill>
                  <a:schemeClr val="tx1"/>
                </a:solidFill>
                <a:latin typeface="+mn-lt"/>
                <a:ea typeface="+mn-ea"/>
                <a:cs typeface="+mn-cs"/>
                <a:hlinkClick r:id="rId3">
                  <a:extLst>
                    <a:ext uri="{A12FA001-AC4F-418D-AE19-62706E023703}">
                      <ahyp:hlinkClr xmlns:ahyp="http://schemas.microsoft.com/office/drawing/2018/hyperlinkcolor" val="tx"/>
                    </a:ext>
                  </a:extLst>
                </a:hlinkClick>
              </a:rPr>
              <a:t> Health Checking Protocol</a:t>
            </a:r>
            <a:r>
              <a:rPr lang="en-US" sz="1200" kern="1200" dirty="0">
                <a:solidFill>
                  <a:schemeClr val="tx1"/>
                </a:solidFill>
                <a:latin typeface="+mn-lt"/>
                <a:ea typeface="+mn-ea"/>
                <a:cs typeface="+mn-cs"/>
              </a:rPr>
              <a:t>, then you can use this deployment.</a:t>
            </a:r>
          </a:p>
        </p:txBody>
      </p:sp>
      <p:sp>
        <p:nvSpPr>
          <p:cNvPr id="4" name="Slide Number Placeholder 3"/>
          <p:cNvSpPr>
            <a:spLocks noGrp="1"/>
          </p:cNvSpPr>
          <p:nvPr>
            <p:ph type="sldNum" sz="quarter" idx="5"/>
          </p:nvPr>
        </p:nvSpPr>
        <p:spPr/>
        <p:txBody>
          <a:bodyPr/>
          <a:lstStyle/>
          <a:p>
            <a:fld id="{E6C427CB-2ED8-4C78-BD0A-8D4663F3775D}" type="slidenum">
              <a:rPr lang="en-US" smtClean="0"/>
              <a:t>16</a:t>
            </a:fld>
            <a:endParaRPr lang="en-US"/>
          </a:p>
        </p:txBody>
      </p:sp>
    </p:spTree>
    <p:extLst>
      <p:ext uri="{BB962C8B-B14F-4D97-AF65-F5344CB8AC3E}">
        <p14:creationId xmlns:p14="http://schemas.microsoft.com/office/powerpoint/2010/main" val="24865785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C427CB-2ED8-4C78-BD0A-8D4663F3775D}" type="slidenum">
              <a:rPr lang="en-US" smtClean="0"/>
              <a:t>17</a:t>
            </a:fld>
            <a:endParaRPr lang="en-US"/>
          </a:p>
        </p:txBody>
      </p:sp>
    </p:spTree>
    <p:extLst>
      <p:ext uri="{BB962C8B-B14F-4D97-AF65-F5344CB8AC3E}">
        <p14:creationId xmlns:p14="http://schemas.microsoft.com/office/powerpoint/2010/main" val="37841072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C427CB-2ED8-4C78-BD0A-8D4663F3775D}" type="slidenum">
              <a:rPr lang="en-US" smtClean="0"/>
              <a:t>18</a:t>
            </a:fld>
            <a:endParaRPr lang="en-US"/>
          </a:p>
        </p:txBody>
      </p:sp>
    </p:spTree>
    <p:extLst>
      <p:ext uri="{BB962C8B-B14F-4D97-AF65-F5344CB8AC3E}">
        <p14:creationId xmlns:p14="http://schemas.microsoft.com/office/powerpoint/2010/main" val="2899502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E6C427CB-2ED8-4C78-BD0A-8D4663F3775D}" type="slidenum">
              <a:rPr lang="en-US" smtClean="0"/>
              <a:t>20</a:t>
            </a:fld>
            <a:endParaRPr lang="en-US"/>
          </a:p>
        </p:txBody>
      </p:sp>
    </p:spTree>
    <p:extLst>
      <p:ext uri="{BB962C8B-B14F-4D97-AF65-F5344CB8AC3E}">
        <p14:creationId xmlns:p14="http://schemas.microsoft.com/office/powerpoint/2010/main" val="1839837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basic slide, for your reference. </a:t>
            </a:r>
          </a:p>
        </p:txBody>
      </p:sp>
      <p:sp>
        <p:nvSpPr>
          <p:cNvPr id="4" name="Slide Number Placeholder 3"/>
          <p:cNvSpPr>
            <a:spLocks noGrp="1"/>
          </p:cNvSpPr>
          <p:nvPr>
            <p:ph type="sldNum" sz="quarter" idx="5"/>
          </p:nvPr>
        </p:nvSpPr>
        <p:spPr/>
        <p:txBody>
          <a:bodyPr/>
          <a:lstStyle/>
          <a:p>
            <a:fld id="{E6C427CB-2ED8-4C78-BD0A-8D4663F3775D}" type="slidenum">
              <a:rPr lang="en-US" smtClean="0"/>
              <a:t>2</a:t>
            </a:fld>
            <a:endParaRPr lang="en-US"/>
          </a:p>
        </p:txBody>
      </p:sp>
    </p:spTree>
    <p:extLst>
      <p:ext uri="{BB962C8B-B14F-4D97-AF65-F5344CB8AC3E}">
        <p14:creationId xmlns:p14="http://schemas.microsoft.com/office/powerpoint/2010/main" val="3450367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C427CB-2ED8-4C78-BD0A-8D4663F3775D}" type="slidenum">
              <a:rPr lang="en-US" smtClean="0"/>
              <a:t>3</a:t>
            </a:fld>
            <a:endParaRPr lang="en-US"/>
          </a:p>
        </p:txBody>
      </p:sp>
    </p:spTree>
    <p:extLst>
      <p:ext uri="{BB962C8B-B14F-4D97-AF65-F5344CB8AC3E}">
        <p14:creationId xmlns:p14="http://schemas.microsoft.com/office/powerpoint/2010/main" val="2524480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C427CB-2ED8-4C78-BD0A-8D4663F3775D}" type="slidenum">
              <a:rPr lang="en-US" smtClean="0"/>
              <a:t>4</a:t>
            </a:fld>
            <a:endParaRPr lang="en-US"/>
          </a:p>
        </p:txBody>
      </p:sp>
    </p:spTree>
    <p:extLst>
      <p:ext uri="{BB962C8B-B14F-4D97-AF65-F5344CB8AC3E}">
        <p14:creationId xmlns:p14="http://schemas.microsoft.com/office/powerpoint/2010/main" val="1620733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E6C427CB-2ED8-4C78-BD0A-8D4663F3775D}" type="slidenum">
              <a:rPr lang="en-US" smtClean="0"/>
              <a:t>5</a:t>
            </a:fld>
            <a:endParaRPr lang="en-US"/>
          </a:p>
        </p:txBody>
      </p:sp>
    </p:spTree>
    <p:extLst>
      <p:ext uri="{BB962C8B-B14F-4D97-AF65-F5344CB8AC3E}">
        <p14:creationId xmlns:p14="http://schemas.microsoft.com/office/powerpoint/2010/main" val="1562549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lain" startAt="2"/>
            </a:pPr>
            <a:endParaRPr lang="en-US" dirty="0"/>
          </a:p>
        </p:txBody>
      </p:sp>
      <p:sp>
        <p:nvSpPr>
          <p:cNvPr id="4" name="Slide Number Placeholder 3"/>
          <p:cNvSpPr>
            <a:spLocks noGrp="1"/>
          </p:cNvSpPr>
          <p:nvPr>
            <p:ph type="sldNum" sz="quarter" idx="5"/>
          </p:nvPr>
        </p:nvSpPr>
        <p:spPr/>
        <p:txBody>
          <a:bodyPr/>
          <a:lstStyle/>
          <a:p>
            <a:fld id="{E6C427CB-2ED8-4C78-BD0A-8D4663F3775D}" type="slidenum">
              <a:rPr lang="en-US" smtClean="0"/>
              <a:t>6</a:t>
            </a:fld>
            <a:endParaRPr lang="en-US"/>
          </a:p>
        </p:txBody>
      </p:sp>
    </p:spTree>
    <p:extLst>
      <p:ext uri="{BB962C8B-B14F-4D97-AF65-F5344CB8AC3E}">
        <p14:creationId xmlns:p14="http://schemas.microsoft.com/office/powerpoint/2010/main" val="2120275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C427CB-2ED8-4C78-BD0A-8D4663F3775D}" type="slidenum">
              <a:rPr lang="en-US" smtClean="0"/>
              <a:t>7</a:t>
            </a:fld>
            <a:endParaRPr lang="en-US"/>
          </a:p>
        </p:txBody>
      </p:sp>
    </p:spTree>
    <p:extLst>
      <p:ext uri="{BB962C8B-B14F-4D97-AF65-F5344CB8AC3E}">
        <p14:creationId xmlns:p14="http://schemas.microsoft.com/office/powerpoint/2010/main" val="23010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C427CB-2ED8-4C78-BD0A-8D4663F3775D}" type="slidenum">
              <a:rPr lang="en-US" smtClean="0"/>
              <a:t>8</a:t>
            </a:fld>
            <a:endParaRPr lang="en-US"/>
          </a:p>
        </p:txBody>
      </p:sp>
    </p:spTree>
    <p:extLst>
      <p:ext uri="{BB962C8B-B14F-4D97-AF65-F5344CB8AC3E}">
        <p14:creationId xmlns:p14="http://schemas.microsoft.com/office/powerpoint/2010/main" val="3770387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C427CB-2ED8-4C78-BD0A-8D4663F3775D}" type="slidenum">
              <a:rPr lang="en-US" smtClean="0"/>
              <a:t>9</a:t>
            </a:fld>
            <a:endParaRPr lang="en-US"/>
          </a:p>
        </p:txBody>
      </p:sp>
    </p:spTree>
    <p:extLst>
      <p:ext uri="{BB962C8B-B14F-4D97-AF65-F5344CB8AC3E}">
        <p14:creationId xmlns:p14="http://schemas.microsoft.com/office/powerpoint/2010/main" val="525437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223CE-8584-4041-8BD4-90AFAA7602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1A6E15-CFE3-B4E6-F68A-3C493A72D1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67C0CA-E3BC-82F2-C150-B9084805A0CD}"/>
              </a:ext>
            </a:extLst>
          </p:cNvPr>
          <p:cNvSpPr>
            <a:spLocks noGrp="1"/>
          </p:cNvSpPr>
          <p:nvPr>
            <p:ph type="dt" sz="half" idx="10"/>
          </p:nvPr>
        </p:nvSpPr>
        <p:spPr/>
        <p:txBody>
          <a:bodyPr/>
          <a:lstStyle/>
          <a:p>
            <a:fld id="{8ECB49C6-A265-4093-AE29-47FF3F91E7C8}" type="datetimeFigureOut">
              <a:rPr lang="en-US" smtClean="0"/>
              <a:t>2024-03-10</a:t>
            </a:fld>
            <a:endParaRPr lang="en-US"/>
          </a:p>
        </p:txBody>
      </p:sp>
      <p:sp>
        <p:nvSpPr>
          <p:cNvPr id="5" name="Footer Placeholder 4">
            <a:extLst>
              <a:ext uri="{FF2B5EF4-FFF2-40B4-BE49-F238E27FC236}">
                <a16:creationId xmlns:a16="http://schemas.microsoft.com/office/drawing/2014/main" id="{71253F10-82B0-DE9A-91EC-B55E743238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932927-AB6E-E0C4-39EB-B70633B93A1B}"/>
              </a:ext>
            </a:extLst>
          </p:cNvPr>
          <p:cNvSpPr>
            <a:spLocks noGrp="1"/>
          </p:cNvSpPr>
          <p:nvPr>
            <p:ph type="sldNum" sz="quarter" idx="12"/>
          </p:nvPr>
        </p:nvSpPr>
        <p:spPr/>
        <p:txBody>
          <a:bodyPr/>
          <a:lstStyle/>
          <a:p>
            <a:fld id="{49A02C48-E0F5-40A3-AFC1-9742C851B61A}" type="slidenum">
              <a:rPr lang="en-US" smtClean="0"/>
              <a:t>‹#›</a:t>
            </a:fld>
            <a:endParaRPr lang="en-US"/>
          </a:p>
        </p:txBody>
      </p:sp>
    </p:spTree>
    <p:extLst>
      <p:ext uri="{BB962C8B-B14F-4D97-AF65-F5344CB8AC3E}">
        <p14:creationId xmlns:p14="http://schemas.microsoft.com/office/powerpoint/2010/main" val="724267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06444-0427-1834-C93D-39CECAC895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A1E68EF-B166-A0A9-0097-061DA505D6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B7DC91-FB8D-CEC8-F084-112AE2968F64}"/>
              </a:ext>
            </a:extLst>
          </p:cNvPr>
          <p:cNvSpPr>
            <a:spLocks noGrp="1"/>
          </p:cNvSpPr>
          <p:nvPr>
            <p:ph type="dt" sz="half" idx="10"/>
          </p:nvPr>
        </p:nvSpPr>
        <p:spPr/>
        <p:txBody>
          <a:bodyPr/>
          <a:lstStyle/>
          <a:p>
            <a:fld id="{8ECB49C6-A265-4093-AE29-47FF3F91E7C8}" type="datetimeFigureOut">
              <a:rPr lang="en-US" smtClean="0"/>
              <a:t>2024-03-10</a:t>
            </a:fld>
            <a:endParaRPr lang="en-US"/>
          </a:p>
        </p:txBody>
      </p:sp>
      <p:sp>
        <p:nvSpPr>
          <p:cNvPr id="5" name="Footer Placeholder 4">
            <a:extLst>
              <a:ext uri="{FF2B5EF4-FFF2-40B4-BE49-F238E27FC236}">
                <a16:creationId xmlns:a16="http://schemas.microsoft.com/office/drawing/2014/main" id="{7D4E01E8-6A0A-E2B1-045B-AAD4060D62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8E7876-E874-F11B-10DA-A8DC7B98B373}"/>
              </a:ext>
            </a:extLst>
          </p:cNvPr>
          <p:cNvSpPr>
            <a:spLocks noGrp="1"/>
          </p:cNvSpPr>
          <p:nvPr>
            <p:ph type="sldNum" sz="quarter" idx="12"/>
          </p:nvPr>
        </p:nvSpPr>
        <p:spPr/>
        <p:txBody>
          <a:bodyPr/>
          <a:lstStyle/>
          <a:p>
            <a:fld id="{49A02C48-E0F5-40A3-AFC1-9742C851B61A}" type="slidenum">
              <a:rPr lang="en-US" smtClean="0"/>
              <a:t>‹#›</a:t>
            </a:fld>
            <a:endParaRPr lang="en-US"/>
          </a:p>
        </p:txBody>
      </p:sp>
    </p:spTree>
    <p:extLst>
      <p:ext uri="{BB962C8B-B14F-4D97-AF65-F5344CB8AC3E}">
        <p14:creationId xmlns:p14="http://schemas.microsoft.com/office/powerpoint/2010/main" val="3260262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B42517-A0C7-B431-1263-52EC04D9E41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7313C7E-BAC7-E972-60D1-87A9079FA0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6D6833-7713-9886-A818-06424A7A3F7D}"/>
              </a:ext>
            </a:extLst>
          </p:cNvPr>
          <p:cNvSpPr>
            <a:spLocks noGrp="1"/>
          </p:cNvSpPr>
          <p:nvPr>
            <p:ph type="dt" sz="half" idx="10"/>
          </p:nvPr>
        </p:nvSpPr>
        <p:spPr/>
        <p:txBody>
          <a:bodyPr/>
          <a:lstStyle/>
          <a:p>
            <a:fld id="{8ECB49C6-A265-4093-AE29-47FF3F91E7C8}" type="datetimeFigureOut">
              <a:rPr lang="en-US" smtClean="0"/>
              <a:t>2024-03-10</a:t>
            </a:fld>
            <a:endParaRPr lang="en-US"/>
          </a:p>
        </p:txBody>
      </p:sp>
      <p:sp>
        <p:nvSpPr>
          <p:cNvPr id="5" name="Footer Placeholder 4">
            <a:extLst>
              <a:ext uri="{FF2B5EF4-FFF2-40B4-BE49-F238E27FC236}">
                <a16:creationId xmlns:a16="http://schemas.microsoft.com/office/drawing/2014/main" id="{FDD6B8F4-FA32-6014-6276-2172E0A8BA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AF479-F9B1-2482-423F-0091DE6DA05A}"/>
              </a:ext>
            </a:extLst>
          </p:cNvPr>
          <p:cNvSpPr>
            <a:spLocks noGrp="1"/>
          </p:cNvSpPr>
          <p:nvPr>
            <p:ph type="sldNum" sz="quarter" idx="12"/>
          </p:nvPr>
        </p:nvSpPr>
        <p:spPr/>
        <p:txBody>
          <a:bodyPr/>
          <a:lstStyle/>
          <a:p>
            <a:fld id="{49A02C48-E0F5-40A3-AFC1-9742C851B61A}" type="slidenum">
              <a:rPr lang="en-US" smtClean="0"/>
              <a:t>‹#›</a:t>
            </a:fld>
            <a:endParaRPr lang="en-US"/>
          </a:p>
        </p:txBody>
      </p:sp>
    </p:spTree>
    <p:extLst>
      <p:ext uri="{BB962C8B-B14F-4D97-AF65-F5344CB8AC3E}">
        <p14:creationId xmlns:p14="http://schemas.microsoft.com/office/powerpoint/2010/main" val="38990388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8A6C7-033C-EEA3-9390-D875414964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3735A-A1A4-F935-0395-0BBC2CF1022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74EF22-B1AA-0575-9CCB-37E75026DFAF}"/>
              </a:ext>
            </a:extLst>
          </p:cNvPr>
          <p:cNvSpPr>
            <a:spLocks noGrp="1"/>
          </p:cNvSpPr>
          <p:nvPr>
            <p:ph type="dt" sz="half" idx="10"/>
          </p:nvPr>
        </p:nvSpPr>
        <p:spPr/>
        <p:txBody>
          <a:bodyPr/>
          <a:lstStyle/>
          <a:p>
            <a:fld id="{8ECB49C6-A265-4093-AE29-47FF3F91E7C8}" type="datetimeFigureOut">
              <a:rPr lang="en-US" smtClean="0"/>
              <a:t>2024-03-10</a:t>
            </a:fld>
            <a:endParaRPr lang="en-US"/>
          </a:p>
        </p:txBody>
      </p:sp>
      <p:sp>
        <p:nvSpPr>
          <p:cNvPr id="5" name="Footer Placeholder 4">
            <a:extLst>
              <a:ext uri="{FF2B5EF4-FFF2-40B4-BE49-F238E27FC236}">
                <a16:creationId xmlns:a16="http://schemas.microsoft.com/office/drawing/2014/main" id="{5A545B38-1CB6-5E71-87E8-8A9574BB8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C742A5-E291-C305-EE8D-A5BF42617CC3}"/>
              </a:ext>
            </a:extLst>
          </p:cNvPr>
          <p:cNvSpPr>
            <a:spLocks noGrp="1"/>
          </p:cNvSpPr>
          <p:nvPr>
            <p:ph type="sldNum" sz="quarter" idx="12"/>
          </p:nvPr>
        </p:nvSpPr>
        <p:spPr/>
        <p:txBody>
          <a:bodyPr/>
          <a:lstStyle/>
          <a:p>
            <a:fld id="{49A02C48-E0F5-40A3-AFC1-9742C851B61A}" type="slidenum">
              <a:rPr lang="en-US" smtClean="0"/>
              <a:t>‹#›</a:t>
            </a:fld>
            <a:endParaRPr lang="en-US"/>
          </a:p>
        </p:txBody>
      </p:sp>
    </p:spTree>
    <p:extLst>
      <p:ext uri="{BB962C8B-B14F-4D97-AF65-F5344CB8AC3E}">
        <p14:creationId xmlns:p14="http://schemas.microsoft.com/office/powerpoint/2010/main" val="367972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80F5-1A8B-5B81-8E43-4795DA48DC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7DA0FC-E50B-6C46-479D-BD1883C8D5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055942B-E70F-74B3-F45F-244DC82A75D2}"/>
              </a:ext>
            </a:extLst>
          </p:cNvPr>
          <p:cNvSpPr>
            <a:spLocks noGrp="1"/>
          </p:cNvSpPr>
          <p:nvPr>
            <p:ph type="dt" sz="half" idx="10"/>
          </p:nvPr>
        </p:nvSpPr>
        <p:spPr/>
        <p:txBody>
          <a:bodyPr/>
          <a:lstStyle/>
          <a:p>
            <a:fld id="{8ECB49C6-A265-4093-AE29-47FF3F91E7C8}" type="datetimeFigureOut">
              <a:rPr lang="en-US" smtClean="0"/>
              <a:t>2024-03-10</a:t>
            </a:fld>
            <a:endParaRPr lang="en-US"/>
          </a:p>
        </p:txBody>
      </p:sp>
      <p:sp>
        <p:nvSpPr>
          <p:cNvPr id="5" name="Footer Placeholder 4">
            <a:extLst>
              <a:ext uri="{FF2B5EF4-FFF2-40B4-BE49-F238E27FC236}">
                <a16:creationId xmlns:a16="http://schemas.microsoft.com/office/drawing/2014/main" id="{2979F8C2-79F3-BB75-5ABC-0A5E267A55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FAEDC9-7057-7E77-FED9-C7AA34E4ED1C}"/>
              </a:ext>
            </a:extLst>
          </p:cNvPr>
          <p:cNvSpPr>
            <a:spLocks noGrp="1"/>
          </p:cNvSpPr>
          <p:nvPr>
            <p:ph type="sldNum" sz="quarter" idx="12"/>
          </p:nvPr>
        </p:nvSpPr>
        <p:spPr/>
        <p:txBody>
          <a:bodyPr/>
          <a:lstStyle/>
          <a:p>
            <a:fld id="{49A02C48-E0F5-40A3-AFC1-9742C851B61A}" type="slidenum">
              <a:rPr lang="en-US" smtClean="0"/>
              <a:t>‹#›</a:t>
            </a:fld>
            <a:endParaRPr lang="en-US"/>
          </a:p>
        </p:txBody>
      </p:sp>
    </p:spTree>
    <p:extLst>
      <p:ext uri="{BB962C8B-B14F-4D97-AF65-F5344CB8AC3E}">
        <p14:creationId xmlns:p14="http://schemas.microsoft.com/office/powerpoint/2010/main" val="1763610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4E0C6-CD39-CE5B-EE46-C888597717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885628-6F04-5C77-ACFB-111DB5A132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87BE441-E455-CBE5-9BCA-6820D2D4C0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097B0E-E297-B960-C7D8-3BDEE9391AC1}"/>
              </a:ext>
            </a:extLst>
          </p:cNvPr>
          <p:cNvSpPr>
            <a:spLocks noGrp="1"/>
          </p:cNvSpPr>
          <p:nvPr>
            <p:ph type="dt" sz="half" idx="10"/>
          </p:nvPr>
        </p:nvSpPr>
        <p:spPr/>
        <p:txBody>
          <a:bodyPr/>
          <a:lstStyle/>
          <a:p>
            <a:fld id="{8ECB49C6-A265-4093-AE29-47FF3F91E7C8}" type="datetimeFigureOut">
              <a:rPr lang="en-US" smtClean="0"/>
              <a:t>2024-03-10</a:t>
            </a:fld>
            <a:endParaRPr lang="en-US"/>
          </a:p>
        </p:txBody>
      </p:sp>
      <p:sp>
        <p:nvSpPr>
          <p:cNvPr id="6" name="Footer Placeholder 5">
            <a:extLst>
              <a:ext uri="{FF2B5EF4-FFF2-40B4-BE49-F238E27FC236}">
                <a16:creationId xmlns:a16="http://schemas.microsoft.com/office/drawing/2014/main" id="{D6EE4870-6239-F2D6-ED45-6CFD9D9827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AE301D-2C1D-780B-54F9-CBBE40C71E3A}"/>
              </a:ext>
            </a:extLst>
          </p:cNvPr>
          <p:cNvSpPr>
            <a:spLocks noGrp="1"/>
          </p:cNvSpPr>
          <p:nvPr>
            <p:ph type="sldNum" sz="quarter" idx="12"/>
          </p:nvPr>
        </p:nvSpPr>
        <p:spPr/>
        <p:txBody>
          <a:bodyPr/>
          <a:lstStyle/>
          <a:p>
            <a:fld id="{49A02C48-E0F5-40A3-AFC1-9742C851B61A}" type="slidenum">
              <a:rPr lang="en-US" smtClean="0"/>
              <a:t>‹#›</a:t>
            </a:fld>
            <a:endParaRPr lang="en-US"/>
          </a:p>
        </p:txBody>
      </p:sp>
    </p:spTree>
    <p:extLst>
      <p:ext uri="{BB962C8B-B14F-4D97-AF65-F5344CB8AC3E}">
        <p14:creationId xmlns:p14="http://schemas.microsoft.com/office/powerpoint/2010/main" val="2075554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7A325-2B40-07EC-C9F7-30E75EB86D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657787-883D-9C3C-8017-DB85E3E113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455E8B-6380-723A-B7F1-6E1D796D4D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494205-34EA-FD73-1E2E-523EB6639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753570-0CE3-C961-1EFF-F31FBD6900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DF977A-A47A-FA18-A8A9-40C54E629682}"/>
              </a:ext>
            </a:extLst>
          </p:cNvPr>
          <p:cNvSpPr>
            <a:spLocks noGrp="1"/>
          </p:cNvSpPr>
          <p:nvPr>
            <p:ph type="dt" sz="half" idx="10"/>
          </p:nvPr>
        </p:nvSpPr>
        <p:spPr/>
        <p:txBody>
          <a:bodyPr/>
          <a:lstStyle/>
          <a:p>
            <a:fld id="{8ECB49C6-A265-4093-AE29-47FF3F91E7C8}" type="datetimeFigureOut">
              <a:rPr lang="en-US" smtClean="0"/>
              <a:t>2024-03-10</a:t>
            </a:fld>
            <a:endParaRPr lang="en-US"/>
          </a:p>
        </p:txBody>
      </p:sp>
      <p:sp>
        <p:nvSpPr>
          <p:cNvPr id="8" name="Footer Placeholder 7">
            <a:extLst>
              <a:ext uri="{FF2B5EF4-FFF2-40B4-BE49-F238E27FC236}">
                <a16:creationId xmlns:a16="http://schemas.microsoft.com/office/drawing/2014/main" id="{81ABC394-516A-B399-B832-E387FEACC1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E5BD23-764F-212A-BBA4-586AF90245E7}"/>
              </a:ext>
            </a:extLst>
          </p:cNvPr>
          <p:cNvSpPr>
            <a:spLocks noGrp="1"/>
          </p:cNvSpPr>
          <p:nvPr>
            <p:ph type="sldNum" sz="quarter" idx="12"/>
          </p:nvPr>
        </p:nvSpPr>
        <p:spPr/>
        <p:txBody>
          <a:bodyPr/>
          <a:lstStyle/>
          <a:p>
            <a:fld id="{49A02C48-E0F5-40A3-AFC1-9742C851B61A}" type="slidenum">
              <a:rPr lang="en-US" smtClean="0"/>
              <a:t>‹#›</a:t>
            </a:fld>
            <a:endParaRPr lang="en-US"/>
          </a:p>
        </p:txBody>
      </p:sp>
    </p:spTree>
    <p:extLst>
      <p:ext uri="{BB962C8B-B14F-4D97-AF65-F5344CB8AC3E}">
        <p14:creationId xmlns:p14="http://schemas.microsoft.com/office/powerpoint/2010/main" val="2644781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76364-C01B-FACF-1D0C-00670856FB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AE8781-6820-1688-04BF-D02004208056}"/>
              </a:ext>
            </a:extLst>
          </p:cNvPr>
          <p:cNvSpPr>
            <a:spLocks noGrp="1"/>
          </p:cNvSpPr>
          <p:nvPr>
            <p:ph type="dt" sz="half" idx="10"/>
          </p:nvPr>
        </p:nvSpPr>
        <p:spPr/>
        <p:txBody>
          <a:bodyPr/>
          <a:lstStyle/>
          <a:p>
            <a:fld id="{8ECB49C6-A265-4093-AE29-47FF3F91E7C8}" type="datetimeFigureOut">
              <a:rPr lang="en-US" smtClean="0"/>
              <a:t>2024-03-10</a:t>
            </a:fld>
            <a:endParaRPr lang="en-US"/>
          </a:p>
        </p:txBody>
      </p:sp>
      <p:sp>
        <p:nvSpPr>
          <p:cNvPr id="4" name="Footer Placeholder 3">
            <a:extLst>
              <a:ext uri="{FF2B5EF4-FFF2-40B4-BE49-F238E27FC236}">
                <a16:creationId xmlns:a16="http://schemas.microsoft.com/office/drawing/2014/main" id="{1FC58D34-FA5C-A224-D016-5403CEA4ECC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60EBF9-F037-326B-910C-6085FCCDD8FE}"/>
              </a:ext>
            </a:extLst>
          </p:cNvPr>
          <p:cNvSpPr>
            <a:spLocks noGrp="1"/>
          </p:cNvSpPr>
          <p:nvPr>
            <p:ph type="sldNum" sz="quarter" idx="12"/>
          </p:nvPr>
        </p:nvSpPr>
        <p:spPr/>
        <p:txBody>
          <a:bodyPr/>
          <a:lstStyle/>
          <a:p>
            <a:fld id="{49A02C48-E0F5-40A3-AFC1-9742C851B61A}" type="slidenum">
              <a:rPr lang="en-US" smtClean="0"/>
              <a:t>‹#›</a:t>
            </a:fld>
            <a:endParaRPr lang="en-US"/>
          </a:p>
        </p:txBody>
      </p:sp>
    </p:spTree>
    <p:extLst>
      <p:ext uri="{BB962C8B-B14F-4D97-AF65-F5344CB8AC3E}">
        <p14:creationId xmlns:p14="http://schemas.microsoft.com/office/powerpoint/2010/main" val="2589201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6D2CCF-7712-593E-3CEC-FFFC8B8943D4}"/>
              </a:ext>
            </a:extLst>
          </p:cNvPr>
          <p:cNvSpPr>
            <a:spLocks noGrp="1"/>
          </p:cNvSpPr>
          <p:nvPr>
            <p:ph type="dt" sz="half" idx="10"/>
          </p:nvPr>
        </p:nvSpPr>
        <p:spPr/>
        <p:txBody>
          <a:bodyPr/>
          <a:lstStyle/>
          <a:p>
            <a:fld id="{8ECB49C6-A265-4093-AE29-47FF3F91E7C8}" type="datetimeFigureOut">
              <a:rPr lang="en-US" smtClean="0"/>
              <a:t>2024-03-10</a:t>
            </a:fld>
            <a:endParaRPr lang="en-US"/>
          </a:p>
        </p:txBody>
      </p:sp>
      <p:sp>
        <p:nvSpPr>
          <p:cNvPr id="3" name="Footer Placeholder 2">
            <a:extLst>
              <a:ext uri="{FF2B5EF4-FFF2-40B4-BE49-F238E27FC236}">
                <a16:creationId xmlns:a16="http://schemas.microsoft.com/office/drawing/2014/main" id="{F2E568CD-7B1F-2B51-1429-F4B9DB3860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2E24CD2-F499-3BCA-A614-9458B6A5DB74}"/>
              </a:ext>
            </a:extLst>
          </p:cNvPr>
          <p:cNvSpPr>
            <a:spLocks noGrp="1"/>
          </p:cNvSpPr>
          <p:nvPr>
            <p:ph type="sldNum" sz="quarter" idx="12"/>
          </p:nvPr>
        </p:nvSpPr>
        <p:spPr/>
        <p:txBody>
          <a:bodyPr/>
          <a:lstStyle/>
          <a:p>
            <a:fld id="{49A02C48-E0F5-40A3-AFC1-9742C851B61A}" type="slidenum">
              <a:rPr lang="en-US" smtClean="0"/>
              <a:t>‹#›</a:t>
            </a:fld>
            <a:endParaRPr lang="en-US"/>
          </a:p>
        </p:txBody>
      </p:sp>
    </p:spTree>
    <p:extLst>
      <p:ext uri="{BB962C8B-B14F-4D97-AF65-F5344CB8AC3E}">
        <p14:creationId xmlns:p14="http://schemas.microsoft.com/office/powerpoint/2010/main" val="615797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AE2EC-1DDD-2369-15A9-2109D4FC3D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F3E416-5AD2-6A3B-53B5-505B6297CA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35B292-96EC-377D-A419-FFC00A18E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8220FD-5835-6406-4ECE-A89D5E2D9746}"/>
              </a:ext>
            </a:extLst>
          </p:cNvPr>
          <p:cNvSpPr>
            <a:spLocks noGrp="1"/>
          </p:cNvSpPr>
          <p:nvPr>
            <p:ph type="dt" sz="half" idx="10"/>
          </p:nvPr>
        </p:nvSpPr>
        <p:spPr/>
        <p:txBody>
          <a:bodyPr/>
          <a:lstStyle/>
          <a:p>
            <a:fld id="{8ECB49C6-A265-4093-AE29-47FF3F91E7C8}" type="datetimeFigureOut">
              <a:rPr lang="en-US" smtClean="0"/>
              <a:t>2024-03-10</a:t>
            </a:fld>
            <a:endParaRPr lang="en-US"/>
          </a:p>
        </p:txBody>
      </p:sp>
      <p:sp>
        <p:nvSpPr>
          <p:cNvPr id="6" name="Footer Placeholder 5">
            <a:extLst>
              <a:ext uri="{FF2B5EF4-FFF2-40B4-BE49-F238E27FC236}">
                <a16:creationId xmlns:a16="http://schemas.microsoft.com/office/drawing/2014/main" id="{0A6B9DB3-7AB7-5DC8-4E4F-5061296D7E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994F24-71AA-489B-89A0-E8E398765144}"/>
              </a:ext>
            </a:extLst>
          </p:cNvPr>
          <p:cNvSpPr>
            <a:spLocks noGrp="1"/>
          </p:cNvSpPr>
          <p:nvPr>
            <p:ph type="sldNum" sz="quarter" idx="12"/>
          </p:nvPr>
        </p:nvSpPr>
        <p:spPr/>
        <p:txBody>
          <a:bodyPr/>
          <a:lstStyle/>
          <a:p>
            <a:fld id="{49A02C48-E0F5-40A3-AFC1-9742C851B61A}" type="slidenum">
              <a:rPr lang="en-US" smtClean="0"/>
              <a:t>‹#›</a:t>
            </a:fld>
            <a:endParaRPr lang="en-US"/>
          </a:p>
        </p:txBody>
      </p:sp>
    </p:spTree>
    <p:extLst>
      <p:ext uri="{BB962C8B-B14F-4D97-AF65-F5344CB8AC3E}">
        <p14:creationId xmlns:p14="http://schemas.microsoft.com/office/powerpoint/2010/main" val="3702161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6968A-CAFD-4FFF-70D7-8C66F14B2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D56773-87B2-9C3A-71BD-9AC4AF2F14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58FDE3A-BEA7-2583-845B-EB8176363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0DDCE7-1201-BF7F-9A93-8FB3AB726AD9}"/>
              </a:ext>
            </a:extLst>
          </p:cNvPr>
          <p:cNvSpPr>
            <a:spLocks noGrp="1"/>
          </p:cNvSpPr>
          <p:nvPr>
            <p:ph type="dt" sz="half" idx="10"/>
          </p:nvPr>
        </p:nvSpPr>
        <p:spPr/>
        <p:txBody>
          <a:bodyPr/>
          <a:lstStyle/>
          <a:p>
            <a:fld id="{8ECB49C6-A265-4093-AE29-47FF3F91E7C8}" type="datetimeFigureOut">
              <a:rPr lang="en-US" smtClean="0"/>
              <a:t>2024-03-10</a:t>
            </a:fld>
            <a:endParaRPr lang="en-US"/>
          </a:p>
        </p:txBody>
      </p:sp>
      <p:sp>
        <p:nvSpPr>
          <p:cNvPr id="6" name="Footer Placeholder 5">
            <a:extLst>
              <a:ext uri="{FF2B5EF4-FFF2-40B4-BE49-F238E27FC236}">
                <a16:creationId xmlns:a16="http://schemas.microsoft.com/office/drawing/2014/main" id="{EACF778E-7DC4-6113-F5B5-3B4C5B8B20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A6A41B-8130-D1EF-5A25-8C0C05280885}"/>
              </a:ext>
            </a:extLst>
          </p:cNvPr>
          <p:cNvSpPr>
            <a:spLocks noGrp="1"/>
          </p:cNvSpPr>
          <p:nvPr>
            <p:ph type="sldNum" sz="quarter" idx="12"/>
          </p:nvPr>
        </p:nvSpPr>
        <p:spPr/>
        <p:txBody>
          <a:bodyPr/>
          <a:lstStyle/>
          <a:p>
            <a:fld id="{49A02C48-E0F5-40A3-AFC1-9742C851B61A}" type="slidenum">
              <a:rPr lang="en-US" smtClean="0"/>
              <a:t>‹#›</a:t>
            </a:fld>
            <a:endParaRPr lang="en-US"/>
          </a:p>
        </p:txBody>
      </p:sp>
    </p:spTree>
    <p:extLst>
      <p:ext uri="{BB962C8B-B14F-4D97-AF65-F5344CB8AC3E}">
        <p14:creationId xmlns:p14="http://schemas.microsoft.com/office/powerpoint/2010/main" val="282084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89B4B20-D5D9-4634-1BB0-ED014CDECC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FF87D8-A648-681A-B106-234498B4BC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261E8-524F-47EE-2703-C4A23C94E4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B49C6-A265-4093-AE29-47FF3F91E7C8}" type="datetimeFigureOut">
              <a:rPr lang="en-US" smtClean="0"/>
              <a:t>2024-03-10</a:t>
            </a:fld>
            <a:endParaRPr lang="en-US"/>
          </a:p>
        </p:txBody>
      </p:sp>
      <p:sp>
        <p:nvSpPr>
          <p:cNvPr id="5" name="Footer Placeholder 4">
            <a:extLst>
              <a:ext uri="{FF2B5EF4-FFF2-40B4-BE49-F238E27FC236}">
                <a16:creationId xmlns:a16="http://schemas.microsoft.com/office/drawing/2014/main" id="{C013421D-F305-366C-72AF-3BD04603A2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74907C-D4D5-E751-9ADA-EFBC7D82FF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A02C48-E0F5-40A3-AFC1-9742C851B61A}" type="slidenum">
              <a:rPr lang="en-US" smtClean="0"/>
              <a:t>‹#›</a:t>
            </a:fld>
            <a:endParaRPr lang="en-US"/>
          </a:p>
        </p:txBody>
      </p:sp>
    </p:spTree>
    <p:extLst>
      <p:ext uri="{BB962C8B-B14F-4D97-AF65-F5344CB8AC3E}">
        <p14:creationId xmlns:p14="http://schemas.microsoft.com/office/powerpoint/2010/main" val="3603756271"/>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svg"/><Relationship Id="rId3" Type="http://schemas.openxmlformats.org/officeDocument/2006/relationships/image" Target="../media/image1.jpe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sv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11.svg"/><Relationship Id="rId3" Type="http://schemas.openxmlformats.org/officeDocument/2006/relationships/image" Target="../media/image4.png"/><Relationship Id="rId7" Type="http://schemas.openxmlformats.org/officeDocument/2006/relationships/image" Target="../media/image14.png"/><Relationship Id="rId12"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9.png"/><Relationship Id="rId5" Type="http://schemas.openxmlformats.org/officeDocument/2006/relationships/image" Target="../media/image12.png"/><Relationship Id="rId10" Type="http://schemas.openxmlformats.org/officeDocument/2006/relationships/image" Target="../media/image8.svg"/><Relationship Id="rId4" Type="http://schemas.openxmlformats.org/officeDocument/2006/relationships/image" Target="../media/image1.jpeg"/><Relationship Id="rId9"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7.svg"/><Relationship Id="rId13" Type="http://schemas.openxmlformats.org/officeDocument/2006/relationships/image" Target="../media/image13.svg"/><Relationship Id="rId3" Type="http://schemas.openxmlformats.org/officeDocument/2006/relationships/image" Target="../media/image1.jpeg"/><Relationship Id="rId7" Type="http://schemas.openxmlformats.org/officeDocument/2006/relationships/image" Target="../media/image16.png"/><Relationship Id="rId12"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6.svg"/><Relationship Id="rId11" Type="http://schemas.openxmlformats.org/officeDocument/2006/relationships/image" Target="../media/image11.sv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9.svg"/><Relationship Id="rId3" Type="http://schemas.openxmlformats.org/officeDocument/2006/relationships/image" Target="../media/image9.pn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8.sv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1.jpeg"/><Relationship Id="rId9" Type="http://schemas.openxmlformats.org/officeDocument/2006/relationships/image" Target="../media/image6.svg"/></Relationships>
</file>

<file path=ppt/slides/_rels/slide1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9.svg"/><Relationship Id="rId3" Type="http://schemas.openxmlformats.org/officeDocument/2006/relationships/image" Target="../media/image9.png"/><Relationship Id="rId7" Type="http://schemas.openxmlformats.org/officeDocument/2006/relationships/image" Target="../media/image13.svg"/><Relationship Id="rId12"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8.svg"/><Relationship Id="rId5" Type="http://schemas.openxmlformats.org/officeDocument/2006/relationships/image" Target="../media/image4.png"/><Relationship Id="rId10" Type="http://schemas.openxmlformats.org/officeDocument/2006/relationships/image" Target="../media/image7.png"/><Relationship Id="rId4" Type="http://schemas.openxmlformats.org/officeDocument/2006/relationships/image" Target="../media/image1.jpeg"/><Relationship Id="rId9" Type="http://schemas.openxmlformats.org/officeDocument/2006/relationships/image" Target="../media/image6.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674527B2-38EE-454B-8938-0FA3534150A8}"/>
              </a:ext>
            </a:extLst>
          </p:cNvPr>
          <p:cNvSpPr txBox="1"/>
          <p:nvPr/>
        </p:nvSpPr>
        <p:spPr>
          <a:xfrm>
            <a:off x="2767429" y="87682"/>
            <a:ext cx="6657143" cy="1107996"/>
          </a:xfrm>
          <a:prstGeom prst="rect">
            <a:avLst/>
          </a:prstGeom>
          <a:noFill/>
        </p:spPr>
        <p:txBody>
          <a:bodyPr wrap="none" rtlCol="0">
            <a:spAutoFit/>
          </a:bodyPr>
          <a:lstStyle/>
          <a:p>
            <a:pPr algn="ctr"/>
            <a:r>
              <a:rPr lang="en-US" sz="6600" dirty="0">
                <a:solidFill>
                  <a:schemeClr val="bg1"/>
                </a:solidFill>
              </a:rPr>
              <a:t>Kubernetes Probes</a:t>
            </a:r>
            <a:endParaRPr lang="en-IN" sz="3200" dirty="0">
              <a:solidFill>
                <a:schemeClr val="bg1"/>
              </a:solidFill>
              <a:latin typeface="Georgia" panose="02040502050405020303" pitchFamily="18" charset="0"/>
              <a:ea typeface="Cambria" panose="02040503050406030204" pitchFamily="18" charset="0"/>
              <a:cs typeface="Arial" panose="020B0604020202020204" pitchFamily="34" charset="0"/>
            </a:endParaRPr>
          </a:p>
        </p:txBody>
      </p:sp>
      <p:grpSp>
        <p:nvGrpSpPr>
          <p:cNvPr id="21" name="Group 20">
            <a:extLst>
              <a:ext uri="{FF2B5EF4-FFF2-40B4-BE49-F238E27FC236}">
                <a16:creationId xmlns:a16="http://schemas.microsoft.com/office/drawing/2014/main" id="{2670B26B-4798-4C6C-8700-1F6F5D67FBB2}"/>
              </a:ext>
            </a:extLst>
          </p:cNvPr>
          <p:cNvGrpSpPr/>
          <p:nvPr/>
        </p:nvGrpSpPr>
        <p:grpSpPr>
          <a:xfrm>
            <a:off x="519748" y="1473200"/>
            <a:ext cx="11221979" cy="4692287"/>
            <a:chOff x="1139899" y="1275135"/>
            <a:chExt cx="9663946" cy="5118953"/>
          </a:xfrm>
        </p:grpSpPr>
        <p:cxnSp>
          <p:nvCxnSpPr>
            <p:cNvPr id="4" name="Straight Connector 3">
              <a:extLst>
                <a:ext uri="{FF2B5EF4-FFF2-40B4-BE49-F238E27FC236}">
                  <a16:creationId xmlns:a16="http://schemas.microsoft.com/office/drawing/2014/main" id="{81D9CBD2-8452-41E6-B2E0-C5A629874734}"/>
                </a:ext>
              </a:extLst>
            </p:cNvPr>
            <p:cNvCxnSpPr>
              <a:cxnSpLocks/>
            </p:cNvCxnSpPr>
            <p:nvPr/>
          </p:nvCxnSpPr>
          <p:spPr>
            <a:xfrm flipV="1">
              <a:off x="7784669" y="4099075"/>
              <a:ext cx="816128" cy="1365684"/>
            </a:xfrm>
            <a:prstGeom prst="line">
              <a:avLst/>
            </a:prstGeom>
            <a:ln w="9525">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975EEB-25B1-4A17-9C53-7732F748CC5D}"/>
                </a:ext>
              </a:extLst>
            </p:cNvPr>
            <p:cNvCxnSpPr>
              <a:cxnSpLocks/>
            </p:cNvCxnSpPr>
            <p:nvPr/>
          </p:nvCxnSpPr>
          <p:spPr>
            <a:xfrm flipV="1">
              <a:off x="4402334" y="4099075"/>
              <a:ext cx="816128" cy="1365684"/>
            </a:xfrm>
            <a:prstGeom prst="line">
              <a:avLst/>
            </a:prstGeom>
            <a:ln w="9525">
              <a:solidFill>
                <a:schemeClr val="tx1">
                  <a:lumMod val="65000"/>
                  <a:lumOff val="3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1DFDD29-3D49-4A5C-869A-E00F390BBC46}"/>
                </a:ext>
              </a:extLst>
            </p:cNvPr>
            <p:cNvCxnSpPr>
              <a:cxnSpLocks/>
              <a:endCxn id="15" idx="0"/>
            </p:cNvCxnSpPr>
            <p:nvPr/>
          </p:nvCxnSpPr>
          <p:spPr>
            <a:xfrm>
              <a:off x="6858309" y="2231352"/>
              <a:ext cx="97403" cy="1345428"/>
            </a:xfrm>
            <a:prstGeom prst="line">
              <a:avLst/>
            </a:prstGeom>
            <a:ln w="9525">
              <a:solidFill>
                <a:schemeClr val="tx1">
                  <a:lumMod val="65000"/>
                  <a:lumOff val="3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3D2393B4-1A31-420B-9E2C-68B12FA2C8EE}"/>
                </a:ext>
              </a:extLst>
            </p:cNvPr>
            <p:cNvCxnSpPr>
              <a:cxnSpLocks/>
            </p:cNvCxnSpPr>
            <p:nvPr/>
          </p:nvCxnSpPr>
          <p:spPr>
            <a:xfrm>
              <a:off x="2770078" y="2242688"/>
              <a:ext cx="816128" cy="1365684"/>
            </a:xfrm>
            <a:prstGeom prst="line">
              <a:avLst/>
            </a:prstGeom>
            <a:ln w="9525">
              <a:solidFill>
                <a:schemeClr val="tx1">
                  <a:lumMod val="65000"/>
                  <a:lumOff val="35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Freeform: Shape 10">
              <a:extLst>
                <a:ext uri="{FF2B5EF4-FFF2-40B4-BE49-F238E27FC236}">
                  <a16:creationId xmlns:a16="http://schemas.microsoft.com/office/drawing/2014/main" id="{052F5C9D-6DF0-4D4E-92EE-2E6BD10BE026}"/>
                </a:ext>
              </a:extLst>
            </p:cNvPr>
            <p:cNvSpPr/>
            <p:nvPr/>
          </p:nvSpPr>
          <p:spPr>
            <a:xfrm>
              <a:off x="2233994" y="3153157"/>
              <a:ext cx="8569851" cy="1392389"/>
            </a:xfrm>
            <a:custGeom>
              <a:avLst/>
              <a:gdLst>
                <a:gd name="connsiteX0" fmla="*/ 8347086 w 9663911"/>
                <a:gd name="connsiteY0" fmla="*/ 0 h 1570147"/>
                <a:gd name="connsiteX1" fmla="*/ 9663911 w 9663911"/>
                <a:gd name="connsiteY1" fmla="*/ 848435 h 1570147"/>
                <a:gd name="connsiteX2" fmla="*/ 8971981 w 9663911"/>
                <a:gd name="connsiteY2" fmla="*/ 1328269 h 1570147"/>
                <a:gd name="connsiteX3" fmla="*/ 8927098 w 9663911"/>
                <a:gd name="connsiteY3" fmla="*/ 1349282 h 1570147"/>
                <a:gd name="connsiteX4" fmla="*/ 8756887 w 9663911"/>
                <a:gd name="connsiteY4" fmla="*/ 1113751 h 1570147"/>
                <a:gd name="connsiteX5" fmla="*/ 8783346 w 9663911"/>
                <a:gd name="connsiteY5" fmla="*/ 1375110 h 1570147"/>
                <a:gd name="connsiteX6" fmla="*/ 8774293 w 9663911"/>
                <a:gd name="connsiteY6" fmla="*/ 1416111 h 1570147"/>
                <a:gd name="connsiteX7" fmla="*/ 8667564 w 9663911"/>
                <a:gd name="connsiteY7" fmla="*/ 1456256 h 1570147"/>
                <a:gd name="connsiteX8" fmla="*/ 8273586 w 9663911"/>
                <a:gd name="connsiteY8" fmla="*/ 1570147 h 1570147"/>
                <a:gd name="connsiteX9" fmla="*/ 8224388 w 9663911"/>
                <a:gd name="connsiteY9" fmla="*/ 1105132 h 1570147"/>
                <a:gd name="connsiteX10" fmla="*/ 8222739 w 9663911"/>
                <a:gd name="connsiteY10" fmla="*/ 1086460 h 1570147"/>
                <a:gd name="connsiteX11" fmla="*/ 743636 w 9663911"/>
                <a:gd name="connsiteY11" fmla="*/ 1086460 h 1570147"/>
                <a:gd name="connsiteX12" fmla="*/ 739472 w 9663911"/>
                <a:gd name="connsiteY12" fmla="*/ 1099874 h 1570147"/>
                <a:gd name="connsiteX13" fmla="*/ 162942 w 9663911"/>
                <a:gd name="connsiteY13" fmla="*/ 1482023 h 1570147"/>
                <a:gd name="connsiteX14" fmla="*/ 36842 w 9663911"/>
                <a:gd name="connsiteY14" fmla="*/ 1469311 h 1570147"/>
                <a:gd name="connsiteX15" fmla="*/ 0 w 9663911"/>
                <a:gd name="connsiteY15" fmla="*/ 1457875 h 1570147"/>
                <a:gd name="connsiteX16" fmla="*/ 80608 w 9663911"/>
                <a:gd name="connsiteY16" fmla="*/ 1432852 h 1570147"/>
                <a:gd name="connsiteX17" fmla="*/ 462757 w 9663911"/>
                <a:gd name="connsiteY17" fmla="*/ 856323 h 1570147"/>
                <a:gd name="connsiteX18" fmla="*/ 80608 w 9663911"/>
                <a:gd name="connsiteY18" fmla="*/ 279794 h 1570147"/>
                <a:gd name="connsiteX19" fmla="*/ 0 w 9663911"/>
                <a:gd name="connsiteY19" fmla="*/ 254771 h 1570147"/>
                <a:gd name="connsiteX20" fmla="*/ 36842 w 9663911"/>
                <a:gd name="connsiteY20" fmla="*/ 243335 h 1570147"/>
                <a:gd name="connsiteX21" fmla="*/ 162942 w 9663911"/>
                <a:gd name="connsiteY21" fmla="*/ 230623 h 1570147"/>
                <a:gd name="connsiteX22" fmla="*/ 739472 w 9663911"/>
                <a:gd name="connsiteY22" fmla="*/ 612772 h 1570147"/>
                <a:gd name="connsiteX23" fmla="*/ 749820 w 9663911"/>
                <a:gd name="connsiteY23" fmla="*/ 646109 h 1570147"/>
                <a:gd name="connsiteX24" fmla="*/ 8218714 w 9663911"/>
                <a:gd name="connsiteY24" fmla="*/ 646109 h 1570147"/>
                <a:gd name="connsiteX25" fmla="*/ 8219146 w 9663911"/>
                <a:gd name="connsiteY25" fmla="*/ 639806 h 1570147"/>
                <a:gd name="connsiteX26" fmla="*/ 8347086 w 9663911"/>
                <a:gd name="connsiteY26" fmla="*/ 0 h 1570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663911" h="1570147">
                  <a:moveTo>
                    <a:pt x="8347086" y="0"/>
                  </a:moveTo>
                  <a:cubicBezTo>
                    <a:pt x="8975584" y="244742"/>
                    <a:pt x="9232095" y="413390"/>
                    <a:pt x="9663911" y="848435"/>
                  </a:cubicBezTo>
                  <a:cubicBezTo>
                    <a:pt x="9356173" y="1088389"/>
                    <a:pt x="9164616" y="1228159"/>
                    <a:pt x="8971981" y="1328269"/>
                  </a:cubicBezTo>
                  <a:lnTo>
                    <a:pt x="8927098" y="1349282"/>
                  </a:lnTo>
                  <a:lnTo>
                    <a:pt x="8756887" y="1113751"/>
                  </a:lnTo>
                  <a:cubicBezTo>
                    <a:pt x="8790328" y="1235507"/>
                    <a:pt x="8802068" y="1278810"/>
                    <a:pt x="8783346" y="1375110"/>
                  </a:cubicBezTo>
                  <a:lnTo>
                    <a:pt x="8774293" y="1416111"/>
                  </a:lnTo>
                  <a:lnTo>
                    <a:pt x="8667564" y="1456256"/>
                  </a:lnTo>
                  <a:cubicBezTo>
                    <a:pt x="8556050" y="1494047"/>
                    <a:pt x="8429610" y="1529489"/>
                    <a:pt x="8273586" y="1570147"/>
                  </a:cubicBezTo>
                  <a:cubicBezTo>
                    <a:pt x="8253450" y="1373525"/>
                    <a:pt x="8236108" y="1226911"/>
                    <a:pt x="8224388" y="1105132"/>
                  </a:cubicBezTo>
                  <a:lnTo>
                    <a:pt x="8222739" y="1086460"/>
                  </a:lnTo>
                  <a:lnTo>
                    <a:pt x="743636" y="1086460"/>
                  </a:lnTo>
                  <a:lnTo>
                    <a:pt x="739472" y="1099874"/>
                  </a:lnTo>
                  <a:cubicBezTo>
                    <a:pt x="644485" y="1324447"/>
                    <a:pt x="422115" y="1482023"/>
                    <a:pt x="162942" y="1482023"/>
                  </a:cubicBezTo>
                  <a:cubicBezTo>
                    <a:pt x="119747" y="1482023"/>
                    <a:pt x="77574" y="1477647"/>
                    <a:pt x="36842" y="1469311"/>
                  </a:cubicBezTo>
                  <a:lnTo>
                    <a:pt x="0" y="1457875"/>
                  </a:lnTo>
                  <a:lnTo>
                    <a:pt x="80608" y="1432852"/>
                  </a:lnTo>
                  <a:cubicBezTo>
                    <a:pt x="305181" y="1337866"/>
                    <a:pt x="462757" y="1115496"/>
                    <a:pt x="462757" y="856323"/>
                  </a:cubicBezTo>
                  <a:cubicBezTo>
                    <a:pt x="462757" y="597150"/>
                    <a:pt x="305181" y="374780"/>
                    <a:pt x="80608" y="279794"/>
                  </a:cubicBezTo>
                  <a:lnTo>
                    <a:pt x="0" y="254771"/>
                  </a:lnTo>
                  <a:lnTo>
                    <a:pt x="36842" y="243335"/>
                  </a:lnTo>
                  <a:cubicBezTo>
                    <a:pt x="77574" y="235001"/>
                    <a:pt x="119747" y="230623"/>
                    <a:pt x="162942" y="230623"/>
                  </a:cubicBezTo>
                  <a:cubicBezTo>
                    <a:pt x="422115" y="230623"/>
                    <a:pt x="644485" y="388199"/>
                    <a:pt x="739472" y="612772"/>
                  </a:cubicBezTo>
                  <a:lnTo>
                    <a:pt x="749820" y="646109"/>
                  </a:lnTo>
                  <a:lnTo>
                    <a:pt x="8218714" y="646109"/>
                  </a:lnTo>
                  <a:lnTo>
                    <a:pt x="8219146" y="639806"/>
                  </a:lnTo>
                  <a:cubicBezTo>
                    <a:pt x="8236413" y="483937"/>
                    <a:pt x="8275878" y="298988"/>
                    <a:pt x="834708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solidFill>
                  <a:schemeClr val="tx1"/>
                </a:solidFill>
                <a:latin typeface="Cambria" panose="02040503050406030204" pitchFamily="18" charset="0"/>
                <a:ea typeface="Cambria" panose="02040503050406030204" pitchFamily="18" charset="0"/>
              </a:endParaRPr>
            </a:p>
          </p:txBody>
        </p:sp>
        <p:grpSp>
          <p:nvGrpSpPr>
            <p:cNvPr id="12" name="Group 11">
              <a:extLst>
                <a:ext uri="{FF2B5EF4-FFF2-40B4-BE49-F238E27FC236}">
                  <a16:creationId xmlns:a16="http://schemas.microsoft.com/office/drawing/2014/main" id="{517EF061-B93E-4275-88CC-0872B1871F92}"/>
                </a:ext>
              </a:extLst>
            </p:cNvPr>
            <p:cNvGrpSpPr/>
            <p:nvPr/>
          </p:nvGrpSpPr>
          <p:grpSpPr>
            <a:xfrm>
              <a:off x="10334866" y="3767864"/>
              <a:ext cx="239155" cy="239155"/>
              <a:chOff x="9576488" y="3371052"/>
              <a:chExt cx="269686" cy="269686"/>
            </a:xfrm>
          </p:grpSpPr>
          <p:sp>
            <p:nvSpPr>
              <p:cNvPr id="28" name="Oval 27">
                <a:extLst>
                  <a:ext uri="{FF2B5EF4-FFF2-40B4-BE49-F238E27FC236}">
                    <a16:creationId xmlns:a16="http://schemas.microsoft.com/office/drawing/2014/main" id="{999B6FD3-9A02-41FB-B35B-E59EBA060ACC}"/>
                  </a:ext>
                </a:extLst>
              </p:cNvPr>
              <p:cNvSpPr/>
              <p:nvPr/>
            </p:nvSpPr>
            <p:spPr>
              <a:xfrm>
                <a:off x="9576488" y="3371052"/>
                <a:ext cx="269686" cy="26968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Cambria" panose="02040503050406030204" pitchFamily="18" charset="0"/>
                  <a:ea typeface="Cambria" panose="02040503050406030204" pitchFamily="18" charset="0"/>
                </a:endParaRPr>
              </a:p>
            </p:txBody>
          </p:sp>
          <p:sp>
            <p:nvSpPr>
              <p:cNvPr id="29" name="Oval 28">
                <a:extLst>
                  <a:ext uri="{FF2B5EF4-FFF2-40B4-BE49-F238E27FC236}">
                    <a16:creationId xmlns:a16="http://schemas.microsoft.com/office/drawing/2014/main" id="{E1978F30-6936-47DB-B8B1-3B4229C56B2F}"/>
                  </a:ext>
                </a:extLst>
              </p:cNvPr>
              <p:cNvSpPr/>
              <p:nvPr/>
            </p:nvSpPr>
            <p:spPr>
              <a:xfrm>
                <a:off x="9639331" y="3433895"/>
                <a:ext cx="144000" cy="144000"/>
              </a:xfrm>
              <a:prstGeom prst="ellipse">
                <a:avLst/>
              </a:prstGeom>
              <a:solidFill>
                <a:schemeClr val="tx1"/>
              </a:solidFill>
              <a:ln>
                <a:noFill/>
              </a:ln>
              <a:scene3d>
                <a:camera prst="orthographicFront"/>
                <a:lightRig rig="threePt" dir="t"/>
              </a:scene3d>
              <a:sp3d>
                <a:bevelT w="698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Cambria" panose="02040503050406030204" pitchFamily="18" charset="0"/>
                  <a:ea typeface="Cambria" panose="02040503050406030204" pitchFamily="18" charset="0"/>
                </a:endParaRPr>
              </a:p>
            </p:txBody>
          </p:sp>
        </p:grpSp>
        <p:sp>
          <p:nvSpPr>
            <p:cNvPr id="13" name="Oval 12">
              <a:extLst>
                <a:ext uri="{FF2B5EF4-FFF2-40B4-BE49-F238E27FC236}">
                  <a16:creationId xmlns:a16="http://schemas.microsoft.com/office/drawing/2014/main" id="{35BB7EC5-5421-4B6C-92F6-7A4FA7D12255}"/>
                </a:ext>
              </a:extLst>
            </p:cNvPr>
            <p:cNvSpPr/>
            <p:nvPr/>
          </p:nvSpPr>
          <p:spPr>
            <a:xfrm>
              <a:off x="3275544" y="3576780"/>
              <a:ext cx="621323" cy="621323"/>
            </a:xfrm>
            <a:prstGeom prst="ellipse">
              <a:avLst/>
            </a:prstGeom>
            <a:gradFill flip="none" rotWithShape="1">
              <a:gsLst>
                <a:gs pos="0">
                  <a:schemeClr val="accent2">
                    <a:lumMod val="0"/>
                    <a:lumOff val="100000"/>
                  </a:schemeClr>
                </a:gs>
                <a:gs pos="91000">
                  <a:schemeClr val="accent2">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Cambria" panose="02040503050406030204" pitchFamily="18" charset="0"/>
                <a:ea typeface="Cambria" panose="02040503050406030204" pitchFamily="18" charset="0"/>
              </a:endParaRPr>
            </a:p>
          </p:txBody>
        </p:sp>
        <p:sp>
          <p:nvSpPr>
            <p:cNvPr id="14" name="Oval 13">
              <a:extLst>
                <a:ext uri="{FF2B5EF4-FFF2-40B4-BE49-F238E27FC236}">
                  <a16:creationId xmlns:a16="http://schemas.microsoft.com/office/drawing/2014/main" id="{F4CBC45D-9EA4-4F52-8D62-BD71F5C1CCCB}"/>
                </a:ext>
              </a:extLst>
            </p:cNvPr>
            <p:cNvSpPr/>
            <p:nvPr/>
          </p:nvSpPr>
          <p:spPr>
            <a:xfrm>
              <a:off x="4960297" y="3576780"/>
              <a:ext cx="621323" cy="621323"/>
            </a:xfrm>
            <a:prstGeom prst="ellipse">
              <a:avLst/>
            </a:prstGeom>
            <a:gradFill flip="none" rotWithShape="1">
              <a:gsLst>
                <a:gs pos="0">
                  <a:schemeClr val="accent2">
                    <a:lumMod val="0"/>
                    <a:lumOff val="100000"/>
                  </a:schemeClr>
                </a:gs>
                <a:gs pos="91000">
                  <a:schemeClr val="accent2">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Cambria" panose="02040503050406030204" pitchFamily="18" charset="0"/>
                <a:ea typeface="Cambria" panose="02040503050406030204" pitchFamily="18" charset="0"/>
              </a:endParaRPr>
            </a:p>
          </p:txBody>
        </p:sp>
        <p:sp>
          <p:nvSpPr>
            <p:cNvPr id="15" name="Oval 14">
              <a:extLst>
                <a:ext uri="{FF2B5EF4-FFF2-40B4-BE49-F238E27FC236}">
                  <a16:creationId xmlns:a16="http://schemas.microsoft.com/office/drawing/2014/main" id="{D7198698-D223-48FD-963D-5A1DD89F8853}"/>
                </a:ext>
              </a:extLst>
            </p:cNvPr>
            <p:cNvSpPr/>
            <p:nvPr/>
          </p:nvSpPr>
          <p:spPr>
            <a:xfrm>
              <a:off x="6645050" y="3576780"/>
              <a:ext cx="621323" cy="621323"/>
            </a:xfrm>
            <a:prstGeom prst="ellipse">
              <a:avLst/>
            </a:prstGeom>
            <a:gradFill flip="none" rotWithShape="1">
              <a:gsLst>
                <a:gs pos="0">
                  <a:schemeClr val="accent2">
                    <a:lumMod val="0"/>
                    <a:lumOff val="100000"/>
                  </a:schemeClr>
                </a:gs>
                <a:gs pos="91000">
                  <a:schemeClr val="accent2">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Cambria" panose="02040503050406030204" pitchFamily="18" charset="0"/>
                <a:ea typeface="Cambria" panose="02040503050406030204" pitchFamily="18" charset="0"/>
              </a:endParaRPr>
            </a:p>
          </p:txBody>
        </p:sp>
        <p:sp>
          <p:nvSpPr>
            <p:cNvPr id="16" name="Oval 15">
              <a:extLst>
                <a:ext uri="{FF2B5EF4-FFF2-40B4-BE49-F238E27FC236}">
                  <a16:creationId xmlns:a16="http://schemas.microsoft.com/office/drawing/2014/main" id="{9F9D54F3-4934-4480-9E66-04DDFAA73B05}"/>
                </a:ext>
              </a:extLst>
            </p:cNvPr>
            <p:cNvSpPr/>
            <p:nvPr/>
          </p:nvSpPr>
          <p:spPr>
            <a:xfrm>
              <a:off x="8329802" y="3576780"/>
              <a:ext cx="621323" cy="621323"/>
            </a:xfrm>
            <a:prstGeom prst="ellipse">
              <a:avLst/>
            </a:prstGeom>
            <a:gradFill flip="none" rotWithShape="1">
              <a:gsLst>
                <a:gs pos="0">
                  <a:schemeClr val="accent2">
                    <a:lumMod val="0"/>
                    <a:lumOff val="100000"/>
                  </a:schemeClr>
                </a:gs>
                <a:gs pos="91000">
                  <a:schemeClr val="accent2">
                    <a:lumMod val="10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latin typeface="Cambria" panose="02040503050406030204" pitchFamily="18" charset="0"/>
                <a:ea typeface="Cambria" panose="02040503050406030204" pitchFamily="18" charset="0"/>
              </a:endParaRPr>
            </a:p>
          </p:txBody>
        </p:sp>
        <p:grpSp>
          <p:nvGrpSpPr>
            <p:cNvPr id="10" name="Group 9">
              <a:extLst>
                <a:ext uri="{FF2B5EF4-FFF2-40B4-BE49-F238E27FC236}">
                  <a16:creationId xmlns:a16="http://schemas.microsoft.com/office/drawing/2014/main" id="{630364CA-9BFA-4A0B-98C1-6CBE31EEDCC2}"/>
                </a:ext>
              </a:extLst>
            </p:cNvPr>
            <p:cNvGrpSpPr/>
            <p:nvPr/>
          </p:nvGrpSpPr>
          <p:grpSpPr>
            <a:xfrm>
              <a:off x="1139899" y="1275135"/>
              <a:ext cx="8331954" cy="5118953"/>
              <a:chOff x="1139899" y="1275135"/>
              <a:chExt cx="8331954" cy="5118953"/>
            </a:xfrm>
          </p:grpSpPr>
          <p:sp>
            <p:nvSpPr>
              <p:cNvPr id="18" name="TextBox 29">
                <a:extLst>
                  <a:ext uri="{FF2B5EF4-FFF2-40B4-BE49-F238E27FC236}">
                    <a16:creationId xmlns:a16="http://schemas.microsoft.com/office/drawing/2014/main" id="{A5DA4232-E08F-47A6-91E8-33E92A1D5F51}"/>
                  </a:ext>
                </a:extLst>
              </p:cNvPr>
              <p:cNvSpPr txBox="1"/>
              <p:nvPr/>
            </p:nvSpPr>
            <p:spPr>
              <a:xfrm>
                <a:off x="1139899" y="1396000"/>
                <a:ext cx="3260359" cy="90655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lumMod val="75000"/>
                      </a:schemeClr>
                    </a:solidFill>
                    <a:latin typeface="Georgia" panose="02040502050405020303" pitchFamily="18" charset="0"/>
                    <a:ea typeface="Cambria" panose="02040503050406030204" pitchFamily="18" charset="0"/>
                    <a:cs typeface="Arial" panose="020B0604020202020204" pitchFamily="34" charset="0"/>
                  </a:rPr>
                  <a:t>Understanding Kubernetes Probes</a:t>
                </a:r>
              </a:p>
            </p:txBody>
          </p:sp>
          <p:sp>
            <p:nvSpPr>
              <p:cNvPr id="19" name="TextBox 30">
                <a:extLst>
                  <a:ext uri="{FF2B5EF4-FFF2-40B4-BE49-F238E27FC236}">
                    <a16:creationId xmlns:a16="http://schemas.microsoft.com/office/drawing/2014/main" id="{B9F89CD4-CCDE-4F17-82AF-2B112A09AC42}"/>
                  </a:ext>
                </a:extLst>
              </p:cNvPr>
              <p:cNvSpPr txBox="1"/>
              <p:nvPr/>
            </p:nvSpPr>
            <p:spPr>
              <a:xfrm>
                <a:off x="5359282" y="1275135"/>
                <a:ext cx="4112571"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lumMod val="75000"/>
                      </a:schemeClr>
                    </a:solidFill>
                    <a:latin typeface="Georgia" panose="02040502050405020303" pitchFamily="18" charset="0"/>
                    <a:ea typeface="Cambria" panose="02040503050406030204" pitchFamily="18" charset="0"/>
                    <a:cs typeface="Arial" panose="020B0604020202020204" pitchFamily="34" charset="0"/>
                  </a:rPr>
                  <a:t>Implementing Probes with Examples</a:t>
                </a:r>
              </a:p>
            </p:txBody>
          </p:sp>
          <p:sp>
            <p:nvSpPr>
              <p:cNvPr id="17" name="TextBox 28">
                <a:extLst>
                  <a:ext uri="{FF2B5EF4-FFF2-40B4-BE49-F238E27FC236}">
                    <a16:creationId xmlns:a16="http://schemas.microsoft.com/office/drawing/2014/main" id="{3D2075E7-85DE-42B0-8760-F5AED0F41180}"/>
                  </a:ext>
                </a:extLst>
              </p:cNvPr>
              <p:cNvSpPr txBox="1"/>
              <p:nvPr/>
            </p:nvSpPr>
            <p:spPr>
              <a:xfrm>
                <a:off x="3019062" y="5563091"/>
                <a:ext cx="2562558"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lumMod val="75000"/>
                      </a:schemeClr>
                    </a:solidFill>
                    <a:latin typeface="Georgia" panose="02040502050405020303" pitchFamily="18" charset="0"/>
                    <a:ea typeface="Cambria" panose="02040503050406030204" pitchFamily="18" charset="0"/>
                    <a:cs typeface="Arial" panose="020B0604020202020204" pitchFamily="34" charset="0"/>
                  </a:rPr>
                  <a:t>Deep Dive into Probe Types</a:t>
                </a:r>
              </a:p>
            </p:txBody>
          </p:sp>
          <p:sp>
            <p:nvSpPr>
              <p:cNvPr id="20" name="TextBox 31">
                <a:extLst>
                  <a:ext uri="{FF2B5EF4-FFF2-40B4-BE49-F238E27FC236}">
                    <a16:creationId xmlns:a16="http://schemas.microsoft.com/office/drawing/2014/main" id="{F5C54687-F6B8-4E8F-8B6E-593C4D978D2E}"/>
                  </a:ext>
                </a:extLst>
              </p:cNvPr>
              <p:cNvSpPr txBox="1"/>
              <p:nvPr/>
            </p:nvSpPr>
            <p:spPr>
              <a:xfrm>
                <a:off x="7176775" y="5626983"/>
                <a:ext cx="1253840" cy="46166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dirty="0">
                    <a:solidFill>
                      <a:schemeClr val="accent2">
                        <a:lumMod val="75000"/>
                      </a:schemeClr>
                    </a:solidFill>
                    <a:latin typeface="Georgia" panose="02040502050405020303" pitchFamily="18" charset="0"/>
                    <a:ea typeface="Cambria" panose="02040503050406030204" pitchFamily="18" charset="0"/>
                    <a:cs typeface="Arial" panose="020B0604020202020204" pitchFamily="34" charset="0"/>
                  </a:rPr>
                  <a:t>LAB</a:t>
                </a:r>
              </a:p>
            </p:txBody>
          </p:sp>
        </p:grpSp>
        <p:sp>
          <p:nvSpPr>
            <p:cNvPr id="50" name="TextBox 49">
              <a:extLst>
                <a:ext uri="{FF2B5EF4-FFF2-40B4-BE49-F238E27FC236}">
                  <a16:creationId xmlns:a16="http://schemas.microsoft.com/office/drawing/2014/main" id="{94C777F4-515D-4D0B-8CF4-C7381ACEA6D9}"/>
                </a:ext>
              </a:extLst>
            </p:cNvPr>
            <p:cNvSpPr txBox="1"/>
            <p:nvPr/>
          </p:nvSpPr>
          <p:spPr>
            <a:xfrm>
              <a:off x="3357617" y="3718164"/>
              <a:ext cx="457176" cy="369332"/>
            </a:xfrm>
            <a:prstGeom prst="rect">
              <a:avLst/>
            </a:prstGeom>
            <a:noFill/>
          </p:spPr>
          <p:txBody>
            <a:bodyPr wrap="none" rtlCol="0">
              <a:spAutoFit/>
            </a:bodyPr>
            <a:lstStyle/>
            <a:p>
              <a:pPr algn="ctr"/>
              <a:r>
                <a:rPr lang="en-US" b="1" dirty="0">
                  <a:latin typeface="Georgia Pro Cond" panose="02040506050405020303" pitchFamily="18" charset="0"/>
                  <a:ea typeface="Cambria" panose="02040503050406030204" pitchFamily="18" charset="0"/>
                  <a:cs typeface="Arial" panose="020B0604020202020204" pitchFamily="34" charset="0"/>
                </a:rPr>
                <a:t>01</a:t>
              </a:r>
              <a:endParaRPr lang="en-IN" b="1" dirty="0">
                <a:latin typeface="Georgia Pro Cond" panose="02040506050405020303" pitchFamily="18" charset="0"/>
                <a:ea typeface="Cambria" panose="02040503050406030204" pitchFamily="18" charset="0"/>
                <a:cs typeface="Arial" panose="020B0604020202020204" pitchFamily="34" charset="0"/>
              </a:endParaRPr>
            </a:p>
          </p:txBody>
        </p:sp>
        <p:sp>
          <p:nvSpPr>
            <p:cNvPr id="51" name="TextBox 50">
              <a:extLst>
                <a:ext uri="{FF2B5EF4-FFF2-40B4-BE49-F238E27FC236}">
                  <a16:creationId xmlns:a16="http://schemas.microsoft.com/office/drawing/2014/main" id="{47AC81DF-35B9-44A3-9DB3-B6948056AC13}"/>
                </a:ext>
              </a:extLst>
            </p:cNvPr>
            <p:cNvSpPr txBox="1"/>
            <p:nvPr/>
          </p:nvSpPr>
          <p:spPr>
            <a:xfrm>
              <a:off x="5042370" y="3718164"/>
              <a:ext cx="457176" cy="369332"/>
            </a:xfrm>
            <a:prstGeom prst="rect">
              <a:avLst/>
            </a:prstGeom>
            <a:noFill/>
          </p:spPr>
          <p:txBody>
            <a:bodyPr wrap="none" rtlCol="0">
              <a:spAutoFit/>
            </a:bodyPr>
            <a:lstStyle/>
            <a:p>
              <a:pPr algn="ctr"/>
              <a:r>
                <a:rPr lang="en-US" b="1" dirty="0">
                  <a:latin typeface="Georgia Pro Cond" panose="02040506050405020303" pitchFamily="18" charset="0"/>
                  <a:ea typeface="Cambria" panose="02040503050406030204" pitchFamily="18" charset="0"/>
                  <a:cs typeface="Arial" panose="020B0604020202020204" pitchFamily="34" charset="0"/>
                </a:rPr>
                <a:t>02</a:t>
              </a:r>
              <a:endParaRPr lang="en-IN" b="1" dirty="0">
                <a:latin typeface="Georgia Pro Cond" panose="02040506050405020303" pitchFamily="18" charset="0"/>
                <a:ea typeface="Cambria" panose="02040503050406030204" pitchFamily="18" charset="0"/>
                <a:cs typeface="Arial" panose="020B0604020202020204" pitchFamily="34" charset="0"/>
              </a:endParaRPr>
            </a:p>
          </p:txBody>
        </p:sp>
        <p:sp>
          <p:nvSpPr>
            <p:cNvPr id="52" name="TextBox 51">
              <a:extLst>
                <a:ext uri="{FF2B5EF4-FFF2-40B4-BE49-F238E27FC236}">
                  <a16:creationId xmlns:a16="http://schemas.microsoft.com/office/drawing/2014/main" id="{2C2E616F-C92B-4E99-90A1-6EF55E447DE0}"/>
                </a:ext>
              </a:extLst>
            </p:cNvPr>
            <p:cNvSpPr txBox="1"/>
            <p:nvPr/>
          </p:nvSpPr>
          <p:spPr>
            <a:xfrm>
              <a:off x="6695521" y="3718164"/>
              <a:ext cx="457176" cy="369332"/>
            </a:xfrm>
            <a:prstGeom prst="rect">
              <a:avLst/>
            </a:prstGeom>
            <a:noFill/>
          </p:spPr>
          <p:txBody>
            <a:bodyPr wrap="none" rtlCol="0">
              <a:spAutoFit/>
            </a:bodyPr>
            <a:lstStyle/>
            <a:p>
              <a:r>
                <a:rPr lang="en-US" b="1" dirty="0">
                  <a:latin typeface="Georgia Pro Cond" panose="02040506050405020303" pitchFamily="18" charset="0"/>
                  <a:ea typeface="Cambria" panose="02040503050406030204" pitchFamily="18" charset="0"/>
                  <a:cs typeface="Arial" panose="020B0604020202020204" pitchFamily="34" charset="0"/>
                </a:rPr>
                <a:t>03</a:t>
              </a:r>
              <a:endParaRPr lang="en-IN" b="1" dirty="0">
                <a:latin typeface="Georgia Pro Cond" panose="02040506050405020303" pitchFamily="18" charset="0"/>
                <a:ea typeface="Cambria" panose="02040503050406030204" pitchFamily="18" charset="0"/>
                <a:cs typeface="Arial" panose="020B0604020202020204" pitchFamily="34" charset="0"/>
              </a:endParaRPr>
            </a:p>
          </p:txBody>
        </p:sp>
        <p:sp>
          <p:nvSpPr>
            <p:cNvPr id="53" name="TextBox 52">
              <a:extLst>
                <a:ext uri="{FF2B5EF4-FFF2-40B4-BE49-F238E27FC236}">
                  <a16:creationId xmlns:a16="http://schemas.microsoft.com/office/drawing/2014/main" id="{E5A2D65C-1330-400C-B8BD-23819060B1E5}"/>
                </a:ext>
              </a:extLst>
            </p:cNvPr>
            <p:cNvSpPr txBox="1"/>
            <p:nvPr/>
          </p:nvSpPr>
          <p:spPr>
            <a:xfrm>
              <a:off x="8434317" y="3718164"/>
              <a:ext cx="457176" cy="369332"/>
            </a:xfrm>
            <a:prstGeom prst="rect">
              <a:avLst/>
            </a:prstGeom>
            <a:noFill/>
          </p:spPr>
          <p:txBody>
            <a:bodyPr wrap="none" rtlCol="0">
              <a:spAutoFit/>
            </a:bodyPr>
            <a:lstStyle/>
            <a:p>
              <a:r>
                <a:rPr lang="en-US" b="1" dirty="0">
                  <a:latin typeface="Georgia Pro Cond" panose="02040506050405020303" pitchFamily="18" charset="0"/>
                  <a:ea typeface="Cambria" panose="02040503050406030204" pitchFamily="18" charset="0"/>
                  <a:cs typeface="Arial" panose="020B0604020202020204" pitchFamily="34" charset="0"/>
                </a:rPr>
                <a:t>04</a:t>
              </a:r>
              <a:endParaRPr lang="en-IN" b="1" dirty="0">
                <a:latin typeface="Georgia Pro Cond" panose="02040506050405020303" pitchFamily="18" charset="0"/>
                <a:ea typeface="Cambria" panose="02040503050406030204" pitchFamily="18" charset="0"/>
                <a:cs typeface="Arial" panose="020B0604020202020204" pitchFamily="34" charset="0"/>
              </a:endParaRPr>
            </a:p>
          </p:txBody>
        </p:sp>
      </p:grpSp>
    </p:spTree>
    <p:extLst>
      <p:ext uri="{BB962C8B-B14F-4D97-AF65-F5344CB8AC3E}">
        <p14:creationId xmlns:p14="http://schemas.microsoft.com/office/powerpoint/2010/main" val="3636278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42D7-402E-F018-7EA1-C5853F567398}"/>
              </a:ext>
            </a:extLst>
          </p:cNvPr>
          <p:cNvSpPr>
            <a:spLocks noGrp="1"/>
          </p:cNvSpPr>
          <p:nvPr>
            <p:ph type="title"/>
          </p:nvPr>
        </p:nvSpPr>
        <p:spPr>
          <a:xfrm>
            <a:off x="0" y="0"/>
            <a:ext cx="12192000" cy="1325563"/>
          </a:xfrm>
          <a:solidFill>
            <a:schemeClr val="accent4"/>
          </a:solidFill>
        </p:spPr>
        <p:txBody>
          <a:bodyPr/>
          <a:lstStyle/>
          <a:p>
            <a:pPr algn="ctr"/>
            <a:r>
              <a:rPr lang="en-US" b="1" dirty="0"/>
              <a:t>Readiness Probe</a:t>
            </a:r>
          </a:p>
        </p:txBody>
      </p:sp>
      <p:sp>
        <p:nvSpPr>
          <p:cNvPr id="3" name="Content Placeholder 2">
            <a:extLst>
              <a:ext uri="{FF2B5EF4-FFF2-40B4-BE49-F238E27FC236}">
                <a16:creationId xmlns:a16="http://schemas.microsoft.com/office/drawing/2014/main" id="{B723D639-B6BC-41DA-5AC7-BE2721F65301}"/>
              </a:ext>
            </a:extLst>
          </p:cNvPr>
          <p:cNvSpPr>
            <a:spLocks noGrp="1"/>
          </p:cNvSpPr>
          <p:nvPr>
            <p:ph idx="1"/>
          </p:nvPr>
        </p:nvSpPr>
        <p:spPr>
          <a:xfrm>
            <a:off x="270164" y="1683327"/>
            <a:ext cx="11793681" cy="4686300"/>
          </a:xfrm>
        </p:spPr>
        <p:txBody>
          <a:bodyPr>
            <a:normAutofit lnSpcReduction="10000"/>
          </a:bodyPr>
          <a:lstStyle/>
          <a:p>
            <a:r>
              <a:rPr lang="en-US" dirty="0">
                <a:solidFill>
                  <a:schemeClr val="bg1"/>
                </a:solidFill>
              </a:rPr>
              <a:t>The </a:t>
            </a:r>
            <a:r>
              <a:rPr lang="en-US" b="1" dirty="0">
                <a:solidFill>
                  <a:schemeClr val="accent2"/>
                </a:solidFill>
              </a:rPr>
              <a:t>kubelet</a:t>
            </a:r>
            <a:r>
              <a:rPr lang="en-US" dirty="0">
                <a:solidFill>
                  <a:schemeClr val="bg1"/>
                </a:solidFill>
              </a:rPr>
              <a:t> uses readiness probes to know </a:t>
            </a:r>
            <a:r>
              <a:rPr lang="en-US" b="1" dirty="0">
                <a:solidFill>
                  <a:schemeClr val="accent2"/>
                </a:solidFill>
              </a:rPr>
              <a:t>when a container is ready to start</a:t>
            </a:r>
          </a:p>
          <a:p>
            <a:pPr marL="0" indent="0">
              <a:buNone/>
            </a:pPr>
            <a:r>
              <a:rPr lang="en-US" b="1" dirty="0">
                <a:solidFill>
                  <a:schemeClr val="accent2"/>
                </a:solidFill>
              </a:rPr>
              <a:t>   accepting traffic.</a:t>
            </a:r>
          </a:p>
          <a:p>
            <a:endParaRPr lang="en-US" dirty="0">
              <a:solidFill>
                <a:schemeClr val="bg1"/>
              </a:solidFill>
            </a:endParaRPr>
          </a:p>
          <a:p>
            <a:r>
              <a:rPr lang="en-US" dirty="0">
                <a:solidFill>
                  <a:schemeClr val="bg1"/>
                </a:solidFill>
              </a:rPr>
              <a:t>A Pod is considered ready when all its containers are ready. One use of this</a:t>
            </a:r>
          </a:p>
          <a:p>
            <a:pPr marL="0" indent="0">
              <a:buNone/>
            </a:pPr>
            <a:r>
              <a:rPr lang="en-US" dirty="0">
                <a:solidFill>
                  <a:schemeClr val="bg1"/>
                </a:solidFill>
              </a:rPr>
              <a:t>   signal is to control which Pods are used as backends for Services. </a:t>
            </a:r>
          </a:p>
          <a:p>
            <a:endParaRPr lang="en-US" dirty="0">
              <a:solidFill>
                <a:schemeClr val="bg1"/>
              </a:solidFill>
            </a:endParaRPr>
          </a:p>
          <a:p>
            <a:r>
              <a:rPr lang="en-US" dirty="0">
                <a:solidFill>
                  <a:schemeClr val="bg1"/>
                </a:solidFill>
              </a:rPr>
              <a:t>When a Pod is not ready, it remove the pod’s IP address from the endpoints of</a:t>
            </a:r>
          </a:p>
          <a:p>
            <a:pPr marL="0" indent="0">
              <a:buNone/>
            </a:pPr>
            <a:r>
              <a:rPr lang="en-US" dirty="0">
                <a:solidFill>
                  <a:schemeClr val="bg1"/>
                </a:solidFill>
              </a:rPr>
              <a:t>    all Services.</a:t>
            </a:r>
          </a:p>
          <a:p>
            <a:endParaRPr lang="en-US" dirty="0">
              <a:solidFill>
                <a:schemeClr val="bg1"/>
              </a:solidFill>
            </a:endParaRPr>
          </a:p>
          <a:p>
            <a:r>
              <a:rPr lang="en-US" dirty="0">
                <a:solidFill>
                  <a:schemeClr val="bg1"/>
                </a:solidFill>
              </a:rPr>
              <a:t>Exec, httpGet, </a:t>
            </a:r>
            <a:r>
              <a:rPr lang="en-US" dirty="0" err="1">
                <a:solidFill>
                  <a:schemeClr val="bg1"/>
                </a:solidFill>
              </a:rPr>
              <a:t>tcpSocket</a:t>
            </a:r>
            <a:r>
              <a:rPr lang="en-US" dirty="0">
                <a:solidFill>
                  <a:schemeClr val="bg1"/>
                </a:solidFill>
              </a:rPr>
              <a:t> and </a:t>
            </a:r>
            <a:r>
              <a:rPr lang="en-US" dirty="0" err="1">
                <a:solidFill>
                  <a:schemeClr val="bg1"/>
                </a:solidFill>
              </a:rPr>
              <a:t>grpc</a:t>
            </a:r>
            <a:endParaRPr lang="en-US" dirty="0"/>
          </a:p>
          <a:p>
            <a:endParaRPr lang="en-US" dirty="0"/>
          </a:p>
          <a:p>
            <a:endParaRPr lang="en-US" dirty="0">
              <a:solidFill>
                <a:schemeClr val="bg1"/>
              </a:solidFill>
            </a:endParaRPr>
          </a:p>
          <a:p>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1240112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6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2360"/>
                            </p:stCondLst>
                            <p:childTnLst>
                              <p:par>
                                <p:cTn id="9" presetID="22" presetClass="entr" presetSubtype="8" fill="hold" nodeType="afterEffect">
                                  <p:stCondLst>
                                    <p:cond delay="0"/>
                                  </p:stCondLst>
                                  <p:iterate type="lt">
                                    <p:tmPct val="6000"/>
                                  </p:iterate>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iterate type="lt">
                                    <p:tmPct val="6000"/>
                                  </p:iterate>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par>
                          <p:cTn id="17" fill="hold">
                            <p:stCondLst>
                              <p:cond delay="2330"/>
                            </p:stCondLst>
                            <p:childTnLst>
                              <p:par>
                                <p:cTn id="18" presetID="22" presetClass="entr" presetSubtype="8" fill="hold" nodeType="afterEffect">
                                  <p:stCondLst>
                                    <p:cond delay="0"/>
                                  </p:stCondLst>
                                  <p:iterate type="lt">
                                    <p:tmPct val="6000"/>
                                  </p:iterate>
                                  <p:childTnLst>
                                    <p:set>
                                      <p:cBhvr>
                                        <p:cTn id="19" dur="1" fill="hold">
                                          <p:stCondLst>
                                            <p:cond delay="0"/>
                                          </p:stCondLst>
                                        </p:cTn>
                                        <p:tgtEl>
                                          <p:spTgt spid="3">
                                            <p:txEl>
                                              <p:pRg st="4" end="4"/>
                                            </p:txEl>
                                          </p:spTgt>
                                        </p:tgtEl>
                                        <p:attrNameLst>
                                          <p:attrName>style.visibility</p:attrName>
                                        </p:attrNameLst>
                                      </p:cBhvr>
                                      <p:to>
                                        <p:strVal val="visible"/>
                                      </p:to>
                                    </p:set>
                                    <p:animEffect transition="in" filter="wipe(left)">
                                      <p:cBhvr>
                                        <p:cTn id="20" dur="500"/>
                                        <p:tgtEl>
                                          <p:spTgt spid="3">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iterate type="lt">
                                    <p:tmPct val="6000"/>
                                  </p:iterate>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childTnLst>
                          </p:cTn>
                        </p:par>
                        <p:par>
                          <p:cTn id="26" fill="hold">
                            <p:stCondLst>
                              <p:cond delay="2330"/>
                            </p:stCondLst>
                            <p:childTnLst>
                              <p:par>
                                <p:cTn id="27" presetID="22" presetClass="entr" presetSubtype="8" fill="hold" nodeType="afterEffect">
                                  <p:stCondLst>
                                    <p:cond delay="0"/>
                                  </p:stCondLst>
                                  <p:iterate type="lt">
                                    <p:tmPct val="6000"/>
                                  </p:iterate>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left)">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iterate type="lt">
                                    <p:tmPct val="6000"/>
                                  </p:iterate>
                                  <p:childTnLst>
                                    <p:set>
                                      <p:cBhvr>
                                        <p:cTn id="33" dur="1" fill="hold">
                                          <p:stCondLst>
                                            <p:cond delay="0"/>
                                          </p:stCondLst>
                                        </p:cTn>
                                        <p:tgtEl>
                                          <p:spTgt spid="3">
                                            <p:txEl>
                                              <p:pRg st="9" end="9"/>
                                            </p:txEl>
                                          </p:spTgt>
                                        </p:tgtEl>
                                        <p:attrNameLst>
                                          <p:attrName>style.visibility</p:attrName>
                                        </p:attrNameLst>
                                      </p:cBhvr>
                                      <p:to>
                                        <p:strVal val="visible"/>
                                      </p:to>
                                    </p:set>
                                    <p:animEffect transition="in" filter="wipe(left)">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42D7-402E-F018-7EA1-C5853F567398}"/>
              </a:ext>
            </a:extLst>
          </p:cNvPr>
          <p:cNvSpPr>
            <a:spLocks noGrp="1"/>
          </p:cNvSpPr>
          <p:nvPr>
            <p:ph type="title"/>
          </p:nvPr>
        </p:nvSpPr>
        <p:spPr>
          <a:xfrm>
            <a:off x="0" y="0"/>
            <a:ext cx="12192000" cy="1325563"/>
          </a:xfrm>
          <a:solidFill>
            <a:schemeClr val="accent4"/>
          </a:solidFill>
        </p:spPr>
        <p:txBody>
          <a:bodyPr/>
          <a:lstStyle/>
          <a:p>
            <a:pPr algn="ctr"/>
            <a:r>
              <a:rPr lang="en-US" b="1" dirty="0"/>
              <a:t>Startup Probe</a:t>
            </a:r>
          </a:p>
        </p:txBody>
      </p:sp>
      <p:sp>
        <p:nvSpPr>
          <p:cNvPr id="3" name="Content Placeholder 2">
            <a:extLst>
              <a:ext uri="{FF2B5EF4-FFF2-40B4-BE49-F238E27FC236}">
                <a16:creationId xmlns:a16="http://schemas.microsoft.com/office/drawing/2014/main" id="{B723D639-B6BC-41DA-5AC7-BE2721F65301}"/>
              </a:ext>
            </a:extLst>
          </p:cNvPr>
          <p:cNvSpPr>
            <a:spLocks noGrp="1"/>
          </p:cNvSpPr>
          <p:nvPr>
            <p:ph idx="1"/>
          </p:nvPr>
        </p:nvSpPr>
        <p:spPr>
          <a:xfrm>
            <a:off x="0" y="1325564"/>
            <a:ext cx="12192000" cy="5532436"/>
          </a:xfrm>
        </p:spPr>
        <p:txBody>
          <a:bodyPr>
            <a:normAutofit/>
          </a:bodyPr>
          <a:lstStyle/>
          <a:p>
            <a:endParaRPr lang="en-US" dirty="0">
              <a:solidFill>
                <a:schemeClr val="bg1"/>
              </a:solidFill>
            </a:endParaRPr>
          </a:p>
          <a:p>
            <a:r>
              <a:rPr lang="en-US" dirty="0">
                <a:solidFill>
                  <a:schemeClr val="bg1"/>
                </a:solidFill>
              </a:rPr>
              <a:t>The kubelet uses startup probes to know </a:t>
            </a:r>
            <a:r>
              <a:rPr lang="en-US" b="1" dirty="0">
                <a:solidFill>
                  <a:schemeClr val="accent1"/>
                </a:solidFill>
              </a:rPr>
              <a:t>when a container application has started. </a:t>
            </a:r>
          </a:p>
          <a:p>
            <a:endParaRPr lang="en-US" dirty="0">
              <a:solidFill>
                <a:schemeClr val="bg1"/>
              </a:solidFill>
            </a:endParaRPr>
          </a:p>
          <a:p>
            <a:r>
              <a:rPr lang="en-US" dirty="0">
                <a:solidFill>
                  <a:schemeClr val="bg1"/>
                </a:solidFill>
              </a:rPr>
              <a:t>If such a probe is configured, liveness and readiness </a:t>
            </a:r>
            <a:r>
              <a:rPr lang="en-US" b="1" dirty="0">
                <a:solidFill>
                  <a:schemeClr val="accent1"/>
                </a:solidFill>
              </a:rPr>
              <a:t>probes do not start </a:t>
            </a:r>
            <a:r>
              <a:rPr lang="en-US" dirty="0">
                <a:solidFill>
                  <a:schemeClr val="bg1"/>
                </a:solidFill>
              </a:rPr>
              <a:t>until it </a:t>
            </a:r>
            <a:r>
              <a:rPr lang="en-US" b="1" dirty="0">
                <a:solidFill>
                  <a:schemeClr val="accent1"/>
                </a:solidFill>
              </a:rPr>
              <a:t>succeeds, </a:t>
            </a:r>
            <a:r>
              <a:rPr lang="en-US" dirty="0">
                <a:solidFill>
                  <a:schemeClr val="bg1"/>
                </a:solidFill>
              </a:rPr>
              <a:t>making sure those probes don't interfere with the application startup. </a:t>
            </a:r>
          </a:p>
          <a:p>
            <a:endParaRPr lang="en-US" dirty="0">
              <a:solidFill>
                <a:schemeClr val="bg1"/>
              </a:solidFill>
            </a:endParaRPr>
          </a:p>
          <a:p>
            <a:r>
              <a:rPr lang="en-US" dirty="0">
                <a:solidFill>
                  <a:schemeClr val="bg1"/>
                </a:solidFill>
              </a:rPr>
              <a:t>This can be used to adopt liveness checks on slow starting containers, avoiding them getting killed by the kubelet before they are up and running.</a:t>
            </a:r>
          </a:p>
        </p:txBody>
      </p:sp>
    </p:spTree>
    <p:extLst>
      <p:ext uri="{BB962C8B-B14F-4D97-AF65-F5344CB8AC3E}">
        <p14:creationId xmlns:p14="http://schemas.microsoft.com/office/powerpoint/2010/main" val="36000904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iterate type="lt">
                                    <p:tmPct val="6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iterate type="lt">
                                    <p:tmPct val="6000"/>
                                  </p:iterate>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iterate type="lt">
                                    <p:tmPct val="6000"/>
                                  </p:iterate>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4450E7-05D4-1CD2-736D-E7EAF6A77EBD}"/>
              </a:ext>
            </a:extLst>
          </p:cNvPr>
          <p:cNvSpPr/>
          <p:nvPr/>
        </p:nvSpPr>
        <p:spPr>
          <a:xfrm>
            <a:off x="0" y="145473"/>
            <a:ext cx="3990109" cy="5715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5B322CA-F47E-9850-DB62-981CE77EA90C}"/>
              </a:ext>
            </a:extLst>
          </p:cNvPr>
          <p:cNvSpPr/>
          <p:nvPr/>
        </p:nvSpPr>
        <p:spPr>
          <a:xfrm>
            <a:off x="8118768" y="145473"/>
            <a:ext cx="3990109" cy="5715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7AC9A6-BFEE-F503-5A4D-BB202EB3BC52}"/>
              </a:ext>
            </a:extLst>
          </p:cNvPr>
          <p:cNvSpPr/>
          <p:nvPr/>
        </p:nvSpPr>
        <p:spPr>
          <a:xfrm>
            <a:off x="4059384" y="145473"/>
            <a:ext cx="3990109" cy="5715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E03CC37-9A1E-8E58-586B-FD53B1C2495E}"/>
              </a:ext>
            </a:extLst>
          </p:cNvPr>
          <p:cNvSpPr txBox="1"/>
          <p:nvPr/>
        </p:nvSpPr>
        <p:spPr>
          <a:xfrm>
            <a:off x="883223" y="145473"/>
            <a:ext cx="1641767" cy="523220"/>
          </a:xfrm>
          <a:prstGeom prst="rect">
            <a:avLst/>
          </a:prstGeom>
          <a:noFill/>
        </p:spPr>
        <p:txBody>
          <a:bodyPr wrap="square" rtlCol="0">
            <a:spAutoFit/>
          </a:bodyPr>
          <a:lstStyle/>
          <a:p>
            <a:r>
              <a:rPr lang="en-US" sz="2800" b="1" dirty="0"/>
              <a:t>Liveness</a:t>
            </a:r>
            <a:r>
              <a:rPr lang="en-US" dirty="0"/>
              <a:t> </a:t>
            </a:r>
          </a:p>
        </p:txBody>
      </p:sp>
      <p:sp>
        <p:nvSpPr>
          <p:cNvPr id="13" name="TextBox 12">
            <a:extLst>
              <a:ext uri="{FF2B5EF4-FFF2-40B4-BE49-F238E27FC236}">
                <a16:creationId xmlns:a16="http://schemas.microsoft.com/office/drawing/2014/main" id="{6E3B24ED-06E9-464D-B5CA-D1DBDDB47110}"/>
              </a:ext>
            </a:extLst>
          </p:cNvPr>
          <p:cNvSpPr txBox="1"/>
          <p:nvPr/>
        </p:nvSpPr>
        <p:spPr>
          <a:xfrm>
            <a:off x="4873332" y="145473"/>
            <a:ext cx="1894612" cy="800219"/>
          </a:xfrm>
          <a:prstGeom prst="rect">
            <a:avLst/>
          </a:prstGeom>
          <a:noFill/>
        </p:spPr>
        <p:txBody>
          <a:bodyPr wrap="square" rtlCol="0">
            <a:spAutoFit/>
          </a:bodyPr>
          <a:lstStyle/>
          <a:p>
            <a:r>
              <a:rPr lang="en-US" sz="2800" b="1" dirty="0"/>
              <a:t>readiness </a:t>
            </a:r>
          </a:p>
          <a:p>
            <a:r>
              <a:rPr lang="en-US" dirty="0"/>
              <a:t> </a:t>
            </a:r>
          </a:p>
        </p:txBody>
      </p:sp>
      <p:sp>
        <p:nvSpPr>
          <p:cNvPr id="14" name="TextBox 13">
            <a:extLst>
              <a:ext uri="{FF2B5EF4-FFF2-40B4-BE49-F238E27FC236}">
                <a16:creationId xmlns:a16="http://schemas.microsoft.com/office/drawing/2014/main" id="{74393C23-8A50-FC61-CBA5-DC15C69C30DE}"/>
              </a:ext>
            </a:extLst>
          </p:cNvPr>
          <p:cNvSpPr txBox="1"/>
          <p:nvPr/>
        </p:nvSpPr>
        <p:spPr>
          <a:xfrm>
            <a:off x="9450538" y="145473"/>
            <a:ext cx="1326568" cy="523220"/>
          </a:xfrm>
          <a:prstGeom prst="rect">
            <a:avLst/>
          </a:prstGeom>
          <a:noFill/>
        </p:spPr>
        <p:txBody>
          <a:bodyPr wrap="square" rtlCol="0">
            <a:spAutoFit/>
          </a:bodyPr>
          <a:lstStyle/>
          <a:p>
            <a:r>
              <a:rPr lang="en-US" sz="2800" b="1" dirty="0"/>
              <a:t>Startup</a:t>
            </a:r>
            <a:r>
              <a:rPr lang="en-US" dirty="0"/>
              <a:t> </a:t>
            </a:r>
          </a:p>
        </p:txBody>
      </p:sp>
      <p:sp>
        <p:nvSpPr>
          <p:cNvPr id="15" name="TextBox 14">
            <a:extLst>
              <a:ext uri="{FF2B5EF4-FFF2-40B4-BE49-F238E27FC236}">
                <a16:creationId xmlns:a16="http://schemas.microsoft.com/office/drawing/2014/main" id="{2D0D83D2-60FF-B134-817D-5898F5A8756F}"/>
              </a:ext>
            </a:extLst>
          </p:cNvPr>
          <p:cNvSpPr txBox="1"/>
          <p:nvPr/>
        </p:nvSpPr>
        <p:spPr>
          <a:xfrm>
            <a:off x="83123" y="872836"/>
            <a:ext cx="3906986" cy="4524315"/>
          </a:xfrm>
          <a:prstGeom prst="rect">
            <a:avLst/>
          </a:prstGeom>
          <a:noFill/>
        </p:spPr>
        <p:txBody>
          <a:bodyPr wrap="square" rtlCol="0">
            <a:spAutoFit/>
          </a:bodyPr>
          <a:lstStyle/>
          <a:p>
            <a:r>
              <a:rPr lang="en-US" dirty="0"/>
              <a:t>- When a container need a restart.</a:t>
            </a:r>
          </a:p>
          <a:p>
            <a:endParaRPr lang="en-US" dirty="0"/>
          </a:p>
          <a:p>
            <a:endParaRPr lang="en-US" dirty="0"/>
          </a:p>
          <a:p>
            <a:r>
              <a:rPr lang="en-US" dirty="0"/>
              <a:t>- It doesn’t wait for </a:t>
            </a:r>
            <a:r>
              <a:rPr lang="en-US" b="1" dirty="0">
                <a:solidFill>
                  <a:schemeClr val="accent2"/>
                </a:solidFill>
              </a:rPr>
              <a:t>readiness</a:t>
            </a:r>
            <a:r>
              <a:rPr lang="en-US" dirty="0"/>
              <a:t> probes to succeed.</a:t>
            </a:r>
          </a:p>
          <a:p>
            <a:endParaRPr lang="en-US" dirty="0"/>
          </a:p>
          <a:p>
            <a:endParaRPr lang="en-US" dirty="0"/>
          </a:p>
          <a:p>
            <a:r>
              <a:rPr lang="en-US" dirty="0"/>
              <a:t>- It runs on the container during its whole lifecycle.</a:t>
            </a:r>
          </a:p>
          <a:p>
            <a:endParaRPr lang="en-US" dirty="0"/>
          </a:p>
          <a:p>
            <a:endParaRPr lang="en-US" dirty="0"/>
          </a:p>
          <a:p>
            <a:r>
              <a:rPr lang="en-US" dirty="0"/>
              <a:t>- If the request fails, it will restart the container.</a:t>
            </a:r>
          </a:p>
          <a:p>
            <a:endParaRPr lang="en-US" dirty="0"/>
          </a:p>
          <a:p>
            <a:endParaRPr lang="en-US" dirty="0"/>
          </a:p>
          <a:p>
            <a:endParaRPr lang="en-US" dirty="0"/>
          </a:p>
        </p:txBody>
      </p:sp>
      <p:sp>
        <p:nvSpPr>
          <p:cNvPr id="16" name="TextBox 15">
            <a:extLst>
              <a:ext uri="{FF2B5EF4-FFF2-40B4-BE49-F238E27FC236}">
                <a16:creationId xmlns:a16="http://schemas.microsoft.com/office/drawing/2014/main" id="{B7D178C8-F919-44FD-77FD-69E0A6A21B44}"/>
              </a:ext>
            </a:extLst>
          </p:cNvPr>
          <p:cNvSpPr txBox="1"/>
          <p:nvPr/>
        </p:nvSpPr>
        <p:spPr>
          <a:xfrm>
            <a:off x="4114795" y="822553"/>
            <a:ext cx="3906986" cy="3970318"/>
          </a:xfrm>
          <a:prstGeom prst="rect">
            <a:avLst/>
          </a:prstGeom>
          <a:noFill/>
        </p:spPr>
        <p:txBody>
          <a:bodyPr wrap="square" rtlCol="0">
            <a:spAutoFit/>
          </a:bodyPr>
          <a:lstStyle/>
          <a:p>
            <a:r>
              <a:rPr lang="en-US" dirty="0"/>
              <a:t>- When a container is ready to start accepting traffic.</a:t>
            </a:r>
          </a:p>
          <a:p>
            <a:endParaRPr lang="en-US" dirty="0"/>
          </a:p>
          <a:p>
            <a:r>
              <a:rPr lang="en-US" dirty="0"/>
              <a:t>- It checks dependencies like database connections or other services that your container is depending.</a:t>
            </a:r>
          </a:p>
          <a:p>
            <a:endParaRPr lang="en-US" dirty="0"/>
          </a:p>
          <a:p>
            <a:r>
              <a:rPr lang="en-US" dirty="0"/>
              <a:t>- It runs on the container during its whole lifecycle.</a:t>
            </a:r>
          </a:p>
          <a:p>
            <a:endParaRPr lang="en-US" dirty="0"/>
          </a:p>
          <a:p>
            <a:endParaRPr lang="en-US" dirty="0"/>
          </a:p>
          <a:p>
            <a:r>
              <a:rPr lang="en-US" dirty="0"/>
              <a:t>- Until the request returns Success, it won’t serve any traffic. It will not be going to restart the container.</a:t>
            </a:r>
          </a:p>
        </p:txBody>
      </p:sp>
      <p:sp>
        <p:nvSpPr>
          <p:cNvPr id="17" name="TextBox 16">
            <a:extLst>
              <a:ext uri="{FF2B5EF4-FFF2-40B4-BE49-F238E27FC236}">
                <a16:creationId xmlns:a16="http://schemas.microsoft.com/office/drawing/2014/main" id="{30F4F4E1-595F-B876-1C66-605A881EA4E2}"/>
              </a:ext>
            </a:extLst>
          </p:cNvPr>
          <p:cNvSpPr txBox="1"/>
          <p:nvPr/>
        </p:nvSpPr>
        <p:spPr>
          <a:xfrm>
            <a:off x="8146467" y="772270"/>
            <a:ext cx="3906986" cy="3693319"/>
          </a:xfrm>
          <a:prstGeom prst="rect">
            <a:avLst/>
          </a:prstGeom>
          <a:noFill/>
        </p:spPr>
        <p:txBody>
          <a:bodyPr wrap="square" rtlCol="0">
            <a:spAutoFit/>
          </a:bodyPr>
          <a:lstStyle/>
          <a:p>
            <a:r>
              <a:rPr lang="en-US" dirty="0"/>
              <a:t>- When an application inside the container has started.</a:t>
            </a:r>
          </a:p>
          <a:p>
            <a:endParaRPr lang="en-US" dirty="0"/>
          </a:p>
          <a:p>
            <a:r>
              <a:rPr lang="en-US" dirty="0"/>
              <a:t>- Once this probes success then only Liveness or Readiness probes will starts.</a:t>
            </a:r>
          </a:p>
          <a:p>
            <a:endParaRPr lang="en-US" dirty="0"/>
          </a:p>
          <a:p>
            <a:endParaRPr lang="en-US" dirty="0"/>
          </a:p>
          <a:p>
            <a:r>
              <a:rPr lang="en-US" dirty="0"/>
              <a:t>- It runs only when pods starts. </a:t>
            </a:r>
          </a:p>
          <a:p>
            <a:endParaRPr lang="en-US" dirty="0"/>
          </a:p>
          <a:p>
            <a:endParaRPr lang="en-US" dirty="0"/>
          </a:p>
          <a:p>
            <a:endParaRPr lang="en-US" dirty="0"/>
          </a:p>
          <a:p>
            <a:r>
              <a:rPr lang="en-US" dirty="0"/>
              <a:t>- Until it success, non of the probes starts.</a:t>
            </a:r>
          </a:p>
        </p:txBody>
      </p:sp>
    </p:spTree>
    <p:extLst>
      <p:ext uri="{BB962C8B-B14F-4D97-AF65-F5344CB8AC3E}">
        <p14:creationId xmlns:p14="http://schemas.microsoft.com/office/powerpoint/2010/main" val="37890874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down)">
                                      <p:cBhvr>
                                        <p:cTn id="12" dur="500"/>
                                        <p:tgtEl>
                                          <p:spTgt spid="12">
                                            <p:txEl>
                                              <p:pRg st="0" end="0"/>
                                            </p:txEl>
                                          </p:spTgt>
                                        </p:tgtEl>
                                      </p:cBhvr>
                                    </p:animEffect>
                                  </p:childTnLst>
                                </p:cTn>
                              </p:par>
                              <p:par>
                                <p:cTn id="13" presetID="42"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1000"/>
                                        <p:tgtEl>
                                          <p:spTgt spid="11"/>
                                        </p:tgtEl>
                                      </p:cBhvr>
                                    </p:animEffect>
                                    <p:anim calcmode="lin" valueType="num">
                                      <p:cBhvr>
                                        <p:cTn id="16" dur="1000" fill="hold"/>
                                        <p:tgtEl>
                                          <p:spTgt spid="11"/>
                                        </p:tgtEl>
                                        <p:attrNameLst>
                                          <p:attrName>ppt_x</p:attrName>
                                        </p:attrNameLst>
                                      </p:cBhvr>
                                      <p:tavLst>
                                        <p:tav tm="0">
                                          <p:val>
                                            <p:strVal val="#ppt_x"/>
                                          </p:val>
                                        </p:tav>
                                        <p:tav tm="100000">
                                          <p:val>
                                            <p:strVal val="#ppt_x"/>
                                          </p:val>
                                        </p:tav>
                                      </p:tavLst>
                                    </p:anim>
                                    <p:anim calcmode="lin" valueType="num">
                                      <p:cBhvr>
                                        <p:cTn id="17" dur="1000" fill="hold"/>
                                        <p:tgtEl>
                                          <p:spTgt spid="11"/>
                                        </p:tgtEl>
                                        <p:attrNameLst>
                                          <p:attrName>ppt_y</p:attrName>
                                        </p:attrNameLst>
                                      </p:cBhvr>
                                      <p:tavLst>
                                        <p:tav tm="0">
                                          <p:val>
                                            <p:strVal val="#ppt_y+.1"/>
                                          </p:val>
                                        </p:tav>
                                        <p:tav tm="100000">
                                          <p:val>
                                            <p:strVal val="#ppt_y"/>
                                          </p:val>
                                        </p:tav>
                                      </p:tavLst>
                                    </p:anim>
                                  </p:childTnLst>
                                </p:cTn>
                              </p:par>
                              <p:par>
                                <p:cTn id="18" presetID="22" presetClass="entr" presetSubtype="8"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par>
                                <p:cTn id="21" presetID="42"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1000"/>
                                        <p:tgtEl>
                                          <p:spTgt spid="10"/>
                                        </p:tgtEl>
                                      </p:cBhvr>
                                    </p:animEffect>
                                    <p:anim calcmode="lin" valueType="num">
                                      <p:cBhvr>
                                        <p:cTn id="24" dur="1000" fill="hold"/>
                                        <p:tgtEl>
                                          <p:spTgt spid="10"/>
                                        </p:tgtEl>
                                        <p:attrNameLst>
                                          <p:attrName>ppt_x</p:attrName>
                                        </p:attrNameLst>
                                      </p:cBhvr>
                                      <p:tavLst>
                                        <p:tav tm="0">
                                          <p:val>
                                            <p:strVal val="#ppt_x"/>
                                          </p:val>
                                        </p:tav>
                                        <p:tav tm="100000">
                                          <p:val>
                                            <p:strVal val="#ppt_x"/>
                                          </p:val>
                                        </p:tav>
                                      </p:tavLst>
                                    </p:anim>
                                    <p:anim calcmode="lin" valueType="num">
                                      <p:cBhvr>
                                        <p:cTn id="25" dur="1000" fill="hold"/>
                                        <p:tgtEl>
                                          <p:spTgt spid="10"/>
                                        </p:tgtEl>
                                        <p:attrNameLst>
                                          <p:attrName>ppt_y</p:attrName>
                                        </p:attrNameLst>
                                      </p:cBhvr>
                                      <p:tavLst>
                                        <p:tav tm="0">
                                          <p:val>
                                            <p:strVal val="#ppt_y+.1"/>
                                          </p:val>
                                        </p:tav>
                                        <p:tav tm="100000">
                                          <p:val>
                                            <p:strVal val="#ppt_y"/>
                                          </p:val>
                                        </p:tav>
                                      </p:tavLst>
                                    </p:anim>
                                  </p:childTnLst>
                                </p:cTn>
                              </p:par>
                              <p:par>
                                <p:cTn id="26" presetID="22" presetClass="entr" presetSubtype="8"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Effect transition="in" filter="wipe(left)">
                                      <p:cBhvr>
                                        <p:cTn id="33" dur="500"/>
                                        <p:tgtEl>
                                          <p:spTgt spid="15">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iterate type="lt">
                                    <p:tmPct val="10000"/>
                                  </p:iterate>
                                  <p:childTnLst>
                                    <p:set>
                                      <p:cBhvr>
                                        <p:cTn id="37" dur="1" fill="hold">
                                          <p:stCondLst>
                                            <p:cond delay="0"/>
                                          </p:stCondLst>
                                        </p:cTn>
                                        <p:tgtEl>
                                          <p:spTgt spid="16">
                                            <p:txEl>
                                              <p:pRg st="0" end="0"/>
                                            </p:txEl>
                                          </p:spTgt>
                                        </p:tgtEl>
                                        <p:attrNameLst>
                                          <p:attrName>style.visibility</p:attrName>
                                        </p:attrNameLst>
                                      </p:cBhvr>
                                      <p:to>
                                        <p:strVal val="visible"/>
                                      </p:to>
                                    </p:set>
                                    <p:animEffect transition="in" filter="wipe(left)">
                                      <p:cBhvr>
                                        <p:cTn id="38" dur="250"/>
                                        <p:tgtEl>
                                          <p:spTgt spid="1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iterate type="lt">
                                    <p:tmPct val="9783"/>
                                  </p:iterate>
                                  <p:childTnLst>
                                    <p:set>
                                      <p:cBhvr>
                                        <p:cTn id="42" dur="1" fill="hold">
                                          <p:stCondLst>
                                            <p:cond delay="0"/>
                                          </p:stCondLst>
                                        </p:cTn>
                                        <p:tgtEl>
                                          <p:spTgt spid="17">
                                            <p:txEl>
                                              <p:pRg st="0" end="0"/>
                                            </p:txEl>
                                          </p:spTgt>
                                        </p:tgtEl>
                                        <p:attrNameLst>
                                          <p:attrName>style.visibility</p:attrName>
                                        </p:attrNameLst>
                                      </p:cBhvr>
                                      <p:to>
                                        <p:strVal val="visible"/>
                                      </p:to>
                                    </p:set>
                                    <p:animEffect transition="in" filter="wipe(left)">
                                      <p:cBhvr>
                                        <p:cTn id="43" dur="250"/>
                                        <p:tgtEl>
                                          <p:spTgt spid="17">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iterate type="lt">
                                    <p:tmPct val="10000"/>
                                  </p:iterate>
                                  <p:childTnLst>
                                    <p:set>
                                      <p:cBhvr>
                                        <p:cTn id="47" dur="1" fill="hold">
                                          <p:stCondLst>
                                            <p:cond delay="0"/>
                                          </p:stCondLst>
                                        </p:cTn>
                                        <p:tgtEl>
                                          <p:spTgt spid="15">
                                            <p:txEl>
                                              <p:pRg st="3" end="3"/>
                                            </p:txEl>
                                          </p:spTgt>
                                        </p:tgtEl>
                                        <p:attrNameLst>
                                          <p:attrName>style.visibility</p:attrName>
                                        </p:attrNameLst>
                                      </p:cBhvr>
                                      <p:to>
                                        <p:strVal val="visible"/>
                                      </p:to>
                                    </p:set>
                                    <p:animEffect transition="in" filter="wipe(left)">
                                      <p:cBhvr>
                                        <p:cTn id="48" dur="500"/>
                                        <p:tgtEl>
                                          <p:spTgt spid="15">
                                            <p:txEl>
                                              <p:pRg st="3" end="3"/>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iterate type="lt">
                                    <p:tmPct val="10000"/>
                                  </p:iterate>
                                  <p:childTnLst>
                                    <p:set>
                                      <p:cBhvr>
                                        <p:cTn id="52" dur="1" fill="hold">
                                          <p:stCondLst>
                                            <p:cond delay="0"/>
                                          </p:stCondLst>
                                        </p:cTn>
                                        <p:tgtEl>
                                          <p:spTgt spid="16">
                                            <p:txEl>
                                              <p:pRg st="2" end="2"/>
                                            </p:txEl>
                                          </p:spTgt>
                                        </p:tgtEl>
                                        <p:attrNameLst>
                                          <p:attrName>style.visibility</p:attrName>
                                        </p:attrNameLst>
                                      </p:cBhvr>
                                      <p:to>
                                        <p:strVal val="visible"/>
                                      </p:to>
                                    </p:set>
                                    <p:animEffect transition="in" filter="wipe(left)">
                                      <p:cBhvr>
                                        <p:cTn id="53" dur="250"/>
                                        <p:tgtEl>
                                          <p:spTgt spid="16">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iterate type="lt">
                                    <p:tmPct val="10000"/>
                                  </p:iterate>
                                  <p:childTnLst>
                                    <p:set>
                                      <p:cBhvr>
                                        <p:cTn id="57" dur="1" fill="hold">
                                          <p:stCondLst>
                                            <p:cond delay="0"/>
                                          </p:stCondLst>
                                        </p:cTn>
                                        <p:tgtEl>
                                          <p:spTgt spid="17">
                                            <p:txEl>
                                              <p:pRg st="2" end="2"/>
                                            </p:txEl>
                                          </p:spTgt>
                                        </p:tgtEl>
                                        <p:attrNameLst>
                                          <p:attrName>style.visibility</p:attrName>
                                        </p:attrNameLst>
                                      </p:cBhvr>
                                      <p:to>
                                        <p:strVal val="visible"/>
                                      </p:to>
                                    </p:set>
                                    <p:animEffect transition="in" filter="wipe(left)">
                                      <p:cBhvr>
                                        <p:cTn id="58" dur="250"/>
                                        <p:tgtEl>
                                          <p:spTgt spid="17">
                                            <p:txEl>
                                              <p:pRg st="2" end="2"/>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5">
                                            <p:txEl>
                                              <p:pRg st="6" end="6"/>
                                            </p:txEl>
                                          </p:spTgt>
                                        </p:tgtEl>
                                        <p:attrNameLst>
                                          <p:attrName>style.visibility</p:attrName>
                                        </p:attrNameLst>
                                      </p:cBhvr>
                                      <p:to>
                                        <p:strVal val="visible"/>
                                      </p:to>
                                    </p:set>
                                    <p:animEffect transition="in" filter="wipe(left)">
                                      <p:cBhvr>
                                        <p:cTn id="63" dur="500"/>
                                        <p:tgtEl>
                                          <p:spTgt spid="15">
                                            <p:txEl>
                                              <p:pRg st="6" end="6"/>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16">
                                            <p:txEl>
                                              <p:pRg st="4" end="4"/>
                                            </p:txEl>
                                          </p:spTgt>
                                        </p:tgtEl>
                                        <p:attrNameLst>
                                          <p:attrName>style.visibility</p:attrName>
                                        </p:attrNameLst>
                                      </p:cBhvr>
                                      <p:to>
                                        <p:strVal val="visible"/>
                                      </p:to>
                                    </p:set>
                                    <p:animEffect transition="in" filter="wipe(left)">
                                      <p:cBhvr>
                                        <p:cTn id="68" dur="500"/>
                                        <p:tgtEl>
                                          <p:spTgt spid="16">
                                            <p:txEl>
                                              <p:pRg st="4" end="4"/>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17">
                                            <p:txEl>
                                              <p:pRg st="5" end="5"/>
                                            </p:txEl>
                                          </p:spTgt>
                                        </p:tgtEl>
                                        <p:attrNameLst>
                                          <p:attrName>style.visibility</p:attrName>
                                        </p:attrNameLst>
                                      </p:cBhvr>
                                      <p:to>
                                        <p:strVal val="visible"/>
                                      </p:to>
                                    </p:set>
                                    <p:animEffect transition="in" filter="wipe(left)">
                                      <p:cBhvr>
                                        <p:cTn id="73" dur="500"/>
                                        <p:tgtEl>
                                          <p:spTgt spid="17">
                                            <p:txEl>
                                              <p:pRg st="5" end="5"/>
                                            </p:txEl>
                                          </p:spTgt>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15">
                                            <p:txEl>
                                              <p:pRg st="9" end="9"/>
                                            </p:txEl>
                                          </p:spTgt>
                                        </p:tgtEl>
                                        <p:attrNameLst>
                                          <p:attrName>style.visibility</p:attrName>
                                        </p:attrNameLst>
                                      </p:cBhvr>
                                      <p:to>
                                        <p:strVal val="visible"/>
                                      </p:to>
                                    </p:set>
                                    <p:animEffect transition="in" filter="wipe(left)">
                                      <p:cBhvr>
                                        <p:cTn id="78" dur="500"/>
                                        <p:tgtEl>
                                          <p:spTgt spid="15">
                                            <p:txEl>
                                              <p:pRg st="9" end="9"/>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iterate type="lt">
                                    <p:tmPct val="6000"/>
                                  </p:iterate>
                                  <p:childTnLst>
                                    <p:set>
                                      <p:cBhvr>
                                        <p:cTn id="82" dur="1" fill="hold">
                                          <p:stCondLst>
                                            <p:cond delay="0"/>
                                          </p:stCondLst>
                                        </p:cTn>
                                        <p:tgtEl>
                                          <p:spTgt spid="16">
                                            <p:txEl>
                                              <p:pRg st="7" end="7"/>
                                            </p:txEl>
                                          </p:spTgt>
                                        </p:tgtEl>
                                        <p:attrNameLst>
                                          <p:attrName>style.visibility</p:attrName>
                                        </p:attrNameLst>
                                      </p:cBhvr>
                                      <p:to>
                                        <p:strVal val="visible"/>
                                      </p:to>
                                    </p:set>
                                    <p:animEffect transition="in" filter="wipe(left)">
                                      <p:cBhvr>
                                        <p:cTn id="83" dur="500"/>
                                        <p:tgtEl>
                                          <p:spTgt spid="16">
                                            <p:txEl>
                                              <p:pRg st="7" end="7"/>
                                            </p:tx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17">
                                            <p:txEl>
                                              <p:pRg st="9" end="9"/>
                                            </p:txEl>
                                          </p:spTgt>
                                        </p:tgtEl>
                                        <p:attrNameLst>
                                          <p:attrName>style.visibility</p:attrName>
                                        </p:attrNameLst>
                                      </p:cBhvr>
                                      <p:to>
                                        <p:strVal val="visible"/>
                                      </p:to>
                                    </p:set>
                                    <p:animEffect transition="in" filter="wipe(left)">
                                      <p:cBhvr>
                                        <p:cTn id="88" dur="500"/>
                                        <p:tgtEl>
                                          <p:spTgt spid="1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3"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493DAC8-7CD8-4F83-86D4-261ED76DB62E}"/>
              </a:ext>
            </a:extLst>
          </p:cNvPr>
          <p:cNvSpPr txBox="1"/>
          <p:nvPr/>
        </p:nvSpPr>
        <p:spPr>
          <a:xfrm>
            <a:off x="2292360" y="56602"/>
            <a:ext cx="6477568" cy="1107996"/>
          </a:xfrm>
          <a:prstGeom prst="rect">
            <a:avLst/>
          </a:prstGeom>
          <a:noFill/>
        </p:spPr>
        <p:txBody>
          <a:bodyPr wrap="square" rtlCol="0">
            <a:spAutoFit/>
          </a:bodyPr>
          <a:lstStyle/>
          <a:p>
            <a:pPr algn="ctr"/>
            <a:r>
              <a:rPr lang="en-US" sz="6600" dirty="0">
                <a:solidFill>
                  <a:srgbClr val="00CDCD"/>
                </a:solidFill>
              </a:rPr>
              <a:t>Liveness Probe</a:t>
            </a:r>
            <a:endParaRPr lang="lt-LT" sz="3200" spc="300" dirty="0">
              <a:latin typeface="Montserrat SemiBold" panose="00000700000000000000" pitchFamily="2" charset="0"/>
            </a:endParaRPr>
          </a:p>
        </p:txBody>
      </p:sp>
      <p:pic>
        <p:nvPicPr>
          <p:cNvPr id="12" name="Picture 11" descr="A picture containing text, floor, indoor, wall&#10;&#10;Description automatically generated">
            <a:extLst>
              <a:ext uri="{FF2B5EF4-FFF2-40B4-BE49-F238E27FC236}">
                <a16:creationId xmlns:a16="http://schemas.microsoft.com/office/drawing/2014/main" id="{CFD51DC3-D5B9-446A-B2B1-F941FEA5A2E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144" t="32333" r="20353" b="14441"/>
          <a:stretch/>
        </p:blipFill>
        <p:spPr bwMode="auto">
          <a:xfrm>
            <a:off x="1184346" y="1138538"/>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sp>
        <p:nvSpPr>
          <p:cNvPr id="7" name="TextBox 6">
            <a:extLst>
              <a:ext uri="{FF2B5EF4-FFF2-40B4-BE49-F238E27FC236}">
                <a16:creationId xmlns:a16="http://schemas.microsoft.com/office/drawing/2014/main" id="{1DFEACB1-AA03-4B51-A677-BD8D1B9AC7AE}"/>
              </a:ext>
            </a:extLst>
          </p:cNvPr>
          <p:cNvSpPr txBox="1"/>
          <p:nvPr/>
        </p:nvSpPr>
        <p:spPr>
          <a:xfrm>
            <a:off x="1338410" y="3429000"/>
            <a:ext cx="1712447" cy="369332"/>
          </a:xfrm>
          <a:prstGeom prst="rect">
            <a:avLst/>
          </a:prstGeom>
          <a:noFill/>
        </p:spPr>
        <p:txBody>
          <a:bodyPr wrap="square" rtlCol="0">
            <a:spAutoFit/>
          </a:bodyPr>
          <a:lstStyle/>
          <a:p>
            <a:r>
              <a:rPr lang="en-US" spc="300" dirty="0">
                <a:solidFill>
                  <a:schemeClr val="bg1"/>
                </a:solidFill>
                <a:latin typeface="Montserrat SemiBold" panose="00000700000000000000" pitchFamily="2" charset="0"/>
              </a:rPr>
              <a:t>httpGet:</a:t>
            </a:r>
            <a:endParaRPr lang="lt-LT" spc="300" dirty="0">
              <a:solidFill>
                <a:schemeClr val="bg1"/>
              </a:solidFill>
              <a:latin typeface="Montserrat SemiBold" panose="00000700000000000000" pitchFamily="2" charset="0"/>
            </a:endParaRPr>
          </a:p>
        </p:txBody>
      </p:sp>
      <p:sp>
        <p:nvSpPr>
          <p:cNvPr id="8" name="TextBox 7">
            <a:extLst>
              <a:ext uri="{FF2B5EF4-FFF2-40B4-BE49-F238E27FC236}">
                <a16:creationId xmlns:a16="http://schemas.microsoft.com/office/drawing/2014/main" id="{7494BE6C-3F1A-4DEE-BBBF-82AA4B9EA035}"/>
              </a:ext>
            </a:extLst>
          </p:cNvPr>
          <p:cNvSpPr txBox="1"/>
          <p:nvPr/>
        </p:nvSpPr>
        <p:spPr>
          <a:xfrm>
            <a:off x="440126" y="3928794"/>
            <a:ext cx="3509014" cy="2167966"/>
          </a:xfrm>
          <a:prstGeom prst="rect">
            <a:avLst/>
          </a:prstGeom>
          <a:noFill/>
        </p:spPr>
        <p:txBody>
          <a:bodyPr wrap="square" rtlCol="0">
            <a:spAutoFit/>
          </a:bodyPr>
          <a:lstStyle/>
          <a:p>
            <a:pPr>
              <a:lnSpc>
                <a:spcPct val="80000"/>
              </a:lnSpc>
            </a:pPr>
            <a:r>
              <a:rPr lang="en-US" sz="2400" dirty="0">
                <a:solidFill>
                  <a:srgbClr val="00CDCD"/>
                </a:solidFill>
              </a:rPr>
              <a:t>livenessProbe:</a:t>
            </a:r>
          </a:p>
          <a:p>
            <a:pPr>
              <a:lnSpc>
                <a:spcPct val="80000"/>
              </a:lnSpc>
            </a:pPr>
            <a:r>
              <a:rPr lang="en-US" sz="2400" dirty="0">
                <a:solidFill>
                  <a:srgbClr val="00CDCD"/>
                </a:solidFill>
              </a:rPr>
              <a:t>  httpGet:</a:t>
            </a:r>
          </a:p>
          <a:p>
            <a:pPr>
              <a:lnSpc>
                <a:spcPct val="80000"/>
              </a:lnSpc>
            </a:pPr>
            <a:r>
              <a:rPr lang="en-US" sz="2400" dirty="0">
                <a:solidFill>
                  <a:srgbClr val="00CDCD"/>
                </a:solidFill>
              </a:rPr>
              <a:t>    path: /healthz</a:t>
            </a:r>
          </a:p>
          <a:p>
            <a:pPr>
              <a:lnSpc>
                <a:spcPct val="80000"/>
              </a:lnSpc>
            </a:pPr>
            <a:r>
              <a:rPr lang="en-US" sz="2400" dirty="0">
                <a:solidFill>
                  <a:srgbClr val="00CDCD"/>
                </a:solidFill>
              </a:rPr>
              <a:t>    port: 8080</a:t>
            </a:r>
          </a:p>
          <a:p>
            <a:pPr>
              <a:lnSpc>
                <a:spcPct val="80000"/>
              </a:lnSpc>
            </a:pPr>
            <a:r>
              <a:rPr lang="en-US" sz="2400" dirty="0">
                <a:solidFill>
                  <a:srgbClr val="00CDCD"/>
                </a:solidFill>
              </a:rPr>
              <a:t>  initialDelaySeconds: 15</a:t>
            </a:r>
          </a:p>
          <a:p>
            <a:pPr>
              <a:lnSpc>
                <a:spcPct val="80000"/>
              </a:lnSpc>
            </a:pPr>
            <a:r>
              <a:rPr lang="en-US" sz="2400" dirty="0">
                <a:solidFill>
                  <a:srgbClr val="00CDCD"/>
                </a:solidFill>
              </a:rPr>
              <a:t>  periodSeconds: 10</a:t>
            </a:r>
          </a:p>
          <a:p>
            <a:pPr>
              <a:lnSpc>
                <a:spcPct val="80000"/>
              </a:lnSpc>
            </a:pPr>
            <a:r>
              <a:rPr lang="en-US" sz="2400" dirty="0">
                <a:solidFill>
                  <a:srgbClr val="00CDCD"/>
                </a:solidFill>
              </a:rPr>
              <a:t>  failureThreshold: 1</a:t>
            </a:r>
            <a:endParaRPr lang="lt-LT" sz="2400" dirty="0">
              <a:solidFill>
                <a:srgbClr val="00CDCD"/>
              </a:solidFill>
            </a:endParaRPr>
          </a:p>
        </p:txBody>
      </p:sp>
      <p:sp>
        <p:nvSpPr>
          <p:cNvPr id="13" name="Oval 12">
            <a:extLst>
              <a:ext uri="{FF2B5EF4-FFF2-40B4-BE49-F238E27FC236}">
                <a16:creationId xmlns:a16="http://schemas.microsoft.com/office/drawing/2014/main" id="{4635EA2B-2286-47D2-BA82-603CCAD6E296}"/>
              </a:ext>
            </a:extLst>
          </p:cNvPr>
          <p:cNvSpPr/>
          <p:nvPr/>
        </p:nvSpPr>
        <p:spPr>
          <a:xfrm>
            <a:off x="1184346" y="1138538"/>
            <a:ext cx="2160000" cy="2160000"/>
          </a:xfrm>
          <a:prstGeom prst="ellipse">
            <a:avLst/>
          </a:prstGeom>
          <a:gradFill>
            <a:gsLst>
              <a:gs pos="0">
                <a:srgbClr val="9900FF">
                  <a:alpha val="50000"/>
                </a:srgbClr>
              </a:gs>
              <a:gs pos="100000">
                <a:srgbClr val="FF0066">
                  <a:alpha val="50000"/>
                </a:srgb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9" name="Oval 8">
            <a:extLst>
              <a:ext uri="{FF2B5EF4-FFF2-40B4-BE49-F238E27FC236}">
                <a16:creationId xmlns:a16="http://schemas.microsoft.com/office/drawing/2014/main" id="{442BE45B-23F2-43E7-9F67-0193087606F2}"/>
              </a:ext>
            </a:extLst>
          </p:cNvPr>
          <p:cNvSpPr/>
          <p:nvPr/>
        </p:nvSpPr>
        <p:spPr>
          <a:xfrm>
            <a:off x="1476963" y="1431155"/>
            <a:ext cx="1574766" cy="1574766"/>
          </a:xfrm>
          <a:prstGeom prst="ellipse">
            <a:avLst/>
          </a:prstGeom>
          <a:gradFill>
            <a:gsLst>
              <a:gs pos="0">
                <a:srgbClr val="9900FF"/>
              </a:gs>
              <a:gs pos="100000">
                <a:srgbClr val="FF0066"/>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10" name="Graphic 9" descr="Lightbulb outline">
            <a:extLst>
              <a:ext uri="{FF2B5EF4-FFF2-40B4-BE49-F238E27FC236}">
                <a16:creationId xmlns:a16="http://schemas.microsoft.com/office/drawing/2014/main" id="{88D71BE6-4561-4256-8495-50AE0EF19DE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1836270" y="1790462"/>
            <a:ext cx="856154" cy="856154"/>
          </a:xfrm>
          <a:prstGeom prst="rect">
            <a:avLst/>
          </a:prstGeom>
        </p:spPr>
      </p:pic>
      <p:grpSp>
        <p:nvGrpSpPr>
          <p:cNvPr id="14" name="Group 13">
            <a:extLst>
              <a:ext uri="{FF2B5EF4-FFF2-40B4-BE49-F238E27FC236}">
                <a16:creationId xmlns:a16="http://schemas.microsoft.com/office/drawing/2014/main" id="{08E72D43-DFA1-44E4-98DE-5E8FDBC69A64}"/>
              </a:ext>
            </a:extLst>
          </p:cNvPr>
          <p:cNvGrpSpPr/>
          <p:nvPr/>
        </p:nvGrpSpPr>
        <p:grpSpPr>
          <a:xfrm>
            <a:off x="3738782" y="1138538"/>
            <a:ext cx="2160000" cy="2687938"/>
            <a:chOff x="3828196" y="1844847"/>
            <a:chExt cx="2160000" cy="2687938"/>
          </a:xfrm>
        </p:grpSpPr>
        <p:pic>
          <p:nvPicPr>
            <p:cNvPr id="16" name="Picture 15">
              <a:extLst>
                <a:ext uri="{FF2B5EF4-FFF2-40B4-BE49-F238E27FC236}">
                  <a16:creationId xmlns:a16="http://schemas.microsoft.com/office/drawing/2014/main" id="{1239D7AB-A6D3-4531-94BB-C22E75A03BF2}"/>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6667" r="16667"/>
            <a:stretch/>
          </p:blipFill>
          <p:spPr bwMode="auto">
            <a:xfrm>
              <a:off x="3828196" y="1844847"/>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sp>
          <p:nvSpPr>
            <p:cNvPr id="17" name="TextBox 16">
              <a:extLst>
                <a:ext uri="{FF2B5EF4-FFF2-40B4-BE49-F238E27FC236}">
                  <a16:creationId xmlns:a16="http://schemas.microsoft.com/office/drawing/2014/main" id="{BD7BD58D-FDA7-4DCB-91FB-C03A069BBD8B}"/>
                </a:ext>
              </a:extLst>
            </p:cNvPr>
            <p:cNvSpPr txBox="1"/>
            <p:nvPr/>
          </p:nvSpPr>
          <p:spPr>
            <a:xfrm>
              <a:off x="4275749" y="4163453"/>
              <a:ext cx="1419830" cy="369332"/>
            </a:xfrm>
            <a:prstGeom prst="rect">
              <a:avLst/>
            </a:prstGeom>
            <a:noFill/>
          </p:spPr>
          <p:txBody>
            <a:bodyPr wrap="square" rtlCol="0">
              <a:spAutoFit/>
            </a:bodyPr>
            <a:lstStyle/>
            <a:p>
              <a:r>
                <a:rPr lang="en-US" spc="300" dirty="0">
                  <a:solidFill>
                    <a:schemeClr val="bg1"/>
                  </a:solidFill>
                  <a:latin typeface="Montserrat SemiBold" panose="00000700000000000000" pitchFamily="2" charset="0"/>
                </a:rPr>
                <a:t>exec:</a:t>
              </a:r>
              <a:endParaRPr lang="lt-LT" spc="300" dirty="0">
                <a:solidFill>
                  <a:schemeClr val="bg1"/>
                </a:solidFill>
                <a:latin typeface="Montserrat SemiBold" panose="00000700000000000000" pitchFamily="2" charset="0"/>
              </a:endParaRPr>
            </a:p>
          </p:txBody>
        </p:sp>
        <p:sp>
          <p:nvSpPr>
            <p:cNvPr id="20" name="Oval 19">
              <a:extLst>
                <a:ext uri="{FF2B5EF4-FFF2-40B4-BE49-F238E27FC236}">
                  <a16:creationId xmlns:a16="http://schemas.microsoft.com/office/drawing/2014/main" id="{F23AD5C2-C437-465D-BE47-7D6F2DBB9945}"/>
                </a:ext>
              </a:extLst>
            </p:cNvPr>
            <p:cNvSpPr/>
            <p:nvPr/>
          </p:nvSpPr>
          <p:spPr>
            <a:xfrm>
              <a:off x="4120813" y="2137464"/>
              <a:ext cx="1574766" cy="15747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21" name="Graphic 20" descr="Camera outline">
              <a:extLst>
                <a:ext uri="{FF2B5EF4-FFF2-40B4-BE49-F238E27FC236}">
                  <a16:creationId xmlns:a16="http://schemas.microsoft.com/office/drawing/2014/main" id="{DD79872E-A191-4760-9955-09A33F6D14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4480120" y="2496771"/>
              <a:ext cx="856154" cy="856154"/>
            </a:xfrm>
            <a:prstGeom prst="rect">
              <a:avLst/>
            </a:prstGeom>
          </p:spPr>
        </p:pic>
      </p:grpSp>
      <p:grpSp>
        <p:nvGrpSpPr>
          <p:cNvPr id="23" name="Group 22">
            <a:extLst>
              <a:ext uri="{FF2B5EF4-FFF2-40B4-BE49-F238E27FC236}">
                <a16:creationId xmlns:a16="http://schemas.microsoft.com/office/drawing/2014/main" id="{6B7E0E38-A6D7-43A5-BC32-3CCA62E80E88}"/>
              </a:ext>
            </a:extLst>
          </p:cNvPr>
          <p:cNvGrpSpPr/>
          <p:nvPr/>
        </p:nvGrpSpPr>
        <p:grpSpPr>
          <a:xfrm>
            <a:off x="6293218" y="1138538"/>
            <a:ext cx="2160000" cy="2687938"/>
            <a:chOff x="3828196" y="1844847"/>
            <a:chExt cx="2160000" cy="2687938"/>
          </a:xfrm>
        </p:grpSpPr>
        <p:pic>
          <p:nvPicPr>
            <p:cNvPr id="24" name="Picture 23" descr="A picture containing text, floor, indoor, wall&#10;&#10;Description automatically generated">
              <a:extLst>
                <a:ext uri="{FF2B5EF4-FFF2-40B4-BE49-F238E27FC236}">
                  <a16:creationId xmlns:a16="http://schemas.microsoft.com/office/drawing/2014/main" id="{45D072F8-97CD-4F65-A5C4-9066E2872A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144" t="32333" r="20353" b="14441"/>
            <a:stretch/>
          </p:blipFill>
          <p:spPr bwMode="auto">
            <a:xfrm>
              <a:off x="3828196" y="1844847"/>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sp>
          <p:nvSpPr>
            <p:cNvPr id="25" name="TextBox 24">
              <a:extLst>
                <a:ext uri="{FF2B5EF4-FFF2-40B4-BE49-F238E27FC236}">
                  <a16:creationId xmlns:a16="http://schemas.microsoft.com/office/drawing/2014/main" id="{B51B04EE-94DD-42DC-9179-83C4B6BD45DE}"/>
                </a:ext>
              </a:extLst>
            </p:cNvPr>
            <p:cNvSpPr txBox="1"/>
            <p:nvPr/>
          </p:nvSpPr>
          <p:spPr>
            <a:xfrm>
              <a:off x="3828196" y="4163453"/>
              <a:ext cx="2159999" cy="369332"/>
            </a:xfrm>
            <a:prstGeom prst="rect">
              <a:avLst/>
            </a:prstGeom>
            <a:noFill/>
          </p:spPr>
          <p:txBody>
            <a:bodyPr wrap="square" rtlCol="0">
              <a:spAutoFit/>
            </a:bodyPr>
            <a:lstStyle/>
            <a:p>
              <a:r>
                <a:rPr lang="en-US" spc="300" dirty="0" err="1">
                  <a:solidFill>
                    <a:schemeClr val="bg1"/>
                  </a:solidFill>
                  <a:latin typeface="Montserrat SemiBold" panose="00000700000000000000" pitchFamily="2" charset="0"/>
                </a:rPr>
                <a:t>tcpSocket</a:t>
              </a:r>
              <a:r>
                <a:rPr lang="en-US" spc="300" dirty="0">
                  <a:solidFill>
                    <a:schemeClr val="bg1"/>
                  </a:solidFill>
                  <a:latin typeface="Montserrat SemiBold" panose="00000700000000000000" pitchFamily="2" charset="0"/>
                </a:rPr>
                <a:t>:</a:t>
              </a:r>
              <a:endParaRPr lang="lt-LT" spc="300" dirty="0">
                <a:solidFill>
                  <a:schemeClr val="bg1"/>
                </a:solidFill>
                <a:latin typeface="Montserrat SemiBold" panose="00000700000000000000" pitchFamily="2" charset="0"/>
              </a:endParaRPr>
            </a:p>
          </p:txBody>
        </p:sp>
        <p:sp>
          <p:nvSpPr>
            <p:cNvPr id="27" name="Oval 26">
              <a:extLst>
                <a:ext uri="{FF2B5EF4-FFF2-40B4-BE49-F238E27FC236}">
                  <a16:creationId xmlns:a16="http://schemas.microsoft.com/office/drawing/2014/main" id="{1ECA9F94-3390-4E48-AABB-D55BEF446745}"/>
                </a:ext>
              </a:extLst>
            </p:cNvPr>
            <p:cNvSpPr/>
            <p:nvPr/>
          </p:nvSpPr>
          <p:spPr>
            <a:xfrm>
              <a:off x="4120813" y="2137464"/>
              <a:ext cx="1574766" cy="15747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28" name="Graphic 27" descr="3d Glasses outline">
              <a:extLst>
                <a:ext uri="{FF2B5EF4-FFF2-40B4-BE49-F238E27FC236}">
                  <a16:creationId xmlns:a16="http://schemas.microsoft.com/office/drawing/2014/main" id="{16E2F004-7324-4F29-BBE0-A82B72DEBBB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4480120" y="2496771"/>
              <a:ext cx="856154" cy="856154"/>
            </a:xfrm>
            <a:prstGeom prst="rect">
              <a:avLst/>
            </a:prstGeom>
          </p:spPr>
        </p:pic>
      </p:grpSp>
      <p:grpSp>
        <p:nvGrpSpPr>
          <p:cNvPr id="29" name="Group 28">
            <a:extLst>
              <a:ext uri="{FF2B5EF4-FFF2-40B4-BE49-F238E27FC236}">
                <a16:creationId xmlns:a16="http://schemas.microsoft.com/office/drawing/2014/main" id="{F8354C48-A216-4255-845A-0011414F5893}"/>
              </a:ext>
            </a:extLst>
          </p:cNvPr>
          <p:cNvGrpSpPr/>
          <p:nvPr/>
        </p:nvGrpSpPr>
        <p:grpSpPr>
          <a:xfrm>
            <a:off x="8847653" y="1138538"/>
            <a:ext cx="2160000" cy="2687938"/>
            <a:chOff x="3828196" y="1844847"/>
            <a:chExt cx="2160000" cy="2687938"/>
          </a:xfrm>
        </p:grpSpPr>
        <p:pic>
          <p:nvPicPr>
            <p:cNvPr id="30" name="Picture 29">
              <a:extLst>
                <a:ext uri="{FF2B5EF4-FFF2-40B4-BE49-F238E27FC236}">
                  <a16:creationId xmlns:a16="http://schemas.microsoft.com/office/drawing/2014/main" id="{723942CD-7F47-44C3-8F73-2B9DCEBB3817}"/>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8039" t="34048" r="22809" b="4512"/>
            <a:stretch/>
          </p:blipFill>
          <p:spPr bwMode="auto">
            <a:xfrm>
              <a:off x="3828196" y="1844847"/>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sp>
          <p:nvSpPr>
            <p:cNvPr id="31" name="TextBox 30">
              <a:extLst>
                <a:ext uri="{FF2B5EF4-FFF2-40B4-BE49-F238E27FC236}">
                  <a16:creationId xmlns:a16="http://schemas.microsoft.com/office/drawing/2014/main" id="{56CE8DB2-78D0-4981-9A12-A3E4D8F40EF2}"/>
                </a:ext>
              </a:extLst>
            </p:cNvPr>
            <p:cNvSpPr txBox="1"/>
            <p:nvPr/>
          </p:nvSpPr>
          <p:spPr>
            <a:xfrm>
              <a:off x="4275749" y="4163453"/>
              <a:ext cx="1419830" cy="369332"/>
            </a:xfrm>
            <a:prstGeom prst="rect">
              <a:avLst/>
            </a:prstGeom>
            <a:noFill/>
          </p:spPr>
          <p:txBody>
            <a:bodyPr wrap="square" rtlCol="0">
              <a:spAutoFit/>
            </a:bodyPr>
            <a:lstStyle/>
            <a:p>
              <a:r>
                <a:rPr lang="en-US" spc="300" dirty="0" err="1">
                  <a:solidFill>
                    <a:schemeClr val="bg1"/>
                  </a:solidFill>
                  <a:latin typeface="Montserrat SemiBold" panose="00000700000000000000" pitchFamily="2" charset="0"/>
                </a:rPr>
                <a:t>gRPC</a:t>
              </a:r>
              <a:r>
                <a:rPr lang="en-US" spc="300" dirty="0">
                  <a:solidFill>
                    <a:schemeClr val="bg1"/>
                  </a:solidFill>
                  <a:latin typeface="Montserrat SemiBold" panose="00000700000000000000" pitchFamily="2" charset="0"/>
                </a:rPr>
                <a:t>:</a:t>
              </a:r>
              <a:endParaRPr lang="lt-LT" spc="300" dirty="0">
                <a:solidFill>
                  <a:schemeClr val="bg1"/>
                </a:solidFill>
                <a:latin typeface="Montserrat SemiBold" panose="00000700000000000000" pitchFamily="2" charset="0"/>
              </a:endParaRPr>
            </a:p>
          </p:txBody>
        </p:sp>
        <p:sp>
          <p:nvSpPr>
            <p:cNvPr id="33" name="Oval 32">
              <a:extLst>
                <a:ext uri="{FF2B5EF4-FFF2-40B4-BE49-F238E27FC236}">
                  <a16:creationId xmlns:a16="http://schemas.microsoft.com/office/drawing/2014/main" id="{5B2831D8-6C37-4515-A91B-D0873ED50279}"/>
                </a:ext>
              </a:extLst>
            </p:cNvPr>
            <p:cNvSpPr/>
            <p:nvPr/>
          </p:nvSpPr>
          <p:spPr>
            <a:xfrm>
              <a:off x="4120813" y="2137464"/>
              <a:ext cx="1574766" cy="15747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34" name="Graphic 33" descr="Artist male outline">
              <a:extLst>
                <a:ext uri="{FF2B5EF4-FFF2-40B4-BE49-F238E27FC236}">
                  <a16:creationId xmlns:a16="http://schemas.microsoft.com/office/drawing/2014/main" id="{E5877BA6-8F4E-4ECB-865A-3FEBA8F195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4480120" y="2496771"/>
              <a:ext cx="856154" cy="856154"/>
            </a:xfrm>
            <a:prstGeom prst="rect">
              <a:avLst/>
            </a:prstGeom>
          </p:spPr>
        </p:pic>
      </p:grpSp>
    </p:spTree>
    <p:extLst>
      <p:ext uri="{BB962C8B-B14F-4D97-AF65-F5344CB8AC3E}">
        <p14:creationId xmlns:p14="http://schemas.microsoft.com/office/powerpoint/2010/main" val="5468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25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53" presetClass="entr" presetSubtype="16" fill="hold" nodeType="withEffect">
                                  <p:stCondLst>
                                    <p:cond delay="50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nodeType="withEffect">
                                  <p:stCondLst>
                                    <p:cond delay="750"/>
                                  </p:stCondLst>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ppt_w</p:attrName>
                                        </p:attrNameLst>
                                      </p:cBhvr>
                                      <p:tavLst>
                                        <p:tav tm="0">
                                          <p:val>
                                            <p:fltVal val="0"/>
                                          </p:val>
                                        </p:tav>
                                        <p:tav tm="100000">
                                          <p:val>
                                            <p:strVal val="#ppt_w"/>
                                          </p:val>
                                        </p:tav>
                                      </p:tavLst>
                                    </p:anim>
                                    <p:anim calcmode="lin" valueType="num">
                                      <p:cBhvr>
                                        <p:cTn id="18" dur="500" fill="hold"/>
                                        <p:tgtEl>
                                          <p:spTgt spid="29"/>
                                        </p:tgtEl>
                                        <p:attrNameLst>
                                          <p:attrName>ppt_h</p:attrName>
                                        </p:attrNameLst>
                                      </p:cBhvr>
                                      <p:tavLst>
                                        <p:tav tm="0">
                                          <p:val>
                                            <p:fltVal val="0"/>
                                          </p:val>
                                        </p:tav>
                                        <p:tav tm="100000">
                                          <p:val>
                                            <p:strVal val="#ppt_h"/>
                                          </p:val>
                                        </p:tav>
                                      </p:tavLst>
                                    </p:anim>
                                    <p:animEffect transition="in" filter="fade">
                                      <p:cBhvr>
                                        <p:cTn id="19" dur="500"/>
                                        <p:tgtEl>
                                          <p:spTgt spid="29"/>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239D7AB-A6D3-4531-94BB-C22E75A03B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667" r="16667"/>
          <a:stretch/>
        </p:blipFill>
        <p:spPr bwMode="auto">
          <a:xfrm>
            <a:off x="3738782" y="1225033"/>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pic>
        <p:nvPicPr>
          <p:cNvPr id="12" name="Picture 11" descr="A picture containing text, floor, indoor, wall&#10;&#10;Description automatically generated">
            <a:extLst>
              <a:ext uri="{FF2B5EF4-FFF2-40B4-BE49-F238E27FC236}">
                <a16:creationId xmlns:a16="http://schemas.microsoft.com/office/drawing/2014/main" id="{CFD51DC3-D5B9-446A-B2B1-F941FEA5A2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144" t="32333" r="20353" b="14441"/>
          <a:stretch/>
        </p:blipFill>
        <p:spPr bwMode="auto">
          <a:xfrm>
            <a:off x="1184346" y="1141905"/>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sp>
        <p:nvSpPr>
          <p:cNvPr id="7" name="TextBox 6">
            <a:extLst>
              <a:ext uri="{FF2B5EF4-FFF2-40B4-BE49-F238E27FC236}">
                <a16:creationId xmlns:a16="http://schemas.microsoft.com/office/drawing/2014/main" id="{1DFEACB1-AA03-4B51-A677-BD8D1B9AC7AE}"/>
              </a:ext>
            </a:extLst>
          </p:cNvPr>
          <p:cNvSpPr txBox="1"/>
          <p:nvPr/>
        </p:nvSpPr>
        <p:spPr>
          <a:xfrm>
            <a:off x="990593" y="3492023"/>
            <a:ext cx="1558110" cy="369332"/>
          </a:xfrm>
          <a:prstGeom prst="rect">
            <a:avLst/>
          </a:prstGeom>
          <a:noFill/>
        </p:spPr>
        <p:txBody>
          <a:bodyPr wrap="square" rtlCol="0">
            <a:spAutoFit/>
          </a:bodyPr>
          <a:lstStyle/>
          <a:p>
            <a:r>
              <a:rPr lang="en-US" spc="300" dirty="0">
                <a:solidFill>
                  <a:schemeClr val="bg1"/>
                </a:solidFill>
                <a:latin typeface="Montserrat SemiBold" panose="00000700000000000000" pitchFamily="2" charset="0"/>
              </a:rPr>
              <a:t>httpGet:</a:t>
            </a:r>
            <a:endParaRPr lang="lt-LT" spc="300" dirty="0">
              <a:solidFill>
                <a:schemeClr val="bg1"/>
              </a:solidFill>
              <a:latin typeface="Montserrat SemiBold" panose="00000700000000000000" pitchFamily="2" charset="0"/>
            </a:endParaRPr>
          </a:p>
        </p:txBody>
      </p:sp>
      <p:sp>
        <p:nvSpPr>
          <p:cNvPr id="9" name="Oval 8">
            <a:extLst>
              <a:ext uri="{FF2B5EF4-FFF2-40B4-BE49-F238E27FC236}">
                <a16:creationId xmlns:a16="http://schemas.microsoft.com/office/drawing/2014/main" id="{442BE45B-23F2-43E7-9F67-0193087606F2}"/>
              </a:ext>
            </a:extLst>
          </p:cNvPr>
          <p:cNvSpPr/>
          <p:nvPr/>
        </p:nvSpPr>
        <p:spPr>
          <a:xfrm>
            <a:off x="1476963" y="1434522"/>
            <a:ext cx="1574766" cy="15747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10" name="Graphic 9" descr="Lightbulb outline">
            <a:extLst>
              <a:ext uri="{FF2B5EF4-FFF2-40B4-BE49-F238E27FC236}">
                <a16:creationId xmlns:a16="http://schemas.microsoft.com/office/drawing/2014/main" id="{88D71BE6-4561-4256-8495-50AE0EF19DE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836270" y="1793829"/>
            <a:ext cx="856154" cy="856154"/>
          </a:xfrm>
          <a:prstGeom prst="rect">
            <a:avLst/>
          </a:prstGeom>
        </p:spPr>
      </p:pic>
      <p:grpSp>
        <p:nvGrpSpPr>
          <p:cNvPr id="43" name="Group 42">
            <a:extLst>
              <a:ext uri="{FF2B5EF4-FFF2-40B4-BE49-F238E27FC236}">
                <a16:creationId xmlns:a16="http://schemas.microsoft.com/office/drawing/2014/main" id="{D75837D6-02B1-B5B6-3D18-863D242A9CD9}"/>
              </a:ext>
            </a:extLst>
          </p:cNvPr>
          <p:cNvGrpSpPr/>
          <p:nvPr/>
        </p:nvGrpSpPr>
        <p:grpSpPr>
          <a:xfrm>
            <a:off x="3738782" y="1193860"/>
            <a:ext cx="2160000" cy="2635983"/>
            <a:chOff x="3738782" y="1225033"/>
            <a:chExt cx="2160000" cy="2635983"/>
          </a:xfrm>
        </p:grpSpPr>
        <p:sp>
          <p:nvSpPr>
            <p:cNvPr id="13" name="Oval 12">
              <a:extLst>
                <a:ext uri="{FF2B5EF4-FFF2-40B4-BE49-F238E27FC236}">
                  <a16:creationId xmlns:a16="http://schemas.microsoft.com/office/drawing/2014/main" id="{4635EA2B-2286-47D2-BA82-603CCAD6E296}"/>
                </a:ext>
              </a:extLst>
            </p:cNvPr>
            <p:cNvSpPr/>
            <p:nvPr/>
          </p:nvSpPr>
          <p:spPr>
            <a:xfrm>
              <a:off x="3738782" y="1225033"/>
              <a:ext cx="2160000" cy="2160000"/>
            </a:xfrm>
            <a:prstGeom prst="ellipse">
              <a:avLst/>
            </a:prstGeom>
            <a:gradFill>
              <a:gsLst>
                <a:gs pos="0">
                  <a:srgbClr val="9900FF">
                    <a:alpha val="50000"/>
                  </a:srgbClr>
                </a:gs>
                <a:gs pos="100000">
                  <a:srgbClr val="FF0066">
                    <a:alpha val="50000"/>
                  </a:srgb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7" name="TextBox 16">
              <a:extLst>
                <a:ext uri="{FF2B5EF4-FFF2-40B4-BE49-F238E27FC236}">
                  <a16:creationId xmlns:a16="http://schemas.microsoft.com/office/drawing/2014/main" id="{BD7BD58D-FDA7-4DCB-91FB-C03A069BBD8B}"/>
                </a:ext>
              </a:extLst>
            </p:cNvPr>
            <p:cNvSpPr txBox="1"/>
            <p:nvPr/>
          </p:nvSpPr>
          <p:spPr>
            <a:xfrm>
              <a:off x="4186335" y="3491684"/>
              <a:ext cx="1419830" cy="369332"/>
            </a:xfrm>
            <a:prstGeom prst="rect">
              <a:avLst/>
            </a:prstGeom>
            <a:noFill/>
          </p:spPr>
          <p:txBody>
            <a:bodyPr wrap="square" rtlCol="0">
              <a:spAutoFit/>
            </a:bodyPr>
            <a:lstStyle/>
            <a:p>
              <a:r>
                <a:rPr lang="en-US" spc="300" dirty="0">
                  <a:solidFill>
                    <a:schemeClr val="bg1"/>
                  </a:solidFill>
                  <a:latin typeface="Montserrat SemiBold" panose="00000700000000000000" pitchFamily="2" charset="0"/>
                </a:rPr>
                <a:t>exec:</a:t>
              </a:r>
              <a:endParaRPr lang="lt-LT" spc="300" dirty="0">
                <a:solidFill>
                  <a:schemeClr val="bg1"/>
                </a:solidFill>
                <a:latin typeface="Montserrat SemiBold" panose="00000700000000000000" pitchFamily="2" charset="0"/>
              </a:endParaRPr>
            </a:p>
          </p:txBody>
        </p:sp>
      </p:grpSp>
      <p:sp>
        <p:nvSpPr>
          <p:cNvPr id="18" name="TextBox 17">
            <a:extLst>
              <a:ext uri="{FF2B5EF4-FFF2-40B4-BE49-F238E27FC236}">
                <a16:creationId xmlns:a16="http://schemas.microsoft.com/office/drawing/2014/main" id="{82701DBB-C1B0-4F9C-A1ED-3DA2336CB993}"/>
              </a:ext>
            </a:extLst>
          </p:cNvPr>
          <p:cNvSpPr txBox="1"/>
          <p:nvPr/>
        </p:nvSpPr>
        <p:spPr>
          <a:xfrm>
            <a:off x="3287050" y="3912971"/>
            <a:ext cx="3298785" cy="2458237"/>
          </a:xfrm>
          <a:prstGeom prst="rect">
            <a:avLst/>
          </a:prstGeom>
          <a:noFill/>
        </p:spPr>
        <p:txBody>
          <a:bodyPr wrap="square" rtlCol="0">
            <a:spAutoFit/>
          </a:bodyPr>
          <a:lstStyle/>
          <a:p>
            <a:pPr>
              <a:lnSpc>
                <a:spcPct val="80000"/>
              </a:lnSpc>
            </a:pPr>
            <a:r>
              <a:rPr lang="en-US" sz="2400" dirty="0">
                <a:solidFill>
                  <a:srgbClr val="00CDCD"/>
                </a:solidFill>
              </a:rPr>
              <a:t>livenessProbe:</a:t>
            </a:r>
          </a:p>
          <a:p>
            <a:pPr>
              <a:lnSpc>
                <a:spcPct val="80000"/>
              </a:lnSpc>
            </a:pPr>
            <a:r>
              <a:rPr lang="en-US" sz="2400" dirty="0">
                <a:solidFill>
                  <a:srgbClr val="00CDCD"/>
                </a:solidFill>
              </a:rPr>
              <a:t>  exec:</a:t>
            </a:r>
          </a:p>
          <a:p>
            <a:pPr>
              <a:lnSpc>
                <a:spcPct val="80000"/>
              </a:lnSpc>
            </a:pPr>
            <a:r>
              <a:rPr lang="en-US" sz="2400" dirty="0">
                <a:solidFill>
                  <a:srgbClr val="00CDCD"/>
                </a:solidFill>
              </a:rPr>
              <a:t>    command:</a:t>
            </a:r>
          </a:p>
          <a:p>
            <a:pPr>
              <a:lnSpc>
                <a:spcPct val="80000"/>
              </a:lnSpc>
            </a:pPr>
            <a:r>
              <a:rPr lang="en-US" sz="2400" dirty="0">
                <a:solidFill>
                  <a:srgbClr val="00CDCD"/>
                </a:solidFill>
              </a:rPr>
              <a:t>    - cat</a:t>
            </a:r>
          </a:p>
          <a:p>
            <a:pPr>
              <a:lnSpc>
                <a:spcPct val="80000"/>
              </a:lnSpc>
            </a:pPr>
            <a:r>
              <a:rPr lang="en-US" sz="2400" dirty="0">
                <a:solidFill>
                  <a:srgbClr val="00CDCD"/>
                </a:solidFill>
              </a:rPr>
              <a:t>    - /</a:t>
            </a:r>
            <a:r>
              <a:rPr lang="en-US" sz="2400" dirty="0" err="1">
                <a:solidFill>
                  <a:srgbClr val="00CDCD"/>
                </a:solidFill>
              </a:rPr>
              <a:t>tmp</a:t>
            </a:r>
            <a:r>
              <a:rPr lang="en-US" sz="2400" dirty="0">
                <a:solidFill>
                  <a:srgbClr val="00CDCD"/>
                </a:solidFill>
              </a:rPr>
              <a:t>/healthy</a:t>
            </a:r>
          </a:p>
          <a:p>
            <a:pPr>
              <a:lnSpc>
                <a:spcPct val="80000"/>
              </a:lnSpc>
            </a:pPr>
            <a:r>
              <a:rPr lang="en-US" sz="2400" dirty="0">
                <a:solidFill>
                  <a:srgbClr val="00CDCD"/>
                </a:solidFill>
              </a:rPr>
              <a:t>  initialDelaySeconds: 5</a:t>
            </a:r>
          </a:p>
          <a:p>
            <a:pPr>
              <a:lnSpc>
                <a:spcPct val="80000"/>
              </a:lnSpc>
            </a:pPr>
            <a:r>
              <a:rPr lang="en-US" sz="2400" dirty="0">
                <a:solidFill>
                  <a:srgbClr val="00CDCD"/>
                </a:solidFill>
              </a:rPr>
              <a:t>  periodSeconds: 5</a:t>
            </a:r>
          </a:p>
          <a:p>
            <a:pPr>
              <a:lnSpc>
                <a:spcPct val="80000"/>
              </a:lnSpc>
            </a:pPr>
            <a:r>
              <a:rPr lang="en-US" sz="2400" dirty="0">
                <a:solidFill>
                  <a:srgbClr val="00CDCD"/>
                </a:solidFill>
              </a:rPr>
              <a:t>  failureThreshold: 1</a:t>
            </a:r>
            <a:endParaRPr lang="lt-LT" sz="2400" dirty="0">
              <a:solidFill>
                <a:srgbClr val="00CDCD"/>
              </a:solidFill>
            </a:endParaRPr>
          </a:p>
        </p:txBody>
      </p:sp>
      <p:sp>
        <p:nvSpPr>
          <p:cNvPr id="20" name="Oval 19">
            <a:extLst>
              <a:ext uri="{FF2B5EF4-FFF2-40B4-BE49-F238E27FC236}">
                <a16:creationId xmlns:a16="http://schemas.microsoft.com/office/drawing/2014/main" id="{F23AD5C2-C437-465D-BE47-7D6F2DBB9945}"/>
              </a:ext>
            </a:extLst>
          </p:cNvPr>
          <p:cNvSpPr/>
          <p:nvPr/>
        </p:nvSpPr>
        <p:spPr>
          <a:xfrm>
            <a:off x="4044033" y="1507575"/>
            <a:ext cx="1574766" cy="1574766"/>
          </a:xfrm>
          <a:prstGeom prst="ellipse">
            <a:avLst/>
          </a:prstGeom>
          <a:gradFill>
            <a:gsLst>
              <a:gs pos="0">
                <a:srgbClr val="9900FF"/>
              </a:gs>
              <a:gs pos="100000">
                <a:srgbClr val="FF0066"/>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21" name="Graphic 20" descr="Camera outline">
            <a:extLst>
              <a:ext uri="{FF2B5EF4-FFF2-40B4-BE49-F238E27FC236}">
                <a16:creationId xmlns:a16="http://schemas.microsoft.com/office/drawing/2014/main" id="{DD79872E-A191-4760-9955-09A33F6D145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4390706" y="1876957"/>
            <a:ext cx="856154" cy="856154"/>
          </a:xfrm>
          <a:prstGeom prst="rect">
            <a:avLst/>
          </a:prstGeom>
        </p:spPr>
      </p:pic>
      <p:pic>
        <p:nvPicPr>
          <p:cNvPr id="28" name="Graphic 27" descr="3d Glasses outline">
            <a:extLst>
              <a:ext uri="{FF2B5EF4-FFF2-40B4-BE49-F238E27FC236}">
                <a16:creationId xmlns:a16="http://schemas.microsoft.com/office/drawing/2014/main" id="{16E2F004-7324-4F29-BBE0-A82B72DEBBB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6945142" y="1876957"/>
            <a:ext cx="856154" cy="856154"/>
          </a:xfrm>
          <a:prstGeom prst="rect">
            <a:avLst/>
          </a:prstGeom>
        </p:spPr>
      </p:pic>
      <p:pic>
        <p:nvPicPr>
          <p:cNvPr id="30" name="Picture 29">
            <a:extLst>
              <a:ext uri="{FF2B5EF4-FFF2-40B4-BE49-F238E27FC236}">
                <a16:creationId xmlns:a16="http://schemas.microsoft.com/office/drawing/2014/main" id="{723942CD-7F47-44C3-8F73-2B9DCEBB3817}"/>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28039" t="34048" r="22809" b="4512"/>
          <a:stretch/>
        </p:blipFill>
        <p:spPr bwMode="auto">
          <a:xfrm>
            <a:off x="8847653" y="1173078"/>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sp>
        <p:nvSpPr>
          <p:cNvPr id="31" name="TextBox 30">
            <a:extLst>
              <a:ext uri="{FF2B5EF4-FFF2-40B4-BE49-F238E27FC236}">
                <a16:creationId xmlns:a16="http://schemas.microsoft.com/office/drawing/2014/main" id="{56CE8DB2-78D0-4981-9A12-A3E4D8F40EF2}"/>
              </a:ext>
            </a:extLst>
          </p:cNvPr>
          <p:cNvSpPr txBox="1"/>
          <p:nvPr/>
        </p:nvSpPr>
        <p:spPr>
          <a:xfrm>
            <a:off x="9295206" y="3491684"/>
            <a:ext cx="1419830" cy="369332"/>
          </a:xfrm>
          <a:prstGeom prst="rect">
            <a:avLst/>
          </a:prstGeom>
          <a:noFill/>
        </p:spPr>
        <p:txBody>
          <a:bodyPr wrap="square" rtlCol="0">
            <a:spAutoFit/>
          </a:bodyPr>
          <a:lstStyle/>
          <a:p>
            <a:r>
              <a:rPr lang="en-US" spc="300" dirty="0" err="1">
                <a:solidFill>
                  <a:schemeClr val="bg1"/>
                </a:solidFill>
                <a:latin typeface="Montserrat SemiBold" panose="00000700000000000000" pitchFamily="2" charset="0"/>
              </a:rPr>
              <a:t>gRPC</a:t>
            </a:r>
            <a:r>
              <a:rPr lang="en-US" spc="300" dirty="0">
                <a:solidFill>
                  <a:schemeClr val="bg1"/>
                </a:solidFill>
                <a:latin typeface="Montserrat SemiBold" panose="00000700000000000000" pitchFamily="2" charset="0"/>
              </a:rPr>
              <a:t>:</a:t>
            </a:r>
            <a:endParaRPr lang="lt-LT" spc="300" dirty="0">
              <a:solidFill>
                <a:schemeClr val="bg1"/>
              </a:solidFill>
              <a:latin typeface="Montserrat SemiBold" panose="00000700000000000000" pitchFamily="2" charset="0"/>
            </a:endParaRPr>
          </a:p>
        </p:txBody>
      </p:sp>
      <p:sp>
        <p:nvSpPr>
          <p:cNvPr id="33" name="Oval 32">
            <a:extLst>
              <a:ext uri="{FF2B5EF4-FFF2-40B4-BE49-F238E27FC236}">
                <a16:creationId xmlns:a16="http://schemas.microsoft.com/office/drawing/2014/main" id="{5B2831D8-6C37-4515-A91B-D0873ED50279}"/>
              </a:ext>
            </a:extLst>
          </p:cNvPr>
          <p:cNvSpPr/>
          <p:nvPr/>
        </p:nvSpPr>
        <p:spPr>
          <a:xfrm>
            <a:off x="9140270" y="1465695"/>
            <a:ext cx="1574766" cy="15747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34" name="Graphic 33" descr="Artist male outline">
            <a:extLst>
              <a:ext uri="{FF2B5EF4-FFF2-40B4-BE49-F238E27FC236}">
                <a16:creationId xmlns:a16="http://schemas.microsoft.com/office/drawing/2014/main" id="{E5877BA6-8F4E-4ECB-865A-3FEBA8F195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9499577" y="1825002"/>
            <a:ext cx="856154" cy="856154"/>
          </a:xfrm>
          <a:prstGeom prst="rect">
            <a:avLst/>
          </a:prstGeom>
        </p:spPr>
      </p:pic>
      <p:sp>
        <p:nvSpPr>
          <p:cNvPr id="19" name="TextBox 18">
            <a:extLst>
              <a:ext uri="{FF2B5EF4-FFF2-40B4-BE49-F238E27FC236}">
                <a16:creationId xmlns:a16="http://schemas.microsoft.com/office/drawing/2014/main" id="{801BF8A1-D996-770A-3B78-841169B3F403}"/>
              </a:ext>
            </a:extLst>
          </p:cNvPr>
          <p:cNvSpPr txBox="1"/>
          <p:nvPr/>
        </p:nvSpPr>
        <p:spPr>
          <a:xfrm>
            <a:off x="440126" y="3928794"/>
            <a:ext cx="2904220" cy="1645194"/>
          </a:xfrm>
          <a:prstGeom prst="rect">
            <a:avLst/>
          </a:prstGeom>
          <a:noFill/>
        </p:spPr>
        <p:txBody>
          <a:bodyPr wrap="square" rtlCol="0">
            <a:spAutoFit/>
          </a:bodyPr>
          <a:lstStyle/>
          <a:p>
            <a:pPr>
              <a:lnSpc>
                <a:spcPct val="80000"/>
              </a:lnSpc>
            </a:pPr>
            <a:r>
              <a:rPr lang="en-US" dirty="0">
                <a:solidFill>
                  <a:schemeClr val="tx1">
                    <a:lumMod val="50000"/>
                    <a:lumOff val="50000"/>
                  </a:schemeClr>
                </a:solidFill>
                <a:latin typeface="Montserrat" panose="00000500000000000000" pitchFamily="2" charset="0"/>
              </a:rPr>
              <a:t>livenessProbe:</a:t>
            </a:r>
          </a:p>
          <a:p>
            <a:pPr>
              <a:lnSpc>
                <a:spcPct val="80000"/>
              </a:lnSpc>
            </a:pPr>
            <a:r>
              <a:rPr lang="en-US" dirty="0">
                <a:solidFill>
                  <a:schemeClr val="tx1">
                    <a:lumMod val="50000"/>
                    <a:lumOff val="50000"/>
                  </a:schemeClr>
                </a:solidFill>
                <a:latin typeface="Montserrat" panose="00000500000000000000" pitchFamily="2" charset="0"/>
              </a:rPr>
              <a:t>  httpGet:</a:t>
            </a:r>
          </a:p>
          <a:p>
            <a:pPr>
              <a:lnSpc>
                <a:spcPct val="80000"/>
              </a:lnSpc>
            </a:pPr>
            <a:r>
              <a:rPr lang="en-US" dirty="0">
                <a:solidFill>
                  <a:schemeClr val="tx1">
                    <a:lumMod val="50000"/>
                    <a:lumOff val="50000"/>
                  </a:schemeClr>
                </a:solidFill>
                <a:latin typeface="Montserrat" panose="00000500000000000000" pitchFamily="2" charset="0"/>
              </a:rPr>
              <a:t>    path: /healthz</a:t>
            </a:r>
          </a:p>
          <a:p>
            <a:pPr>
              <a:lnSpc>
                <a:spcPct val="80000"/>
              </a:lnSpc>
            </a:pPr>
            <a:r>
              <a:rPr lang="en-US" dirty="0">
                <a:solidFill>
                  <a:schemeClr val="tx1">
                    <a:lumMod val="50000"/>
                    <a:lumOff val="50000"/>
                  </a:schemeClr>
                </a:solidFill>
                <a:latin typeface="Montserrat" panose="00000500000000000000" pitchFamily="2" charset="0"/>
              </a:rPr>
              <a:t>    port: 8080</a:t>
            </a:r>
          </a:p>
          <a:p>
            <a:pPr>
              <a:lnSpc>
                <a:spcPct val="80000"/>
              </a:lnSpc>
            </a:pPr>
            <a:r>
              <a:rPr lang="en-US" dirty="0">
                <a:solidFill>
                  <a:schemeClr val="tx1">
                    <a:lumMod val="50000"/>
                    <a:lumOff val="50000"/>
                  </a:schemeClr>
                </a:solidFill>
                <a:latin typeface="Montserrat" panose="00000500000000000000" pitchFamily="2" charset="0"/>
              </a:rPr>
              <a:t>  initialDelaySeconds: 15</a:t>
            </a:r>
          </a:p>
          <a:p>
            <a:pPr>
              <a:lnSpc>
                <a:spcPct val="80000"/>
              </a:lnSpc>
            </a:pPr>
            <a:r>
              <a:rPr lang="en-US" dirty="0">
                <a:solidFill>
                  <a:schemeClr val="tx1">
                    <a:lumMod val="50000"/>
                    <a:lumOff val="50000"/>
                  </a:schemeClr>
                </a:solidFill>
                <a:latin typeface="Montserrat" panose="00000500000000000000" pitchFamily="2" charset="0"/>
              </a:rPr>
              <a:t>  periodSeconds: 10</a:t>
            </a:r>
          </a:p>
          <a:p>
            <a:pPr>
              <a:lnSpc>
                <a:spcPct val="80000"/>
              </a:lnSpc>
            </a:pPr>
            <a:r>
              <a:rPr lang="en-US" dirty="0">
                <a:solidFill>
                  <a:schemeClr val="tx1">
                    <a:lumMod val="50000"/>
                    <a:lumOff val="50000"/>
                  </a:schemeClr>
                </a:solidFill>
                <a:latin typeface="Montserrat" panose="00000500000000000000" pitchFamily="2" charset="0"/>
              </a:rPr>
              <a:t>  failureThreshold: 1</a:t>
            </a:r>
            <a:endParaRPr lang="lt-LT" dirty="0">
              <a:solidFill>
                <a:schemeClr val="tx1">
                  <a:lumMod val="50000"/>
                  <a:lumOff val="50000"/>
                </a:schemeClr>
              </a:solidFill>
              <a:latin typeface="Montserrat" panose="00000500000000000000" pitchFamily="2" charset="0"/>
            </a:endParaRPr>
          </a:p>
        </p:txBody>
      </p:sp>
      <p:sp>
        <p:nvSpPr>
          <p:cNvPr id="22" name="TextBox 21">
            <a:extLst>
              <a:ext uri="{FF2B5EF4-FFF2-40B4-BE49-F238E27FC236}">
                <a16:creationId xmlns:a16="http://schemas.microsoft.com/office/drawing/2014/main" id="{DC90C331-0F65-D74F-468D-7D4FC42AE94D}"/>
              </a:ext>
            </a:extLst>
          </p:cNvPr>
          <p:cNvSpPr txBox="1"/>
          <p:nvPr/>
        </p:nvSpPr>
        <p:spPr>
          <a:xfrm>
            <a:off x="2292360" y="56602"/>
            <a:ext cx="6477568" cy="1107996"/>
          </a:xfrm>
          <a:prstGeom prst="rect">
            <a:avLst/>
          </a:prstGeom>
          <a:noFill/>
        </p:spPr>
        <p:txBody>
          <a:bodyPr wrap="square" rtlCol="0">
            <a:spAutoFit/>
          </a:bodyPr>
          <a:lstStyle/>
          <a:p>
            <a:pPr algn="ctr"/>
            <a:r>
              <a:rPr lang="en-US" sz="6600" dirty="0">
                <a:solidFill>
                  <a:srgbClr val="00CDCD"/>
                </a:solidFill>
              </a:rPr>
              <a:t>Liveness Probe</a:t>
            </a:r>
            <a:endParaRPr lang="lt-LT" sz="3200" spc="300" dirty="0">
              <a:latin typeface="Montserrat SemiBold" panose="00000700000000000000" pitchFamily="2" charset="0"/>
            </a:endParaRPr>
          </a:p>
        </p:txBody>
      </p:sp>
      <p:grpSp>
        <p:nvGrpSpPr>
          <p:cNvPr id="38" name="Group 37">
            <a:extLst>
              <a:ext uri="{FF2B5EF4-FFF2-40B4-BE49-F238E27FC236}">
                <a16:creationId xmlns:a16="http://schemas.microsoft.com/office/drawing/2014/main" id="{F60FFB7A-E43F-F6D3-4A1F-AE8A44881DEC}"/>
              </a:ext>
            </a:extLst>
          </p:cNvPr>
          <p:cNvGrpSpPr/>
          <p:nvPr/>
        </p:nvGrpSpPr>
        <p:grpSpPr>
          <a:xfrm>
            <a:off x="6293218" y="1138538"/>
            <a:ext cx="2160000" cy="2687938"/>
            <a:chOff x="3828196" y="1844847"/>
            <a:chExt cx="2160000" cy="2687938"/>
          </a:xfrm>
        </p:grpSpPr>
        <p:pic>
          <p:nvPicPr>
            <p:cNvPr id="39" name="Picture 38" descr="A picture containing text, floor, indoor, wall&#10;&#10;Description automatically generated">
              <a:extLst>
                <a:ext uri="{FF2B5EF4-FFF2-40B4-BE49-F238E27FC236}">
                  <a16:creationId xmlns:a16="http://schemas.microsoft.com/office/drawing/2014/main" id="{89B00432-FC14-9B9B-89E1-8779097DE91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144" t="32333" r="20353" b="14441"/>
            <a:stretch/>
          </p:blipFill>
          <p:spPr bwMode="auto">
            <a:xfrm>
              <a:off x="3828196" y="1844847"/>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sp>
          <p:nvSpPr>
            <p:cNvPr id="40" name="TextBox 39">
              <a:extLst>
                <a:ext uri="{FF2B5EF4-FFF2-40B4-BE49-F238E27FC236}">
                  <a16:creationId xmlns:a16="http://schemas.microsoft.com/office/drawing/2014/main" id="{52142ACF-3CAA-63E6-25F2-BFF057BD4C21}"/>
                </a:ext>
              </a:extLst>
            </p:cNvPr>
            <p:cNvSpPr txBox="1"/>
            <p:nvPr/>
          </p:nvSpPr>
          <p:spPr>
            <a:xfrm>
              <a:off x="3828196" y="4163453"/>
              <a:ext cx="2159999" cy="369332"/>
            </a:xfrm>
            <a:prstGeom prst="rect">
              <a:avLst/>
            </a:prstGeom>
            <a:noFill/>
          </p:spPr>
          <p:txBody>
            <a:bodyPr wrap="square" rtlCol="0">
              <a:spAutoFit/>
            </a:bodyPr>
            <a:lstStyle/>
            <a:p>
              <a:r>
                <a:rPr lang="en-US" spc="300" dirty="0" err="1">
                  <a:solidFill>
                    <a:schemeClr val="bg1"/>
                  </a:solidFill>
                  <a:latin typeface="Montserrat SemiBold" panose="00000700000000000000" pitchFamily="2" charset="0"/>
                </a:rPr>
                <a:t>tcpSocket</a:t>
              </a:r>
              <a:r>
                <a:rPr lang="en-US" spc="300" dirty="0">
                  <a:solidFill>
                    <a:schemeClr val="bg1"/>
                  </a:solidFill>
                  <a:latin typeface="Montserrat SemiBold" panose="00000700000000000000" pitchFamily="2" charset="0"/>
                </a:rPr>
                <a:t>:</a:t>
              </a:r>
              <a:endParaRPr lang="lt-LT" spc="300" dirty="0">
                <a:solidFill>
                  <a:schemeClr val="bg1"/>
                </a:solidFill>
                <a:latin typeface="Montserrat SemiBold" panose="00000700000000000000" pitchFamily="2" charset="0"/>
              </a:endParaRPr>
            </a:p>
          </p:txBody>
        </p:sp>
        <p:sp>
          <p:nvSpPr>
            <p:cNvPr id="41" name="Oval 40">
              <a:extLst>
                <a:ext uri="{FF2B5EF4-FFF2-40B4-BE49-F238E27FC236}">
                  <a16:creationId xmlns:a16="http://schemas.microsoft.com/office/drawing/2014/main" id="{97190C24-D4D3-06DE-3159-7B4AC0E159DB}"/>
                </a:ext>
              </a:extLst>
            </p:cNvPr>
            <p:cNvSpPr/>
            <p:nvPr/>
          </p:nvSpPr>
          <p:spPr>
            <a:xfrm>
              <a:off x="4120813" y="2137464"/>
              <a:ext cx="1574766" cy="15747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42" name="Graphic 41" descr="3d Glasses outline">
              <a:extLst>
                <a:ext uri="{FF2B5EF4-FFF2-40B4-BE49-F238E27FC236}">
                  <a16:creationId xmlns:a16="http://schemas.microsoft.com/office/drawing/2014/main" id="{E3E26BA0-F7B7-16A0-84B5-3B11E892FB6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4480120" y="2496771"/>
              <a:ext cx="856154" cy="856154"/>
            </a:xfrm>
            <a:prstGeom prst="rect">
              <a:avLst/>
            </a:prstGeom>
          </p:spPr>
        </p:pic>
      </p:grpSp>
    </p:spTree>
    <p:extLst>
      <p:ext uri="{BB962C8B-B14F-4D97-AF65-F5344CB8AC3E}">
        <p14:creationId xmlns:p14="http://schemas.microsoft.com/office/powerpoint/2010/main" val="4232201808"/>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par>
                                <p:cTn id="15" presetID="53" presetClass="entr" presetSubtype="16" fill="hold" nodeType="withEffect">
                                  <p:stCondLst>
                                    <p:cond delay="50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ppt_x"/>
                                          </p:val>
                                        </p:tav>
                                        <p:tav tm="100000">
                                          <p:val>
                                            <p:strVal val="#ppt_x"/>
                                          </p:val>
                                        </p:tav>
                                      </p:tavLst>
                                    </p:anim>
                                    <p:anim calcmode="lin" valueType="num">
                                      <p:cBhvr additive="base">
                                        <p:cTn id="2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3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descr="A picture containing text, floor, indoor, wall&#10;&#10;Description automatically generated">
            <a:extLst>
              <a:ext uri="{FF2B5EF4-FFF2-40B4-BE49-F238E27FC236}">
                <a16:creationId xmlns:a16="http://schemas.microsoft.com/office/drawing/2014/main" id="{45D072F8-97CD-4F65-A5C4-9066E2872A6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144" t="32333" r="20353" b="14441"/>
          <a:stretch/>
        </p:blipFill>
        <p:spPr bwMode="auto">
          <a:xfrm>
            <a:off x="6293218" y="1156786"/>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pic>
        <p:nvPicPr>
          <p:cNvPr id="16" name="Picture 15">
            <a:extLst>
              <a:ext uri="{FF2B5EF4-FFF2-40B4-BE49-F238E27FC236}">
                <a16:creationId xmlns:a16="http://schemas.microsoft.com/office/drawing/2014/main" id="{1239D7AB-A6D3-4531-94BB-C22E75A03BF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667" r="16667"/>
          <a:stretch/>
        </p:blipFill>
        <p:spPr bwMode="auto">
          <a:xfrm>
            <a:off x="3738782" y="1156786"/>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sp>
        <p:nvSpPr>
          <p:cNvPr id="13" name="Oval 12">
            <a:extLst>
              <a:ext uri="{FF2B5EF4-FFF2-40B4-BE49-F238E27FC236}">
                <a16:creationId xmlns:a16="http://schemas.microsoft.com/office/drawing/2014/main" id="{4635EA2B-2286-47D2-BA82-603CCAD6E296}"/>
              </a:ext>
            </a:extLst>
          </p:cNvPr>
          <p:cNvSpPr/>
          <p:nvPr/>
        </p:nvSpPr>
        <p:spPr>
          <a:xfrm>
            <a:off x="6293218" y="1156786"/>
            <a:ext cx="2160000" cy="2160000"/>
          </a:xfrm>
          <a:prstGeom prst="ellipse">
            <a:avLst/>
          </a:prstGeom>
          <a:gradFill>
            <a:gsLst>
              <a:gs pos="0">
                <a:srgbClr val="9900FF">
                  <a:alpha val="50000"/>
                </a:srgbClr>
              </a:gs>
              <a:gs pos="100000">
                <a:srgbClr val="FF0066">
                  <a:alpha val="50000"/>
                </a:srgb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17" name="TextBox 16">
            <a:extLst>
              <a:ext uri="{FF2B5EF4-FFF2-40B4-BE49-F238E27FC236}">
                <a16:creationId xmlns:a16="http://schemas.microsoft.com/office/drawing/2014/main" id="{BD7BD58D-FDA7-4DCB-91FB-C03A069BBD8B}"/>
              </a:ext>
            </a:extLst>
          </p:cNvPr>
          <p:cNvSpPr txBox="1"/>
          <p:nvPr/>
        </p:nvSpPr>
        <p:spPr>
          <a:xfrm>
            <a:off x="4186335" y="3579302"/>
            <a:ext cx="1419830" cy="369332"/>
          </a:xfrm>
          <a:prstGeom prst="rect">
            <a:avLst/>
          </a:prstGeom>
          <a:noFill/>
        </p:spPr>
        <p:txBody>
          <a:bodyPr wrap="square" rtlCol="0">
            <a:spAutoFit/>
          </a:bodyPr>
          <a:lstStyle/>
          <a:p>
            <a:r>
              <a:rPr lang="en-US" spc="300" dirty="0">
                <a:solidFill>
                  <a:schemeClr val="bg1"/>
                </a:solidFill>
                <a:latin typeface="Montserrat SemiBold" panose="00000700000000000000" pitchFamily="2" charset="0"/>
              </a:rPr>
              <a:t>exec:</a:t>
            </a:r>
            <a:endParaRPr lang="lt-LT" spc="300" dirty="0">
              <a:solidFill>
                <a:schemeClr val="bg1"/>
              </a:solidFill>
              <a:latin typeface="Montserrat SemiBold" panose="00000700000000000000" pitchFamily="2" charset="0"/>
            </a:endParaRPr>
          </a:p>
        </p:txBody>
      </p:sp>
      <p:sp>
        <p:nvSpPr>
          <p:cNvPr id="20" name="Oval 19">
            <a:extLst>
              <a:ext uri="{FF2B5EF4-FFF2-40B4-BE49-F238E27FC236}">
                <a16:creationId xmlns:a16="http://schemas.microsoft.com/office/drawing/2014/main" id="{F23AD5C2-C437-465D-BE47-7D6F2DBB9945}"/>
              </a:ext>
            </a:extLst>
          </p:cNvPr>
          <p:cNvSpPr/>
          <p:nvPr/>
        </p:nvSpPr>
        <p:spPr>
          <a:xfrm>
            <a:off x="4031399" y="1449403"/>
            <a:ext cx="1574766" cy="15747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21" name="Graphic 20" descr="Camera outline">
            <a:extLst>
              <a:ext uri="{FF2B5EF4-FFF2-40B4-BE49-F238E27FC236}">
                <a16:creationId xmlns:a16="http://schemas.microsoft.com/office/drawing/2014/main" id="{DD79872E-A191-4760-9955-09A33F6D14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4390706" y="1808710"/>
            <a:ext cx="856154" cy="856154"/>
          </a:xfrm>
          <a:prstGeom prst="rect">
            <a:avLst/>
          </a:prstGeom>
        </p:spPr>
      </p:pic>
      <p:sp>
        <p:nvSpPr>
          <p:cNvPr id="25" name="TextBox 24">
            <a:extLst>
              <a:ext uri="{FF2B5EF4-FFF2-40B4-BE49-F238E27FC236}">
                <a16:creationId xmlns:a16="http://schemas.microsoft.com/office/drawing/2014/main" id="{B51B04EE-94DD-42DC-9179-83C4B6BD45DE}"/>
              </a:ext>
            </a:extLst>
          </p:cNvPr>
          <p:cNvSpPr txBox="1"/>
          <p:nvPr/>
        </p:nvSpPr>
        <p:spPr>
          <a:xfrm>
            <a:off x="6585834" y="3579302"/>
            <a:ext cx="1867383" cy="369332"/>
          </a:xfrm>
          <a:prstGeom prst="rect">
            <a:avLst/>
          </a:prstGeom>
          <a:noFill/>
        </p:spPr>
        <p:txBody>
          <a:bodyPr wrap="square" rtlCol="0">
            <a:spAutoFit/>
          </a:bodyPr>
          <a:lstStyle/>
          <a:p>
            <a:r>
              <a:rPr lang="en-US" spc="300" dirty="0" err="1">
                <a:solidFill>
                  <a:schemeClr val="bg1"/>
                </a:solidFill>
                <a:latin typeface="Montserrat SemiBold" panose="00000700000000000000" pitchFamily="2" charset="0"/>
              </a:rPr>
              <a:t>tcpSocket</a:t>
            </a:r>
            <a:r>
              <a:rPr lang="en-US" spc="300" dirty="0">
                <a:solidFill>
                  <a:schemeClr val="bg1"/>
                </a:solidFill>
                <a:latin typeface="Montserrat SemiBold" panose="00000700000000000000" pitchFamily="2" charset="0"/>
              </a:rPr>
              <a:t>:</a:t>
            </a:r>
            <a:endParaRPr lang="lt-LT" spc="300" dirty="0">
              <a:solidFill>
                <a:schemeClr val="bg1"/>
              </a:solidFill>
              <a:latin typeface="Montserrat SemiBold" panose="00000700000000000000" pitchFamily="2" charset="0"/>
            </a:endParaRPr>
          </a:p>
        </p:txBody>
      </p:sp>
      <p:sp>
        <p:nvSpPr>
          <p:cNvPr id="27" name="Oval 26">
            <a:extLst>
              <a:ext uri="{FF2B5EF4-FFF2-40B4-BE49-F238E27FC236}">
                <a16:creationId xmlns:a16="http://schemas.microsoft.com/office/drawing/2014/main" id="{1ECA9F94-3390-4E48-AABB-D55BEF446745}"/>
              </a:ext>
            </a:extLst>
          </p:cNvPr>
          <p:cNvSpPr/>
          <p:nvPr/>
        </p:nvSpPr>
        <p:spPr>
          <a:xfrm>
            <a:off x="6585835" y="1449403"/>
            <a:ext cx="1574766" cy="1574766"/>
          </a:xfrm>
          <a:prstGeom prst="ellipse">
            <a:avLst/>
          </a:prstGeom>
          <a:gradFill>
            <a:gsLst>
              <a:gs pos="0">
                <a:srgbClr val="9900FF"/>
              </a:gs>
              <a:gs pos="100000">
                <a:srgbClr val="FF0066"/>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28" name="Graphic 27" descr="3d Glasses outline">
            <a:extLst>
              <a:ext uri="{FF2B5EF4-FFF2-40B4-BE49-F238E27FC236}">
                <a16:creationId xmlns:a16="http://schemas.microsoft.com/office/drawing/2014/main" id="{16E2F004-7324-4F29-BBE0-A82B72DEBBB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945142" y="1808710"/>
            <a:ext cx="856154" cy="856154"/>
          </a:xfrm>
          <a:prstGeom prst="rect">
            <a:avLst/>
          </a:prstGeom>
        </p:spPr>
      </p:pic>
      <p:pic>
        <p:nvPicPr>
          <p:cNvPr id="30" name="Picture 29">
            <a:extLst>
              <a:ext uri="{FF2B5EF4-FFF2-40B4-BE49-F238E27FC236}">
                <a16:creationId xmlns:a16="http://schemas.microsoft.com/office/drawing/2014/main" id="{723942CD-7F47-44C3-8F73-2B9DCEBB3817}"/>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28039" t="34048" r="22809" b="4512"/>
          <a:stretch/>
        </p:blipFill>
        <p:spPr bwMode="auto">
          <a:xfrm>
            <a:off x="8847653" y="1156786"/>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sp>
        <p:nvSpPr>
          <p:cNvPr id="31" name="TextBox 30">
            <a:extLst>
              <a:ext uri="{FF2B5EF4-FFF2-40B4-BE49-F238E27FC236}">
                <a16:creationId xmlns:a16="http://schemas.microsoft.com/office/drawing/2014/main" id="{56CE8DB2-78D0-4981-9A12-A3E4D8F40EF2}"/>
              </a:ext>
            </a:extLst>
          </p:cNvPr>
          <p:cNvSpPr txBox="1"/>
          <p:nvPr/>
        </p:nvSpPr>
        <p:spPr>
          <a:xfrm>
            <a:off x="9295206" y="3579302"/>
            <a:ext cx="1419830" cy="369332"/>
          </a:xfrm>
          <a:prstGeom prst="rect">
            <a:avLst/>
          </a:prstGeom>
          <a:noFill/>
        </p:spPr>
        <p:txBody>
          <a:bodyPr wrap="square" rtlCol="0">
            <a:spAutoFit/>
          </a:bodyPr>
          <a:lstStyle/>
          <a:p>
            <a:r>
              <a:rPr lang="en-US" spc="300" dirty="0" err="1">
                <a:solidFill>
                  <a:schemeClr val="bg1"/>
                </a:solidFill>
                <a:latin typeface="Montserrat SemiBold" panose="00000700000000000000" pitchFamily="2" charset="0"/>
              </a:rPr>
              <a:t>gRPC</a:t>
            </a:r>
            <a:r>
              <a:rPr lang="en-US" spc="300" dirty="0">
                <a:solidFill>
                  <a:schemeClr val="bg1"/>
                </a:solidFill>
                <a:latin typeface="Montserrat SemiBold" panose="00000700000000000000" pitchFamily="2" charset="0"/>
              </a:rPr>
              <a:t>:</a:t>
            </a:r>
            <a:endParaRPr lang="lt-LT" spc="300" dirty="0">
              <a:solidFill>
                <a:schemeClr val="bg1"/>
              </a:solidFill>
              <a:latin typeface="Montserrat SemiBold" panose="00000700000000000000" pitchFamily="2" charset="0"/>
            </a:endParaRPr>
          </a:p>
        </p:txBody>
      </p:sp>
      <p:sp>
        <p:nvSpPr>
          <p:cNvPr id="33" name="Oval 32">
            <a:extLst>
              <a:ext uri="{FF2B5EF4-FFF2-40B4-BE49-F238E27FC236}">
                <a16:creationId xmlns:a16="http://schemas.microsoft.com/office/drawing/2014/main" id="{5B2831D8-6C37-4515-A91B-D0873ED50279}"/>
              </a:ext>
            </a:extLst>
          </p:cNvPr>
          <p:cNvSpPr/>
          <p:nvPr/>
        </p:nvSpPr>
        <p:spPr>
          <a:xfrm>
            <a:off x="9140270" y="1449403"/>
            <a:ext cx="1574766" cy="15747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34" name="Graphic 33" descr="Artist male outline">
            <a:extLst>
              <a:ext uri="{FF2B5EF4-FFF2-40B4-BE49-F238E27FC236}">
                <a16:creationId xmlns:a16="http://schemas.microsoft.com/office/drawing/2014/main" id="{E5877BA6-8F4E-4ECB-865A-3FEBA8F1951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9499577" y="1808710"/>
            <a:ext cx="856154" cy="856154"/>
          </a:xfrm>
          <a:prstGeom prst="rect">
            <a:avLst/>
          </a:prstGeom>
        </p:spPr>
      </p:pic>
      <p:sp>
        <p:nvSpPr>
          <p:cNvPr id="15" name="TextBox 14">
            <a:extLst>
              <a:ext uri="{FF2B5EF4-FFF2-40B4-BE49-F238E27FC236}">
                <a16:creationId xmlns:a16="http://schemas.microsoft.com/office/drawing/2014/main" id="{8FF6C7E6-E9B3-683C-4253-81D61C4C3F3F}"/>
              </a:ext>
            </a:extLst>
          </p:cNvPr>
          <p:cNvSpPr txBox="1"/>
          <p:nvPr/>
        </p:nvSpPr>
        <p:spPr>
          <a:xfrm>
            <a:off x="6250455" y="3928794"/>
            <a:ext cx="3352786" cy="1867306"/>
          </a:xfrm>
          <a:prstGeom prst="rect">
            <a:avLst/>
          </a:prstGeom>
          <a:noFill/>
        </p:spPr>
        <p:txBody>
          <a:bodyPr wrap="square" rtlCol="0">
            <a:spAutoFit/>
          </a:bodyPr>
          <a:lstStyle/>
          <a:p>
            <a:pPr>
              <a:lnSpc>
                <a:spcPct val="80000"/>
              </a:lnSpc>
            </a:pPr>
            <a:r>
              <a:rPr lang="en-US" sz="2400" dirty="0">
                <a:solidFill>
                  <a:srgbClr val="00CDCD"/>
                </a:solidFill>
              </a:rPr>
              <a:t>livenessProbe:</a:t>
            </a:r>
          </a:p>
          <a:p>
            <a:pPr>
              <a:lnSpc>
                <a:spcPct val="80000"/>
              </a:lnSpc>
            </a:pPr>
            <a:r>
              <a:rPr lang="en-US" sz="2400" dirty="0">
                <a:solidFill>
                  <a:srgbClr val="00CDCD"/>
                </a:solidFill>
              </a:rPr>
              <a:t>  </a:t>
            </a:r>
            <a:r>
              <a:rPr lang="en-US" sz="2400" dirty="0" err="1">
                <a:solidFill>
                  <a:srgbClr val="00CDCD"/>
                </a:solidFill>
              </a:rPr>
              <a:t>tcpSocket</a:t>
            </a:r>
            <a:r>
              <a:rPr lang="en-US" sz="2400" dirty="0">
                <a:solidFill>
                  <a:srgbClr val="00CDCD"/>
                </a:solidFill>
              </a:rPr>
              <a:t>:</a:t>
            </a:r>
          </a:p>
          <a:p>
            <a:pPr>
              <a:lnSpc>
                <a:spcPct val="80000"/>
              </a:lnSpc>
            </a:pPr>
            <a:r>
              <a:rPr lang="en-US" sz="2400" dirty="0">
                <a:solidFill>
                  <a:srgbClr val="00CDCD"/>
                </a:solidFill>
              </a:rPr>
              <a:t>    port: 8080</a:t>
            </a:r>
          </a:p>
          <a:p>
            <a:pPr>
              <a:lnSpc>
                <a:spcPct val="80000"/>
              </a:lnSpc>
            </a:pPr>
            <a:r>
              <a:rPr lang="en-US" sz="2400" dirty="0">
                <a:solidFill>
                  <a:srgbClr val="00CDCD"/>
                </a:solidFill>
              </a:rPr>
              <a:t>  initialDelaySeconds: 15</a:t>
            </a:r>
          </a:p>
          <a:p>
            <a:pPr>
              <a:lnSpc>
                <a:spcPct val="80000"/>
              </a:lnSpc>
            </a:pPr>
            <a:r>
              <a:rPr lang="en-US" sz="2400" dirty="0">
                <a:solidFill>
                  <a:srgbClr val="00CDCD"/>
                </a:solidFill>
              </a:rPr>
              <a:t>  periodSeconds: 10</a:t>
            </a:r>
          </a:p>
          <a:p>
            <a:pPr>
              <a:lnSpc>
                <a:spcPct val="80000"/>
              </a:lnSpc>
            </a:pPr>
            <a:r>
              <a:rPr lang="en-US" sz="2400" dirty="0">
                <a:solidFill>
                  <a:srgbClr val="00CDCD"/>
                </a:solidFill>
              </a:rPr>
              <a:t>  failureThreshold: 1</a:t>
            </a:r>
            <a:endParaRPr lang="lt-LT" sz="2400" dirty="0">
              <a:solidFill>
                <a:srgbClr val="00CDCD"/>
              </a:solidFill>
            </a:endParaRPr>
          </a:p>
        </p:txBody>
      </p:sp>
      <p:sp>
        <p:nvSpPr>
          <p:cNvPr id="19" name="TextBox 18">
            <a:extLst>
              <a:ext uri="{FF2B5EF4-FFF2-40B4-BE49-F238E27FC236}">
                <a16:creationId xmlns:a16="http://schemas.microsoft.com/office/drawing/2014/main" id="{DE5F6A1F-67E5-89B4-EF9D-7969827722F6}"/>
              </a:ext>
            </a:extLst>
          </p:cNvPr>
          <p:cNvSpPr txBox="1"/>
          <p:nvPr/>
        </p:nvSpPr>
        <p:spPr>
          <a:xfrm>
            <a:off x="440126" y="3928794"/>
            <a:ext cx="2904220" cy="1645194"/>
          </a:xfrm>
          <a:prstGeom prst="rect">
            <a:avLst/>
          </a:prstGeom>
          <a:noFill/>
        </p:spPr>
        <p:txBody>
          <a:bodyPr wrap="square" rtlCol="0">
            <a:spAutoFit/>
          </a:bodyPr>
          <a:lstStyle/>
          <a:p>
            <a:pPr>
              <a:lnSpc>
                <a:spcPct val="80000"/>
              </a:lnSpc>
            </a:pPr>
            <a:r>
              <a:rPr lang="en-US" dirty="0">
                <a:solidFill>
                  <a:schemeClr val="tx1">
                    <a:lumMod val="50000"/>
                    <a:lumOff val="50000"/>
                  </a:schemeClr>
                </a:solidFill>
                <a:latin typeface="Montserrat" panose="00000500000000000000" pitchFamily="2" charset="0"/>
              </a:rPr>
              <a:t>livenessProbe:</a:t>
            </a:r>
          </a:p>
          <a:p>
            <a:pPr>
              <a:lnSpc>
                <a:spcPct val="80000"/>
              </a:lnSpc>
            </a:pPr>
            <a:r>
              <a:rPr lang="en-US" dirty="0">
                <a:solidFill>
                  <a:schemeClr val="tx1">
                    <a:lumMod val="50000"/>
                    <a:lumOff val="50000"/>
                  </a:schemeClr>
                </a:solidFill>
                <a:latin typeface="Montserrat" panose="00000500000000000000" pitchFamily="2" charset="0"/>
              </a:rPr>
              <a:t>  httpGet:</a:t>
            </a:r>
          </a:p>
          <a:p>
            <a:pPr>
              <a:lnSpc>
                <a:spcPct val="80000"/>
              </a:lnSpc>
            </a:pPr>
            <a:r>
              <a:rPr lang="en-US" dirty="0">
                <a:solidFill>
                  <a:schemeClr val="tx1">
                    <a:lumMod val="50000"/>
                    <a:lumOff val="50000"/>
                  </a:schemeClr>
                </a:solidFill>
                <a:latin typeface="Montserrat" panose="00000500000000000000" pitchFamily="2" charset="0"/>
              </a:rPr>
              <a:t>    path: /healthz</a:t>
            </a:r>
          </a:p>
          <a:p>
            <a:pPr>
              <a:lnSpc>
                <a:spcPct val="80000"/>
              </a:lnSpc>
            </a:pPr>
            <a:r>
              <a:rPr lang="en-US" dirty="0">
                <a:solidFill>
                  <a:schemeClr val="tx1">
                    <a:lumMod val="50000"/>
                    <a:lumOff val="50000"/>
                  </a:schemeClr>
                </a:solidFill>
                <a:latin typeface="Montserrat" panose="00000500000000000000" pitchFamily="2" charset="0"/>
              </a:rPr>
              <a:t>    port: 8080</a:t>
            </a:r>
          </a:p>
          <a:p>
            <a:pPr>
              <a:lnSpc>
                <a:spcPct val="80000"/>
              </a:lnSpc>
            </a:pPr>
            <a:r>
              <a:rPr lang="en-US" dirty="0">
                <a:solidFill>
                  <a:schemeClr val="tx1">
                    <a:lumMod val="50000"/>
                    <a:lumOff val="50000"/>
                  </a:schemeClr>
                </a:solidFill>
                <a:latin typeface="Montserrat" panose="00000500000000000000" pitchFamily="2" charset="0"/>
              </a:rPr>
              <a:t>  initialDelaySeconds: 15</a:t>
            </a:r>
          </a:p>
          <a:p>
            <a:pPr>
              <a:lnSpc>
                <a:spcPct val="80000"/>
              </a:lnSpc>
            </a:pPr>
            <a:r>
              <a:rPr lang="en-US" dirty="0">
                <a:solidFill>
                  <a:schemeClr val="tx1">
                    <a:lumMod val="50000"/>
                    <a:lumOff val="50000"/>
                  </a:schemeClr>
                </a:solidFill>
                <a:latin typeface="Montserrat" panose="00000500000000000000" pitchFamily="2" charset="0"/>
              </a:rPr>
              <a:t>  periodSeconds: 10</a:t>
            </a:r>
          </a:p>
          <a:p>
            <a:pPr>
              <a:lnSpc>
                <a:spcPct val="80000"/>
              </a:lnSpc>
            </a:pPr>
            <a:r>
              <a:rPr lang="en-US" dirty="0">
                <a:solidFill>
                  <a:schemeClr val="tx1">
                    <a:lumMod val="50000"/>
                    <a:lumOff val="50000"/>
                  </a:schemeClr>
                </a:solidFill>
                <a:latin typeface="Montserrat" panose="00000500000000000000" pitchFamily="2" charset="0"/>
              </a:rPr>
              <a:t>  failureThreshold: 1</a:t>
            </a:r>
            <a:endParaRPr lang="lt-LT" dirty="0">
              <a:solidFill>
                <a:schemeClr val="tx1">
                  <a:lumMod val="50000"/>
                  <a:lumOff val="50000"/>
                </a:schemeClr>
              </a:solidFill>
              <a:latin typeface="Montserrat" panose="00000500000000000000" pitchFamily="2" charset="0"/>
            </a:endParaRPr>
          </a:p>
        </p:txBody>
      </p:sp>
      <p:sp>
        <p:nvSpPr>
          <p:cNvPr id="23" name="TextBox 22">
            <a:extLst>
              <a:ext uri="{FF2B5EF4-FFF2-40B4-BE49-F238E27FC236}">
                <a16:creationId xmlns:a16="http://schemas.microsoft.com/office/drawing/2014/main" id="{8AC8863E-A5FB-8A77-F50B-5D5082649A8B}"/>
              </a:ext>
            </a:extLst>
          </p:cNvPr>
          <p:cNvSpPr txBox="1"/>
          <p:nvPr/>
        </p:nvSpPr>
        <p:spPr>
          <a:xfrm>
            <a:off x="3287050" y="3912971"/>
            <a:ext cx="3298785" cy="1866793"/>
          </a:xfrm>
          <a:prstGeom prst="rect">
            <a:avLst/>
          </a:prstGeom>
          <a:noFill/>
        </p:spPr>
        <p:txBody>
          <a:bodyPr wrap="square" rtlCol="0">
            <a:spAutoFit/>
          </a:bodyPr>
          <a:lstStyle/>
          <a:p>
            <a:pPr>
              <a:lnSpc>
                <a:spcPct val="80000"/>
              </a:lnSpc>
            </a:pPr>
            <a:r>
              <a:rPr lang="en-US" dirty="0">
                <a:solidFill>
                  <a:schemeClr val="tx1">
                    <a:lumMod val="50000"/>
                    <a:lumOff val="50000"/>
                  </a:schemeClr>
                </a:solidFill>
                <a:latin typeface="Montserrat" panose="00000500000000000000" pitchFamily="2" charset="0"/>
              </a:rPr>
              <a:t>livenessProbe:</a:t>
            </a:r>
          </a:p>
          <a:p>
            <a:pPr>
              <a:lnSpc>
                <a:spcPct val="80000"/>
              </a:lnSpc>
            </a:pPr>
            <a:r>
              <a:rPr lang="en-US" dirty="0">
                <a:solidFill>
                  <a:schemeClr val="tx1">
                    <a:lumMod val="50000"/>
                    <a:lumOff val="50000"/>
                  </a:schemeClr>
                </a:solidFill>
                <a:latin typeface="Montserrat" panose="00000500000000000000" pitchFamily="2" charset="0"/>
              </a:rPr>
              <a:t>  exec:</a:t>
            </a:r>
          </a:p>
          <a:p>
            <a:pPr>
              <a:lnSpc>
                <a:spcPct val="80000"/>
              </a:lnSpc>
            </a:pPr>
            <a:r>
              <a:rPr lang="en-US" dirty="0">
                <a:solidFill>
                  <a:schemeClr val="tx1">
                    <a:lumMod val="50000"/>
                    <a:lumOff val="50000"/>
                  </a:schemeClr>
                </a:solidFill>
                <a:latin typeface="Montserrat" panose="00000500000000000000" pitchFamily="2" charset="0"/>
              </a:rPr>
              <a:t>    command:</a:t>
            </a:r>
          </a:p>
          <a:p>
            <a:pPr>
              <a:lnSpc>
                <a:spcPct val="80000"/>
              </a:lnSpc>
            </a:pPr>
            <a:r>
              <a:rPr lang="en-US" dirty="0">
                <a:solidFill>
                  <a:schemeClr val="tx1">
                    <a:lumMod val="50000"/>
                    <a:lumOff val="50000"/>
                  </a:schemeClr>
                </a:solidFill>
                <a:latin typeface="Montserrat" panose="00000500000000000000" pitchFamily="2" charset="0"/>
              </a:rPr>
              <a:t>    - cat</a:t>
            </a:r>
          </a:p>
          <a:p>
            <a:pPr>
              <a:lnSpc>
                <a:spcPct val="80000"/>
              </a:lnSpc>
            </a:pPr>
            <a:r>
              <a:rPr lang="en-US" dirty="0">
                <a:solidFill>
                  <a:schemeClr val="tx1">
                    <a:lumMod val="50000"/>
                    <a:lumOff val="50000"/>
                  </a:schemeClr>
                </a:solidFill>
                <a:latin typeface="Montserrat" panose="00000500000000000000" pitchFamily="2" charset="0"/>
              </a:rPr>
              <a:t>    - /</a:t>
            </a:r>
            <a:r>
              <a:rPr lang="en-US" dirty="0" err="1">
                <a:solidFill>
                  <a:schemeClr val="tx1">
                    <a:lumMod val="50000"/>
                    <a:lumOff val="50000"/>
                  </a:schemeClr>
                </a:solidFill>
                <a:latin typeface="Montserrat" panose="00000500000000000000" pitchFamily="2" charset="0"/>
              </a:rPr>
              <a:t>tmp</a:t>
            </a:r>
            <a:r>
              <a:rPr lang="en-US" dirty="0">
                <a:solidFill>
                  <a:schemeClr val="tx1">
                    <a:lumMod val="50000"/>
                    <a:lumOff val="50000"/>
                  </a:schemeClr>
                </a:solidFill>
                <a:latin typeface="Montserrat" panose="00000500000000000000" pitchFamily="2" charset="0"/>
              </a:rPr>
              <a:t>/healthy</a:t>
            </a:r>
          </a:p>
          <a:p>
            <a:pPr>
              <a:lnSpc>
                <a:spcPct val="80000"/>
              </a:lnSpc>
            </a:pPr>
            <a:r>
              <a:rPr lang="en-US" dirty="0">
                <a:solidFill>
                  <a:schemeClr val="tx1">
                    <a:lumMod val="50000"/>
                    <a:lumOff val="50000"/>
                  </a:schemeClr>
                </a:solidFill>
                <a:latin typeface="Montserrat" panose="00000500000000000000" pitchFamily="2" charset="0"/>
              </a:rPr>
              <a:t>  initialDelaySeconds: 5</a:t>
            </a:r>
          </a:p>
          <a:p>
            <a:pPr>
              <a:lnSpc>
                <a:spcPct val="80000"/>
              </a:lnSpc>
            </a:pPr>
            <a:r>
              <a:rPr lang="en-US" dirty="0">
                <a:solidFill>
                  <a:schemeClr val="tx1">
                    <a:lumMod val="50000"/>
                    <a:lumOff val="50000"/>
                  </a:schemeClr>
                </a:solidFill>
                <a:latin typeface="Montserrat" panose="00000500000000000000" pitchFamily="2" charset="0"/>
              </a:rPr>
              <a:t>  periodSeconds: 5</a:t>
            </a:r>
          </a:p>
          <a:p>
            <a:pPr>
              <a:lnSpc>
                <a:spcPct val="80000"/>
              </a:lnSpc>
            </a:pPr>
            <a:r>
              <a:rPr lang="en-US" dirty="0">
                <a:solidFill>
                  <a:schemeClr val="tx1">
                    <a:lumMod val="50000"/>
                    <a:lumOff val="50000"/>
                  </a:schemeClr>
                </a:solidFill>
                <a:latin typeface="Montserrat" panose="00000500000000000000" pitchFamily="2" charset="0"/>
              </a:rPr>
              <a:t>  failureThreshold: 1</a:t>
            </a:r>
            <a:endParaRPr lang="lt-LT" dirty="0">
              <a:solidFill>
                <a:schemeClr val="tx1">
                  <a:lumMod val="50000"/>
                  <a:lumOff val="50000"/>
                </a:schemeClr>
              </a:solidFill>
              <a:latin typeface="Montserrat" panose="00000500000000000000" pitchFamily="2" charset="0"/>
            </a:endParaRPr>
          </a:p>
        </p:txBody>
      </p:sp>
      <p:sp>
        <p:nvSpPr>
          <p:cNvPr id="29" name="TextBox 28">
            <a:extLst>
              <a:ext uri="{FF2B5EF4-FFF2-40B4-BE49-F238E27FC236}">
                <a16:creationId xmlns:a16="http://schemas.microsoft.com/office/drawing/2014/main" id="{819C0420-6BE1-64B7-6831-6C690AE4AFEF}"/>
              </a:ext>
            </a:extLst>
          </p:cNvPr>
          <p:cNvSpPr txBox="1"/>
          <p:nvPr/>
        </p:nvSpPr>
        <p:spPr>
          <a:xfrm>
            <a:off x="2292360" y="56602"/>
            <a:ext cx="6477568" cy="1107996"/>
          </a:xfrm>
          <a:prstGeom prst="rect">
            <a:avLst/>
          </a:prstGeom>
          <a:noFill/>
        </p:spPr>
        <p:txBody>
          <a:bodyPr wrap="square" rtlCol="0">
            <a:spAutoFit/>
          </a:bodyPr>
          <a:lstStyle/>
          <a:p>
            <a:pPr algn="ctr"/>
            <a:r>
              <a:rPr lang="en-US" sz="6600" dirty="0">
                <a:solidFill>
                  <a:srgbClr val="00CDCD"/>
                </a:solidFill>
              </a:rPr>
              <a:t>Liveness Probe</a:t>
            </a:r>
            <a:endParaRPr lang="lt-LT" sz="3200" spc="300" dirty="0">
              <a:latin typeface="Montserrat SemiBold" panose="00000700000000000000" pitchFamily="2" charset="0"/>
            </a:endParaRPr>
          </a:p>
        </p:txBody>
      </p:sp>
      <p:pic>
        <p:nvPicPr>
          <p:cNvPr id="35" name="Picture 34" descr="A picture containing text, floor, indoor, wall&#10;&#10;Description automatically generated">
            <a:extLst>
              <a:ext uri="{FF2B5EF4-FFF2-40B4-BE49-F238E27FC236}">
                <a16:creationId xmlns:a16="http://schemas.microsoft.com/office/drawing/2014/main" id="{F44C63EF-FE2C-F927-BC0B-CF7E36758A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144" t="32333" r="20353" b="14441"/>
          <a:stretch/>
        </p:blipFill>
        <p:spPr bwMode="auto">
          <a:xfrm>
            <a:off x="1184346" y="1141905"/>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sp>
        <p:nvSpPr>
          <p:cNvPr id="36" name="TextBox 35">
            <a:extLst>
              <a:ext uri="{FF2B5EF4-FFF2-40B4-BE49-F238E27FC236}">
                <a16:creationId xmlns:a16="http://schemas.microsoft.com/office/drawing/2014/main" id="{EB2EB106-EAC1-BFB2-C09C-22CDC937FEFC}"/>
              </a:ext>
            </a:extLst>
          </p:cNvPr>
          <p:cNvSpPr txBox="1"/>
          <p:nvPr/>
        </p:nvSpPr>
        <p:spPr>
          <a:xfrm>
            <a:off x="990593" y="3492023"/>
            <a:ext cx="1558110" cy="369332"/>
          </a:xfrm>
          <a:prstGeom prst="rect">
            <a:avLst/>
          </a:prstGeom>
          <a:noFill/>
        </p:spPr>
        <p:txBody>
          <a:bodyPr wrap="square" rtlCol="0">
            <a:spAutoFit/>
          </a:bodyPr>
          <a:lstStyle/>
          <a:p>
            <a:r>
              <a:rPr lang="en-US" spc="300" dirty="0">
                <a:solidFill>
                  <a:schemeClr val="bg1"/>
                </a:solidFill>
                <a:latin typeface="Montserrat SemiBold" panose="00000700000000000000" pitchFamily="2" charset="0"/>
              </a:rPr>
              <a:t>httpGet:</a:t>
            </a:r>
            <a:endParaRPr lang="lt-LT" spc="300" dirty="0">
              <a:solidFill>
                <a:schemeClr val="bg1"/>
              </a:solidFill>
              <a:latin typeface="Montserrat SemiBold" panose="00000700000000000000" pitchFamily="2" charset="0"/>
            </a:endParaRPr>
          </a:p>
        </p:txBody>
      </p:sp>
      <p:sp>
        <p:nvSpPr>
          <p:cNvPr id="37" name="Oval 36">
            <a:extLst>
              <a:ext uri="{FF2B5EF4-FFF2-40B4-BE49-F238E27FC236}">
                <a16:creationId xmlns:a16="http://schemas.microsoft.com/office/drawing/2014/main" id="{BEEFD5B8-7190-06BE-42ED-40E4898045CF}"/>
              </a:ext>
            </a:extLst>
          </p:cNvPr>
          <p:cNvSpPr/>
          <p:nvPr/>
        </p:nvSpPr>
        <p:spPr>
          <a:xfrm>
            <a:off x="1476963" y="1434522"/>
            <a:ext cx="1574766" cy="15747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38" name="Graphic 37" descr="Lightbulb outline">
            <a:extLst>
              <a:ext uri="{FF2B5EF4-FFF2-40B4-BE49-F238E27FC236}">
                <a16:creationId xmlns:a16="http://schemas.microsoft.com/office/drawing/2014/main" id="{F482D999-A659-6CAD-5B72-8E11BD1C529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1836270" y="1793829"/>
            <a:ext cx="856154" cy="856154"/>
          </a:xfrm>
          <a:prstGeom prst="rect">
            <a:avLst/>
          </a:prstGeom>
        </p:spPr>
      </p:pic>
    </p:spTree>
    <p:extLst>
      <p:ext uri="{BB962C8B-B14F-4D97-AF65-F5344CB8AC3E}">
        <p14:creationId xmlns:p14="http://schemas.microsoft.com/office/powerpoint/2010/main" val="366425826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500"/>
                                  </p:stCondLst>
                                  <p:childTnLst>
                                    <p:set>
                                      <p:cBhvr>
                                        <p:cTn id="6" dur="1" fill="hold">
                                          <p:stCondLst>
                                            <p:cond delay="0"/>
                                          </p:stCondLst>
                                        </p:cTn>
                                        <p:tgtEl>
                                          <p:spTgt spid="28"/>
                                        </p:tgtEl>
                                        <p:attrNameLst>
                                          <p:attrName>style.visibility</p:attrName>
                                        </p:attrNameLst>
                                      </p:cBhvr>
                                      <p:to>
                                        <p:strVal val="visible"/>
                                      </p:to>
                                    </p:set>
                                    <p:anim calcmode="lin" valueType="num">
                                      <p:cBhvr>
                                        <p:cTn id="7" dur="500" fill="hold"/>
                                        <p:tgtEl>
                                          <p:spTgt spid="28"/>
                                        </p:tgtEl>
                                        <p:attrNameLst>
                                          <p:attrName>ppt_w</p:attrName>
                                        </p:attrNameLst>
                                      </p:cBhvr>
                                      <p:tavLst>
                                        <p:tav tm="0">
                                          <p:val>
                                            <p:fltVal val="0"/>
                                          </p:val>
                                        </p:tav>
                                        <p:tav tm="100000">
                                          <p:val>
                                            <p:strVal val="#ppt_w"/>
                                          </p:val>
                                        </p:tav>
                                      </p:tavLst>
                                    </p:anim>
                                    <p:anim calcmode="lin" valueType="num">
                                      <p:cBhvr>
                                        <p:cTn id="8" dur="500" fill="hold"/>
                                        <p:tgtEl>
                                          <p:spTgt spid="28"/>
                                        </p:tgtEl>
                                        <p:attrNameLst>
                                          <p:attrName>ppt_h</p:attrName>
                                        </p:attrNameLst>
                                      </p:cBhvr>
                                      <p:tavLst>
                                        <p:tav tm="0">
                                          <p:val>
                                            <p:fltVal val="0"/>
                                          </p:val>
                                        </p:tav>
                                        <p:tav tm="100000">
                                          <p:val>
                                            <p:strVal val="#ppt_h"/>
                                          </p:val>
                                        </p:tav>
                                      </p:tavLst>
                                    </p:anim>
                                    <p:animEffect transition="in" filter="fade">
                                      <p:cBhvr>
                                        <p:cTn id="9" dur="500"/>
                                        <p:tgtEl>
                                          <p:spTgt spid="28"/>
                                        </p:tgtEl>
                                      </p:cBhvr>
                                    </p:animEffect>
                                  </p:childTnLst>
                                </p:cTn>
                              </p:par>
                              <p:par>
                                <p:cTn id="10" presetID="53" presetClass="entr" presetSubtype="16" fill="hold" grpId="0" nodeType="withEffect">
                                  <p:stCondLst>
                                    <p:cond delay="500"/>
                                  </p:stCondLst>
                                  <p:childTnLst>
                                    <p:set>
                                      <p:cBhvr>
                                        <p:cTn id="11" dur="1" fill="hold">
                                          <p:stCondLst>
                                            <p:cond delay="0"/>
                                          </p:stCondLst>
                                        </p:cTn>
                                        <p:tgtEl>
                                          <p:spTgt spid="33"/>
                                        </p:tgtEl>
                                        <p:attrNameLst>
                                          <p:attrName>style.visibility</p:attrName>
                                        </p:attrNameLst>
                                      </p:cBhvr>
                                      <p:to>
                                        <p:strVal val="visible"/>
                                      </p:to>
                                    </p:set>
                                    <p:anim calcmode="lin" valueType="num">
                                      <p:cBhvr>
                                        <p:cTn id="12" dur="500" fill="hold"/>
                                        <p:tgtEl>
                                          <p:spTgt spid="33"/>
                                        </p:tgtEl>
                                        <p:attrNameLst>
                                          <p:attrName>ppt_w</p:attrName>
                                        </p:attrNameLst>
                                      </p:cBhvr>
                                      <p:tavLst>
                                        <p:tav tm="0">
                                          <p:val>
                                            <p:fltVal val="0"/>
                                          </p:val>
                                        </p:tav>
                                        <p:tav tm="100000">
                                          <p:val>
                                            <p:strVal val="#ppt_w"/>
                                          </p:val>
                                        </p:tav>
                                      </p:tavLst>
                                    </p:anim>
                                    <p:anim calcmode="lin" valueType="num">
                                      <p:cBhvr>
                                        <p:cTn id="13" dur="500" fill="hold"/>
                                        <p:tgtEl>
                                          <p:spTgt spid="33"/>
                                        </p:tgtEl>
                                        <p:attrNameLst>
                                          <p:attrName>ppt_h</p:attrName>
                                        </p:attrNameLst>
                                      </p:cBhvr>
                                      <p:tavLst>
                                        <p:tav tm="0">
                                          <p:val>
                                            <p:fltVal val="0"/>
                                          </p:val>
                                        </p:tav>
                                        <p:tav tm="100000">
                                          <p:val>
                                            <p:strVal val="#ppt_h"/>
                                          </p:val>
                                        </p:tav>
                                      </p:tavLst>
                                    </p:anim>
                                    <p:animEffect transition="in" filter="fade">
                                      <p:cBhvr>
                                        <p:cTn id="14" dur="500"/>
                                        <p:tgtEl>
                                          <p:spTgt spid="33"/>
                                        </p:tgtEl>
                                      </p:cBhvr>
                                    </p:animEffect>
                                  </p:childTnLst>
                                </p:cTn>
                              </p:par>
                              <p:par>
                                <p:cTn id="15" presetID="53" presetClass="entr" presetSubtype="16" fill="hold" nodeType="withEffect">
                                  <p:stCondLst>
                                    <p:cond delay="500"/>
                                  </p:stCondLst>
                                  <p:childTnLst>
                                    <p:set>
                                      <p:cBhvr>
                                        <p:cTn id="16" dur="1" fill="hold">
                                          <p:stCondLst>
                                            <p:cond delay="0"/>
                                          </p:stCondLst>
                                        </p:cTn>
                                        <p:tgtEl>
                                          <p:spTgt spid="30"/>
                                        </p:tgtEl>
                                        <p:attrNameLst>
                                          <p:attrName>style.visibility</p:attrName>
                                        </p:attrNameLst>
                                      </p:cBhvr>
                                      <p:to>
                                        <p:strVal val="visible"/>
                                      </p:to>
                                    </p:set>
                                    <p:anim calcmode="lin" valueType="num">
                                      <p:cBhvr>
                                        <p:cTn id="17" dur="500" fill="hold"/>
                                        <p:tgtEl>
                                          <p:spTgt spid="30"/>
                                        </p:tgtEl>
                                        <p:attrNameLst>
                                          <p:attrName>ppt_w</p:attrName>
                                        </p:attrNameLst>
                                      </p:cBhvr>
                                      <p:tavLst>
                                        <p:tav tm="0">
                                          <p:val>
                                            <p:fltVal val="0"/>
                                          </p:val>
                                        </p:tav>
                                        <p:tav tm="100000">
                                          <p:val>
                                            <p:strVal val="#ppt_w"/>
                                          </p:val>
                                        </p:tav>
                                      </p:tavLst>
                                    </p:anim>
                                    <p:anim calcmode="lin" valueType="num">
                                      <p:cBhvr>
                                        <p:cTn id="18" dur="500" fill="hold"/>
                                        <p:tgtEl>
                                          <p:spTgt spid="30"/>
                                        </p:tgtEl>
                                        <p:attrNameLst>
                                          <p:attrName>ppt_h</p:attrName>
                                        </p:attrNameLst>
                                      </p:cBhvr>
                                      <p:tavLst>
                                        <p:tav tm="0">
                                          <p:val>
                                            <p:fltVal val="0"/>
                                          </p:val>
                                        </p:tav>
                                        <p:tav tm="100000">
                                          <p:val>
                                            <p:strVal val="#ppt_h"/>
                                          </p:val>
                                        </p:tav>
                                      </p:tavLst>
                                    </p:anim>
                                    <p:animEffect transition="in" filter="fade">
                                      <p:cBhvr>
                                        <p:cTn id="19" dur="500"/>
                                        <p:tgtEl>
                                          <p:spTgt spid="30"/>
                                        </p:tgtEl>
                                      </p:cBhvr>
                                    </p:animEffect>
                                  </p:childTnLst>
                                </p:cTn>
                              </p:par>
                              <p:par>
                                <p:cTn id="20" presetID="53" presetClass="entr" presetSubtype="16" fill="hold" grpId="0" nodeType="withEffect">
                                  <p:stCondLst>
                                    <p:cond delay="500"/>
                                  </p:stCondLst>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ppt_w</p:attrName>
                                        </p:attrNameLst>
                                      </p:cBhvr>
                                      <p:tavLst>
                                        <p:tav tm="0">
                                          <p:val>
                                            <p:fltVal val="0"/>
                                          </p:val>
                                        </p:tav>
                                        <p:tav tm="100000">
                                          <p:val>
                                            <p:strVal val="#ppt_w"/>
                                          </p:val>
                                        </p:tav>
                                      </p:tavLst>
                                    </p:anim>
                                    <p:anim calcmode="lin" valueType="num">
                                      <p:cBhvr>
                                        <p:cTn id="23" dur="500" fill="hold"/>
                                        <p:tgtEl>
                                          <p:spTgt spid="13"/>
                                        </p:tgtEl>
                                        <p:attrNameLst>
                                          <p:attrName>ppt_h</p:attrName>
                                        </p:attrNameLst>
                                      </p:cBhvr>
                                      <p:tavLst>
                                        <p:tav tm="0">
                                          <p:val>
                                            <p:fltVal val="0"/>
                                          </p:val>
                                        </p:tav>
                                        <p:tav tm="100000">
                                          <p:val>
                                            <p:strVal val="#ppt_h"/>
                                          </p:val>
                                        </p:tav>
                                      </p:tavLst>
                                    </p:anim>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1000"/>
                                        <p:tgtEl>
                                          <p:spTgt spid="15"/>
                                        </p:tgtEl>
                                      </p:cBhvr>
                                    </p:animEffect>
                                    <p:anim calcmode="lin" valueType="num">
                                      <p:cBhvr>
                                        <p:cTn id="30" dur="1000" fill="hold"/>
                                        <p:tgtEl>
                                          <p:spTgt spid="15"/>
                                        </p:tgtEl>
                                        <p:attrNameLst>
                                          <p:attrName>ppt_x</p:attrName>
                                        </p:attrNameLst>
                                      </p:cBhvr>
                                      <p:tavLst>
                                        <p:tav tm="0">
                                          <p:val>
                                            <p:strVal val="#ppt_x"/>
                                          </p:val>
                                        </p:tav>
                                        <p:tav tm="100000">
                                          <p:val>
                                            <p:strVal val="#ppt_x"/>
                                          </p:val>
                                        </p:tav>
                                      </p:tavLst>
                                    </p:anim>
                                    <p:anim calcmode="lin" valueType="num">
                                      <p:cBhvr>
                                        <p:cTn id="3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3" grpId="0" animBg="1"/>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23942CD-7F47-44C3-8F73-2B9DCEBB38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39" t="34048" r="22809" b="4512"/>
          <a:stretch/>
        </p:blipFill>
        <p:spPr bwMode="auto">
          <a:xfrm>
            <a:off x="8847653" y="1136010"/>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pic>
        <p:nvPicPr>
          <p:cNvPr id="24" name="Picture 23" descr="A picture containing text, floor, indoor, wall&#10;&#10;Description automatically generated">
            <a:extLst>
              <a:ext uri="{FF2B5EF4-FFF2-40B4-BE49-F238E27FC236}">
                <a16:creationId xmlns:a16="http://schemas.microsoft.com/office/drawing/2014/main" id="{45D072F8-97CD-4F65-A5C4-9066E2872A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144" t="32333" r="20353" b="14441"/>
          <a:stretch/>
        </p:blipFill>
        <p:spPr bwMode="auto">
          <a:xfrm>
            <a:off x="6293218" y="1136010"/>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pic>
        <p:nvPicPr>
          <p:cNvPr id="16" name="Picture 15">
            <a:extLst>
              <a:ext uri="{FF2B5EF4-FFF2-40B4-BE49-F238E27FC236}">
                <a16:creationId xmlns:a16="http://schemas.microsoft.com/office/drawing/2014/main" id="{1239D7AB-A6D3-4531-94BB-C22E75A03B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667" r="16667"/>
          <a:stretch/>
        </p:blipFill>
        <p:spPr bwMode="auto">
          <a:xfrm>
            <a:off x="3738782" y="1136010"/>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pic>
        <p:nvPicPr>
          <p:cNvPr id="12" name="Picture 11" descr="A picture containing text, floor, indoor, wall&#10;&#10;Description automatically generated">
            <a:extLst>
              <a:ext uri="{FF2B5EF4-FFF2-40B4-BE49-F238E27FC236}">
                <a16:creationId xmlns:a16="http://schemas.microsoft.com/office/drawing/2014/main" id="{CFD51DC3-D5B9-446A-B2B1-F941FEA5A2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144" t="32333" r="20353" b="14441"/>
          <a:stretch/>
        </p:blipFill>
        <p:spPr bwMode="auto">
          <a:xfrm>
            <a:off x="1184346" y="1136010"/>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sp>
        <p:nvSpPr>
          <p:cNvPr id="13" name="Oval 12">
            <a:extLst>
              <a:ext uri="{FF2B5EF4-FFF2-40B4-BE49-F238E27FC236}">
                <a16:creationId xmlns:a16="http://schemas.microsoft.com/office/drawing/2014/main" id="{4635EA2B-2286-47D2-BA82-603CCAD6E296}"/>
              </a:ext>
            </a:extLst>
          </p:cNvPr>
          <p:cNvSpPr/>
          <p:nvPr/>
        </p:nvSpPr>
        <p:spPr>
          <a:xfrm>
            <a:off x="8847653" y="1136010"/>
            <a:ext cx="2160000" cy="2160000"/>
          </a:xfrm>
          <a:prstGeom prst="ellipse">
            <a:avLst/>
          </a:prstGeom>
          <a:gradFill>
            <a:gsLst>
              <a:gs pos="0">
                <a:srgbClr val="9900FF">
                  <a:alpha val="50000"/>
                </a:srgbClr>
              </a:gs>
              <a:gs pos="100000">
                <a:srgbClr val="FF0066">
                  <a:alpha val="50000"/>
                </a:srgb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9" name="Oval 8">
            <a:extLst>
              <a:ext uri="{FF2B5EF4-FFF2-40B4-BE49-F238E27FC236}">
                <a16:creationId xmlns:a16="http://schemas.microsoft.com/office/drawing/2014/main" id="{442BE45B-23F2-43E7-9F67-0193087606F2}"/>
              </a:ext>
            </a:extLst>
          </p:cNvPr>
          <p:cNvSpPr/>
          <p:nvPr/>
        </p:nvSpPr>
        <p:spPr>
          <a:xfrm>
            <a:off x="1476963" y="1428627"/>
            <a:ext cx="1574766" cy="15747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10" name="Graphic 9" descr="Lightbulb outline">
            <a:extLst>
              <a:ext uri="{FF2B5EF4-FFF2-40B4-BE49-F238E27FC236}">
                <a16:creationId xmlns:a16="http://schemas.microsoft.com/office/drawing/2014/main" id="{88D71BE6-4561-4256-8495-50AE0EF19D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836270" y="1787934"/>
            <a:ext cx="856154" cy="856154"/>
          </a:xfrm>
          <a:prstGeom prst="rect">
            <a:avLst/>
          </a:prstGeom>
        </p:spPr>
      </p:pic>
      <p:sp>
        <p:nvSpPr>
          <p:cNvPr id="20" name="Oval 19">
            <a:extLst>
              <a:ext uri="{FF2B5EF4-FFF2-40B4-BE49-F238E27FC236}">
                <a16:creationId xmlns:a16="http://schemas.microsoft.com/office/drawing/2014/main" id="{F23AD5C2-C437-465D-BE47-7D6F2DBB9945}"/>
              </a:ext>
            </a:extLst>
          </p:cNvPr>
          <p:cNvSpPr/>
          <p:nvPr/>
        </p:nvSpPr>
        <p:spPr>
          <a:xfrm>
            <a:off x="4031399" y="1428627"/>
            <a:ext cx="1574766" cy="15747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21" name="Graphic 20" descr="Camera outline">
            <a:extLst>
              <a:ext uri="{FF2B5EF4-FFF2-40B4-BE49-F238E27FC236}">
                <a16:creationId xmlns:a16="http://schemas.microsoft.com/office/drawing/2014/main" id="{DD79872E-A191-4760-9955-09A33F6D14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4390706" y="1787934"/>
            <a:ext cx="856154" cy="856154"/>
          </a:xfrm>
          <a:prstGeom prst="rect">
            <a:avLst/>
          </a:prstGeom>
        </p:spPr>
      </p:pic>
      <p:sp>
        <p:nvSpPr>
          <p:cNvPr id="27" name="Oval 26">
            <a:extLst>
              <a:ext uri="{FF2B5EF4-FFF2-40B4-BE49-F238E27FC236}">
                <a16:creationId xmlns:a16="http://schemas.microsoft.com/office/drawing/2014/main" id="{1ECA9F94-3390-4E48-AABB-D55BEF446745}"/>
              </a:ext>
            </a:extLst>
          </p:cNvPr>
          <p:cNvSpPr/>
          <p:nvPr/>
        </p:nvSpPr>
        <p:spPr>
          <a:xfrm>
            <a:off x="6585835" y="1428627"/>
            <a:ext cx="1574766" cy="15747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28" name="Graphic 27" descr="3d Glasses outline">
            <a:extLst>
              <a:ext uri="{FF2B5EF4-FFF2-40B4-BE49-F238E27FC236}">
                <a16:creationId xmlns:a16="http://schemas.microsoft.com/office/drawing/2014/main" id="{16E2F004-7324-4F29-BBE0-A82B72DEBBB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945142" y="1787934"/>
            <a:ext cx="856154" cy="856154"/>
          </a:xfrm>
          <a:prstGeom prst="rect">
            <a:avLst/>
          </a:prstGeom>
        </p:spPr>
      </p:pic>
      <p:sp>
        <p:nvSpPr>
          <p:cNvPr id="32" name="TextBox 31">
            <a:extLst>
              <a:ext uri="{FF2B5EF4-FFF2-40B4-BE49-F238E27FC236}">
                <a16:creationId xmlns:a16="http://schemas.microsoft.com/office/drawing/2014/main" id="{FAB2947D-0CEA-4E16-A777-CDE62F3036E1}"/>
              </a:ext>
            </a:extLst>
          </p:cNvPr>
          <p:cNvSpPr txBox="1"/>
          <p:nvPr/>
        </p:nvSpPr>
        <p:spPr>
          <a:xfrm>
            <a:off x="8818766" y="3911405"/>
            <a:ext cx="3480299" cy="1281569"/>
          </a:xfrm>
          <a:prstGeom prst="rect">
            <a:avLst/>
          </a:prstGeom>
          <a:noFill/>
        </p:spPr>
        <p:txBody>
          <a:bodyPr wrap="square" rtlCol="0">
            <a:spAutoFit/>
          </a:bodyPr>
          <a:lstStyle/>
          <a:p>
            <a:pPr>
              <a:lnSpc>
                <a:spcPct val="80000"/>
              </a:lnSpc>
            </a:pPr>
            <a:r>
              <a:rPr lang="lt-LT" sz="2400" dirty="0">
                <a:solidFill>
                  <a:srgbClr val="00CDCD"/>
                </a:solidFill>
              </a:rPr>
              <a:t>livenessProbe:</a:t>
            </a:r>
          </a:p>
          <a:p>
            <a:pPr>
              <a:lnSpc>
                <a:spcPct val="80000"/>
              </a:lnSpc>
            </a:pPr>
            <a:r>
              <a:rPr lang="lt-LT" sz="2400" dirty="0">
                <a:solidFill>
                  <a:srgbClr val="00CDCD"/>
                </a:solidFill>
              </a:rPr>
              <a:t>  grpc:</a:t>
            </a:r>
          </a:p>
          <a:p>
            <a:pPr>
              <a:lnSpc>
                <a:spcPct val="80000"/>
              </a:lnSpc>
            </a:pPr>
            <a:r>
              <a:rPr lang="lt-LT" sz="2400" dirty="0">
                <a:solidFill>
                  <a:srgbClr val="00CDCD"/>
                </a:solidFill>
              </a:rPr>
              <a:t>    port: 2379</a:t>
            </a:r>
          </a:p>
          <a:p>
            <a:pPr>
              <a:lnSpc>
                <a:spcPct val="80000"/>
              </a:lnSpc>
            </a:pPr>
            <a:r>
              <a:rPr lang="lt-LT" sz="2400" dirty="0">
                <a:solidFill>
                  <a:srgbClr val="00CDCD"/>
                </a:solidFill>
              </a:rPr>
              <a:t>  initialDelaySeconds: 10</a:t>
            </a:r>
          </a:p>
        </p:txBody>
      </p:sp>
      <p:sp>
        <p:nvSpPr>
          <p:cNvPr id="33" name="Oval 32">
            <a:extLst>
              <a:ext uri="{FF2B5EF4-FFF2-40B4-BE49-F238E27FC236}">
                <a16:creationId xmlns:a16="http://schemas.microsoft.com/office/drawing/2014/main" id="{5B2831D8-6C37-4515-A91B-D0873ED50279}"/>
              </a:ext>
            </a:extLst>
          </p:cNvPr>
          <p:cNvSpPr/>
          <p:nvPr/>
        </p:nvSpPr>
        <p:spPr>
          <a:xfrm>
            <a:off x="9140270" y="1428627"/>
            <a:ext cx="1574766" cy="1574766"/>
          </a:xfrm>
          <a:prstGeom prst="ellipse">
            <a:avLst/>
          </a:prstGeom>
          <a:gradFill>
            <a:gsLst>
              <a:gs pos="0">
                <a:srgbClr val="9900FF"/>
              </a:gs>
              <a:gs pos="100000">
                <a:srgbClr val="FF0066"/>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34" name="Graphic 33" descr="Artist male outline">
            <a:extLst>
              <a:ext uri="{FF2B5EF4-FFF2-40B4-BE49-F238E27FC236}">
                <a16:creationId xmlns:a16="http://schemas.microsoft.com/office/drawing/2014/main" id="{E5877BA6-8F4E-4ECB-865A-3FEBA8F195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9499577" y="1787934"/>
            <a:ext cx="856154" cy="856154"/>
          </a:xfrm>
          <a:prstGeom prst="rect">
            <a:avLst/>
          </a:prstGeom>
        </p:spPr>
      </p:pic>
      <p:sp>
        <p:nvSpPr>
          <p:cNvPr id="23" name="TextBox 22">
            <a:extLst>
              <a:ext uri="{FF2B5EF4-FFF2-40B4-BE49-F238E27FC236}">
                <a16:creationId xmlns:a16="http://schemas.microsoft.com/office/drawing/2014/main" id="{5D3CD180-3DD6-41C0-455E-73FBEB4AA98A}"/>
              </a:ext>
            </a:extLst>
          </p:cNvPr>
          <p:cNvSpPr txBox="1"/>
          <p:nvPr/>
        </p:nvSpPr>
        <p:spPr>
          <a:xfrm>
            <a:off x="2292360" y="56602"/>
            <a:ext cx="6477568" cy="1107996"/>
          </a:xfrm>
          <a:prstGeom prst="rect">
            <a:avLst/>
          </a:prstGeom>
          <a:noFill/>
        </p:spPr>
        <p:txBody>
          <a:bodyPr wrap="square" rtlCol="0">
            <a:spAutoFit/>
          </a:bodyPr>
          <a:lstStyle/>
          <a:p>
            <a:pPr algn="ctr"/>
            <a:r>
              <a:rPr lang="en-US" sz="6600" dirty="0">
                <a:solidFill>
                  <a:srgbClr val="00CDCD"/>
                </a:solidFill>
              </a:rPr>
              <a:t>Liveness Probe</a:t>
            </a:r>
            <a:endParaRPr lang="lt-LT" sz="3200" spc="300" dirty="0">
              <a:latin typeface="Montserrat SemiBold" panose="00000700000000000000" pitchFamily="2" charset="0"/>
            </a:endParaRPr>
          </a:p>
        </p:txBody>
      </p:sp>
      <p:sp>
        <p:nvSpPr>
          <p:cNvPr id="41" name="TextBox 40">
            <a:extLst>
              <a:ext uri="{FF2B5EF4-FFF2-40B4-BE49-F238E27FC236}">
                <a16:creationId xmlns:a16="http://schemas.microsoft.com/office/drawing/2014/main" id="{F272C425-B2E9-C12B-B857-9066E64E0161}"/>
              </a:ext>
            </a:extLst>
          </p:cNvPr>
          <p:cNvSpPr txBox="1"/>
          <p:nvPr/>
        </p:nvSpPr>
        <p:spPr>
          <a:xfrm>
            <a:off x="4186335" y="3579302"/>
            <a:ext cx="1419830" cy="369332"/>
          </a:xfrm>
          <a:prstGeom prst="rect">
            <a:avLst/>
          </a:prstGeom>
          <a:noFill/>
        </p:spPr>
        <p:txBody>
          <a:bodyPr wrap="square" rtlCol="0">
            <a:spAutoFit/>
          </a:bodyPr>
          <a:lstStyle/>
          <a:p>
            <a:r>
              <a:rPr lang="en-US" spc="300" dirty="0">
                <a:solidFill>
                  <a:schemeClr val="bg1"/>
                </a:solidFill>
                <a:latin typeface="Montserrat SemiBold" panose="00000700000000000000" pitchFamily="2" charset="0"/>
              </a:rPr>
              <a:t>exec:</a:t>
            </a:r>
            <a:endParaRPr lang="lt-LT" spc="300" dirty="0">
              <a:solidFill>
                <a:schemeClr val="bg1"/>
              </a:solidFill>
              <a:latin typeface="Montserrat SemiBold" panose="00000700000000000000" pitchFamily="2" charset="0"/>
            </a:endParaRPr>
          </a:p>
        </p:txBody>
      </p:sp>
      <p:sp>
        <p:nvSpPr>
          <p:cNvPr id="42" name="TextBox 41">
            <a:extLst>
              <a:ext uri="{FF2B5EF4-FFF2-40B4-BE49-F238E27FC236}">
                <a16:creationId xmlns:a16="http://schemas.microsoft.com/office/drawing/2014/main" id="{6C660D19-AFB2-C172-BF24-D58ACB84A270}"/>
              </a:ext>
            </a:extLst>
          </p:cNvPr>
          <p:cNvSpPr txBox="1"/>
          <p:nvPr/>
        </p:nvSpPr>
        <p:spPr>
          <a:xfrm>
            <a:off x="6585834" y="3579302"/>
            <a:ext cx="1867383" cy="369332"/>
          </a:xfrm>
          <a:prstGeom prst="rect">
            <a:avLst/>
          </a:prstGeom>
          <a:noFill/>
        </p:spPr>
        <p:txBody>
          <a:bodyPr wrap="square" rtlCol="0">
            <a:spAutoFit/>
          </a:bodyPr>
          <a:lstStyle/>
          <a:p>
            <a:r>
              <a:rPr lang="en-US" spc="300" dirty="0" err="1">
                <a:solidFill>
                  <a:schemeClr val="bg1"/>
                </a:solidFill>
                <a:latin typeface="Montserrat SemiBold" panose="00000700000000000000" pitchFamily="2" charset="0"/>
              </a:rPr>
              <a:t>tcpSocket</a:t>
            </a:r>
            <a:r>
              <a:rPr lang="en-US" spc="300" dirty="0">
                <a:solidFill>
                  <a:schemeClr val="bg1"/>
                </a:solidFill>
                <a:latin typeface="Montserrat SemiBold" panose="00000700000000000000" pitchFamily="2" charset="0"/>
              </a:rPr>
              <a:t>:</a:t>
            </a:r>
            <a:endParaRPr lang="lt-LT" spc="300" dirty="0">
              <a:solidFill>
                <a:schemeClr val="bg1"/>
              </a:solidFill>
              <a:latin typeface="Montserrat SemiBold" panose="00000700000000000000" pitchFamily="2" charset="0"/>
            </a:endParaRPr>
          </a:p>
        </p:txBody>
      </p:sp>
      <p:sp>
        <p:nvSpPr>
          <p:cNvPr id="43" name="TextBox 42">
            <a:extLst>
              <a:ext uri="{FF2B5EF4-FFF2-40B4-BE49-F238E27FC236}">
                <a16:creationId xmlns:a16="http://schemas.microsoft.com/office/drawing/2014/main" id="{D5480673-4179-F74F-E469-F0063D5BC7A7}"/>
              </a:ext>
            </a:extLst>
          </p:cNvPr>
          <p:cNvSpPr txBox="1"/>
          <p:nvPr/>
        </p:nvSpPr>
        <p:spPr>
          <a:xfrm>
            <a:off x="9295206" y="3579302"/>
            <a:ext cx="1419830" cy="369332"/>
          </a:xfrm>
          <a:prstGeom prst="rect">
            <a:avLst/>
          </a:prstGeom>
          <a:noFill/>
        </p:spPr>
        <p:txBody>
          <a:bodyPr wrap="square" rtlCol="0">
            <a:spAutoFit/>
          </a:bodyPr>
          <a:lstStyle/>
          <a:p>
            <a:r>
              <a:rPr lang="en-US" spc="300" dirty="0" err="1">
                <a:solidFill>
                  <a:schemeClr val="bg1"/>
                </a:solidFill>
                <a:latin typeface="Montserrat SemiBold" panose="00000700000000000000" pitchFamily="2" charset="0"/>
              </a:rPr>
              <a:t>gRPC</a:t>
            </a:r>
            <a:r>
              <a:rPr lang="en-US" spc="300" dirty="0">
                <a:solidFill>
                  <a:schemeClr val="bg1"/>
                </a:solidFill>
                <a:latin typeface="Montserrat SemiBold" panose="00000700000000000000" pitchFamily="2" charset="0"/>
              </a:rPr>
              <a:t>:</a:t>
            </a:r>
            <a:endParaRPr lang="lt-LT" spc="300" dirty="0">
              <a:solidFill>
                <a:schemeClr val="bg1"/>
              </a:solidFill>
              <a:latin typeface="Montserrat SemiBold" panose="00000700000000000000" pitchFamily="2" charset="0"/>
            </a:endParaRPr>
          </a:p>
        </p:txBody>
      </p:sp>
      <p:sp>
        <p:nvSpPr>
          <p:cNvPr id="44" name="TextBox 43">
            <a:extLst>
              <a:ext uri="{FF2B5EF4-FFF2-40B4-BE49-F238E27FC236}">
                <a16:creationId xmlns:a16="http://schemas.microsoft.com/office/drawing/2014/main" id="{B1B86DBE-B928-8402-7DA8-B32B5DD5A946}"/>
              </a:ext>
            </a:extLst>
          </p:cNvPr>
          <p:cNvSpPr txBox="1"/>
          <p:nvPr/>
        </p:nvSpPr>
        <p:spPr>
          <a:xfrm>
            <a:off x="6250455" y="3928794"/>
            <a:ext cx="3352786" cy="1423595"/>
          </a:xfrm>
          <a:prstGeom prst="rect">
            <a:avLst/>
          </a:prstGeom>
          <a:noFill/>
        </p:spPr>
        <p:txBody>
          <a:bodyPr wrap="square" rtlCol="0">
            <a:spAutoFit/>
          </a:bodyPr>
          <a:lstStyle/>
          <a:p>
            <a:pPr>
              <a:lnSpc>
                <a:spcPct val="80000"/>
              </a:lnSpc>
            </a:pPr>
            <a:r>
              <a:rPr lang="en-US" dirty="0">
                <a:solidFill>
                  <a:schemeClr val="tx1">
                    <a:lumMod val="50000"/>
                    <a:lumOff val="50000"/>
                  </a:schemeClr>
                </a:solidFill>
                <a:latin typeface="Montserrat" panose="00000500000000000000" pitchFamily="2" charset="0"/>
              </a:rPr>
              <a:t>livenessProbe:</a:t>
            </a:r>
          </a:p>
          <a:p>
            <a:pPr>
              <a:lnSpc>
                <a:spcPct val="80000"/>
              </a:lnSpc>
            </a:pPr>
            <a:r>
              <a:rPr lang="en-US" dirty="0">
                <a:solidFill>
                  <a:schemeClr val="tx1">
                    <a:lumMod val="50000"/>
                    <a:lumOff val="50000"/>
                  </a:schemeClr>
                </a:solidFill>
                <a:latin typeface="Montserrat" panose="00000500000000000000" pitchFamily="2" charset="0"/>
              </a:rPr>
              <a:t>  </a:t>
            </a:r>
            <a:r>
              <a:rPr lang="en-US" dirty="0" err="1">
                <a:solidFill>
                  <a:schemeClr val="tx1">
                    <a:lumMod val="50000"/>
                    <a:lumOff val="50000"/>
                  </a:schemeClr>
                </a:solidFill>
                <a:latin typeface="Montserrat" panose="00000500000000000000" pitchFamily="2" charset="0"/>
              </a:rPr>
              <a:t>tcpSocket</a:t>
            </a:r>
            <a:r>
              <a:rPr lang="en-US" dirty="0">
                <a:solidFill>
                  <a:schemeClr val="tx1">
                    <a:lumMod val="50000"/>
                    <a:lumOff val="50000"/>
                  </a:schemeClr>
                </a:solidFill>
                <a:latin typeface="Montserrat" panose="00000500000000000000" pitchFamily="2" charset="0"/>
              </a:rPr>
              <a:t>:</a:t>
            </a:r>
          </a:p>
          <a:p>
            <a:pPr>
              <a:lnSpc>
                <a:spcPct val="80000"/>
              </a:lnSpc>
            </a:pPr>
            <a:r>
              <a:rPr lang="en-US" dirty="0">
                <a:solidFill>
                  <a:schemeClr val="tx1">
                    <a:lumMod val="50000"/>
                    <a:lumOff val="50000"/>
                  </a:schemeClr>
                </a:solidFill>
                <a:latin typeface="Montserrat" panose="00000500000000000000" pitchFamily="2" charset="0"/>
              </a:rPr>
              <a:t>    port: 8080</a:t>
            </a:r>
          </a:p>
          <a:p>
            <a:pPr>
              <a:lnSpc>
                <a:spcPct val="80000"/>
              </a:lnSpc>
            </a:pPr>
            <a:r>
              <a:rPr lang="en-US" dirty="0">
                <a:solidFill>
                  <a:schemeClr val="tx1">
                    <a:lumMod val="50000"/>
                    <a:lumOff val="50000"/>
                  </a:schemeClr>
                </a:solidFill>
                <a:latin typeface="Montserrat" panose="00000500000000000000" pitchFamily="2" charset="0"/>
              </a:rPr>
              <a:t>  initialDelaySeconds: 15</a:t>
            </a:r>
          </a:p>
          <a:p>
            <a:pPr>
              <a:lnSpc>
                <a:spcPct val="80000"/>
              </a:lnSpc>
            </a:pPr>
            <a:r>
              <a:rPr lang="en-US" dirty="0">
                <a:solidFill>
                  <a:schemeClr val="tx1">
                    <a:lumMod val="50000"/>
                    <a:lumOff val="50000"/>
                  </a:schemeClr>
                </a:solidFill>
                <a:latin typeface="Montserrat" panose="00000500000000000000" pitchFamily="2" charset="0"/>
              </a:rPr>
              <a:t>  periodSeconds: 10</a:t>
            </a:r>
          </a:p>
          <a:p>
            <a:pPr>
              <a:lnSpc>
                <a:spcPct val="80000"/>
              </a:lnSpc>
            </a:pPr>
            <a:r>
              <a:rPr lang="en-US" dirty="0">
                <a:solidFill>
                  <a:schemeClr val="tx1">
                    <a:lumMod val="50000"/>
                    <a:lumOff val="50000"/>
                  </a:schemeClr>
                </a:solidFill>
                <a:latin typeface="Montserrat" panose="00000500000000000000" pitchFamily="2" charset="0"/>
              </a:rPr>
              <a:t>  failureThreshold: 1</a:t>
            </a:r>
            <a:endParaRPr lang="lt-LT" dirty="0">
              <a:solidFill>
                <a:schemeClr val="tx1">
                  <a:lumMod val="50000"/>
                  <a:lumOff val="50000"/>
                </a:schemeClr>
              </a:solidFill>
              <a:latin typeface="Montserrat" panose="00000500000000000000" pitchFamily="2" charset="0"/>
            </a:endParaRPr>
          </a:p>
        </p:txBody>
      </p:sp>
      <p:sp>
        <p:nvSpPr>
          <p:cNvPr id="45" name="TextBox 44">
            <a:extLst>
              <a:ext uri="{FF2B5EF4-FFF2-40B4-BE49-F238E27FC236}">
                <a16:creationId xmlns:a16="http://schemas.microsoft.com/office/drawing/2014/main" id="{0C5E12C3-8985-B6AA-0690-BAA69A646215}"/>
              </a:ext>
            </a:extLst>
          </p:cNvPr>
          <p:cNvSpPr txBox="1"/>
          <p:nvPr/>
        </p:nvSpPr>
        <p:spPr>
          <a:xfrm>
            <a:off x="440126" y="3928794"/>
            <a:ext cx="2904220" cy="1645194"/>
          </a:xfrm>
          <a:prstGeom prst="rect">
            <a:avLst/>
          </a:prstGeom>
          <a:noFill/>
        </p:spPr>
        <p:txBody>
          <a:bodyPr wrap="square" rtlCol="0">
            <a:spAutoFit/>
          </a:bodyPr>
          <a:lstStyle/>
          <a:p>
            <a:pPr>
              <a:lnSpc>
                <a:spcPct val="80000"/>
              </a:lnSpc>
            </a:pPr>
            <a:r>
              <a:rPr lang="en-US" dirty="0">
                <a:solidFill>
                  <a:schemeClr val="tx1">
                    <a:lumMod val="50000"/>
                    <a:lumOff val="50000"/>
                  </a:schemeClr>
                </a:solidFill>
                <a:latin typeface="Montserrat" panose="00000500000000000000" pitchFamily="2" charset="0"/>
              </a:rPr>
              <a:t>livenessProbe:</a:t>
            </a:r>
          </a:p>
          <a:p>
            <a:pPr>
              <a:lnSpc>
                <a:spcPct val="80000"/>
              </a:lnSpc>
            </a:pPr>
            <a:r>
              <a:rPr lang="en-US" dirty="0">
                <a:solidFill>
                  <a:schemeClr val="tx1">
                    <a:lumMod val="50000"/>
                    <a:lumOff val="50000"/>
                  </a:schemeClr>
                </a:solidFill>
                <a:latin typeface="Montserrat" panose="00000500000000000000" pitchFamily="2" charset="0"/>
              </a:rPr>
              <a:t>  httpGet:</a:t>
            </a:r>
          </a:p>
          <a:p>
            <a:pPr>
              <a:lnSpc>
                <a:spcPct val="80000"/>
              </a:lnSpc>
            </a:pPr>
            <a:r>
              <a:rPr lang="en-US" dirty="0">
                <a:solidFill>
                  <a:schemeClr val="tx1">
                    <a:lumMod val="50000"/>
                    <a:lumOff val="50000"/>
                  </a:schemeClr>
                </a:solidFill>
                <a:latin typeface="Montserrat" panose="00000500000000000000" pitchFamily="2" charset="0"/>
              </a:rPr>
              <a:t>    path: /healthz</a:t>
            </a:r>
          </a:p>
          <a:p>
            <a:pPr>
              <a:lnSpc>
                <a:spcPct val="80000"/>
              </a:lnSpc>
            </a:pPr>
            <a:r>
              <a:rPr lang="en-US" dirty="0">
                <a:solidFill>
                  <a:schemeClr val="tx1">
                    <a:lumMod val="50000"/>
                    <a:lumOff val="50000"/>
                  </a:schemeClr>
                </a:solidFill>
                <a:latin typeface="Montserrat" panose="00000500000000000000" pitchFamily="2" charset="0"/>
              </a:rPr>
              <a:t>    port: 8080</a:t>
            </a:r>
          </a:p>
          <a:p>
            <a:pPr>
              <a:lnSpc>
                <a:spcPct val="80000"/>
              </a:lnSpc>
            </a:pPr>
            <a:r>
              <a:rPr lang="en-US" dirty="0">
                <a:solidFill>
                  <a:schemeClr val="tx1">
                    <a:lumMod val="50000"/>
                    <a:lumOff val="50000"/>
                  </a:schemeClr>
                </a:solidFill>
                <a:latin typeface="Montserrat" panose="00000500000000000000" pitchFamily="2" charset="0"/>
              </a:rPr>
              <a:t>  initialDelaySeconds: 15</a:t>
            </a:r>
          </a:p>
          <a:p>
            <a:pPr>
              <a:lnSpc>
                <a:spcPct val="80000"/>
              </a:lnSpc>
            </a:pPr>
            <a:r>
              <a:rPr lang="en-US" dirty="0">
                <a:solidFill>
                  <a:schemeClr val="tx1">
                    <a:lumMod val="50000"/>
                    <a:lumOff val="50000"/>
                  </a:schemeClr>
                </a:solidFill>
                <a:latin typeface="Montserrat" panose="00000500000000000000" pitchFamily="2" charset="0"/>
              </a:rPr>
              <a:t>  periodSeconds: 10</a:t>
            </a:r>
          </a:p>
          <a:p>
            <a:pPr>
              <a:lnSpc>
                <a:spcPct val="80000"/>
              </a:lnSpc>
            </a:pPr>
            <a:r>
              <a:rPr lang="en-US" dirty="0">
                <a:solidFill>
                  <a:schemeClr val="tx1">
                    <a:lumMod val="50000"/>
                    <a:lumOff val="50000"/>
                  </a:schemeClr>
                </a:solidFill>
                <a:latin typeface="Montserrat" panose="00000500000000000000" pitchFamily="2" charset="0"/>
              </a:rPr>
              <a:t>  failureThreshold: 1</a:t>
            </a:r>
            <a:endParaRPr lang="lt-LT" dirty="0">
              <a:solidFill>
                <a:schemeClr val="tx1">
                  <a:lumMod val="50000"/>
                  <a:lumOff val="50000"/>
                </a:schemeClr>
              </a:solidFill>
              <a:latin typeface="Montserrat" panose="00000500000000000000" pitchFamily="2" charset="0"/>
            </a:endParaRPr>
          </a:p>
        </p:txBody>
      </p:sp>
      <p:sp>
        <p:nvSpPr>
          <p:cNvPr id="46" name="TextBox 45">
            <a:extLst>
              <a:ext uri="{FF2B5EF4-FFF2-40B4-BE49-F238E27FC236}">
                <a16:creationId xmlns:a16="http://schemas.microsoft.com/office/drawing/2014/main" id="{E8ADA198-1F26-2327-6D20-65477D9FFE00}"/>
              </a:ext>
            </a:extLst>
          </p:cNvPr>
          <p:cNvSpPr txBox="1"/>
          <p:nvPr/>
        </p:nvSpPr>
        <p:spPr>
          <a:xfrm>
            <a:off x="3287050" y="3912971"/>
            <a:ext cx="3298785" cy="1866793"/>
          </a:xfrm>
          <a:prstGeom prst="rect">
            <a:avLst/>
          </a:prstGeom>
          <a:noFill/>
        </p:spPr>
        <p:txBody>
          <a:bodyPr wrap="square" rtlCol="0">
            <a:spAutoFit/>
          </a:bodyPr>
          <a:lstStyle/>
          <a:p>
            <a:pPr>
              <a:lnSpc>
                <a:spcPct val="80000"/>
              </a:lnSpc>
            </a:pPr>
            <a:r>
              <a:rPr lang="en-US" dirty="0">
                <a:solidFill>
                  <a:schemeClr val="tx1">
                    <a:lumMod val="50000"/>
                    <a:lumOff val="50000"/>
                  </a:schemeClr>
                </a:solidFill>
                <a:latin typeface="Montserrat" panose="00000500000000000000" pitchFamily="2" charset="0"/>
              </a:rPr>
              <a:t>livenessProbe:</a:t>
            </a:r>
          </a:p>
          <a:p>
            <a:pPr>
              <a:lnSpc>
                <a:spcPct val="80000"/>
              </a:lnSpc>
            </a:pPr>
            <a:r>
              <a:rPr lang="en-US" dirty="0">
                <a:solidFill>
                  <a:schemeClr val="tx1">
                    <a:lumMod val="50000"/>
                    <a:lumOff val="50000"/>
                  </a:schemeClr>
                </a:solidFill>
                <a:latin typeface="Montserrat" panose="00000500000000000000" pitchFamily="2" charset="0"/>
              </a:rPr>
              <a:t>  exec:</a:t>
            </a:r>
          </a:p>
          <a:p>
            <a:pPr>
              <a:lnSpc>
                <a:spcPct val="80000"/>
              </a:lnSpc>
            </a:pPr>
            <a:r>
              <a:rPr lang="en-US" dirty="0">
                <a:solidFill>
                  <a:schemeClr val="tx1">
                    <a:lumMod val="50000"/>
                    <a:lumOff val="50000"/>
                  </a:schemeClr>
                </a:solidFill>
                <a:latin typeface="Montserrat" panose="00000500000000000000" pitchFamily="2" charset="0"/>
              </a:rPr>
              <a:t>    command:</a:t>
            </a:r>
          </a:p>
          <a:p>
            <a:pPr>
              <a:lnSpc>
                <a:spcPct val="80000"/>
              </a:lnSpc>
            </a:pPr>
            <a:r>
              <a:rPr lang="en-US" dirty="0">
                <a:solidFill>
                  <a:schemeClr val="tx1">
                    <a:lumMod val="50000"/>
                    <a:lumOff val="50000"/>
                  </a:schemeClr>
                </a:solidFill>
                <a:latin typeface="Montserrat" panose="00000500000000000000" pitchFamily="2" charset="0"/>
              </a:rPr>
              <a:t>    - cat</a:t>
            </a:r>
          </a:p>
          <a:p>
            <a:pPr>
              <a:lnSpc>
                <a:spcPct val="80000"/>
              </a:lnSpc>
            </a:pPr>
            <a:r>
              <a:rPr lang="en-US" dirty="0">
                <a:solidFill>
                  <a:schemeClr val="tx1">
                    <a:lumMod val="50000"/>
                    <a:lumOff val="50000"/>
                  </a:schemeClr>
                </a:solidFill>
                <a:latin typeface="Montserrat" panose="00000500000000000000" pitchFamily="2" charset="0"/>
              </a:rPr>
              <a:t>    - /</a:t>
            </a:r>
            <a:r>
              <a:rPr lang="en-US" dirty="0" err="1">
                <a:solidFill>
                  <a:schemeClr val="tx1">
                    <a:lumMod val="50000"/>
                    <a:lumOff val="50000"/>
                  </a:schemeClr>
                </a:solidFill>
                <a:latin typeface="Montserrat" panose="00000500000000000000" pitchFamily="2" charset="0"/>
              </a:rPr>
              <a:t>tmp</a:t>
            </a:r>
            <a:r>
              <a:rPr lang="en-US" dirty="0">
                <a:solidFill>
                  <a:schemeClr val="tx1">
                    <a:lumMod val="50000"/>
                    <a:lumOff val="50000"/>
                  </a:schemeClr>
                </a:solidFill>
                <a:latin typeface="Montserrat" panose="00000500000000000000" pitchFamily="2" charset="0"/>
              </a:rPr>
              <a:t>/healthy</a:t>
            </a:r>
          </a:p>
          <a:p>
            <a:pPr>
              <a:lnSpc>
                <a:spcPct val="80000"/>
              </a:lnSpc>
            </a:pPr>
            <a:r>
              <a:rPr lang="en-US" dirty="0">
                <a:solidFill>
                  <a:schemeClr val="tx1">
                    <a:lumMod val="50000"/>
                    <a:lumOff val="50000"/>
                  </a:schemeClr>
                </a:solidFill>
                <a:latin typeface="Montserrat" panose="00000500000000000000" pitchFamily="2" charset="0"/>
              </a:rPr>
              <a:t>  initialDelaySeconds: 5</a:t>
            </a:r>
          </a:p>
          <a:p>
            <a:pPr>
              <a:lnSpc>
                <a:spcPct val="80000"/>
              </a:lnSpc>
            </a:pPr>
            <a:r>
              <a:rPr lang="en-US" dirty="0">
                <a:solidFill>
                  <a:schemeClr val="tx1">
                    <a:lumMod val="50000"/>
                    <a:lumOff val="50000"/>
                  </a:schemeClr>
                </a:solidFill>
                <a:latin typeface="Montserrat" panose="00000500000000000000" pitchFamily="2" charset="0"/>
              </a:rPr>
              <a:t>  periodSeconds: 5</a:t>
            </a:r>
          </a:p>
          <a:p>
            <a:pPr>
              <a:lnSpc>
                <a:spcPct val="80000"/>
              </a:lnSpc>
            </a:pPr>
            <a:r>
              <a:rPr lang="en-US" dirty="0">
                <a:solidFill>
                  <a:schemeClr val="tx1">
                    <a:lumMod val="50000"/>
                    <a:lumOff val="50000"/>
                  </a:schemeClr>
                </a:solidFill>
                <a:latin typeface="Montserrat" panose="00000500000000000000" pitchFamily="2" charset="0"/>
              </a:rPr>
              <a:t>  failureThreshold: 1</a:t>
            </a:r>
            <a:endParaRPr lang="lt-LT" dirty="0">
              <a:solidFill>
                <a:schemeClr val="tx1">
                  <a:lumMod val="50000"/>
                  <a:lumOff val="50000"/>
                </a:schemeClr>
              </a:solidFill>
              <a:latin typeface="Montserrat" panose="00000500000000000000" pitchFamily="2" charset="0"/>
            </a:endParaRPr>
          </a:p>
        </p:txBody>
      </p:sp>
      <p:sp>
        <p:nvSpPr>
          <p:cNvPr id="47" name="TextBox 46">
            <a:extLst>
              <a:ext uri="{FF2B5EF4-FFF2-40B4-BE49-F238E27FC236}">
                <a16:creationId xmlns:a16="http://schemas.microsoft.com/office/drawing/2014/main" id="{8B79DE8D-FDD6-4295-850A-F4EA44ACB1B5}"/>
              </a:ext>
            </a:extLst>
          </p:cNvPr>
          <p:cNvSpPr txBox="1"/>
          <p:nvPr/>
        </p:nvSpPr>
        <p:spPr>
          <a:xfrm>
            <a:off x="990593" y="3492023"/>
            <a:ext cx="1558110" cy="369332"/>
          </a:xfrm>
          <a:prstGeom prst="rect">
            <a:avLst/>
          </a:prstGeom>
          <a:noFill/>
        </p:spPr>
        <p:txBody>
          <a:bodyPr wrap="square" rtlCol="0">
            <a:spAutoFit/>
          </a:bodyPr>
          <a:lstStyle/>
          <a:p>
            <a:r>
              <a:rPr lang="en-US" spc="300" dirty="0">
                <a:solidFill>
                  <a:schemeClr val="bg1"/>
                </a:solidFill>
                <a:latin typeface="Montserrat SemiBold" panose="00000700000000000000" pitchFamily="2" charset="0"/>
              </a:rPr>
              <a:t>httpGet:</a:t>
            </a:r>
            <a:endParaRPr lang="lt-LT" spc="300" dirty="0">
              <a:solidFill>
                <a:schemeClr val="bg1"/>
              </a:solidFill>
              <a:latin typeface="Montserrat SemiBold" panose="00000700000000000000" pitchFamily="2" charset="0"/>
            </a:endParaRPr>
          </a:p>
        </p:txBody>
      </p:sp>
    </p:spTree>
    <p:extLst>
      <p:ext uri="{BB962C8B-B14F-4D97-AF65-F5344CB8AC3E}">
        <p14:creationId xmlns:p14="http://schemas.microsoft.com/office/powerpoint/2010/main" val="2919114384"/>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50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par>
                                <p:cTn id="10" presetID="53" presetClass="entr" presetSubtype="16" fill="hold" nodeType="withEffect">
                                  <p:stCondLst>
                                    <p:cond delay="50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animEffect transition="in" filter="fade">
                                      <p:cBhvr>
                                        <p:cTn id="19" dur="1000"/>
                                        <p:tgtEl>
                                          <p:spTgt spid="32"/>
                                        </p:tgtEl>
                                      </p:cBhvr>
                                    </p:animEffect>
                                    <p:anim calcmode="lin" valueType="num">
                                      <p:cBhvr>
                                        <p:cTn id="20" dur="1000" fill="hold"/>
                                        <p:tgtEl>
                                          <p:spTgt spid="32"/>
                                        </p:tgtEl>
                                        <p:attrNameLst>
                                          <p:attrName>ppt_x</p:attrName>
                                        </p:attrNameLst>
                                      </p:cBhvr>
                                      <p:tavLst>
                                        <p:tav tm="0">
                                          <p:val>
                                            <p:strVal val="#ppt_x"/>
                                          </p:val>
                                        </p:tav>
                                        <p:tav tm="100000">
                                          <p:val>
                                            <p:strVal val="#ppt_x"/>
                                          </p:val>
                                        </p:tav>
                                      </p:tavLst>
                                    </p:anim>
                                    <p:anim calcmode="lin" valueType="num">
                                      <p:cBhvr>
                                        <p:cTn id="21"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23942CD-7F47-44C3-8F73-2B9DCEBB38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039" t="34048" r="22809" b="4512"/>
          <a:stretch/>
        </p:blipFill>
        <p:spPr bwMode="auto">
          <a:xfrm>
            <a:off x="8847653" y="1136010"/>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pic>
        <p:nvPicPr>
          <p:cNvPr id="24" name="Picture 23" descr="A picture containing text, floor, indoor, wall&#10;&#10;Description automatically generated">
            <a:extLst>
              <a:ext uri="{FF2B5EF4-FFF2-40B4-BE49-F238E27FC236}">
                <a16:creationId xmlns:a16="http://schemas.microsoft.com/office/drawing/2014/main" id="{45D072F8-97CD-4F65-A5C4-9066E2872A6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144" t="32333" r="20353" b="14441"/>
          <a:stretch/>
        </p:blipFill>
        <p:spPr bwMode="auto">
          <a:xfrm>
            <a:off x="6293218" y="1136010"/>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pic>
        <p:nvPicPr>
          <p:cNvPr id="16" name="Picture 15">
            <a:extLst>
              <a:ext uri="{FF2B5EF4-FFF2-40B4-BE49-F238E27FC236}">
                <a16:creationId xmlns:a16="http://schemas.microsoft.com/office/drawing/2014/main" id="{1239D7AB-A6D3-4531-94BB-C22E75A03BF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667" r="16667"/>
          <a:stretch/>
        </p:blipFill>
        <p:spPr bwMode="auto">
          <a:xfrm>
            <a:off x="3738782" y="1136010"/>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pic>
        <p:nvPicPr>
          <p:cNvPr id="12" name="Picture 11" descr="A picture containing text, floor, indoor, wall&#10;&#10;Description automatically generated">
            <a:extLst>
              <a:ext uri="{FF2B5EF4-FFF2-40B4-BE49-F238E27FC236}">
                <a16:creationId xmlns:a16="http://schemas.microsoft.com/office/drawing/2014/main" id="{CFD51DC3-D5B9-446A-B2B1-F941FEA5A2E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144" t="32333" r="20353" b="14441"/>
          <a:stretch/>
        </p:blipFill>
        <p:spPr bwMode="auto">
          <a:xfrm>
            <a:off x="1184346" y="1136010"/>
            <a:ext cx="2160000" cy="2160000"/>
          </a:xfrm>
          <a:custGeom>
            <a:avLst/>
            <a:gdLst>
              <a:gd name="connsiteX0" fmla="*/ 1080000 w 2160000"/>
              <a:gd name="connsiteY0" fmla="*/ 0 h 2160000"/>
              <a:gd name="connsiteX1" fmla="*/ 2160000 w 2160000"/>
              <a:gd name="connsiteY1" fmla="*/ 1080000 h 2160000"/>
              <a:gd name="connsiteX2" fmla="*/ 1080000 w 2160000"/>
              <a:gd name="connsiteY2" fmla="*/ 2160000 h 2160000"/>
              <a:gd name="connsiteX3" fmla="*/ 0 w 2160000"/>
              <a:gd name="connsiteY3" fmla="*/ 1080000 h 2160000"/>
              <a:gd name="connsiteX4" fmla="*/ 1080000 w 2160000"/>
              <a:gd name="connsiteY4" fmla="*/ 0 h 216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60000" h="2160000">
                <a:moveTo>
                  <a:pt x="1080000" y="0"/>
                </a:moveTo>
                <a:cubicBezTo>
                  <a:pt x="1676468" y="0"/>
                  <a:pt x="2160000" y="483532"/>
                  <a:pt x="2160000" y="1080000"/>
                </a:cubicBezTo>
                <a:cubicBezTo>
                  <a:pt x="2160000" y="1676468"/>
                  <a:pt x="1676468" y="2160000"/>
                  <a:pt x="1080000" y="2160000"/>
                </a:cubicBezTo>
                <a:cubicBezTo>
                  <a:pt x="483532" y="2160000"/>
                  <a:pt x="0" y="1676468"/>
                  <a:pt x="0" y="1080000"/>
                </a:cubicBezTo>
                <a:cubicBezTo>
                  <a:pt x="0" y="483532"/>
                  <a:pt x="483532" y="0"/>
                  <a:pt x="1080000" y="0"/>
                </a:cubicBezTo>
                <a:close/>
              </a:path>
            </a:pathLst>
          </a:custGeom>
          <a:noFill/>
        </p:spPr>
      </p:pic>
      <p:sp>
        <p:nvSpPr>
          <p:cNvPr id="13" name="Oval 12">
            <a:extLst>
              <a:ext uri="{FF2B5EF4-FFF2-40B4-BE49-F238E27FC236}">
                <a16:creationId xmlns:a16="http://schemas.microsoft.com/office/drawing/2014/main" id="{4635EA2B-2286-47D2-BA82-603CCAD6E296}"/>
              </a:ext>
            </a:extLst>
          </p:cNvPr>
          <p:cNvSpPr/>
          <p:nvPr/>
        </p:nvSpPr>
        <p:spPr>
          <a:xfrm>
            <a:off x="8847653" y="1136010"/>
            <a:ext cx="2160000" cy="2160000"/>
          </a:xfrm>
          <a:prstGeom prst="ellipse">
            <a:avLst/>
          </a:prstGeom>
          <a:gradFill>
            <a:gsLst>
              <a:gs pos="0">
                <a:srgbClr val="9900FF">
                  <a:alpha val="50000"/>
                </a:srgbClr>
              </a:gs>
              <a:gs pos="100000">
                <a:srgbClr val="FF0066">
                  <a:alpha val="50000"/>
                </a:srgbClr>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sp>
        <p:nvSpPr>
          <p:cNvPr id="9" name="Oval 8">
            <a:extLst>
              <a:ext uri="{FF2B5EF4-FFF2-40B4-BE49-F238E27FC236}">
                <a16:creationId xmlns:a16="http://schemas.microsoft.com/office/drawing/2014/main" id="{442BE45B-23F2-43E7-9F67-0193087606F2}"/>
              </a:ext>
            </a:extLst>
          </p:cNvPr>
          <p:cNvSpPr/>
          <p:nvPr/>
        </p:nvSpPr>
        <p:spPr>
          <a:xfrm>
            <a:off x="1476963" y="1428627"/>
            <a:ext cx="1574766" cy="15747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10" name="Graphic 9" descr="Lightbulb outline">
            <a:extLst>
              <a:ext uri="{FF2B5EF4-FFF2-40B4-BE49-F238E27FC236}">
                <a16:creationId xmlns:a16="http://schemas.microsoft.com/office/drawing/2014/main" id="{88D71BE6-4561-4256-8495-50AE0EF19DE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836270" y="1787934"/>
            <a:ext cx="856154" cy="856154"/>
          </a:xfrm>
          <a:prstGeom prst="rect">
            <a:avLst/>
          </a:prstGeom>
        </p:spPr>
      </p:pic>
      <p:sp>
        <p:nvSpPr>
          <p:cNvPr id="20" name="Oval 19">
            <a:extLst>
              <a:ext uri="{FF2B5EF4-FFF2-40B4-BE49-F238E27FC236}">
                <a16:creationId xmlns:a16="http://schemas.microsoft.com/office/drawing/2014/main" id="{F23AD5C2-C437-465D-BE47-7D6F2DBB9945}"/>
              </a:ext>
            </a:extLst>
          </p:cNvPr>
          <p:cNvSpPr/>
          <p:nvPr/>
        </p:nvSpPr>
        <p:spPr>
          <a:xfrm>
            <a:off x="4031399" y="1428627"/>
            <a:ext cx="1574766" cy="15747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21" name="Graphic 20" descr="Camera outline">
            <a:extLst>
              <a:ext uri="{FF2B5EF4-FFF2-40B4-BE49-F238E27FC236}">
                <a16:creationId xmlns:a16="http://schemas.microsoft.com/office/drawing/2014/main" id="{DD79872E-A191-4760-9955-09A33F6D14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4390706" y="1787934"/>
            <a:ext cx="856154" cy="856154"/>
          </a:xfrm>
          <a:prstGeom prst="rect">
            <a:avLst/>
          </a:prstGeom>
        </p:spPr>
      </p:pic>
      <p:sp>
        <p:nvSpPr>
          <p:cNvPr id="27" name="Oval 26">
            <a:extLst>
              <a:ext uri="{FF2B5EF4-FFF2-40B4-BE49-F238E27FC236}">
                <a16:creationId xmlns:a16="http://schemas.microsoft.com/office/drawing/2014/main" id="{1ECA9F94-3390-4E48-AABB-D55BEF446745}"/>
              </a:ext>
            </a:extLst>
          </p:cNvPr>
          <p:cNvSpPr/>
          <p:nvPr/>
        </p:nvSpPr>
        <p:spPr>
          <a:xfrm>
            <a:off x="6585835" y="1428627"/>
            <a:ext cx="1574766" cy="157476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28" name="Graphic 27" descr="3d Glasses outline">
            <a:extLst>
              <a:ext uri="{FF2B5EF4-FFF2-40B4-BE49-F238E27FC236}">
                <a16:creationId xmlns:a16="http://schemas.microsoft.com/office/drawing/2014/main" id="{16E2F004-7324-4F29-BBE0-A82B72DEBBB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6945142" y="1787934"/>
            <a:ext cx="856154" cy="856154"/>
          </a:xfrm>
          <a:prstGeom prst="rect">
            <a:avLst/>
          </a:prstGeom>
        </p:spPr>
      </p:pic>
      <p:sp>
        <p:nvSpPr>
          <p:cNvPr id="32" name="TextBox 31">
            <a:extLst>
              <a:ext uri="{FF2B5EF4-FFF2-40B4-BE49-F238E27FC236}">
                <a16:creationId xmlns:a16="http://schemas.microsoft.com/office/drawing/2014/main" id="{FAB2947D-0CEA-4E16-A777-CDE62F3036E1}"/>
              </a:ext>
            </a:extLst>
          </p:cNvPr>
          <p:cNvSpPr txBox="1"/>
          <p:nvPr/>
        </p:nvSpPr>
        <p:spPr>
          <a:xfrm>
            <a:off x="8974887" y="3928794"/>
            <a:ext cx="2974658" cy="1054263"/>
          </a:xfrm>
          <a:prstGeom prst="rect">
            <a:avLst/>
          </a:prstGeom>
          <a:noFill/>
        </p:spPr>
        <p:txBody>
          <a:bodyPr wrap="square" rtlCol="0">
            <a:spAutoFit/>
          </a:bodyPr>
          <a:lstStyle/>
          <a:p>
            <a:pPr>
              <a:lnSpc>
                <a:spcPct val="80000"/>
              </a:lnSpc>
            </a:pPr>
            <a:r>
              <a:rPr lang="en-US" sz="1600" b="1" dirty="0" err="1">
                <a:solidFill>
                  <a:srgbClr val="008000"/>
                </a:solidFill>
                <a:effectLst/>
              </a:rPr>
              <a:t>readinessProbe</a:t>
            </a:r>
            <a:r>
              <a:rPr lang="lt-LT" sz="2400" dirty="0">
                <a:solidFill>
                  <a:srgbClr val="00CDCD"/>
                </a:solidFill>
              </a:rPr>
              <a:t>:</a:t>
            </a:r>
          </a:p>
          <a:p>
            <a:pPr>
              <a:lnSpc>
                <a:spcPct val="80000"/>
              </a:lnSpc>
            </a:pPr>
            <a:r>
              <a:rPr lang="lt-LT" dirty="0">
                <a:solidFill>
                  <a:schemeClr val="tx1">
                    <a:lumMod val="50000"/>
                    <a:lumOff val="50000"/>
                  </a:schemeClr>
                </a:solidFill>
                <a:latin typeface="Montserrat" panose="00000500000000000000" pitchFamily="2" charset="0"/>
              </a:rPr>
              <a:t>  grpc:</a:t>
            </a:r>
          </a:p>
          <a:p>
            <a:pPr>
              <a:lnSpc>
                <a:spcPct val="80000"/>
              </a:lnSpc>
            </a:pPr>
            <a:r>
              <a:rPr lang="lt-LT" dirty="0">
                <a:solidFill>
                  <a:schemeClr val="tx1">
                    <a:lumMod val="50000"/>
                    <a:lumOff val="50000"/>
                  </a:schemeClr>
                </a:solidFill>
                <a:latin typeface="Montserrat" panose="00000500000000000000" pitchFamily="2" charset="0"/>
              </a:rPr>
              <a:t>    port: 2379</a:t>
            </a:r>
          </a:p>
          <a:p>
            <a:pPr>
              <a:lnSpc>
                <a:spcPct val="80000"/>
              </a:lnSpc>
            </a:pPr>
            <a:r>
              <a:rPr lang="lt-LT" dirty="0">
                <a:solidFill>
                  <a:schemeClr val="tx1">
                    <a:lumMod val="50000"/>
                    <a:lumOff val="50000"/>
                  </a:schemeClr>
                </a:solidFill>
                <a:latin typeface="Montserrat" panose="00000500000000000000" pitchFamily="2" charset="0"/>
              </a:rPr>
              <a:t>  initialDelaySeconds: 10</a:t>
            </a:r>
          </a:p>
        </p:txBody>
      </p:sp>
      <p:sp>
        <p:nvSpPr>
          <p:cNvPr id="33" name="Oval 32">
            <a:extLst>
              <a:ext uri="{FF2B5EF4-FFF2-40B4-BE49-F238E27FC236}">
                <a16:creationId xmlns:a16="http://schemas.microsoft.com/office/drawing/2014/main" id="{5B2831D8-6C37-4515-A91B-D0873ED50279}"/>
              </a:ext>
            </a:extLst>
          </p:cNvPr>
          <p:cNvSpPr/>
          <p:nvPr/>
        </p:nvSpPr>
        <p:spPr>
          <a:xfrm>
            <a:off x="9140270" y="1428627"/>
            <a:ext cx="1574766" cy="1574766"/>
          </a:xfrm>
          <a:prstGeom prst="ellipse">
            <a:avLst/>
          </a:prstGeom>
          <a:gradFill>
            <a:gsLst>
              <a:gs pos="0">
                <a:srgbClr val="9900FF"/>
              </a:gs>
              <a:gs pos="100000">
                <a:srgbClr val="FF0066"/>
              </a:gs>
            </a:gsLst>
            <a:lin ang="189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t-LT"/>
          </a:p>
        </p:txBody>
      </p:sp>
      <p:pic>
        <p:nvPicPr>
          <p:cNvPr id="34" name="Graphic 33" descr="Artist male outline">
            <a:extLst>
              <a:ext uri="{FF2B5EF4-FFF2-40B4-BE49-F238E27FC236}">
                <a16:creationId xmlns:a16="http://schemas.microsoft.com/office/drawing/2014/main" id="{E5877BA6-8F4E-4ECB-865A-3FEBA8F195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9499577" y="1787934"/>
            <a:ext cx="856154" cy="856154"/>
          </a:xfrm>
          <a:prstGeom prst="rect">
            <a:avLst/>
          </a:prstGeom>
        </p:spPr>
      </p:pic>
      <p:sp>
        <p:nvSpPr>
          <p:cNvPr id="23" name="TextBox 22">
            <a:extLst>
              <a:ext uri="{FF2B5EF4-FFF2-40B4-BE49-F238E27FC236}">
                <a16:creationId xmlns:a16="http://schemas.microsoft.com/office/drawing/2014/main" id="{5D3CD180-3DD6-41C0-455E-73FBEB4AA98A}"/>
              </a:ext>
            </a:extLst>
          </p:cNvPr>
          <p:cNvSpPr txBox="1"/>
          <p:nvPr/>
        </p:nvSpPr>
        <p:spPr>
          <a:xfrm>
            <a:off x="2292360" y="56602"/>
            <a:ext cx="6477568" cy="1107996"/>
          </a:xfrm>
          <a:prstGeom prst="rect">
            <a:avLst/>
          </a:prstGeom>
          <a:noFill/>
        </p:spPr>
        <p:txBody>
          <a:bodyPr wrap="square" rtlCol="0">
            <a:spAutoFit/>
          </a:bodyPr>
          <a:lstStyle/>
          <a:p>
            <a:pPr algn="ctr"/>
            <a:r>
              <a:rPr lang="en-US" sz="6600" dirty="0">
                <a:solidFill>
                  <a:srgbClr val="00CDCD"/>
                </a:solidFill>
              </a:rPr>
              <a:t>Readiness Probe</a:t>
            </a:r>
            <a:endParaRPr lang="lt-LT" sz="3200" spc="300" dirty="0">
              <a:latin typeface="Montserrat SemiBold" panose="00000700000000000000" pitchFamily="2" charset="0"/>
            </a:endParaRPr>
          </a:p>
        </p:txBody>
      </p:sp>
      <p:sp>
        <p:nvSpPr>
          <p:cNvPr id="41" name="TextBox 40">
            <a:extLst>
              <a:ext uri="{FF2B5EF4-FFF2-40B4-BE49-F238E27FC236}">
                <a16:creationId xmlns:a16="http://schemas.microsoft.com/office/drawing/2014/main" id="{F272C425-B2E9-C12B-B857-9066E64E0161}"/>
              </a:ext>
            </a:extLst>
          </p:cNvPr>
          <p:cNvSpPr txBox="1"/>
          <p:nvPr/>
        </p:nvSpPr>
        <p:spPr>
          <a:xfrm>
            <a:off x="4186335" y="3579302"/>
            <a:ext cx="1419830" cy="369332"/>
          </a:xfrm>
          <a:prstGeom prst="rect">
            <a:avLst/>
          </a:prstGeom>
          <a:noFill/>
        </p:spPr>
        <p:txBody>
          <a:bodyPr wrap="square" rtlCol="0">
            <a:spAutoFit/>
          </a:bodyPr>
          <a:lstStyle/>
          <a:p>
            <a:r>
              <a:rPr lang="en-US" spc="300" dirty="0">
                <a:solidFill>
                  <a:schemeClr val="bg1"/>
                </a:solidFill>
                <a:latin typeface="Montserrat SemiBold" panose="00000700000000000000" pitchFamily="2" charset="0"/>
              </a:rPr>
              <a:t>exec:</a:t>
            </a:r>
            <a:endParaRPr lang="lt-LT" spc="300" dirty="0">
              <a:solidFill>
                <a:schemeClr val="bg1"/>
              </a:solidFill>
              <a:latin typeface="Montserrat SemiBold" panose="00000700000000000000" pitchFamily="2" charset="0"/>
            </a:endParaRPr>
          </a:p>
        </p:txBody>
      </p:sp>
      <p:sp>
        <p:nvSpPr>
          <p:cNvPr id="42" name="TextBox 41">
            <a:extLst>
              <a:ext uri="{FF2B5EF4-FFF2-40B4-BE49-F238E27FC236}">
                <a16:creationId xmlns:a16="http://schemas.microsoft.com/office/drawing/2014/main" id="{6C660D19-AFB2-C172-BF24-D58ACB84A270}"/>
              </a:ext>
            </a:extLst>
          </p:cNvPr>
          <p:cNvSpPr txBox="1"/>
          <p:nvPr/>
        </p:nvSpPr>
        <p:spPr>
          <a:xfrm>
            <a:off x="6585835" y="3579302"/>
            <a:ext cx="1867383" cy="369332"/>
          </a:xfrm>
          <a:prstGeom prst="rect">
            <a:avLst/>
          </a:prstGeom>
          <a:noFill/>
        </p:spPr>
        <p:txBody>
          <a:bodyPr wrap="square" rtlCol="0">
            <a:spAutoFit/>
          </a:bodyPr>
          <a:lstStyle/>
          <a:p>
            <a:r>
              <a:rPr lang="en-US" spc="300" dirty="0" err="1">
                <a:solidFill>
                  <a:schemeClr val="bg1"/>
                </a:solidFill>
                <a:latin typeface="Montserrat SemiBold" panose="00000700000000000000" pitchFamily="2" charset="0"/>
              </a:rPr>
              <a:t>tcpSocket</a:t>
            </a:r>
            <a:r>
              <a:rPr lang="en-US" spc="300" dirty="0">
                <a:solidFill>
                  <a:schemeClr val="bg1"/>
                </a:solidFill>
                <a:latin typeface="Montserrat SemiBold" panose="00000700000000000000" pitchFamily="2" charset="0"/>
              </a:rPr>
              <a:t>:</a:t>
            </a:r>
            <a:endParaRPr lang="lt-LT" spc="300" dirty="0">
              <a:solidFill>
                <a:schemeClr val="bg1"/>
              </a:solidFill>
              <a:latin typeface="Montserrat SemiBold" panose="00000700000000000000" pitchFamily="2" charset="0"/>
            </a:endParaRPr>
          </a:p>
        </p:txBody>
      </p:sp>
      <p:sp>
        <p:nvSpPr>
          <p:cNvPr id="43" name="TextBox 42">
            <a:extLst>
              <a:ext uri="{FF2B5EF4-FFF2-40B4-BE49-F238E27FC236}">
                <a16:creationId xmlns:a16="http://schemas.microsoft.com/office/drawing/2014/main" id="{D5480673-4179-F74F-E469-F0063D5BC7A7}"/>
              </a:ext>
            </a:extLst>
          </p:cNvPr>
          <p:cNvSpPr txBox="1"/>
          <p:nvPr/>
        </p:nvSpPr>
        <p:spPr>
          <a:xfrm>
            <a:off x="9295206" y="3579302"/>
            <a:ext cx="1419830" cy="369332"/>
          </a:xfrm>
          <a:prstGeom prst="rect">
            <a:avLst/>
          </a:prstGeom>
          <a:noFill/>
        </p:spPr>
        <p:txBody>
          <a:bodyPr wrap="square" rtlCol="0">
            <a:spAutoFit/>
          </a:bodyPr>
          <a:lstStyle/>
          <a:p>
            <a:r>
              <a:rPr lang="en-US" spc="300" dirty="0" err="1">
                <a:solidFill>
                  <a:schemeClr val="bg1"/>
                </a:solidFill>
                <a:latin typeface="Montserrat SemiBold" panose="00000700000000000000" pitchFamily="2" charset="0"/>
              </a:rPr>
              <a:t>gRPC</a:t>
            </a:r>
            <a:r>
              <a:rPr lang="en-US" spc="300" dirty="0">
                <a:solidFill>
                  <a:schemeClr val="bg1"/>
                </a:solidFill>
                <a:latin typeface="Montserrat SemiBold" panose="00000700000000000000" pitchFamily="2" charset="0"/>
              </a:rPr>
              <a:t>:</a:t>
            </a:r>
            <a:endParaRPr lang="lt-LT" spc="300" dirty="0">
              <a:solidFill>
                <a:schemeClr val="bg1"/>
              </a:solidFill>
              <a:latin typeface="Montserrat SemiBold" panose="00000700000000000000" pitchFamily="2" charset="0"/>
            </a:endParaRPr>
          </a:p>
        </p:txBody>
      </p:sp>
      <p:sp>
        <p:nvSpPr>
          <p:cNvPr id="44" name="TextBox 43">
            <a:extLst>
              <a:ext uri="{FF2B5EF4-FFF2-40B4-BE49-F238E27FC236}">
                <a16:creationId xmlns:a16="http://schemas.microsoft.com/office/drawing/2014/main" id="{B1B86DBE-B928-8402-7DA8-B32B5DD5A946}"/>
              </a:ext>
            </a:extLst>
          </p:cNvPr>
          <p:cNvSpPr txBox="1"/>
          <p:nvPr/>
        </p:nvSpPr>
        <p:spPr>
          <a:xfrm>
            <a:off x="6103968" y="3968866"/>
            <a:ext cx="2974658" cy="1423595"/>
          </a:xfrm>
          <a:prstGeom prst="rect">
            <a:avLst/>
          </a:prstGeom>
          <a:noFill/>
        </p:spPr>
        <p:txBody>
          <a:bodyPr wrap="square" rtlCol="0">
            <a:spAutoFit/>
          </a:bodyPr>
          <a:lstStyle/>
          <a:p>
            <a:pPr>
              <a:lnSpc>
                <a:spcPct val="80000"/>
              </a:lnSpc>
            </a:pPr>
            <a:r>
              <a:rPr lang="en-US" b="1" dirty="0" err="1">
                <a:solidFill>
                  <a:srgbClr val="008000"/>
                </a:solidFill>
                <a:effectLst/>
              </a:rPr>
              <a:t>readinessProbe</a:t>
            </a:r>
            <a:r>
              <a:rPr lang="en-US" dirty="0">
                <a:solidFill>
                  <a:schemeClr val="tx1">
                    <a:lumMod val="50000"/>
                    <a:lumOff val="50000"/>
                  </a:schemeClr>
                </a:solidFill>
                <a:latin typeface="Montserrat" panose="00000500000000000000" pitchFamily="2" charset="0"/>
              </a:rPr>
              <a:t>:</a:t>
            </a:r>
          </a:p>
          <a:p>
            <a:pPr>
              <a:lnSpc>
                <a:spcPct val="80000"/>
              </a:lnSpc>
            </a:pPr>
            <a:r>
              <a:rPr lang="en-US" dirty="0">
                <a:solidFill>
                  <a:schemeClr val="tx1">
                    <a:lumMod val="50000"/>
                    <a:lumOff val="50000"/>
                  </a:schemeClr>
                </a:solidFill>
                <a:latin typeface="Montserrat" panose="00000500000000000000" pitchFamily="2" charset="0"/>
              </a:rPr>
              <a:t>  </a:t>
            </a:r>
            <a:r>
              <a:rPr lang="en-US" dirty="0" err="1">
                <a:solidFill>
                  <a:schemeClr val="tx1">
                    <a:lumMod val="50000"/>
                    <a:lumOff val="50000"/>
                  </a:schemeClr>
                </a:solidFill>
                <a:latin typeface="Montserrat" panose="00000500000000000000" pitchFamily="2" charset="0"/>
              </a:rPr>
              <a:t>tcpSocket</a:t>
            </a:r>
            <a:r>
              <a:rPr lang="en-US" dirty="0">
                <a:solidFill>
                  <a:schemeClr val="tx1">
                    <a:lumMod val="50000"/>
                    <a:lumOff val="50000"/>
                  </a:schemeClr>
                </a:solidFill>
                <a:latin typeface="Montserrat" panose="00000500000000000000" pitchFamily="2" charset="0"/>
              </a:rPr>
              <a:t>:</a:t>
            </a:r>
          </a:p>
          <a:p>
            <a:pPr>
              <a:lnSpc>
                <a:spcPct val="80000"/>
              </a:lnSpc>
            </a:pPr>
            <a:r>
              <a:rPr lang="en-US" dirty="0">
                <a:solidFill>
                  <a:schemeClr val="tx1">
                    <a:lumMod val="50000"/>
                    <a:lumOff val="50000"/>
                  </a:schemeClr>
                </a:solidFill>
                <a:latin typeface="Montserrat" panose="00000500000000000000" pitchFamily="2" charset="0"/>
              </a:rPr>
              <a:t>    port: 8080</a:t>
            </a:r>
          </a:p>
          <a:p>
            <a:pPr>
              <a:lnSpc>
                <a:spcPct val="80000"/>
              </a:lnSpc>
            </a:pPr>
            <a:r>
              <a:rPr lang="en-US" dirty="0">
                <a:solidFill>
                  <a:schemeClr val="tx1">
                    <a:lumMod val="50000"/>
                    <a:lumOff val="50000"/>
                  </a:schemeClr>
                </a:solidFill>
                <a:latin typeface="Montserrat" panose="00000500000000000000" pitchFamily="2" charset="0"/>
              </a:rPr>
              <a:t>  initialDelaySeconds: 15</a:t>
            </a:r>
          </a:p>
          <a:p>
            <a:pPr>
              <a:lnSpc>
                <a:spcPct val="80000"/>
              </a:lnSpc>
            </a:pPr>
            <a:r>
              <a:rPr lang="en-US" dirty="0">
                <a:solidFill>
                  <a:schemeClr val="tx1">
                    <a:lumMod val="50000"/>
                    <a:lumOff val="50000"/>
                  </a:schemeClr>
                </a:solidFill>
                <a:latin typeface="Montserrat" panose="00000500000000000000" pitchFamily="2" charset="0"/>
              </a:rPr>
              <a:t>  periodSeconds: 10</a:t>
            </a:r>
          </a:p>
          <a:p>
            <a:pPr>
              <a:lnSpc>
                <a:spcPct val="80000"/>
              </a:lnSpc>
            </a:pPr>
            <a:r>
              <a:rPr lang="en-US" dirty="0">
                <a:solidFill>
                  <a:schemeClr val="tx1">
                    <a:lumMod val="50000"/>
                    <a:lumOff val="50000"/>
                  </a:schemeClr>
                </a:solidFill>
                <a:latin typeface="Montserrat" panose="00000500000000000000" pitchFamily="2" charset="0"/>
              </a:rPr>
              <a:t>  failureThreshold: 1</a:t>
            </a:r>
            <a:endParaRPr lang="lt-LT" dirty="0">
              <a:solidFill>
                <a:schemeClr val="tx1">
                  <a:lumMod val="50000"/>
                  <a:lumOff val="50000"/>
                </a:schemeClr>
              </a:solidFill>
              <a:latin typeface="Montserrat" panose="00000500000000000000" pitchFamily="2" charset="0"/>
            </a:endParaRPr>
          </a:p>
        </p:txBody>
      </p:sp>
      <p:sp>
        <p:nvSpPr>
          <p:cNvPr id="45" name="TextBox 44">
            <a:extLst>
              <a:ext uri="{FF2B5EF4-FFF2-40B4-BE49-F238E27FC236}">
                <a16:creationId xmlns:a16="http://schemas.microsoft.com/office/drawing/2014/main" id="{0C5E12C3-8985-B6AA-0690-BAA69A646215}"/>
              </a:ext>
            </a:extLst>
          </p:cNvPr>
          <p:cNvSpPr txBox="1"/>
          <p:nvPr/>
        </p:nvSpPr>
        <p:spPr>
          <a:xfrm>
            <a:off x="440126" y="3928794"/>
            <a:ext cx="2904220" cy="1645194"/>
          </a:xfrm>
          <a:prstGeom prst="rect">
            <a:avLst/>
          </a:prstGeom>
          <a:noFill/>
        </p:spPr>
        <p:txBody>
          <a:bodyPr wrap="square" rtlCol="0">
            <a:spAutoFit/>
          </a:bodyPr>
          <a:lstStyle/>
          <a:p>
            <a:pPr>
              <a:lnSpc>
                <a:spcPct val="80000"/>
              </a:lnSpc>
            </a:pPr>
            <a:r>
              <a:rPr lang="en-US" b="1" dirty="0" err="1">
                <a:solidFill>
                  <a:srgbClr val="008000"/>
                </a:solidFill>
                <a:effectLst/>
              </a:rPr>
              <a:t>readinessProbe</a:t>
            </a:r>
            <a:r>
              <a:rPr lang="en-US" dirty="0">
                <a:solidFill>
                  <a:schemeClr val="tx1">
                    <a:lumMod val="50000"/>
                    <a:lumOff val="50000"/>
                  </a:schemeClr>
                </a:solidFill>
                <a:latin typeface="Montserrat" panose="00000500000000000000" pitchFamily="2" charset="0"/>
              </a:rPr>
              <a:t>:</a:t>
            </a:r>
          </a:p>
          <a:p>
            <a:pPr>
              <a:lnSpc>
                <a:spcPct val="80000"/>
              </a:lnSpc>
            </a:pPr>
            <a:r>
              <a:rPr lang="en-US" dirty="0">
                <a:solidFill>
                  <a:schemeClr val="tx1">
                    <a:lumMod val="50000"/>
                    <a:lumOff val="50000"/>
                  </a:schemeClr>
                </a:solidFill>
                <a:latin typeface="Montserrat" panose="00000500000000000000" pitchFamily="2" charset="0"/>
              </a:rPr>
              <a:t>  httpGet:</a:t>
            </a:r>
          </a:p>
          <a:p>
            <a:pPr>
              <a:lnSpc>
                <a:spcPct val="80000"/>
              </a:lnSpc>
            </a:pPr>
            <a:r>
              <a:rPr lang="en-US" dirty="0">
                <a:solidFill>
                  <a:schemeClr val="tx1">
                    <a:lumMod val="50000"/>
                    <a:lumOff val="50000"/>
                  </a:schemeClr>
                </a:solidFill>
                <a:latin typeface="Montserrat" panose="00000500000000000000" pitchFamily="2" charset="0"/>
              </a:rPr>
              <a:t>    path: /healthz</a:t>
            </a:r>
          </a:p>
          <a:p>
            <a:pPr>
              <a:lnSpc>
                <a:spcPct val="80000"/>
              </a:lnSpc>
            </a:pPr>
            <a:r>
              <a:rPr lang="en-US" dirty="0">
                <a:solidFill>
                  <a:schemeClr val="tx1">
                    <a:lumMod val="50000"/>
                    <a:lumOff val="50000"/>
                  </a:schemeClr>
                </a:solidFill>
                <a:latin typeface="Montserrat" panose="00000500000000000000" pitchFamily="2" charset="0"/>
              </a:rPr>
              <a:t>    port: 8080</a:t>
            </a:r>
          </a:p>
          <a:p>
            <a:pPr>
              <a:lnSpc>
                <a:spcPct val="80000"/>
              </a:lnSpc>
            </a:pPr>
            <a:r>
              <a:rPr lang="en-US" dirty="0">
                <a:solidFill>
                  <a:schemeClr val="tx1">
                    <a:lumMod val="50000"/>
                    <a:lumOff val="50000"/>
                  </a:schemeClr>
                </a:solidFill>
                <a:latin typeface="Montserrat" panose="00000500000000000000" pitchFamily="2" charset="0"/>
              </a:rPr>
              <a:t>  initialDelaySeconds: 15</a:t>
            </a:r>
          </a:p>
          <a:p>
            <a:pPr>
              <a:lnSpc>
                <a:spcPct val="80000"/>
              </a:lnSpc>
            </a:pPr>
            <a:r>
              <a:rPr lang="en-US" dirty="0">
                <a:solidFill>
                  <a:schemeClr val="tx1">
                    <a:lumMod val="50000"/>
                    <a:lumOff val="50000"/>
                  </a:schemeClr>
                </a:solidFill>
                <a:latin typeface="Montserrat" panose="00000500000000000000" pitchFamily="2" charset="0"/>
              </a:rPr>
              <a:t>  periodSeconds: 10</a:t>
            </a:r>
          </a:p>
          <a:p>
            <a:pPr>
              <a:lnSpc>
                <a:spcPct val="80000"/>
              </a:lnSpc>
            </a:pPr>
            <a:r>
              <a:rPr lang="en-US" dirty="0">
                <a:solidFill>
                  <a:schemeClr val="tx1">
                    <a:lumMod val="50000"/>
                    <a:lumOff val="50000"/>
                  </a:schemeClr>
                </a:solidFill>
                <a:latin typeface="Montserrat" panose="00000500000000000000" pitchFamily="2" charset="0"/>
              </a:rPr>
              <a:t>  failureThreshold: 1</a:t>
            </a:r>
            <a:endParaRPr lang="lt-LT" dirty="0">
              <a:solidFill>
                <a:schemeClr val="tx1">
                  <a:lumMod val="50000"/>
                  <a:lumOff val="50000"/>
                </a:schemeClr>
              </a:solidFill>
              <a:latin typeface="Montserrat" panose="00000500000000000000" pitchFamily="2" charset="0"/>
            </a:endParaRPr>
          </a:p>
        </p:txBody>
      </p:sp>
      <p:sp>
        <p:nvSpPr>
          <p:cNvPr id="46" name="TextBox 45">
            <a:extLst>
              <a:ext uri="{FF2B5EF4-FFF2-40B4-BE49-F238E27FC236}">
                <a16:creationId xmlns:a16="http://schemas.microsoft.com/office/drawing/2014/main" id="{E8ADA198-1F26-2327-6D20-65477D9FFE00}"/>
              </a:ext>
            </a:extLst>
          </p:cNvPr>
          <p:cNvSpPr txBox="1"/>
          <p:nvPr/>
        </p:nvSpPr>
        <p:spPr>
          <a:xfrm>
            <a:off x="3287050" y="3912971"/>
            <a:ext cx="3298785" cy="1866793"/>
          </a:xfrm>
          <a:prstGeom prst="rect">
            <a:avLst/>
          </a:prstGeom>
          <a:noFill/>
        </p:spPr>
        <p:txBody>
          <a:bodyPr wrap="square" rtlCol="0">
            <a:spAutoFit/>
          </a:bodyPr>
          <a:lstStyle/>
          <a:p>
            <a:pPr>
              <a:lnSpc>
                <a:spcPct val="80000"/>
              </a:lnSpc>
            </a:pPr>
            <a:r>
              <a:rPr lang="en-US" b="1" dirty="0" err="1">
                <a:solidFill>
                  <a:srgbClr val="008000"/>
                </a:solidFill>
                <a:effectLst/>
              </a:rPr>
              <a:t>readinessProbe</a:t>
            </a:r>
            <a:r>
              <a:rPr lang="en-US" dirty="0">
                <a:solidFill>
                  <a:schemeClr val="tx1">
                    <a:lumMod val="50000"/>
                    <a:lumOff val="50000"/>
                  </a:schemeClr>
                </a:solidFill>
                <a:latin typeface="Montserrat" panose="00000500000000000000" pitchFamily="2" charset="0"/>
              </a:rPr>
              <a:t>:</a:t>
            </a:r>
          </a:p>
          <a:p>
            <a:pPr>
              <a:lnSpc>
                <a:spcPct val="80000"/>
              </a:lnSpc>
            </a:pPr>
            <a:r>
              <a:rPr lang="en-US" dirty="0">
                <a:solidFill>
                  <a:schemeClr val="tx1">
                    <a:lumMod val="50000"/>
                    <a:lumOff val="50000"/>
                  </a:schemeClr>
                </a:solidFill>
                <a:latin typeface="Montserrat" panose="00000500000000000000" pitchFamily="2" charset="0"/>
              </a:rPr>
              <a:t>  exec:</a:t>
            </a:r>
          </a:p>
          <a:p>
            <a:pPr>
              <a:lnSpc>
                <a:spcPct val="80000"/>
              </a:lnSpc>
            </a:pPr>
            <a:r>
              <a:rPr lang="en-US" dirty="0">
                <a:solidFill>
                  <a:schemeClr val="tx1">
                    <a:lumMod val="50000"/>
                    <a:lumOff val="50000"/>
                  </a:schemeClr>
                </a:solidFill>
                <a:latin typeface="Montserrat" panose="00000500000000000000" pitchFamily="2" charset="0"/>
              </a:rPr>
              <a:t>    command:</a:t>
            </a:r>
          </a:p>
          <a:p>
            <a:pPr>
              <a:lnSpc>
                <a:spcPct val="80000"/>
              </a:lnSpc>
            </a:pPr>
            <a:r>
              <a:rPr lang="en-US" dirty="0">
                <a:solidFill>
                  <a:schemeClr val="tx1">
                    <a:lumMod val="50000"/>
                    <a:lumOff val="50000"/>
                  </a:schemeClr>
                </a:solidFill>
                <a:latin typeface="Montserrat" panose="00000500000000000000" pitchFamily="2" charset="0"/>
              </a:rPr>
              <a:t>    - cat</a:t>
            </a:r>
          </a:p>
          <a:p>
            <a:pPr>
              <a:lnSpc>
                <a:spcPct val="80000"/>
              </a:lnSpc>
            </a:pPr>
            <a:r>
              <a:rPr lang="en-US" dirty="0">
                <a:solidFill>
                  <a:schemeClr val="tx1">
                    <a:lumMod val="50000"/>
                    <a:lumOff val="50000"/>
                  </a:schemeClr>
                </a:solidFill>
                <a:latin typeface="Montserrat" panose="00000500000000000000" pitchFamily="2" charset="0"/>
              </a:rPr>
              <a:t>    - /</a:t>
            </a:r>
            <a:r>
              <a:rPr lang="en-US" dirty="0" err="1">
                <a:solidFill>
                  <a:schemeClr val="tx1">
                    <a:lumMod val="50000"/>
                    <a:lumOff val="50000"/>
                  </a:schemeClr>
                </a:solidFill>
                <a:latin typeface="Montserrat" panose="00000500000000000000" pitchFamily="2" charset="0"/>
              </a:rPr>
              <a:t>tmp</a:t>
            </a:r>
            <a:r>
              <a:rPr lang="en-US" dirty="0">
                <a:solidFill>
                  <a:schemeClr val="tx1">
                    <a:lumMod val="50000"/>
                    <a:lumOff val="50000"/>
                  </a:schemeClr>
                </a:solidFill>
                <a:latin typeface="Montserrat" panose="00000500000000000000" pitchFamily="2" charset="0"/>
              </a:rPr>
              <a:t>/healthy</a:t>
            </a:r>
          </a:p>
          <a:p>
            <a:pPr>
              <a:lnSpc>
                <a:spcPct val="80000"/>
              </a:lnSpc>
            </a:pPr>
            <a:r>
              <a:rPr lang="en-US" dirty="0">
                <a:solidFill>
                  <a:schemeClr val="tx1">
                    <a:lumMod val="50000"/>
                    <a:lumOff val="50000"/>
                  </a:schemeClr>
                </a:solidFill>
                <a:latin typeface="Montserrat" panose="00000500000000000000" pitchFamily="2" charset="0"/>
              </a:rPr>
              <a:t>  initialDelaySeconds: 5</a:t>
            </a:r>
          </a:p>
          <a:p>
            <a:pPr>
              <a:lnSpc>
                <a:spcPct val="80000"/>
              </a:lnSpc>
            </a:pPr>
            <a:r>
              <a:rPr lang="en-US" dirty="0">
                <a:solidFill>
                  <a:schemeClr val="tx1">
                    <a:lumMod val="50000"/>
                    <a:lumOff val="50000"/>
                  </a:schemeClr>
                </a:solidFill>
                <a:latin typeface="Montserrat" panose="00000500000000000000" pitchFamily="2" charset="0"/>
              </a:rPr>
              <a:t>  periodSeconds: 5</a:t>
            </a:r>
          </a:p>
          <a:p>
            <a:pPr>
              <a:lnSpc>
                <a:spcPct val="80000"/>
              </a:lnSpc>
            </a:pPr>
            <a:r>
              <a:rPr lang="en-US" dirty="0">
                <a:solidFill>
                  <a:schemeClr val="tx1">
                    <a:lumMod val="50000"/>
                    <a:lumOff val="50000"/>
                  </a:schemeClr>
                </a:solidFill>
                <a:latin typeface="Montserrat" panose="00000500000000000000" pitchFamily="2" charset="0"/>
              </a:rPr>
              <a:t>  failureThreshold: 1</a:t>
            </a:r>
            <a:endParaRPr lang="lt-LT" dirty="0">
              <a:solidFill>
                <a:schemeClr val="tx1">
                  <a:lumMod val="50000"/>
                  <a:lumOff val="50000"/>
                </a:schemeClr>
              </a:solidFill>
              <a:latin typeface="Montserrat" panose="00000500000000000000" pitchFamily="2" charset="0"/>
            </a:endParaRPr>
          </a:p>
        </p:txBody>
      </p:sp>
      <p:sp>
        <p:nvSpPr>
          <p:cNvPr id="47" name="TextBox 46">
            <a:extLst>
              <a:ext uri="{FF2B5EF4-FFF2-40B4-BE49-F238E27FC236}">
                <a16:creationId xmlns:a16="http://schemas.microsoft.com/office/drawing/2014/main" id="{8B79DE8D-FDD6-4295-850A-F4EA44ACB1B5}"/>
              </a:ext>
            </a:extLst>
          </p:cNvPr>
          <p:cNvSpPr txBox="1"/>
          <p:nvPr/>
        </p:nvSpPr>
        <p:spPr>
          <a:xfrm>
            <a:off x="990593" y="3492023"/>
            <a:ext cx="1558110" cy="369332"/>
          </a:xfrm>
          <a:prstGeom prst="rect">
            <a:avLst/>
          </a:prstGeom>
          <a:noFill/>
        </p:spPr>
        <p:txBody>
          <a:bodyPr wrap="square" rtlCol="0">
            <a:spAutoFit/>
          </a:bodyPr>
          <a:lstStyle/>
          <a:p>
            <a:r>
              <a:rPr lang="en-US" spc="300" dirty="0">
                <a:solidFill>
                  <a:schemeClr val="bg1"/>
                </a:solidFill>
                <a:latin typeface="Montserrat SemiBold" panose="00000700000000000000" pitchFamily="2" charset="0"/>
              </a:rPr>
              <a:t>httpGet:</a:t>
            </a:r>
            <a:endParaRPr lang="lt-LT" spc="300" dirty="0">
              <a:solidFill>
                <a:schemeClr val="bg1"/>
              </a:solidFill>
              <a:latin typeface="Montserrat SemiBold" panose="00000700000000000000" pitchFamily="2" charset="0"/>
            </a:endParaRPr>
          </a:p>
        </p:txBody>
      </p:sp>
      <p:sp>
        <p:nvSpPr>
          <p:cNvPr id="2" name="Rectangle 1">
            <a:extLst>
              <a:ext uri="{FF2B5EF4-FFF2-40B4-BE49-F238E27FC236}">
                <a16:creationId xmlns:a16="http://schemas.microsoft.com/office/drawing/2014/main" id="{F0D20147-5105-1251-E090-D9B6A3520DAC}"/>
              </a:ext>
            </a:extLst>
          </p:cNvPr>
          <p:cNvSpPr/>
          <p:nvPr/>
        </p:nvSpPr>
        <p:spPr>
          <a:xfrm>
            <a:off x="238991" y="5779764"/>
            <a:ext cx="9985663" cy="7457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https://kubernetes.io/docs/tasks/configure-pod-container/configure-liveness-readiness-startup-probes/</a:t>
            </a:r>
          </a:p>
        </p:txBody>
      </p:sp>
    </p:spTree>
    <p:extLst>
      <p:ext uri="{BB962C8B-B14F-4D97-AF65-F5344CB8AC3E}">
        <p14:creationId xmlns:p14="http://schemas.microsoft.com/office/powerpoint/2010/main" val="3913135642"/>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366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D755-7893-E98B-5FEB-60C995C59D29}"/>
              </a:ext>
            </a:extLst>
          </p:cNvPr>
          <p:cNvSpPr>
            <a:spLocks noGrp="1"/>
          </p:cNvSpPr>
          <p:nvPr>
            <p:ph type="title"/>
          </p:nvPr>
        </p:nvSpPr>
        <p:spPr>
          <a:xfrm>
            <a:off x="1" y="1298865"/>
            <a:ext cx="12192000" cy="2130136"/>
          </a:xfrm>
          <a:gradFill>
            <a:gsLst>
              <a:gs pos="9000">
                <a:schemeClr val="accent1">
                  <a:lumMod val="5000"/>
                  <a:lumOff val="95000"/>
                </a:schemeClr>
              </a:gs>
              <a:gs pos="22000">
                <a:schemeClr val="accent1">
                  <a:lumMod val="45000"/>
                  <a:lumOff val="55000"/>
                </a:schemeClr>
              </a:gs>
              <a:gs pos="88000">
                <a:srgbClr val="00B0F0"/>
              </a:gs>
              <a:gs pos="100000">
                <a:schemeClr val="accent1">
                  <a:lumMod val="30000"/>
                  <a:lumOff val="70000"/>
                </a:schemeClr>
              </a:gs>
            </a:gsLst>
            <a:lin ang="5400000" scaled="1"/>
          </a:gradFill>
        </p:spPr>
        <p:txBody>
          <a:bodyPr>
            <a:normAutofit/>
          </a:bodyPr>
          <a:lstStyle/>
          <a:p>
            <a:pPr marL="0" marR="0"/>
            <a:r>
              <a:rPr lang="en-US" sz="6000" b="1" dirty="0">
                <a:solidFill>
                  <a:schemeClr val="bg1"/>
                </a:solidFill>
                <a:effectLst/>
                <a:latin typeface="Times New Roman" panose="02020603050405020304" pitchFamily="18" charset="0"/>
                <a:ea typeface="Times New Roman" panose="02020603050405020304" pitchFamily="18" charset="0"/>
              </a:rPr>
              <a:t>03 </a:t>
            </a:r>
            <a:r>
              <a:rPr lang="en-US" sz="5400" b="1" dirty="0">
                <a:solidFill>
                  <a:schemeClr val="bg1"/>
                </a:solidFill>
                <a:effectLst/>
                <a:latin typeface="Times New Roman" panose="02020603050405020304" pitchFamily="18" charset="0"/>
                <a:ea typeface="Times New Roman" panose="02020603050405020304" pitchFamily="18" charset="0"/>
              </a:rPr>
              <a:t>Implementing Probes with Examples</a:t>
            </a:r>
            <a:endParaRPr lang="en-US" sz="6000" b="1"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6696667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985688D-F8CB-21B3-4349-E88B6CE4C8EF}"/>
              </a:ext>
            </a:extLst>
          </p:cNvPr>
          <p:cNvSpPr txBox="1"/>
          <p:nvPr/>
        </p:nvSpPr>
        <p:spPr>
          <a:xfrm>
            <a:off x="0" y="159891"/>
            <a:ext cx="12192000" cy="6186309"/>
          </a:xfrm>
          <a:prstGeom prst="rect">
            <a:avLst/>
          </a:prstGeom>
          <a:noFill/>
        </p:spPr>
        <p:txBody>
          <a:bodyPr wrap="square">
            <a:spAutoFit/>
          </a:bodyPr>
          <a:lstStyle/>
          <a:p>
            <a:r>
              <a:rPr lang="en-US" b="1" dirty="0">
                <a:solidFill>
                  <a:schemeClr val="accent4"/>
                </a:solidFill>
              </a:rPr>
              <a:t>initialDelaySeconds: </a:t>
            </a:r>
            <a:r>
              <a:rPr lang="en-US" dirty="0">
                <a:solidFill>
                  <a:schemeClr val="bg1"/>
                </a:solidFill>
              </a:rPr>
              <a:t>Number of seconds after the container has started before startup, liveness or readiness probes are initiated. If a startup probe is defined, liveness and readiness probe delays do not begin until the startup probe has succeeded. If the value of periodSeconds is greater than initialDelaySeconds then the initialDelaySeconds would be ignored. Defaults to 0 seconds. Minimum value is 0.</a:t>
            </a:r>
          </a:p>
          <a:p>
            <a:endParaRPr lang="en-US" dirty="0">
              <a:solidFill>
                <a:schemeClr val="bg1"/>
              </a:solidFill>
            </a:endParaRPr>
          </a:p>
          <a:p>
            <a:r>
              <a:rPr lang="en-US" b="1" dirty="0">
                <a:solidFill>
                  <a:schemeClr val="accent4"/>
                </a:solidFill>
              </a:rPr>
              <a:t>periodSeconds: </a:t>
            </a:r>
            <a:r>
              <a:rPr lang="en-US" dirty="0">
                <a:solidFill>
                  <a:schemeClr val="bg1"/>
                </a:solidFill>
              </a:rPr>
              <a:t>How often (in seconds) to perform the probe. Default to 10 seconds. The minimum value is 1.</a:t>
            </a:r>
          </a:p>
          <a:p>
            <a:endParaRPr lang="en-US" dirty="0">
              <a:solidFill>
                <a:schemeClr val="bg1"/>
              </a:solidFill>
            </a:endParaRPr>
          </a:p>
          <a:p>
            <a:r>
              <a:rPr lang="en-US" b="1" dirty="0" err="1">
                <a:solidFill>
                  <a:schemeClr val="accent4"/>
                </a:solidFill>
              </a:rPr>
              <a:t>timeoutSeconds</a:t>
            </a:r>
            <a:r>
              <a:rPr lang="en-US" dirty="0">
                <a:solidFill>
                  <a:schemeClr val="bg1"/>
                </a:solidFill>
              </a:rPr>
              <a:t>: Number of seconds after which the probe times out. Defaults to 1 second. Minimum value is 1.</a:t>
            </a:r>
          </a:p>
          <a:p>
            <a:endParaRPr lang="en-US" dirty="0">
              <a:solidFill>
                <a:schemeClr val="bg1"/>
              </a:solidFill>
            </a:endParaRPr>
          </a:p>
          <a:p>
            <a:r>
              <a:rPr lang="en-US" b="1" dirty="0" err="1">
                <a:solidFill>
                  <a:schemeClr val="accent4"/>
                </a:solidFill>
              </a:rPr>
              <a:t>successThreshold</a:t>
            </a:r>
            <a:r>
              <a:rPr lang="en-US" dirty="0">
                <a:solidFill>
                  <a:schemeClr val="bg1"/>
                </a:solidFill>
              </a:rPr>
              <a:t>: Minimum consecutive successes for the probe to be considered successful after having failed. Defaults to 1. Must be 1 for liveness and startup Probes. Minimum value is 1.</a:t>
            </a:r>
          </a:p>
          <a:p>
            <a:endParaRPr lang="en-US" dirty="0">
              <a:solidFill>
                <a:schemeClr val="bg1"/>
              </a:solidFill>
            </a:endParaRPr>
          </a:p>
          <a:p>
            <a:r>
              <a:rPr lang="en-US" b="1" dirty="0">
                <a:solidFill>
                  <a:schemeClr val="accent4"/>
                </a:solidFill>
              </a:rPr>
              <a:t>failureThreshold</a:t>
            </a:r>
            <a:r>
              <a:rPr lang="en-US" dirty="0">
                <a:solidFill>
                  <a:schemeClr val="bg1"/>
                </a:solidFill>
              </a:rPr>
              <a:t>: After a probe fails failureThreshold times in a row, Kubernetes considers that the overall check has failed: the container is not ready/healthy/live. For the case of a startup or liveness probe, if at least failureThreshold probes have failed, Kubernetes treats the container as unhealthy and triggers a restart for that specific container. The kubelet honors the setting of </a:t>
            </a:r>
            <a:r>
              <a:rPr lang="en-US" dirty="0" err="1">
                <a:solidFill>
                  <a:schemeClr val="bg1"/>
                </a:solidFill>
              </a:rPr>
              <a:t>terminationGracePeriodSeconds</a:t>
            </a:r>
            <a:r>
              <a:rPr lang="en-US" dirty="0">
                <a:solidFill>
                  <a:schemeClr val="bg1"/>
                </a:solidFill>
              </a:rPr>
              <a:t> for that container. For a failed readiness probe, the kubelet continues running the container that failed checks, and also continues to run more probes; because the check failed, the kubelet sets the Ready condition on the Pod to false.</a:t>
            </a:r>
          </a:p>
          <a:p>
            <a:r>
              <a:rPr lang="en-US" b="1" dirty="0" err="1">
                <a:solidFill>
                  <a:schemeClr val="accent4"/>
                </a:solidFill>
              </a:rPr>
              <a:t>terminationGracePeriodSeconds</a:t>
            </a:r>
            <a:r>
              <a:rPr lang="en-US" dirty="0">
                <a:solidFill>
                  <a:schemeClr val="bg1"/>
                </a:solidFill>
              </a:rPr>
              <a:t>: configure a grace period for the kubelet to wait between triggering a shut down of the failed container, and then forcing the container runtime to stop that container. The default is to inherit the Pod-level value for </a:t>
            </a:r>
            <a:r>
              <a:rPr lang="en-US" dirty="0" err="1">
                <a:solidFill>
                  <a:schemeClr val="bg1"/>
                </a:solidFill>
              </a:rPr>
              <a:t>terminationGracePeriodSeconds</a:t>
            </a:r>
            <a:r>
              <a:rPr lang="en-US" dirty="0">
                <a:solidFill>
                  <a:schemeClr val="bg1"/>
                </a:solidFill>
              </a:rPr>
              <a:t> (30 seconds if not specified), and the minimum value is 1. See probe-level </a:t>
            </a:r>
            <a:r>
              <a:rPr lang="en-US" dirty="0" err="1">
                <a:solidFill>
                  <a:schemeClr val="bg1"/>
                </a:solidFill>
              </a:rPr>
              <a:t>terminationGracePeriodSeconds</a:t>
            </a:r>
            <a:r>
              <a:rPr lang="en-US" dirty="0">
                <a:solidFill>
                  <a:schemeClr val="bg1"/>
                </a:solidFill>
              </a:rPr>
              <a:t> for more detail.</a:t>
            </a:r>
          </a:p>
        </p:txBody>
      </p:sp>
    </p:spTree>
    <p:extLst>
      <p:ext uri="{BB962C8B-B14F-4D97-AF65-F5344CB8AC3E}">
        <p14:creationId xmlns:p14="http://schemas.microsoft.com/office/powerpoint/2010/main" val="2770661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EBFE-9FC8-B3B9-D77A-FD1F4C528FEC}"/>
              </a:ext>
            </a:extLst>
          </p:cNvPr>
          <p:cNvSpPr>
            <a:spLocks noGrp="1"/>
          </p:cNvSpPr>
          <p:nvPr>
            <p:ph type="title"/>
          </p:nvPr>
        </p:nvSpPr>
        <p:spPr>
          <a:xfrm>
            <a:off x="0" y="18255"/>
            <a:ext cx="12192000" cy="1325563"/>
          </a:xfrm>
          <a:solidFill>
            <a:srgbClr val="FFC000"/>
          </a:solidFill>
        </p:spPr>
        <p:txBody>
          <a:bodyPr>
            <a:normAutofit/>
          </a:bodyPr>
          <a:lstStyle/>
          <a:p>
            <a:pPr algn="ctr"/>
            <a:r>
              <a:rPr lang="en-US" b="1" dirty="0">
                <a:solidFill>
                  <a:schemeClr val="bg1"/>
                </a:solidFill>
              </a:rPr>
              <a:t>Kubernetes Probs</a:t>
            </a:r>
            <a:endParaRPr lang="en-US" b="1" dirty="0"/>
          </a:p>
        </p:txBody>
      </p:sp>
      <p:sp>
        <p:nvSpPr>
          <p:cNvPr id="3" name="Content Placeholder 2">
            <a:extLst>
              <a:ext uri="{FF2B5EF4-FFF2-40B4-BE49-F238E27FC236}">
                <a16:creationId xmlns:a16="http://schemas.microsoft.com/office/drawing/2014/main" id="{9F49EC83-67A6-C5BC-C477-6D727A678AFF}"/>
              </a:ext>
            </a:extLst>
          </p:cNvPr>
          <p:cNvSpPr>
            <a:spLocks noGrp="1"/>
          </p:cNvSpPr>
          <p:nvPr>
            <p:ph idx="1"/>
          </p:nvPr>
        </p:nvSpPr>
        <p:spPr>
          <a:xfrm>
            <a:off x="337351" y="1825625"/>
            <a:ext cx="11591413" cy="4351338"/>
          </a:xfrm>
        </p:spPr>
        <p:txBody>
          <a:bodyPr>
            <a:normAutofit/>
          </a:bodyPr>
          <a:lstStyle/>
          <a:p>
            <a:pPr marL="0" marR="0"/>
            <a:r>
              <a:rPr lang="en-US" sz="3200" b="1" dirty="0">
                <a:solidFill>
                  <a:schemeClr val="bg1"/>
                </a:solidFill>
                <a:effectLst/>
                <a:latin typeface="Times New Roman" panose="02020603050405020304" pitchFamily="18" charset="0"/>
                <a:ea typeface="Times New Roman" panose="02020603050405020304" pitchFamily="18" charset="0"/>
              </a:rPr>
              <a:t>01  Understanding Kubernetes Probes</a:t>
            </a:r>
          </a:p>
          <a:p>
            <a:pPr marL="0" marR="0"/>
            <a:endParaRPr lang="en-US" sz="3200" b="1" dirty="0">
              <a:solidFill>
                <a:schemeClr val="bg1"/>
              </a:solidFill>
              <a:effectLst/>
              <a:latin typeface="Times New Roman" panose="02020603050405020304" pitchFamily="18" charset="0"/>
              <a:ea typeface="Times New Roman" panose="02020603050405020304" pitchFamily="18" charset="0"/>
            </a:endParaRPr>
          </a:p>
          <a:p>
            <a:pPr marL="0" marR="0"/>
            <a:r>
              <a:rPr lang="en-US" sz="3200" b="1" dirty="0">
                <a:solidFill>
                  <a:schemeClr val="bg1"/>
                </a:solidFill>
                <a:effectLst/>
                <a:latin typeface="Times New Roman" panose="02020603050405020304" pitchFamily="18" charset="0"/>
                <a:ea typeface="Times New Roman" panose="02020603050405020304" pitchFamily="18" charset="0"/>
              </a:rPr>
              <a:t>02  Deep Dive into Probe Types</a:t>
            </a:r>
          </a:p>
          <a:p>
            <a:pPr marL="0" marR="0"/>
            <a:endParaRPr lang="en-US" sz="3200" b="1" dirty="0">
              <a:solidFill>
                <a:schemeClr val="bg1"/>
              </a:solidFill>
              <a:effectLst/>
              <a:latin typeface="Times New Roman" panose="02020603050405020304" pitchFamily="18" charset="0"/>
              <a:ea typeface="Times New Roman" panose="02020603050405020304" pitchFamily="18" charset="0"/>
            </a:endParaRPr>
          </a:p>
          <a:p>
            <a:pPr marL="0" marR="0"/>
            <a:r>
              <a:rPr lang="en-US" sz="3200" b="1" dirty="0">
                <a:solidFill>
                  <a:schemeClr val="bg1"/>
                </a:solidFill>
                <a:effectLst/>
                <a:latin typeface="Times New Roman" panose="02020603050405020304" pitchFamily="18" charset="0"/>
                <a:ea typeface="Times New Roman" panose="02020603050405020304" pitchFamily="18" charset="0"/>
              </a:rPr>
              <a:t>03 Implementing Probes with Examples</a:t>
            </a:r>
          </a:p>
          <a:p>
            <a:pPr marL="0" marR="0"/>
            <a:endParaRPr lang="en-US" sz="3200" b="1" dirty="0">
              <a:solidFill>
                <a:schemeClr val="bg1"/>
              </a:solidFill>
              <a:latin typeface="Times New Roman" panose="02020603050405020304" pitchFamily="18" charset="0"/>
              <a:ea typeface="Times New Roman" panose="02020603050405020304" pitchFamily="18" charset="0"/>
            </a:endParaRPr>
          </a:p>
          <a:p>
            <a:pPr marL="0" marR="0"/>
            <a:r>
              <a:rPr lang="en-US" sz="3200" b="1" dirty="0">
                <a:solidFill>
                  <a:schemeClr val="bg1"/>
                </a:solidFill>
                <a:effectLst/>
                <a:latin typeface="Times New Roman" panose="02020603050405020304" pitchFamily="18" charset="0"/>
                <a:ea typeface="Times New Roman" panose="02020603050405020304" pitchFamily="18" charset="0"/>
              </a:rPr>
              <a:t>04 LAB</a:t>
            </a:r>
          </a:p>
        </p:txBody>
      </p:sp>
    </p:spTree>
    <p:extLst>
      <p:ext uri="{BB962C8B-B14F-4D97-AF65-F5344CB8AC3E}">
        <p14:creationId xmlns:p14="http://schemas.microsoft.com/office/powerpoint/2010/main" val="2071898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a:extLst>
              <a:ext uri="{FF2B5EF4-FFF2-40B4-BE49-F238E27FC236}">
                <a16:creationId xmlns:a16="http://schemas.microsoft.com/office/drawing/2014/main" id="{FAB2947D-0CEA-4E16-A777-CDE62F3036E1}"/>
              </a:ext>
            </a:extLst>
          </p:cNvPr>
          <p:cNvSpPr txBox="1"/>
          <p:nvPr/>
        </p:nvSpPr>
        <p:spPr>
          <a:xfrm>
            <a:off x="9237758" y="1582936"/>
            <a:ext cx="2904221" cy="980397"/>
          </a:xfrm>
          <a:prstGeom prst="rect">
            <a:avLst/>
          </a:prstGeom>
          <a:solidFill>
            <a:schemeClr val="accent6"/>
          </a:solidFill>
          <a:ln>
            <a:solidFill>
              <a:schemeClr val="accent1"/>
            </a:solidFill>
          </a:ln>
        </p:spPr>
        <p:txBody>
          <a:bodyPr wrap="square" rtlCol="0">
            <a:spAutoFit/>
          </a:bodyPr>
          <a:lstStyle/>
          <a:p>
            <a:pPr>
              <a:lnSpc>
                <a:spcPct val="80000"/>
              </a:lnSpc>
            </a:pPr>
            <a:r>
              <a:rPr lang="lt-LT" b="1" dirty="0">
                <a:solidFill>
                  <a:schemeClr val="tx1">
                    <a:lumMod val="50000"/>
                    <a:lumOff val="50000"/>
                  </a:schemeClr>
                </a:solidFill>
                <a:latin typeface="Montserrat" panose="00000500000000000000" pitchFamily="2" charset="0"/>
              </a:rPr>
              <a:t>livenessProbe</a:t>
            </a:r>
            <a:r>
              <a:rPr lang="lt-LT" dirty="0">
                <a:solidFill>
                  <a:schemeClr val="tx1">
                    <a:lumMod val="50000"/>
                    <a:lumOff val="50000"/>
                  </a:schemeClr>
                </a:solidFill>
                <a:latin typeface="Montserrat" panose="00000500000000000000" pitchFamily="2" charset="0"/>
              </a:rPr>
              <a:t>:</a:t>
            </a:r>
          </a:p>
          <a:p>
            <a:pPr>
              <a:lnSpc>
                <a:spcPct val="80000"/>
              </a:lnSpc>
            </a:pPr>
            <a:r>
              <a:rPr lang="lt-LT" dirty="0">
                <a:solidFill>
                  <a:schemeClr val="tx1">
                    <a:lumMod val="50000"/>
                    <a:lumOff val="50000"/>
                  </a:schemeClr>
                </a:solidFill>
                <a:latin typeface="Montserrat" panose="00000500000000000000" pitchFamily="2" charset="0"/>
              </a:rPr>
              <a:t>  grpc:</a:t>
            </a:r>
          </a:p>
          <a:p>
            <a:pPr>
              <a:lnSpc>
                <a:spcPct val="80000"/>
              </a:lnSpc>
            </a:pPr>
            <a:r>
              <a:rPr lang="lt-LT" dirty="0">
                <a:solidFill>
                  <a:schemeClr val="tx1">
                    <a:lumMod val="50000"/>
                    <a:lumOff val="50000"/>
                  </a:schemeClr>
                </a:solidFill>
                <a:latin typeface="Montserrat" panose="00000500000000000000" pitchFamily="2" charset="0"/>
              </a:rPr>
              <a:t>    port: 2379</a:t>
            </a:r>
          </a:p>
          <a:p>
            <a:pPr>
              <a:lnSpc>
                <a:spcPct val="80000"/>
              </a:lnSpc>
            </a:pPr>
            <a:r>
              <a:rPr lang="lt-LT" dirty="0">
                <a:solidFill>
                  <a:schemeClr val="tx1">
                    <a:lumMod val="50000"/>
                    <a:lumOff val="50000"/>
                  </a:schemeClr>
                </a:solidFill>
                <a:latin typeface="Montserrat" panose="00000500000000000000" pitchFamily="2" charset="0"/>
              </a:rPr>
              <a:t>  initialDelaySeconds: 10</a:t>
            </a:r>
          </a:p>
        </p:txBody>
      </p:sp>
      <p:sp>
        <p:nvSpPr>
          <p:cNvPr id="23" name="TextBox 22">
            <a:extLst>
              <a:ext uri="{FF2B5EF4-FFF2-40B4-BE49-F238E27FC236}">
                <a16:creationId xmlns:a16="http://schemas.microsoft.com/office/drawing/2014/main" id="{5D3CD180-3DD6-41C0-455E-73FBEB4AA98A}"/>
              </a:ext>
            </a:extLst>
          </p:cNvPr>
          <p:cNvSpPr txBox="1"/>
          <p:nvPr/>
        </p:nvSpPr>
        <p:spPr>
          <a:xfrm>
            <a:off x="0" y="-69154"/>
            <a:ext cx="12192000" cy="1107996"/>
          </a:xfrm>
          <a:prstGeom prst="rect">
            <a:avLst/>
          </a:prstGeom>
          <a:solidFill>
            <a:schemeClr val="accent4"/>
          </a:solidFill>
        </p:spPr>
        <p:txBody>
          <a:bodyPr wrap="square" rtlCol="0">
            <a:spAutoFit/>
          </a:bodyPr>
          <a:lstStyle/>
          <a:p>
            <a:pPr algn="ctr"/>
            <a:r>
              <a:rPr lang="en-US" sz="6600" dirty="0">
                <a:solidFill>
                  <a:srgbClr val="00CDCD"/>
                </a:solidFill>
              </a:rPr>
              <a:t>Probe in Kubernetes</a:t>
            </a:r>
            <a:endParaRPr lang="lt-LT" sz="3200" spc="300" dirty="0">
              <a:latin typeface="Montserrat SemiBold" panose="00000700000000000000" pitchFamily="2" charset="0"/>
            </a:endParaRPr>
          </a:p>
        </p:txBody>
      </p:sp>
      <p:sp>
        <p:nvSpPr>
          <p:cNvPr id="41" name="TextBox 40">
            <a:extLst>
              <a:ext uri="{FF2B5EF4-FFF2-40B4-BE49-F238E27FC236}">
                <a16:creationId xmlns:a16="http://schemas.microsoft.com/office/drawing/2014/main" id="{F272C425-B2E9-C12B-B857-9066E64E0161}"/>
              </a:ext>
            </a:extLst>
          </p:cNvPr>
          <p:cNvSpPr txBox="1"/>
          <p:nvPr/>
        </p:nvSpPr>
        <p:spPr>
          <a:xfrm>
            <a:off x="4035095" y="1114910"/>
            <a:ext cx="1419830" cy="369332"/>
          </a:xfrm>
          <a:prstGeom prst="rect">
            <a:avLst/>
          </a:prstGeom>
          <a:noFill/>
        </p:spPr>
        <p:txBody>
          <a:bodyPr wrap="square" rtlCol="0">
            <a:spAutoFit/>
          </a:bodyPr>
          <a:lstStyle/>
          <a:p>
            <a:r>
              <a:rPr lang="en-US" spc="300" dirty="0">
                <a:solidFill>
                  <a:srgbClr val="FFC000"/>
                </a:solidFill>
                <a:latin typeface="Montserrat SemiBold" panose="00000700000000000000" pitchFamily="2" charset="0"/>
              </a:rPr>
              <a:t>exec</a:t>
            </a:r>
            <a:r>
              <a:rPr lang="en-US" spc="300" dirty="0">
                <a:solidFill>
                  <a:schemeClr val="bg1"/>
                </a:solidFill>
                <a:latin typeface="Montserrat SemiBold" panose="00000700000000000000" pitchFamily="2" charset="0"/>
              </a:rPr>
              <a:t>:</a:t>
            </a:r>
            <a:endParaRPr lang="lt-LT" spc="300" dirty="0">
              <a:solidFill>
                <a:schemeClr val="bg1"/>
              </a:solidFill>
              <a:latin typeface="Montserrat SemiBold" panose="00000700000000000000" pitchFamily="2" charset="0"/>
            </a:endParaRPr>
          </a:p>
        </p:txBody>
      </p:sp>
      <p:sp>
        <p:nvSpPr>
          <p:cNvPr id="42" name="TextBox 41">
            <a:extLst>
              <a:ext uri="{FF2B5EF4-FFF2-40B4-BE49-F238E27FC236}">
                <a16:creationId xmlns:a16="http://schemas.microsoft.com/office/drawing/2014/main" id="{6C660D19-AFB2-C172-BF24-D58ACB84A270}"/>
              </a:ext>
            </a:extLst>
          </p:cNvPr>
          <p:cNvSpPr txBox="1"/>
          <p:nvPr/>
        </p:nvSpPr>
        <p:spPr>
          <a:xfrm>
            <a:off x="6678113" y="1139320"/>
            <a:ext cx="1867383" cy="369332"/>
          </a:xfrm>
          <a:prstGeom prst="rect">
            <a:avLst/>
          </a:prstGeom>
          <a:noFill/>
        </p:spPr>
        <p:txBody>
          <a:bodyPr wrap="square" rtlCol="0">
            <a:spAutoFit/>
          </a:bodyPr>
          <a:lstStyle/>
          <a:p>
            <a:r>
              <a:rPr lang="en-US" spc="300" dirty="0" err="1">
                <a:solidFill>
                  <a:schemeClr val="accent5"/>
                </a:solidFill>
                <a:latin typeface="Montserrat SemiBold" panose="00000700000000000000" pitchFamily="2" charset="0"/>
              </a:rPr>
              <a:t>tcpSocket</a:t>
            </a:r>
            <a:r>
              <a:rPr lang="en-US" spc="300" dirty="0">
                <a:solidFill>
                  <a:schemeClr val="bg1"/>
                </a:solidFill>
                <a:latin typeface="Montserrat SemiBold" panose="00000700000000000000" pitchFamily="2" charset="0"/>
              </a:rPr>
              <a:t>:</a:t>
            </a:r>
            <a:endParaRPr lang="lt-LT" spc="300" dirty="0">
              <a:solidFill>
                <a:schemeClr val="bg1"/>
              </a:solidFill>
              <a:latin typeface="Montserrat SemiBold" panose="00000700000000000000" pitchFamily="2" charset="0"/>
            </a:endParaRPr>
          </a:p>
        </p:txBody>
      </p:sp>
      <p:sp>
        <p:nvSpPr>
          <p:cNvPr id="43" name="TextBox 42">
            <a:extLst>
              <a:ext uri="{FF2B5EF4-FFF2-40B4-BE49-F238E27FC236}">
                <a16:creationId xmlns:a16="http://schemas.microsoft.com/office/drawing/2014/main" id="{D5480673-4179-F74F-E469-F0063D5BC7A7}"/>
              </a:ext>
            </a:extLst>
          </p:cNvPr>
          <p:cNvSpPr txBox="1"/>
          <p:nvPr/>
        </p:nvSpPr>
        <p:spPr>
          <a:xfrm>
            <a:off x="9237756" y="1168449"/>
            <a:ext cx="1419830" cy="369332"/>
          </a:xfrm>
          <a:prstGeom prst="rect">
            <a:avLst/>
          </a:prstGeom>
          <a:noFill/>
        </p:spPr>
        <p:txBody>
          <a:bodyPr wrap="square" rtlCol="0">
            <a:spAutoFit/>
          </a:bodyPr>
          <a:lstStyle/>
          <a:p>
            <a:r>
              <a:rPr lang="en-US" spc="300" dirty="0" err="1">
                <a:solidFill>
                  <a:schemeClr val="bg1"/>
                </a:solidFill>
                <a:latin typeface="Montserrat SemiBold" panose="00000700000000000000" pitchFamily="2" charset="0"/>
              </a:rPr>
              <a:t>gRPC</a:t>
            </a:r>
            <a:r>
              <a:rPr lang="en-US" spc="300" dirty="0">
                <a:solidFill>
                  <a:schemeClr val="bg1"/>
                </a:solidFill>
                <a:latin typeface="Montserrat SemiBold" panose="00000700000000000000" pitchFamily="2" charset="0"/>
              </a:rPr>
              <a:t>:</a:t>
            </a:r>
            <a:endParaRPr lang="lt-LT" spc="300" dirty="0">
              <a:solidFill>
                <a:schemeClr val="bg1"/>
              </a:solidFill>
              <a:latin typeface="Montserrat SemiBold" panose="00000700000000000000" pitchFamily="2" charset="0"/>
            </a:endParaRPr>
          </a:p>
        </p:txBody>
      </p:sp>
      <p:sp>
        <p:nvSpPr>
          <p:cNvPr id="44" name="TextBox 43">
            <a:extLst>
              <a:ext uri="{FF2B5EF4-FFF2-40B4-BE49-F238E27FC236}">
                <a16:creationId xmlns:a16="http://schemas.microsoft.com/office/drawing/2014/main" id="{B1B86DBE-B928-8402-7DA8-B32B5DD5A946}"/>
              </a:ext>
            </a:extLst>
          </p:cNvPr>
          <p:cNvSpPr txBox="1"/>
          <p:nvPr/>
        </p:nvSpPr>
        <p:spPr>
          <a:xfrm>
            <a:off x="6470794" y="1582936"/>
            <a:ext cx="2591541" cy="1275606"/>
          </a:xfrm>
          <a:prstGeom prst="rect">
            <a:avLst/>
          </a:prstGeom>
          <a:solidFill>
            <a:schemeClr val="accent6"/>
          </a:solidFill>
          <a:ln>
            <a:solidFill>
              <a:schemeClr val="accent1"/>
            </a:solidFill>
          </a:ln>
        </p:spPr>
        <p:txBody>
          <a:bodyPr wrap="square" rtlCol="0">
            <a:spAutoFit/>
          </a:bodyPr>
          <a:lstStyle/>
          <a:p>
            <a:pPr>
              <a:lnSpc>
                <a:spcPct val="80000"/>
              </a:lnSpc>
            </a:pPr>
            <a:r>
              <a:rPr lang="en-US" sz="1600" b="1" dirty="0">
                <a:solidFill>
                  <a:schemeClr val="tx1">
                    <a:lumMod val="50000"/>
                    <a:lumOff val="50000"/>
                  </a:schemeClr>
                </a:solidFill>
                <a:latin typeface="Montserrat" panose="00000500000000000000" pitchFamily="2" charset="0"/>
              </a:rPr>
              <a:t>livenessProbe</a:t>
            </a:r>
            <a:r>
              <a:rPr lang="en-US" sz="1600" dirty="0">
                <a:solidFill>
                  <a:schemeClr val="tx1">
                    <a:lumMod val="50000"/>
                    <a:lumOff val="50000"/>
                  </a:schemeClr>
                </a:solidFill>
                <a:latin typeface="Montserrat" panose="00000500000000000000" pitchFamily="2" charset="0"/>
              </a:rPr>
              <a:t>:</a:t>
            </a:r>
          </a:p>
          <a:p>
            <a:pPr>
              <a:lnSpc>
                <a:spcPct val="80000"/>
              </a:lnSpc>
            </a:pPr>
            <a:r>
              <a:rPr lang="en-US" sz="1600" dirty="0">
                <a:solidFill>
                  <a:schemeClr val="tx1">
                    <a:lumMod val="50000"/>
                    <a:lumOff val="50000"/>
                  </a:schemeClr>
                </a:solidFill>
                <a:latin typeface="Montserrat" panose="00000500000000000000" pitchFamily="2" charset="0"/>
              </a:rPr>
              <a:t>  </a:t>
            </a:r>
            <a:r>
              <a:rPr lang="en-US" sz="1600" dirty="0" err="1">
                <a:solidFill>
                  <a:schemeClr val="tx1">
                    <a:lumMod val="50000"/>
                    <a:lumOff val="50000"/>
                  </a:schemeClr>
                </a:solidFill>
                <a:latin typeface="Montserrat" panose="00000500000000000000" pitchFamily="2" charset="0"/>
              </a:rPr>
              <a:t>tcpSocket</a:t>
            </a:r>
            <a:r>
              <a:rPr lang="en-US" sz="1600" dirty="0">
                <a:solidFill>
                  <a:schemeClr val="tx1">
                    <a:lumMod val="50000"/>
                    <a:lumOff val="50000"/>
                  </a:schemeClr>
                </a:solidFill>
                <a:latin typeface="Montserrat" panose="00000500000000000000" pitchFamily="2" charset="0"/>
              </a:rPr>
              <a:t>:</a:t>
            </a:r>
          </a:p>
          <a:p>
            <a:pPr>
              <a:lnSpc>
                <a:spcPct val="80000"/>
              </a:lnSpc>
            </a:pPr>
            <a:r>
              <a:rPr lang="en-US" sz="1600" dirty="0">
                <a:solidFill>
                  <a:schemeClr val="tx1">
                    <a:lumMod val="50000"/>
                    <a:lumOff val="50000"/>
                  </a:schemeClr>
                </a:solidFill>
                <a:latin typeface="Montserrat" panose="00000500000000000000" pitchFamily="2" charset="0"/>
              </a:rPr>
              <a:t>    port: 8080</a:t>
            </a:r>
          </a:p>
          <a:p>
            <a:pPr>
              <a:lnSpc>
                <a:spcPct val="80000"/>
              </a:lnSpc>
            </a:pPr>
            <a:r>
              <a:rPr lang="en-US" sz="1600" dirty="0">
                <a:solidFill>
                  <a:schemeClr val="tx1">
                    <a:lumMod val="50000"/>
                    <a:lumOff val="50000"/>
                  </a:schemeClr>
                </a:solidFill>
                <a:latin typeface="Montserrat" panose="00000500000000000000" pitchFamily="2" charset="0"/>
              </a:rPr>
              <a:t>  initialDelaySeconds: 15</a:t>
            </a:r>
          </a:p>
          <a:p>
            <a:pPr>
              <a:lnSpc>
                <a:spcPct val="80000"/>
              </a:lnSpc>
            </a:pPr>
            <a:r>
              <a:rPr lang="en-US" sz="1600" dirty="0">
                <a:solidFill>
                  <a:schemeClr val="tx1">
                    <a:lumMod val="50000"/>
                    <a:lumOff val="50000"/>
                  </a:schemeClr>
                </a:solidFill>
                <a:latin typeface="Montserrat" panose="00000500000000000000" pitchFamily="2" charset="0"/>
              </a:rPr>
              <a:t>  periodSeconds: 10</a:t>
            </a:r>
          </a:p>
          <a:p>
            <a:pPr>
              <a:lnSpc>
                <a:spcPct val="80000"/>
              </a:lnSpc>
            </a:pPr>
            <a:r>
              <a:rPr lang="en-US" sz="1600" dirty="0">
                <a:solidFill>
                  <a:schemeClr val="tx1">
                    <a:lumMod val="50000"/>
                    <a:lumOff val="50000"/>
                  </a:schemeClr>
                </a:solidFill>
                <a:latin typeface="Montserrat" panose="00000500000000000000" pitchFamily="2" charset="0"/>
              </a:rPr>
              <a:t>  failureThreshold: 1</a:t>
            </a:r>
            <a:endParaRPr lang="lt-LT" sz="1600" dirty="0">
              <a:solidFill>
                <a:schemeClr val="tx1">
                  <a:lumMod val="50000"/>
                  <a:lumOff val="50000"/>
                </a:schemeClr>
              </a:solidFill>
              <a:latin typeface="Montserrat" panose="00000500000000000000" pitchFamily="2" charset="0"/>
            </a:endParaRPr>
          </a:p>
        </p:txBody>
      </p:sp>
      <p:sp>
        <p:nvSpPr>
          <p:cNvPr id="45" name="TextBox 44">
            <a:extLst>
              <a:ext uri="{FF2B5EF4-FFF2-40B4-BE49-F238E27FC236}">
                <a16:creationId xmlns:a16="http://schemas.microsoft.com/office/drawing/2014/main" id="{0C5E12C3-8985-B6AA-0690-BAA69A646215}"/>
              </a:ext>
            </a:extLst>
          </p:cNvPr>
          <p:cNvSpPr txBox="1"/>
          <p:nvPr/>
        </p:nvSpPr>
        <p:spPr>
          <a:xfrm>
            <a:off x="391317" y="1563096"/>
            <a:ext cx="2895734" cy="1645194"/>
          </a:xfrm>
          <a:prstGeom prst="rect">
            <a:avLst/>
          </a:prstGeom>
          <a:solidFill>
            <a:schemeClr val="accent6"/>
          </a:solidFill>
          <a:ln>
            <a:solidFill>
              <a:schemeClr val="accent1"/>
            </a:solidFill>
          </a:ln>
        </p:spPr>
        <p:txBody>
          <a:bodyPr wrap="square" rtlCol="0">
            <a:spAutoFit/>
          </a:bodyPr>
          <a:lstStyle/>
          <a:p>
            <a:pPr>
              <a:lnSpc>
                <a:spcPct val="80000"/>
              </a:lnSpc>
            </a:pPr>
            <a:r>
              <a:rPr lang="en-US" b="1" dirty="0">
                <a:solidFill>
                  <a:schemeClr val="tx1">
                    <a:lumMod val="50000"/>
                    <a:lumOff val="50000"/>
                  </a:schemeClr>
                </a:solidFill>
                <a:latin typeface="Montserrat" panose="00000500000000000000" pitchFamily="2" charset="0"/>
              </a:rPr>
              <a:t>livenessProbe</a:t>
            </a:r>
            <a:r>
              <a:rPr lang="en-US" dirty="0">
                <a:solidFill>
                  <a:schemeClr val="tx1">
                    <a:lumMod val="50000"/>
                    <a:lumOff val="50000"/>
                  </a:schemeClr>
                </a:solidFill>
                <a:latin typeface="Montserrat" panose="00000500000000000000" pitchFamily="2" charset="0"/>
              </a:rPr>
              <a:t>:</a:t>
            </a:r>
          </a:p>
          <a:p>
            <a:pPr>
              <a:lnSpc>
                <a:spcPct val="80000"/>
              </a:lnSpc>
            </a:pPr>
            <a:r>
              <a:rPr lang="en-US" dirty="0">
                <a:solidFill>
                  <a:schemeClr val="tx1">
                    <a:lumMod val="50000"/>
                    <a:lumOff val="50000"/>
                  </a:schemeClr>
                </a:solidFill>
                <a:latin typeface="Montserrat" panose="00000500000000000000" pitchFamily="2" charset="0"/>
              </a:rPr>
              <a:t>  httpGet:</a:t>
            </a:r>
          </a:p>
          <a:p>
            <a:pPr>
              <a:lnSpc>
                <a:spcPct val="80000"/>
              </a:lnSpc>
            </a:pPr>
            <a:r>
              <a:rPr lang="en-US" dirty="0">
                <a:solidFill>
                  <a:schemeClr val="tx1">
                    <a:lumMod val="50000"/>
                    <a:lumOff val="50000"/>
                  </a:schemeClr>
                </a:solidFill>
                <a:latin typeface="Montserrat" panose="00000500000000000000" pitchFamily="2" charset="0"/>
              </a:rPr>
              <a:t>    path: /healthz</a:t>
            </a:r>
          </a:p>
          <a:p>
            <a:pPr>
              <a:lnSpc>
                <a:spcPct val="80000"/>
              </a:lnSpc>
            </a:pPr>
            <a:r>
              <a:rPr lang="en-US" dirty="0">
                <a:solidFill>
                  <a:schemeClr val="tx1">
                    <a:lumMod val="50000"/>
                    <a:lumOff val="50000"/>
                  </a:schemeClr>
                </a:solidFill>
                <a:latin typeface="Montserrat" panose="00000500000000000000" pitchFamily="2" charset="0"/>
              </a:rPr>
              <a:t>    port: 8080</a:t>
            </a:r>
          </a:p>
          <a:p>
            <a:pPr>
              <a:lnSpc>
                <a:spcPct val="80000"/>
              </a:lnSpc>
            </a:pPr>
            <a:r>
              <a:rPr lang="en-US" dirty="0">
                <a:solidFill>
                  <a:schemeClr val="tx1">
                    <a:lumMod val="50000"/>
                    <a:lumOff val="50000"/>
                  </a:schemeClr>
                </a:solidFill>
                <a:latin typeface="Montserrat" panose="00000500000000000000" pitchFamily="2" charset="0"/>
              </a:rPr>
              <a:t>  initialDelaySeconds: 15</a:t>
            </a:r>
          </a:p>
          <a:p>
            <a:pPr>
              <a:lnSpc>
                <a:spcPct val="80000"/>
              </a:lnSpc>
            </a:pPr>
            <a:r>
              <a:rPr lang="en-US" dirty="0">
                <a:solidFill>
                  <a:schemeClr val="tx1">
                    <a:lumMod val="50000"/>
                    <a:lumOff val="50000"/>
                  </a:schemeClr>
                </a:solidFill>
                <a:latin typeface="Montserrat" panose="00000500000000000000" pitchFamily="2" charset="0"/>
              </a:rPr>
              <a:t>  periodSeconds: 10</a:t>
            </a:r>
          </a:p>
          <a:p>
            <a:pPr>
              <a:lnSpc>
                <a:spcPct val="80000"/>
              </a:lnSpc>
            </a:pPr>
            <a:r>
              <a:rPr lang="en-US" dirty="0">
                <a:solidFill>
                  <a:schemeClr val="tx1">
                    <a:lumMod val="50000"/>
                    <a:lumOff val="50000"/>
                  </a:schemeClr>
                </a:solidFill>
                <a:latin typeface="Montserrat" panose="00000500000000000000" pitchFamily="2" charset="0"/>
              </a:rPr>
              <a:t>  failureThreshold: 1</a:t>
            </a:r>
            <a:endParaRPr lang="lt-LT" dirty="0">
              <a:solidFill>
                <a:schemeClr val="tx1">
                  <a:lumMod val="50000"/>
                  <a:lumOff val="50000"/>
                </a:schemeClr>
              </a:solidFill>
              <a:latin typeface="Montserrat" panose="00000500000000000000" pitchFamily="2" charset="0"/>
            </a:endParaRPr>
          </a:p>
        </p:txBody>
      </p:sp>
      <p:sp>
        <p:nvSpPr>
          <p:cNvPr id="46" name="TextBox 45">
            <a:extLst>
              <a:ext uri="{FF2B5EF4-FFF2-40B4-BE49-F238E27FC236}">
                <a16:creationId xmlns:a16="http://schemas.microsoft.com/office/drawing/2014/main" id="{E8ADA198-1F26-2327-6D20-65477D9FFE00}"/>
              </a:ext>
            </a:extLst>
          </p:cNvPr>
          <p:cNvSpPr txBox="1"/>
          <p:nvPr/>
        </p:nvSpPr>
        <p:spPr>
          <a:xfrm>
            <a:off x="3391151" y="1537781"/>
            <a:ext cx="2904221" cy="1719060"/>
          </a:xfrm>
          <a:prstGeom prst="rect">
            <a:avLst/>
          </a:prstGeom>
          <a:solidFill>
            <a:schemeClr val="accent6"/>
          </a:solidFill>
          <a:ln>
            <a:solidFill>
              <a:schemeClr val="accent1"/>
            </a:solidFill>
          </a:ln>
        </p:spPr>
        <p:txBody>
          <a:bodyPr wrap="square" rtlCol="0">
            <a:spAutoFit/>
          </a:bodyPr>
          <a:lstStyle/>
          <a:p>
            <a:pPr>
              <a:lnSpc>
                <a:spcPct val="80000"/>
              </a:lnSpc>
            </a:pPr>
            <a:r>
              <a:rPr lang="en-US" sz="1600" b="1" dirty="0">
                <a:solidFill>
                  <a:schemeClr val="tx1">
                    <a:lumMod val="50000"/>
                    <a:lumOff val="50000"/>
                  </a:schemeClr>
                </a:solidFill>
                <a:latin typeface="Montserrat" panose="00000500000000000000" pitchFamily="2" charset="0"/>
              </a:rPr>
              <a:t>livenessProbe</a:t>
            </a:r>
            <a:r>
              <a:rPr lang="en-US" sz="1600" dirty="0">
                <a:solidFill>
                  <a:schemeClr val="tx1">
                    <a:lumMod val="50000"/>
                    <a:lumOff val="50000"/>
                  </a:schemeClr>
                </a:solidFill>
                <a:latin typeface="Montserrat" panose="00000500000000000000" pitchFamily="2" charset="0"/>
              </a:rPr>
              <a:t>:</a:t>
            </a:r>
          </a:p>
          <a:p>
            <a:pPr>
              <a:lnSpc>
                <a:spcPct val="80000"/>
              </a:lnSpc>
            </a:pPr>
            <a:r>
              <a:rPr lang="en-US" sz="1600" dirty="0">
                <a:solidFill>
                  <a:schemeClr val="tx1">
                    <a:lumMod val="50000"/>
                    <a:lumOff val="50000"/>
                  </a:schemeClr>
                </a:solidFill>
                <a:latin typeface="Montserrat" panose="00000500000000000000" pitchFamily="2" charset="0"/>
              </a:rPr>
              <a:t>  exec:</a:t>
            </a:r>
          </a:p>
          <a:p>
            <a:pPr>
              <a:lnSpc>
                <a:spcPct val="80000"/>
              </a:lnSpc>
            </a:pPr>
            <a:r>
              <a:rPr lang="en-US" sz="1600" dirty="0">
                <a:solidFill>
                  <a:schemeClr val="tx1">
                    <a:lumMod val="50000"/>
                    <a:lumOff val="50000"/>
                  </a:schemeClr>
                </a:solidFill>
                <a:latin typeface="Montserrat" panose="00000500000000000000" pitchFamily="2" charset="0"/>
              </a:rPr>
              <a:t>    command:</a:t>
            </a:r>
          </a:p>
          <a:p>
            <a:pPr>
              <a:lnSpc>
                <a:spcPct val="80000"/>
              </a:lnSpc>
            </a:pPr>
            <a:r>
              <a:rPr lang="en-US" sz="1600" dirty="0">
                <a:solidFill>
                  <a:schemeClr val="tx1">
                    <a:lumMod val="50000"/>
                    <a:lumOff val="50000"/>
                  </a:schemeClr>
                </a:solidFill>
                <a:latin typeface="Montserrat" panose="00000500000000000000" pitchFamily="2" charset="0"/>
              </a:rPr>
              <a:t>    - cat</a:t>
            </a:r>
          </a:p>
          <a:p>
            <a:pPr>
              <a:lnSpc>
                <a:spcPct val="80000"/>
              </a:lnSpc>
            </a:pPr>
            <a:r>
              <a:rPr lang="en-US" sz="1600" dirty="0">
                <a:solidFill>
                  <a:schemeClr val="tx1">
                    <a:lumMod val="50000"/>
                    <a:lumOff val="50000"/>
                  </a:schemeClr>
                </a:solidFill>
                <a:latin typeface="Montserrat" panose="00000500000000000000" pitchFamily="2" charset="0"/>
              </a:rPr>
              <a:t>    - /</a:t>
            </a:r>
            <a:r>
              <a:rPr lang="en-US" sz="1600" dirty="0" err="1">
                <a:solidFill>
                  <a:schemeClr val="tx1">
                    <a:lumMod val="50000"/>
                    <a:lumOff val="50000"/>
                  </a:schemeClr>
                </a:solidFill>
                <a:latin typeface="Montserrat" panose="00000500000000000000" pitchFamily="2" charset="0"/>
              </a:rPr>
              <a:t>tmp</a:t>
            </a:r>
            <a:r>
              <a:rPr lang="en-US" sz="1600" dirty="0">
                <a:solidFill>
                  <a:schemeClr val="tx1">
                    <a:lumMod val="50000"/>
                    <a:lumOff val="50000"/>
                  </a:schemeClr>
                </a:solidFill>
                <a:latin typeface="Montserrat" panose="00000500000000000000" pitchFamily="2" charset="0"/>
              </a:rPr>
              <a:t>/healthy</a:t>
            </a:r>
          </a:p>
          <a:p>
            <a:pPr>
              <a:lnSpc>
                <a:spcPct val="80000"/>
              </a:lnSpc>
            </a:pPr>
            <a:r>
              <a:rPr lang="en-US" sz="1600" dirty="0">
                <a:solidFill>
                  <a:schemeClr val="tx1">
                    <a:lumMod val="50000"/>
                    <a:lumOff val="50000"/>
                  </a:schemeClr>
                </a:solidFill>
                <a:latin typeface="Montserrat" panose="00000500000000000000" pitchFamily="2" charset="0"/>
              </a:rPr>
              <a:t>  initialDelaySeconds: 5</a:t>
            </a:r>
          </a:p>
          <a:p>
            <a:pPr>
              <a:lnSpc>
                <a:spcPct val="80000"/>
              </a:lnSpc>
            </a:pPr>
            <a:r>
              <a:rPr lang="en-US" sz="1600" dirty="0">
                <a:solidFill>
                  <a:schemeClr val="tx1">
                    <a:lumMod val="50000"/>
                    <a:lumOff val="50000"/>
                  </a:schemeClr>
                </a:solidFill>
                <a:latin typeface="Montserrat" panose="00000500000000000000" pitchFamily="2" charset="0"/>
              </a:rPr>
              <a:t>  periodSeconds: 5</a:t>
            </a:r>
          </a:p>
          <a:p>
            <a:pPr>
              <a:lnSpc>
                <a:spcPct val="80000"/>
              </a:lnSpc>
            </a:pPr>
            <a:r>
              <a:rPr lang="en-US" sz="1600" dirty="0">
                <a:solidFill>
                  <a:schemeClr val="tx1">
                    <a:lumMod val="50000"/>
                    <a:lumOff val="50000"/>
                  </a:schemeClr>
                </a:solidFill>
                <a:latin typeface="Montserrat" panose="00000500000000000000" pitchFamily="2" charset="0"/>
              </a:rPr>
              <a:t>  failureThreshold: 1</a:t>
            </a:r>
            <a:endParaRPr lang="lt-LT" sz="1600" dirty="0">
              <a:solidFill>
                <a:schemeClr val="tx1">
                  <a:lumMod val="50000"/>
                  <a:lumOff val="50000"/>
                </a:schemeClr>
              </a:solidFill>
              <a:latin typeface="Montserrat" panose="00000500000000000000" pitchFamily="2" charset="0"/>
            </a:endParaRPr>
          </a:p>
        </p:txBody>
      </p:sp>
      <p:sp>
        <p:nvSpPr>
          <p:cNvPr id="47" name="TextBox 46">
            <a:extLst>
              <a:ext uri="{FF2B5EF4-FFF2-40B4-BE49-F238E27FC236}">
                <a16:creationId xmlns:a16="http://schemas.microsoft.com/office/drawing/2014/main" id="{8B79DE8D-FDD6-4295-850A-F4EA44ACB1B5}"/>
              </a:ext>
            </a:extLst>
          </p:cNvPr>
          <p:cNvSpPr txBox="1"/>
          <p:nvPr/>
        </p:nvSpPr>
        <p:spPr>
          <a:xfrm>
            <a:off x="990593" y="1126325"/>
            <a:ext cx="1558110" cy="369332"/>
          </a:xfrm>
          <a:prstGeom prst="rect">
            <a:avLst/>
          </a:prstGeom>
          <a:noFill/>
        </p:spPr>
        <p:txBody>
          <a:bodyPr wrap="square" rtlCol="0">
            <a:spAutoFit/>
          </a:bodyPr>
          <a:lstStyle/>
          <a:p>
            <a:r>
              <a:rPr lang="en-US" spc="300" dirty="0">
                <a:solidFill>
                  <a:srgbClr val="FF0000"/>
                </a:solidFill>
                <a:latin typeface="Montserrat SemiBold" panose="00000700000000000000" pitchFamily="2" charset="0"/>
              </a:rPr>
              <a:t>httpGet</a:t>
            </a:r>
            <a:r>
              <a:rPr lang="en-US" spc="300" dirty="0">
                <a:solidFill>
                  <a:schemeClr val="bg1"/>
                </a:solidFill>
                <a:latin typeface="Montserrat SemiBold" panose="00000700000000000000" pitchFamily="2" charset="0"/>
              </a:rPr>
              <a:t>:</a:t>
            </a:r>
            <a:endParaRPr lang="lt-LT" spc="300" dirty="0">
              <a:solidFill>
                <a:schemeClr val="bg1"/>
              </a:solidFill>
              <a:latin typeface="Montserrat SemiBold" panose="00000700000000000000" pitchFamily="2" charset="0"/>
            </a:endParaRPr>
          </a:p>
        </p:txBody>
      </p:sp>
      <p:sp>
        <p:nvSpPr>
          <p:cNvPr id="2" name="TextBox 1">
            <a:extLst>
              <a:ext uri="{FF2B5EF4-FFF2-40B4-BE49-F238E27FC236}">
                <a16:creationId xmlns:a16="http://schemas.microsoft.com/office/drawing/2014/main" id="{2241EB4F-0EBF-6701-EB1E-90792BA01870}"/>
              </a:ext>
            </a:extLst>
          </p:cNvPr>
          <p:cNvSpPr txBox="1"/>
          <p:nvPr/>
        </p:nvSpPr>
        <p:spPr>
          <a:xfrm>
            <a:off x="382830" y="3457125"/>
            <a:ext cx="2904220" cy="1645194"/>
          </a:xfrm>
          <a:prstGeom prst="rect">
            <a:avLst/>
          </a:prstGeom>
          <a:solidFill>
            <a:srgbClr val="FFFF00"/>
          </a:solidFill>
          <a:ln>
            <a:solidFill>
              <a:schemeClr val="accent1"/>
            </a:solidFill>
          </a:ln>
        </p:spPr>
        <p:txBody>
          <a:bodyPr wrap="square" rtlCol="0">
            <a:spAutoFit/>
          </a:bodyPr>
          <a:lstStyle/>
          <a:p>
            <a:pPr>
              <a:lnSpc>
                <a:spcPct val="80000"/>
              </a:lnSpc>
            </a:pPr>
            <a:r>
              <a:rPr lang="en-US" b="1" dirty="0" err="1">
                <a:solidFill>
                  <a:schemeClr val="tx1">
                    <a:lumMod val="50000"/>
                    <a:lumOff val="50000"/>
                  </a:schemeClr>
                </a:solidFill>
                <a:latin typeface="Montserrat" panose="00000500000000000000" pitchFamily="2" charset="0"/>
              </a:rPr>
              <a:t>readinessProbe</a:t>
            </a:r>
            <a:r>
              <a:rPr lang="en-US" dirty="0">
                <a:solidFill>
                  <a:schemeClr val="tx1">
                    <a:lumMod val="50000"/>
                    <a:lumOff val="50000"/>
                  </a:schemeClr>
                </a:solidFill>
                <a:latin typeface="Montserrat" panose="00000500000000000000" pitchFamily="2" charset="0"/>
              </a:rPr>
              <a:t>:</a:t>
            </a:r>
          </a:p>
          <a:p>
            <a:pPr>
              <a:lnSpc>
                <a:spcPct val="80000"/>
              </a:lnSpc>
            </a:pPr>
            <a:r>
              <a:rPr lang="en-US" dirty="0">
                <a:solidFill>
                  <a:schemeClr val="tx1">
                    <a:lumMod val="50000"/>
                    <a:lumOff val="50000"/>
                  </a:schemeClr>
                </a:solidFill>
                <a:latin typeface="Montserrat" panose="00000500000000000000" pitchFamily="2" charset="0"/>
              </a:rPr>
              <a:t>  httpGet:</a:t>
            </a:r>
          </a:p>
          <a:p>
            <a:pPr>
              <a:lnSpc>
                <a:spcPct val="80000"/>
              </a:lnSpc>
            </a:pPr>
            <a:r>
              <a:rPr lang="en-US" dirty="0">
                <a:solidFill>
                  <a:schemeClr val="tx1">
                    <a:lumMod val="50000"/>
                    <a:lumOff val="50000"/>
                  </a:schemeClr>
                </a:solidFill>
                <a:latin typeface="Montserrat" panose="00000500000000000000" pitchFamily="2" charset="0"/>
              </a:rPr>
              <a:t>    path: /healthz</a:t>
            </a:r>
          </a:p>
          <a:p>
            <a:pPr>
              <a:lnSpc>
                <a:spcPct val="80000"/>
              </a:lnSpc>
            </a:pPr>
            <a:r>
              <a:rPr lang="en-US" dirty="0">
                <a:solidFill>
                  <a:schemeClr val="tx1">
                    <a:lumMod val="50000"/>
                    <a:lumOff val="50000"/>
                  </a:schemeClr>
                </a:solidFill>
                <a:latin typeface="Montserrat" panose="00000500000000000000" pitchFamily="2" charset="0"/>
              </a:rPr>
              <a:t>    port: 8080</a:t>
            </a:r>
          </a:p>
          <a:p>
            <a:pPr>
              <a:lnSpc>
                <a:spcPct val="80000"/>
              </a:lnSpc>
            </a:pPr>
            <a:r>
              <a:rPr lang="en-US" dirty="0">
                <a:solidFill>
                  <a:schemeClr val="tx1">
                    <a:lumMod val="50000"/>
                    <a:lumOff val="50000"/>
                  </a:schemeClr>
                </a:solidFill>
                <a:latin typeface="Montserrat" panose="00000500000000000000" pitchFamily="2" charset="0"/>
              </a:rPr>
              <a:t>  initialDelaySeconds: 15</a:t>
            </a:r>
          </a:p>
          <a:p>
            <a:pPr>
              <a:lnSpc>
                <a:spcPct val="80000"/>
              </a:lnSpc>
            </a:pPr>
            <a:r>
              <a:rPr lang="en-US" dirty="0">
                <a:solidFill>
                  <a:schemeClr val="tx1">
                    <a:lumMod val="50000"/>
                    <a:lumOff val="50000"/>
                  </a:schemeClr>
                </a:solidFill>
                <a:latin typeface="Montserrat" panose="00000500000000000000" pitchFamily="2" charset="0"/>
              </a:rPr>
              <a:t>  periodSeconds: 10</a:t>
            </a:r>
          </a:p>
          <a:p>
            <a:pPr>
              <a:lnSpc>
                <a:spcPct val="80000"/>
              </a:lnSpc>
            </a:pPr>
            <a:r>
              <a:rPr lang="en-US" dirty="0">
                <a:solidFill>
                  <a:schemeClr val="tx1">
                    <a:lumMod val="50000"/>
                    <a:lumOff val="50000"/>
                  </a:schemeClr>
                </a:solidFill>
                <a:latin typeface="Montserrat" panose="00000500000000000000" pitchFamily="2" charset="0"/>
              </a:rPr>
              <a:t>  failureThreshold: 1</a:t>
            </a:r>
            <a:endParaRPr lang="lt-LT" dirty="0">
              <a:solidFill>
                <a:schemeClr val="tx1">
                  <a:lumMod val="50000"/>
                  <a:lumOff val="50000"/>
                </a:schemeClr>
              </a:solidFill>
              <a:latin typeface="Montserrat" panose="00000500000000000000" pitchFamily="2" charset="0"/>
            </a:endParaRPr>
          </a:p>
        </p:txBody>
      </p:sp>
      <p:sp>
        <p:nvSpPr>
          <p:cNvPr id="3" name="TextBox 2">
            <a:extLst>
              <a:ext uri="{FF2B5EF4-FFF2-40B4-BE49-F238E27FC236}">
                <a16:creationId xmlns:a16="http://schemas.microsoft.com/office/drawing/2014/main" id="{04FD8985-7285-5280-72E8-1AF1D4CC6EC3}"/>
              </a:ext>
            </a:extLst>
          </p:cNvPr>
          <p:cNvSpPr txBox="1"/>
          <p:nvPr/>
        </p:nvSpPr>
        <p:spPr>
          <a:xfrm>
            <a:off x="382830" y="5222794"/>
            <a:ext cx="2904220" cy="1645194"/>
          </a:xfrm>
          <a:prstGeom prst="rect">
            <a:avLst/>
          </a:prstGeom>
          <a:solidFill>
            <a:srgbClr val="7030A0"/>
          </a:solidFill>
          <a:ln>
            <a:solidFill>
              <a:schemeClr val="accent1"/>
            </a:solidFill>
          </a:ln>
        </p:spPr>
        <p:txBody>
          <a:bodyPr wrap="square" rtlCol="0">
            <a:spAutoFit/>
          </a:bodyPr>
          <a:lstStyle/>
          <a:p>
            <a:pPr>
              <a:lnSpc>
                <a:spcPct val="80000"/>
              </a:lnSpc>
            </a:pPr>
            <a:r>
              <a:rPr lang="en-US" b="1" dirty="0" err="1">
                <a:solidFill>
                  <a:schemeClr val="tx1">
                    <a:lumMod val="50000"/>
                    <a:lumOff val="50000"/>
                  </a:schemeClr>
                </a:solidFill>
                <a:latin typeface="Montserrat" panose="00000500000000000000" pitchFamily="2" charset="0"/>
              </a:rPr>
              <a:t>startupProbe</a:t>
            </a:r>
            <a:r>
              <a:rPr lang="en-US" dirty="0">
                <a:solidFill>
                  <a:schemeClr val="tx1">
                    <a:lumMod val="50000"/>
                    <a:lumOff val="50000"/>
                  </a:schemeClr>
                </a:solidFill>
                <a:latin typeface="Montserrat" panose="00000500000000000000" pitchFamily="2" charset="0"/>
              </a:rPr>
              <a:t>:</a:t>
            </a:r>
          </a:p>
          <a:p>
            <a:pPr>
              <a:lnSpc>
                <a:spcPct val="80000"/>
              </a:lnSpc>
            </a:pPr>
            <a:r>
              <a:rPr lang="en-US" dirty="0">
                <a:solidFill>
                  <a:schemeClr val="tx1">
                    <a:lumMod val="50000"/>
                    <a:lumOff val="50000"/>
                  </a:schemeClr>
                </a:solidFill>
                <a:latin typeface="Montserrat" panose="00000500000000000000" pitchFamily="2" charset="0"/>
              </a:rPr>
              <a:t>  httpGet:</a:t>
            </a:r>
          </a:p>
          <a:p>
            <a:pPr>
              <a:lnSpc>
                <a:spcPct val="80000"/>
              </a:lnSpc>
            </a:pPr>
            <a:r>
              <a:rPr lang="en-US" dirty="0">
                <a:solidFill>
                  <a:schemeClr val="tx1">
                    <a:lumMod val="50000"/>
                    <a:lumOff val="50000"/>
                  </a:schemeClr>
                </a:solidFill>
                <a:latin typeface="Montserrat" panose="00000500000000000000" pitchFamily="2" charset="0"/>
              </a:rPr>
              <a:t>    path: /healthz</a:t>
            </a:r>
          </a:p>
          <a:p>
            <a:pPr>
              <a:lnSpc>
                <a:spcPct val="80000"/>
              </a:lnSpc>
            </a:pPr>
            <a:r>
              <a:rPr lang="en-US" dirty="0">
                <a:solidFill>
                  <a:schemeClr val="tx1">
                    <a:lumMod val="50000"/>
                    <a:lumOff val="50000"/>
                  </a:schemeClr>
                </a:solidFill>
                <a:latin typeface="Montserrat" panose="00000500000000000000" pitchFamily="2" charset="0"/>
              </a:rPr>
              <a:t>    port: 8080</a:t>
            </a:r>
          </a:p>
          <a:p>
            <a:pPr>
              <a:lnSpc>
                <a:spcPct val="80000"/>
              </a:lnSpc>
            </a:pPr>
            <a:r>
              <a:rPr lang="en-US" dirty="0">
                <a:solidFill>
                  <a:schemeClr val="tx1">
                    <a:lumMod val="50000"/>
                    <a:lumOff val="50000"/>
                  </a:schemeClr>
                </a:solidFill>
                <a:latin typeface="Montserrat" panose="00000500000000000000" pitchFamily="2" charset="0"/>
              </a:rPr>
              <a:t>  initialDelaySeconds: 15</a:t>
            </a:r>
          </a:p>
          <a:p>
            <a:pPr>
              <a:lnSpc>
                <a:spcPct val="80000"/>
              </a:lnSpc>
            </a:pPr>
            <a:r>
              <a:rPr lang="en-US" dirty="0">
                <a:solidFill>
                  <a:schemeClr val="tx1">
                    <a:lumMod val="50000"/>
                    <a:lumOff val="50000"/>
                  </a:schemeClr>
                </a:solidFill>
                <a:latin typeface="Montserrat" panose="00000500000000000000" pitchFamily="2" charset="0"/>
              </a:rPr>
              <a:t>  periodSeconds: 10</a:t>
            </a:r>
          </a:p>
          <a:p>
            <a:pPr>
              <a:lnSpc>
                <a:spcPct val="80000"/>
              </a:lnSpc>
            </a:pPr>
            <a:r>
              <a:rPr lang="en-US" dirty="0">
                <a:solidFill>
                  <a:schemeClr val="tx1">
                    <a:lumMod val="50000"/>
                    <a:lumOff val="50000"/>
                  </a:schemeClr>
                </a:solidFill>
                <a:latin typeface="Montserrat" panose="00000500000000000000" pitchFamily="2" charset="0"/>
              </a:rPr>
              <a:t>  failureThreshold: 1</a:t>
            </a:r>
            <a:endParaRPr lang="lt-LT" dirty="0">
              <a:solidFill>
                <a:schemeClr val="tx1">
                  <a:lumMod val="50000"/>
                  <a:lumOff val="50000"/>
                </a:schemeClr>
              </a:solidFill>
              <a:latin typeface="Montserrat" panose="00000500000000000000" pitchFamily="2" charset="0"/>
            </a:endParaRPr>
          </a:p>
        </p:txBody>
      </p:sp>
      <p:sp>
        <p:nvSpPr>
          <p:cNvPr id="4" name="TextBox 3">
            <a:extLst>
              <a:ext uri="{FF2B5EF4-FFF2-40B4-BE49-F238E27FC236}">
                <a16:creationId xmlns:a16="http://schemas.microsoft.com/office/drawing/2014/main" id="{E3CD09A9-E151-FC49-838D-AA066F88F7A0}"/>
              </a:ext>
            </a:extLst>
          </p:cNvPr>
          <p:cNvSpPr txBox="1"/>
          <p:nvPr/>
        </p:nvSpPr>
        <p:spPr>
          <a:xfrm>
            <a:off x="3414284" y="3457125"/>
            <a:ext cx="2836172" cy="1719060"/>
          </a:xfrm>
          <a:prstGeom prst="rect">
            <a:avLst/>
          </a:prstGeom>
          <a:solidFill>
            <a:srgbClr val="FFFF00"/>
          </a:solidFill>
          <a:ln>
            <a:solidFill>
              <a:schemeClr val="accent1"/>
            </a:solidFill>
          </a:ln>
        </p:spPr>
        <p:txBody>
          <a:bodyPr wrap="square" rtlCol="0">
            <a:spAutoFit/>
          </a:bodyPr>
          <a:lstStyle/>
          <a:p>
            <a:pPr>
              <a:lnSpc>
                <a:spcPct val="80000"/>
              </a:lnSpc>
            </a:pPr>
            <a:r>
              <a:rPr lang="en-US" sz="1600" b="1" dirty="0" err="1">
                <a:solidFill>
                  <a:schemeClr val="tx1">
                    <a:lumMod val="50000"/>
                    <a:lumOff val="50000"/>
                  </a:schemeClr>
                </a:solidFill>
                <a:latin typeface="Montserrat" panose="00000500000000000000" pitchFamily="2" charset="0"/>
              </a:rPr>
              <a:t>readinessProbe</a:t>
            </a:r>
            <a:r>
              <a:rPr lang="en-US" sz="1600" dirty="0">
                <a:solidFill>
                  <a:schemeClr val="tx1">
                    <a:lumMod val="50000"/>
                    <a:lumOff val="50000"/>
                  </a:schemeClr>
                </a:solidFill>
                <a:latin typeface="Montserrat" panose="00000500000000000000" pitchFamily="2" charset="0"/>
              </a:rPr>
              <a:t>:</a:t>
            </a:r>
          </a:p>
          <a:p>
            <a:pPr>
              <a:lnSpc>
                <a:spcPct val="80000"/>
              </a:lnSpc>
            </a:pPr>
            <a:r>
              <a:rPr lang="en-US" sz="1600" dirty="0">
                <a:solidFill>
                  <a:schemeClr val="tx1">
                    <a:lumMod val="50000"/>
                    <a:lumOff val="50000"/>
                  </a:schemeClr>
                </a:solidFill>
                <a:latin typeface="Montserrat" panose="00000500000000000000" pitchFamily="2" charset="0"/>
              </a:rPr>
              <a:t>  exec:</a:t>
            </a:r>
          </a:p>
          <a:p>
            <a:pPr>
              <a:lnSpc>
                <a:spcPct val="80000"/>
              </a:lnSpc>
            </a:pPr>
            <a:r>
              <a:rPr lang="en-US" sz="1600" dirty="0">
                <a:solidFill>
                  <a:schemeClr val="tx1">
                    <a:lumMod val="50000"/>
                    <a:lumOff val="50000"/>
                  </a:schemeClr>
                </a:solidFill>
                <a:latin typeface="Montserrat" panose="00000500000000000000" pitchFamily="2" charset="0"/>
              </a:rPr>
              <a:t>    command:</a:t>
            </a:r>
          </a:p>
          <a:p>
            <a:pPr>
              <a:lnSpc>
                <a:spcPct val="80000"/>
              </a:lnSpc>
            </a:pPr>
            <a:r>
              <a:rPr lang="en-US" sz="1600" dirty="0">
                <a:solidFill>
                  <a:schemeClr val="tx1">
                    <a:lumMod val="50000"/>
                    <a:lumOff val="50000"/>
                  </a:schemeClr>
                </a:solidFill>
                <a:latin typeface="Montserrat" panose="00000500000000000000" pitchFamily="2" charset="0"/>
              </a:rPr>
              <a:t>    - cat</a:t>
            </a:r>
          </a:p>
          <a:p>
            <a:pPr>
              <a:lnSpc>
                <a:spcPct val="80000"/>
              </a:lnSpc>
            </a:pPr>
            <a:r>
              <a:rPr lang="en-US" sz="1600" dirty="0">
                <a:solidFill>
                  <a:schemeClr val="tx1">
                    <a:lumMod val="50000"/>
                    <a:lumOff val="50000"/>
                  </a:schemeClr>
                </a:solidFill>
                <a:latin typeface="Montserrat" panose="00000500000000000000" pitchFamily="2" charset="0"/>
              </a:rPr>
              <a:t>    - /</a:t>
            </a:r>
            <a:r>
              <a:rPr lang="en-US" sz="1600" dirty="0" err="1">
                <a:solidFill>
                  <a:schemeClr val="tx1">
                    <a:lumMod val="50000"/>
                    <a:lumOff val="50000"/>
                  </a:schemeClr>
                </a:solidFill>
                <a:latin typeface="Montserrat" panose="00000500000000000000" pitchFamily="2" charset="0"/>
              </a:rPr>
              <a:t>tmp</a:t>
            </a:r>
            <a:r>
              <a:rPr lang="en-US" sz="1600" dirty="0">
                <a:solidFill>
                  <a:schemeClr val="tx1">
                    <a:lumMod val="50000"/>
                    <a:lumOff val="50000"/>
                  </a:schemeClr>
                </a:solidFill>
                <a:latin typeface="Montserrat" panose="00000500000000000000" pitchFamily="2" charset="0"/>
              </a:rPr>
              <a:t>/healthy</a:t>
            </a:r>
          </a:p>
          <a:p>
            <a:pPr>
              <a:lnSpc>
                <a:spcPct val="80000"/>
              </a:lnSpc>
            </a:pPr>
            <a:r>
              <a:rPr lang="en-US" sz="1600" dirty="0">
                <a:solidFill>
                  <a:schemeClr val="tx1">
                    <a:lumMod val="50000"/>
                    <a:lumOff val="50000"/>
                  </a:schemeClr>
                </a:solidFill>
                <a:latin typeface="Montserrat" panose="00000500000000000000" pitchFamily="2" charset="0"/>
              </a:rPr>
              <a:t>  initialDelaySeconds: 5</a:t>
            </a:r>
          </a:p>
          <a:p>
            <a:pPr>
              <a:lnSpc>
                <a:spcPct val="80000"/>
              </a:lnSpc>
            </a:pPr>
            <a:r>
              <a:rPr lang="en-US" sz="1600" dirty="0">
                <a:solidFill>
                  <a:schemeClr val="tx1">
                    <a:lumMod val="50000"/>
                    <a:lumOff val="50000"/>
                  </a:schemeClr>
                </a:solidFill>
                <a:latin typeface="Montserrat" panose="00000500000000000000" pitchFamily="2" charset="0"/>
              </a:rPr>
              <a:t>  periodSeconds: 5</a:t>
            </a:r>
          </a:p>
          <a:p>
            <a:pPr>
              <a:lnSpc>
                <a:spcPct val="80000"/>
              </a:lnSpc>
            </a:pPr>
            <a:r>
              <a:rPr lang="en-US" sz="1600" dirty="0">
                <a:solidFill>
                  <a:schemeClr val="tx1">
                    <a:lumMod val="50000"/>
                    <a:lumOff val="50000"/>
                  </a:schemeClr>
                </a:solidFill>
                <a:latin typeface="Montserrat" panose="00000500000000000000" pitchFamily="2" charset="0"/>
              </a:rPr>
              <a:t>  failureThreshold: 1</a:t>
            </a:r>
            <a:endParaRPr lang="lt-LT" sz="1600" dirty="0">
              <a:solidFill>
                <a:schemeClr val="tx1">
                  <a:lumMod val="50000"/>
                  <a:lumOff val="50000"/>
                </a:schemeClr>
              </a:solidFill>
              <a:latin typeface="Montserrat" panose="00000500000000000000" pitchFamily="2" charset="0"/>
            </a:endParaRPr>
          </a:p>
        </p:txBody>
      </p:sp>
      <p:sp>
        <p:nvSpPr>
          <p:cNvPr id="5" name="TextBox 4">
            <a:extLst>
              <a:ext uri="{FF2B5EF4-FFF2-40B4-BE49-F238E27FC236}">
                <a16:creationId xmlns:a16="http://schemas.microsoft.com/office/drawing/2014/main" id="{C868CBEB-0268-CBC4-2311-E8F3D1AF3EA0}"/>
              </a:ext>
            </a:extLst>
          </p:cNvPr>
          <p:cNvSpPr txBox="1"/>
          <p:nvPr/>
        </p:nvSpPr>
        <p:spPr>
          <a:xfrm>
            <a:off x="3425175" y="5262888"/>
            <a:ext cx="2836172" cy="1719060"/>
          </a:xfrm>
          <a:prstGeom prst="rect">
            <a:avLst/>
          </a:prstGeom>
          <a:solidFill>
            <a:srgbClr val="7030A0"/>
          </a:solidFill>
          <a:ln w="19050">
            <a:solidFill>
              <a:schemeClr val="accent1"/>
            </a:solidFill>
          </a:ln>
        </p:spPr>
        <p:txBody>
          <a:bodyPr wrap="square" rtlCol="0">
            <a:spAutoFit/>
          </a:bodyPr>
          <a:lstStyle/>
          <a:p>
            <a:pPr>
              <a:lnSpc>
                <a:spcPct val="80000"/>
              </a:lnSpc>
            </a:pPr>
            <a:r>
              <a:rPr lang="en-US" sz="1600" b="1" dirty="0" err="1">
                <a:solidFill>
                  <a:schemeClr val="tx1">
                    <a:lumMod val="50000"/>
                    <a:lumOff val="50000"/>
                  </a:schemeClr>
                </a:solidFill>
                <a:latin typeface="Montserrat" panose="00000500000000000000" pitchFamily="2" charset="0"/>
              </a:rPr>
              <a:t>startupProbe</a:t>
            </a:r>
            <a:r>
              <a:rPr lang="en-US" sz="1600" dirty="0">
                <a:solidFill>
                  <a:schemeClr val="tx1">
                    <a:lumMod val="50000"/>
                    <a:lumOff val="50000"/>
                  </a:schemeClr>
                </a:solidFill>
                <a:latin typeface="Montserrat" panose="00000500000000000000" pitchFamily="2" charset="0"/>
              </a:rPr>
              <a:t>:</a:t>
            </a:r>
          </a:p>
          <a:p>
            <a:pPr>
              <a:lnSpc>
                <a:spcPct val="80000"/>
              </a:lnSpc>
            </a:pPr>
            <a:r>
              <a:rPr lang="en-US" sz="1600" dirty="0">
                <a:solidFill>
                  <a:schemeClr val="tx1">
                    <a:lumMod val="50000"/>
                    <a:lumOff val="50000"/>
                  </a:schemeClr>
                </a:solidFill>
                <a:latin typeface="Montserrat" panose="00000500000000000000" pitchFamily="2" charset="0"/>
              </a:rPr>
              <a:t>  exec:</a:t>
            </a:r>
          </a:p>
          <a:p>
            <a:pPr>
              <a:lnSpc>
                <a:spcPct val="80000"/>
              </a:lnSpc>
            </a:pPr>
            <a:r>
              <a:rPr lang="en-US" sz="1600" dirty="0">
                <a:solidFill>
                  <a:schemeClr val="tx1">
                    <a:lumMod val="50000"/>
                    <a:lumOff val="50000"/>
                  </a:schemeClr>
                </a:solidFill>
                <a:latin typeface="Montserrat" panose="00000500000000000000" pitchFamily="2" charset="0"/>
              </a:rPr>
              <a:t>    command:</a:t>
            </a:r>
          </a:p>
          <a:p>
            <a:pPr>
              <a:lnSpc>
                <a:spcPct val="80000"/>
              </a:lnSpc>
            </a:pPr>
            <a:r>
              <a:rPr lang="en-US" sz="1600" dirty="0">
                <a:solidFill>
                  <a:schemeClr val="tx1">
                    <a:lumMod val="50000"/>
                    <a:lumOff val="50000"/>
                  </a:schemeClr>
                </a:solidFill>
                <a:latin typeface="Montserrat" panose="00000500000000000000" pitchFamily="2" charset="0"/>
              </a:rPr>
              <a:t>    - cat</a:t>
            </a:r>
          </a:p>
          <a:p>
            <a:pPr>
              <a:lnSpc>
                <a:spcPct val="80000"/>
              </a:lnSpc>
            </a:pPr>
            <a:r>
              <a:rPr lang="en-US" sz="1600" dirty="0">
                <a:solidFill>
                  <a:schemeClr val="tx1">
                    <a:lumMod val="50000"/>
                    <a:lumOff val="50000"/>
                  </a:schemeClr>
                </a:solidFill>
                <a:latin typeface="Montserrat" panose="00000500000000000000" pitchFamily="2" charset="0"/>
              </a:rPr>
              <a:t>    - /</a:t>
            </a:r>
            <a:r>
              <a:rPr lang="en-US" sz="1600" dirty="0" err="1">
                <a:solidFill>
                  <a:schemeClr val="tx1">
                    <a:lumMod val="50000"/>
                    <a:lumOff val="50000"/>
                  </a:schemeClr>
                </a:solidFill>
                <a:latin typeface="Montserrat" panose="00000500000000000000" pitchFamily="2" charset="0"/>
              </a:rPr>
              <a:t>tmp</a:t>
            </a:r>
            <a:r>
              <a:rPr lang="en-US" sz="1600" dirty="0">
                <a:solidFill>
                  <a:schemeClr val="tx1">
                    <a:lumMod val="50000"/>
                    <a:lumOff val="50000"/>
                  </a:schemeClr>
                </a:solidFill>
                <a:latin typeface="Montserrat" panose="00000500000000000000" pitchFamily="2" charset="0"/>
              </a:rPr>
              <a:t>/healthy</a:t>
            </a:r>
          </a:p>
          <a:p>
            <a:pPr>
              <a:lnSpc>
                <a:spcPct val="80000"/>
              </a:lnSpc>
            </a:pPr>
            <a:r>
              <a:rPr lang="en-US" sz="1600" dirty="0">
                <a:solidFill>
                  <a:schemeClr val="tx1">
                    <a:lumMod val="50000"/>
                    <a:lumOff val="50000"/>
                  </a:schemeClr>
                </a:solidFill>
                <a:latin typeface="Montserrat" panose="00000500000000000000" pitchFamily="2" charset="0"/>
              </a:rPr>
              <a:t>  initialDelaySeconds: 5</a:t>
            </a:r>
          </a:p>
          <a:p>
            <a:pPr>
              <a:lnSpc>
                <a:spcPct val="80000"/>
              </a:lnSpc>
            </a:pPr>
            <a:r>
              <a:rPr lang="en-US" sz="1600" dirty="0">
                <a:solidFill>
                  <a:schemeClr val="tx1">
                    <a:lumMod val="50000"/>
                    <a:lumOff val="50000"/>
                  </a:schemeClr>
                </a:solidFill>
                <a:latin typeface="Montserrat" panose="00000500000000000000" pitchFamily="2" charset="0"/>
              </a:rPr>
              <a:t>  periodSeconds: 5</a:t>
            </a:r>
          </a:p>
          <a:p>
            <a:pPr>
              <a:lnSpc>
                <a:spcPct val="80000"/>
              </a:lnSpc>
            </a:pPr>
            <a:r>
              <a:rPr lang="en-US" sz="1600" dirty="0">
                <a:solidFill>
                  <a:schemeClr val="tx1">
                    <a:lumMod val="50000"/>
                    <a:lumOff val="50000"/>
                  </a:schemeClr>
                </a:solidFill>
                <a:latin typeface="Montserrat" panose="00000500000000000000" pitchFamily="2" charset="0"/>
              </a:rPr>
              <a:t>  failureThreshold: 1</a:t>
            </a:r>
            <a:endParaRPr lang="lt-LT" sz="1600" dirty="0">
              <a:solidFill>
                <a:schemeClr val="tx1">
                  <a:lumMod val="50000"/>
                  <a:lumOff val="50000"/>
                </a:schemeClr>
              </a:solidFill>
              <a:latin typeface="Montserrat" panose="00000500000000000000" pitchFamily="2" charset="0"/>
            </a:endParaRPr>
          </a:p>
        </p:txBody>
      </p:sp>
      <p:sp>
        <p:nvSpPr>
          <p:cNvPr id="6" name="TextBox 5">
            <a:extLst>
              <a:ext uri="{FF2B5EF4-FFF2-40B4-BE49-F238E27FC236}">
                <a16:creationId xmlns:a16="http://schemas.microsoft.com/office/drawing/2014/main" id="{9F7F35F7-38F5-436D-BEAE-74C349A0A55E}"/>
              </a:ext>
            </a:extLst>
          </p:cNvPr>
          <p:cNvSpPr txBox="1"/>
          <p:nvPr/>
        </p:nvSpPr>
        <p:spPr>
          <a:xfrm>
            <a:off x="6470794" y="3457125"/>
            <a:ext cx="2591541" cy="1275606"/>
          </a:xfrm>
          <a:prstGeom prst="rect">
            <a:avLst/>
          </a:prstGeom>
          <a:solidFill>
            <a:srgbClr val="FFFF00"/>
          </a:solidFill>
          <a:ln>
            <a:solidFill>
              <a:schemeClr val="accent1"/>
            </a:solidFill>
          </a:ln>
        </p:spPr>
        <p:txBody>
          <a:bodyPr wrap="square" rtlCol="0">
            <a:spAutoFit/>
          </a:bodyPr>
          <a:lstStyle/>
          <a:p>
            <a:pPr>
              <a:lnSpc>
                <a:spcPct val="80000"/>
              </a:lnSpc>
            </a:pPr>
            <a:r>
              <a:rPr lang="en-US" sz="1600" b="1" dirty="0" err="1">
                <a:solidFill>
                  <a:schemeClr val="tx1">
                    <a:lumMod val="50000"/>
                    <a:lumOff val="50000"/>
                  </a:schemeClr>
                </a:solidFill>
                <a:latin typeface="Montserrat" panose="00000500000000000000" pitchFamily="2" charset="0"/>
              </a:rPr>
              <a:t>readinessProbe</a:t>
            </a:r>
            <a:r>
              <a:rPr lang="en-US" sz="1600" dirty="0">
                <a:solidFill>
                  <a:schemeClr val="tx1">
                    <a:lumMod val="50000"/>
                    <a:lumOff val="50000"/>
                  </a:schemeClr>
                </a:solidFill>
                <a:latin typeface="Montserrat" panose="00000500000000000000" pitchFamily="2" charset="0"/>
              </a:rPr>
              <a:t>:</a:t>
            </a:r>
          </a:p>
          <a:p>
            <a:pPr>
              <a:lnSpc>
                <a:spcPct val="80000"/>
              </a:lnSpc>
            </a:pPr>
            <a:r>
              <a:rPr lang="en-US" sz="1600" dirty="0">
                <a:solidFill>
                  <a:schemeClr val="tx1">
                    <a:lumMod val="50000"/>
                    <a:lumOff val="50000"/>
                  </a:schemeClr>
                </a:solidFill>
                <a:latin typeface="Montserrat" panose="00000500000000000000" pitchFamily="2" charset="0"/>
              </a:rPr>
              <a:t>  </a:t>
            </a:r>
            <a:r>
              <a:rPr lang="en-US" sz="1600" dirty="0" err="1">
                <a:solidFill>
                  <a:schemeClr val="tx1">
                    <a:lumMod val="50000"/>
                    <a:lumOff val="50000"/>
                  </a:schemeClr>
                </a:solidFill>
                <a:latin typeface="Montserrat" panose="00000500000000000000" pitchFamily="2" charset="0"/>
              </a:rPr>
              <a:t>tcpSocket</a:t>
            </a:r>
            <a:r>
              <a:rPr lang="en-US" sz="1600" dirty="0">
                <a:solidFill>
                  <a:schemeClr val="tx1">
                    <a:lumMod val="50000"/>
                    <a:lumOff val="50000"/>
                  </a:schemeClr>
                </a:solidFill>
                <a:latin typeface="Montserrat" panose="00000500000000000000" pitchFamily="2" charset="0"/>
              </a:rPr>
              <a:t>:</a:t>
            </a:r>
          </a:p>
          <a:p>
            <a:pPr>
              <a:lnSpc>
                <a:spcPct val="80000"/>
              </a:lnSpc>
            </a:pPr>
            <a:r>
              <a:rPr lang="en-US" sz="1600" dirty="0">
                <a:solidFill>
                  <a:schemeClr val="tx1">
                    <a:lumMod val="50000"/>
                    <a:lumOff val="50000"/>
                  </a:schemeClr>
                </a:solidFill>
                <a:latin typeface="Montserrat" panose="00000500000000000000" pitchFamily="2" charset="0"/>
              </a:rPr>
              <a:t>    port: 8080</a:t>
            </a:r>
          </a:p>
          <a:p>
            <a:pPr>
              <a:lnSpc>
                <a:spcPct val="80000"/>
              </a:lnSpc>
            </a:pPr>
            <a:r>
              <a:rPr lang="en-US" sz="1600" dirty="0">
                <a:solidFill>
                  <a:schemeClr val="tx1">
                    <a:lumMod val="50000"/>
                    <a:lumOff val="50000"/>
                  </a:schemeClr>
                </a:solidFill>
                <a:latin typeface="Montserrat" panose="00000500000000000000" pitchFamily="2" charset="0"/>
              </a:rPr>
              <a:t>  initialDelaySeconds: 15</a:t>
            </a:r>
          </a:p>
          <a:p>
            <a:pPr>
              <a:lnSpc>
                <a:spcPct val="80000"/>
              </a:lnSpc>
            </a:pPr>
            <a:r>
              <a:rPr lang="en-US" sz="1600" dirty="0">
                <a:solidFill>
                  <a:schemeClr val="tx1">
                    <a:lumMod val="50000"/>
                    <a:lumOff val="50000"/>
                  </a:schemeClr>
                </a:solidFill>
                <a:latin typeface="Montserrat" panose="00000500000000000000" pitchFamily="2" charset="0"/>
              </a:rPr>
              <a:t>  periodSeconds: 10</a:t>
            </a:r>
          </a:p>
          <a:p>
            <a:pPr>
              <a:lnSpc>
                <a:spcPct val="80000"/>
              </a:lnSpc>
            </a:pPr>
            <a:r>
              <a:rPr lang="en-US" sz="1600" dirty="0">
                <a:solidFill>
                  <a:schemeClr val="tx1">
                    <a:lumMod val="50000"/>
                    <a:lumOff val="50000"/>
                  </a:schemeClr>
                </a:solidFill>
                <a:latin typeface="Montserrat" panose="00000500000000000000" pitchFamily="2" charset="0"/>
              </a:rPr>
              <a:t>  failureThreshold: 1</a:t>
            </a:r>
            <a:endParaRPr lang="lt-LT" sz="1600" dirty="0">
              <a:solidFill>
                <a:schemeClr val="tx1">
                  <a:lumMod val="50000"/>
                  <a:lumOff val="50000"/>
                </a:schemeClr>
              </a:solidFill>
              <a:latin typeface="Montserrat" panose="00000500000000000000" pitchFamily="2" charset="0"/>
            </a:endParaRPr>
          </a:p>
        </p:txBody>
      </p:sp>
      <p:sp>
        <p:nvSpPr>
          <p:cNvPr id="7" name="TextBox 6">
            <a:extLst>
              <a:ext uri="{FF2B5EF4-FFF2-40B4-BE49-F238E27FC236}">
                <a16:creationId xmlns:a16="http://schemas.microsoft.com/office/drawing/2014/main" id="{0D325AE2-3C27-1508-E7BF-13C5BE1102C1}"/>
              </a:ext>
            </a:extLst>
          </p:cNvPr>
          <p:cNvSpPr txBox="1"/>
          <p:nvPr/>
        </p:nvSpPr>
        <p:spPr>
          <a:xfrm>
            <a:off x="6470794" y="5275064"/>
            <a:ext cx="2591541" cy="1275606"/>
          </a:xfrm>
          <a:prstGeom prst="rect">
            <a:avLst/>
          </a:prstGeom>
          <a:solidFill>
            <a:srgbClr val="7030A0"/>
          </a:solidFill>
          <a:ln>
            <a:solidFill>
              <a:schemeClr val="accent1"/>
            </a:solidFill>
          </a:ln>
        </p:spPr>
        <p:txBody>
          <a:bodyPr wrap="square" rtlCol="0">
            <a:spAutoFit/>
          </a:bodyPr>
          <a:lstStyle/>
          <a:p>
            <a:pPr>
              <a:lnSpc>
                <a:spcPct val="80000"/>
              </a:lnSpc>
            </a:pPr>
            <a:r>
              <a:rPr lang="en-US" sz="1600" b="1" dirty="0" err="1">
                <a:solidFill>
                  <a:schemeClr val="tx1">
                    <a:lumMod val="50000"/>
                    <a:lumOff val="50000"/>
                  </a:schemeClr>
                </a:solidFill>
                <a:latin typeface="Montserrat" panose="00000500000000000000" pitchFamily="2" charset="0"/>
              </a:rPr>
              <a:t>startupProbe</a:t>
            </a:r>
            <a:r>
              <a:rPr lang="en-US" sz="1600" dirty="0">
                <a:solidFill>
                  <a:schemeClr val="tx1">
                    <a:lumMod val="50000"/>
                    <a:lumOff val="50000"/>
                  </a:schemeClr>
                </a:solidFill>
                <a:latin typeface="Montserrat" panose="00000500000000000000" pitchFamily="2" charset="0"/>
              </a:rPr>
              <a:t>:</a:t>
            </a:r>
          </a:p>
          <a:p>
            <a:pPr>
              <a:lnSpc>
                <a:spcPct val="80000"/>
              </a:lnSpc>
            </a:pPr>
            <a:r>
              <a:rPr lang="en-US" sz="1600" dirty="0">
                <a:solidFill>
                  <a:schemeClr val="tx1">
                    <a:lumMod val="50000"/>
                    <a:lumOff val="50000"/>
                  </a:schemeClr>
                </a:solidFill>
                <a:latin typeface="Montserrat" panose="00000500000000000000" pitchFamily="2" charset="0"/>
              </a:rPr>
              <a:t>  </a:t>
            </a:r>
            <a:r>
              <a:rPr lang="en-US" sz="1600" dirty="0" err="1">
                <a:solidFill>
                  <a:schemeClr val="tx1">
                    <a:lumMod val="50000"/>
                    <a:lumOff val="50000"/>
                  </a:schemeClr>
                </a:solidFill>
                <a:latin typeface="Montserrat" panose="00000500000000000000" pitchFamily="2" charset="0"/>
              </a:rPr>
              <a:t>tcpSocket</a:t>
            </a:r>
            <a:r>
              <a:rPr lang="en-US" sz="1600" dirty="0">
                <a:solidFill>
                  <a:schemeClr val="tx1">
                    <a:lumMod val="50000"/>
                    <a:lumOff val="50000"/>
                  </a:schemeClr>
                </a:solidFill>
                <a:latin typeface="Montserrat" panose="00000500000000000000" pitchFamily="2" charset="0"/>
              </a:rPr>
              <a:t>:</a:t>
            </a:r>
          </a:p>
          <a:p>
            <a:pPr>
              <a:lnSpc>
                <a:spcPct val="80000"/>
              </a:lnSpc>
            </a:pPr>
            <a:r>
              <a:rPr lang="en-US" sz="1600" dirty="0">
                <a:solidFill>
                  <a:schemeClr val="tx1">
                    <a:lumMod val="50000"/>
                    <a:lumOff val="50000"/>
                  </a:schemeClr>
                </a:solidFill>
                <a:latin typeface="Montserrat" panose="00000500000000000000" pitchFamily="2" charset="0"/>
              </a:rPr>
              <a:t>    port: 8080</a:t>
            </a:r>
          </a:p>
          <a:p>
            <a:pPr>
              <a:lnSpc>
                <a:spcPct val="80000"/>
              </a:lnSpc>
            </a:pPr>
            <a:r>
              <a:rPr lang="en-US" sz="1600" dirty="0">
                <a:solidFill>
                  <a:schemeClr val="tx1">
                    <a:lumMod val="50000"/>
                    <a:lumOff val="50000"/>
                  </a:schemeClr>
                </a:solidFill>
                <a:latin typeface="Montserrat" panose="00000500000000000000" pitchFamily="2" charset="0"/>
              </a:rPr>
              <a:t>  initialDelaySeconds: 15</a:t>
            </a:r>
          </a:p>
          <a:p>
            <a:pPr>
              <a:lnSpc>
                <a:spcPct val="80000"/>
              </a:lnSpc>
            </a:pPr>
            <a:r>
              <a:rPr lang="en-US" sz="1600" dirty="0">
                <a:solidFill>
                  <a:schemeClr val="tx1">
                    <a:lumMod val="50000"/>
                    <a:lumOff val="50000"/>
                  </a:schemeClr>
                </a:solidFill>
                <a:latin typeface="Montserrat" panose="00000500000000000000" pitchFamily="2" charset="0"/>
              </a:rPr>
              <a:t>  periodSeconds: 10</a:t>
            </a:r>
          </a:p>
          <a:p>
            <a:pPr>
              <a:lnSpc>
                <a:spcPct val="80000"/>
              </a:lnSpc>
            </a:pPr>
            <a:r>
              <a:rPr lang="en-US" sz="1600" dirty="0">
                <a:solidFill>
                  <a:schemeClr val="tx1">
                    <a:lumMod val="50000"/>
                    <a:lumOff val="50000"/>
                  </a:schemeClr>
                </a:solidFill>
                <a:latin typeface="Montserrat" panose="00000500000000000000" pitchFamily="2" charset="0"/>
              </a:rPr>
              <a:t>  failureThreshold: 1</a:t>
            </a:r>
            <a:endParaRPr lang="lt-LT" sz="1600" dirty="0">
              <a:solidFill>
                <a:schemeClr val="tx1">
                  <a:lumMod val="50000"/>
                  <a:lumOff val="50000"/>
                </a:schemeClr>
              </a:solidFill>
              <a:latin typeface="Montserrat" panose="00000500000000000000" pitchFamily="2" charset="0"/>
            </a:endParaRPr>
          </a:p>
        </p:txBody>
      </p:sp>
      <p:sp>
        <p:nvSpPr>
          <p:cNvPr id="8" name="TextBox 7">
            <a:extLst>
              <a:ext uri="{FF2B5EF4-FFF2-40B4-BE49-F238E27FC236}">
                <a16:creationId xmlns:a16="http://schemas.microsoft.com/office/drawing/2014/main" id="{77EBBDBF-B347-651A-36EC-F25EC7562225}"/>
              </a:ext>
            </a:extLst>
          </p:cNvPr>
          <p:cNvSpPr txBox="1"/>
          <p:nvPr/>
        </p:nvSpPr>
        <p:spPr>
          <a:xfrm>
            <a:off x="9237757" y="3457125"/>
            <a:ext cx="2904221" cy="980397"/>
          </a:xfrm>
          <a:prstGeom prst="rect">
            <a:avLst/>
          </a:prstGeom>
          <a:solidFill>
            <a:srgbClr val="FFFF00"/>
          </a:solidFill>
          <a:ln>
            <a:solidFill>
              <a:schemeClr val="accent1"/>
            </a:solidFill>
          </a:ln>
        </p:spPr>
        <p:txBody>
          <a:bodyPr wrap="square" rtlCol="0">
            <a:spAutoFit/>
          </a:bodyPr>
          <a:lstStyle/>
          <a:p>
            <a:pPr>
              <a:lnSpc>
                <a:spcPct val="80000"/>
              </a:lnSpc>
            </a:pPr>
            <a:r>
              <a:rPr lang="en-US" b="1" dirty="0" err="1">
                <a:solidFill>
                  <a:schemeClr val="tx1">
                    <a:lumMod val="50000"/>
                    <a:lumOff val="50000"/>
                  </a:schemeClr>
                </a:solidFill>
                <a:latin typeface="Montserrat" panose="00000500000000000000" pitchFamily="2" charset="0"/>
              </a:rPr>
              <a:t>readinessProbe</a:t>
            </a:r>
            <a:r>
              <a:rPr lang="lt-LT" dirty="0">
                <a:solidFill>
                  <a:schemeClr val="tx1">
                    <a:lumMod val="50000"/>
                    <a:lumOff val="50000"/>
                  </a:schemeClr>
                </a:solidFill>
                <a:latin typeface="Montserrat" panose="00000500000000000000" pitchFamily="2" charset="0"/>
              </a:rPr>
              <a:t>:</a:t>
            </a:r>
          </a:p>
          <a:p>
            <a:pPr>
              <a:lnSpc>
                <a:spcPct val="80000"/>
              </a:lnSpc>
            </a:pPr>
            <a:r>
              <a:rPr lang="lt-LT" dirty="0">
                <a:solidFill>
                  <a:schemeClr val="tx1">
                    <a:lumMod val="50000"/>
                    <a:lumOff val="50000"/>
                  </a:schemeClr>
                </a:solidFill>
                <a:latin typeface="Montserrat" panose="00000500000000000000" pitchFamily="2" charset="0"/>
              </a:rPr>
              <a:t>  grpc:</a:t>
            </a:r>
          </a:p>
          <a:p>
            <a:pPr>
              <a:lnSpc>
                <a:spcPct val="80000"/>
              </a:lnSpc>
            </a:pPr>
            <a:r>
              <a:rPr lang="lt-LT" dirty="0">
                <a:solidFill>
                  <a:schemeClr val="tx1">
                    <a:lumMod val="50000"/>
                    <a:lumOff val="50000"/>
                  </a:schemeClr>
                </a:solidFill>
                <a:latin typeface="Montserrat" panose="00000500000000000000" pitchFamily="2" charset="0"/>
              </a:rPr>
              <a:t>    port: 2379</a:t>
            </a:r>
          </a:p>
          <a:p>
            <a:pPr>
              <a:lnSpc>
                <a:spcPct val="80000"/>
              </a:lnSpc>
            </a:pPr>
            <a:r>
              <a:rPr lang="lt-LT" dirty="0">
                <a:solidFill>
                  <a:schemeClr val="tx1">
                    <a:lumMod val="50000"/>
                    <a:lumOff val="50000"/>
                  </a:schemeClr>
                </a:solidFill>
                <a:latin typeface="Montserrat" panose="00000500000000000000" pitchFamily="2" charset="0"/>
              </a:rPr>
              <a:t>  initialDelaySeconds: 10</a:t>
            </a:r>
          </a:p>
        </p:txBody>
      </p:sp>
      <p:sp>
        <p:nvSpPr>
          <p:cNvPr id="11" name="TextBox 10">
            <a:extLst>
              <a:ext uri="{FF2B5EF4-FFF2-40B4-BE49-F238E27FC236}">
                <a16:creationId xmlns:a16="http://schemas.microsoft.com/office/drawing/2014/main" id="{3BB33FBF-A426-3EA4-DC00-DE63DF650242}"/>
              </a:ext>
            </a:extLst>
          </p:cNvPr>
          <p:cNvSpPr txBox="1"/>
          <p:nvPr/>
        </p:nvSpPr>
        <p:spPr>
          <a:xfrm>
            <a:off x="9237756" y="5331314"/>
            <a:ext cx="2904221" cy="980397"/>
          </a:xfrm>
          <a:prstGeom prst="rect">
            <a:avLst/>
          </a:prstGeom>
          <a:solidFill>
            <a:srgbClr val="7030A0"/>
          </a:solidFill>
          <a:ln>
            <a:solidFill>
              <a:schemeClr val="accent1"/>
            </a:solidFill>
          </a:ln>
        </p:spPr>
        <p:txBody>
          <a:bodyPr wrap="square" rtlCol="0">
            <a:spAutoFit/>
          </a:bodyPr>
          <a:lstStyle/>
          <a:p>
            <a:pPr>
              <a:lnSpc>
                <a:spcPct val="80000"/>
              </a:lnSpc>
            </a:pPr>
            <a:r>
              <a:rPr lang="en-US" b="1" dirty="0" err="1">
                <a:solidFill>
                  <a:schemeClr val="tx1">
                    <a:lumMod val="50000"/>
                    <a:lumOff val="50000"/>
                  </a:schemeClr>
                </a:solidFill>
                <a:latin typeface="Montserrat" panose="00000500000000000000" pitchFamily="2" charset="0"/>
              </a:rPr>
              <a:t>startupProbe</a:t>
            </a:r>
            <a:r>
              <a:rPr lang="lt-LT" dirty="0">
                <a:solidFill>
                  <a:schemeClr val="tx1">
                    <a:lumMod val="50000"/>
                    <a:lumOff val="50000"/>
                  </a:schemeClr>
                </a:solidFill>
                <a:latin typeface="Montserrat" panose="00000500000000000000" pitchFamily="2" charset="0"/>
              </a:rPr>
              <a:t>:</a:t>
            </a:r>
          </a:p>
          <a:p>
            <a:pPr>
              <a:lnSpc>
                <a:spcPct val="80000"/>
              </a:lnSpc>
            </a:pPr>
            <a:r>
              <a:rPr lang="lt-LT" dirty="0">
                <a:solidFill>
                  <a:schemeClr val="tx1">
                    <a:lumMod val="50000"/>
                    <a:lumOff val="50000"/>
                  </a:schemeClr>
                </a:solidFill>
                <a:latin typeface="Montserrat" panose="00000500000000000000" pitchFamily="2" charset="0"/>
              </a:rPr>
              <a:t>  grpc:</a:t>
            </a:r>
          </a:p>
          <a:p>
            <a:pPr>
              <a:lnSpc>
                <a:spcPct val="80000"/>
              </a:lnSpc>
            </a:pPr>
            <a:r>
              <a:rPr lang="lt-LT" dirty="0">
                <a:solidFill>
                  <a:schemeClr val="tx1">
                    <a:lumMod val="50000"/>
                    <a:lumOff val="50000"/>
                  </a:schemeClr>
                </a:solidFill>
                <a:latin typeface="Montserrat" panose="00000500000000000000" pitchFamily="2" charset="0"/>
              </a:rPr>
              <a:t>    port: 2379</a:t>
            </a:r>
          </a:p>
          <a:p>
            <a:pPr>
              <a:lnSpc>
                <a:spcPct val="80000"/>
              </a:lnSpc>
            </a:pPr>
            <a:r>
              <a:rPr lang="lt-LT" dirty="0">
                <a:solidFill>
                  <a:schemeClr val="tx1">
                    <a:lumMod val="50000"/>
                    <a:lumOff val="50000"/>
                  </a:schemeClr>
                </a:solidFill>
                <a:latin typeface="Montserrat" panose="00000500000000000000" pitchFamily="2" charset="0"/>
              </a:rPr>
              <a:t>  initialDelaySeconds: 10</a:t>
            </a:r>
          </a:p>
        </p:txBody>
      </p:sp>
      <p:sp>
        <p:nvSpPr>
          <p:cNvPr id="14" name="Rectangle 13">
            <a:extLst>
              <a:ext uri="{FF2B5EF4-FFF2-40B4-BE49-F238E27FC236}">
                <a16:creationId xmlns:a16="http://schemas.microsoft.com/office/drawing/2014/main" id="{48599F26-8C4F-DBBA-18EB-1EBDBB2DA758}"/>
              </a:ext>
            </a:extLst>
          </p:cNvPr>
          <p:cNvSpPr/>
          <p:nvPr/>
        </p:nvSpPr>
        <p:spPr>
          <a:xfrm>
            <a:off x="276837" y="1126325"/>
            <a:ext cx="3065998" cy="5731676"/>
          </a:xfrm>
          <a:prstGeom prst="rect">
            <a:avLst/>
          </a:prstGeom>
          <a:noFill/>
          <a:ln w="57150">
            <a:solidFill>
              <a:srgbClr val="FF0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ABED38-0CA3-96E4-D413-9C7ED0AF0558}"/>
              </a:ext>
            </a:extLst>
          </p:cNvPr>
          <p:cNvSpPr/>
          <p:nvPr/>
        </p:nvSpPr>
        <p:spPr>
          <a:xfrm>
            <a:off x="3317085" y="1114910"/>
            <a:ext cx="2933371" cy="5855623"/>
          </a:xfrm>
          <a:prstGeom prst="rect">
            <a:avLst/>
          </a:prstGeom>
          <a:noFill/>
          <a:ln w="57150">
            <a:solidFill>
              <a:srgbClr val="FFC000"/>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A991714-D335-9154-32F2-DE489E146FBE}"/>
              </a:ext>
            </a:extLst>
          </p:cNvPr>
          <p:cNvSpPr/>
          <p:nvPr/>
        </p:nvSpPr>
        <p:spPr>
          <a:xfrm>
            <a:off x="6357334" y="1103496"/>
            <a:ext cx="2705002" cy="5582531"/>
          </a:xfrm>
          <a:prstGeom prst="rect">
            <a:avLst/>
          </a:prstGeom>
          <a:noFill/>
          <a:ln w="57150">
            <a:solidFill>
              <a:srgbClr val="5B9BD5"/>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C37C4C-19BF-0F15-5CDD-96AABEA84251}"/>
              </a:ext>
            </a:extLst>
          </p:cNvPr>
          <p:cNvSpPr/>
          <p:nvPr/>
        </p:nvSpPr>
        <p:spPr>
          <a:xfrm>
            <a:off x="9237755" y="1139321"/>
            <a:ext cx="2705002" cy="5546706"/>
          </a:xfrm>
          <a:prstGeom prst="rect">
            <a:avLst/>
          </a:prstGeom>
          <a:noFill/>
          <a:ln w="5715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2256386"/>
      </p:ext>
    </p:extLst>
  </p:cSld>
  <p:clrMapOvr>
    <a:masterClrMapping/>
  </p:clrMapOvr>
  <mc:AlternateContent xmlns:mc="http://schemas.openxmlformats.org/markup-compatibility/2006" xmlns:p14="http://schemas.microsoft.com/office/powerpoint/2010/main">
    <mc:Choice Requires="p14">
      <p:transition p14:dur="4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8" grpId="0" animBg="1"/>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366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D755-7893-E98B-5FEB-60C995C59D29}"/>
              </a:ext>
            </a:extLst>
          </p:cNvPr>
          <p:cNvSpPr>
            <a:spLocks noGrp="1"/>
          </p:cNvSpPr>
          <p:nvPr>
            <p:ph type="title"/>
          </p:nvPr>
        </p:nvSpPr>
        <p:spPr>
          <a:xfrm>
            <a:off x="124691" y="1298865"/>
            <a:ext cx="11942617" cy="2130136"/>
          </a:xfrm>
          <a:gradFill>
            <a:gsLst>
              <a:gs pos="9000">
                <a:schemeClr val="accent1">
                  <a:lumMod val="5000"/>
                  <a:lumOff val="95000"/>
                </a:schemeClr>
              </a:gs>
              <a:gs pos="22000">
                <a:schemeClr val="accent1">
                  <a:lumMod val="45000"/>
                  <a:lumOff val="55000"/>
                </a:schemeClr>
              </a:gs>
              <a:gs pos="88000">
                <a:srgbClr val="00B0F0"/>
              </a:gs>
              <a:gs pos="100000">
                <a:schemeClr val="accent1">
                  <a:lumMod val="30000"/>
                  <a:lumOff val="70000"/>
                </a:schemeClr>
              </a:gs>
            </a:gsLst>
            <a:lin ang="5400000" scaled="1"/>
          </a:gradFill>
        </p:spPr>
        <p:txBody>
          <a:bodyPr>
            <a:normAutofit fontScale="90000"/>
          </a:bodyPr>
          <a:lstStyle/>
          <a:p>
            <a:r>
              <a:rPr lang="en-US" sz="6000" b="1" dirty="0">
                <a:solidFill>
                  <a:schemeClr val="bg1"/>
                </a:solidFill>
                <a:effectLst/>
                <a:latin typeface="Times New Roman" panose="02020603050405020304" pitchFamily="18" charset="0"/>
                <a:ea typeface="Times New Roman" panose="02020603050405020304" pitchFamily="18" charset="0"/>
              </a:rPr>
              <a:t>01 Understanding Kubernetes Probes</a:t>
            </a:r>
            <a:br>
              <a:rPr lang="en-US" sz="4000" b="1" dirty="0">
                <a:solidFill>
                  <a:schemeClr val="bg1"/>
                </a:solidFill>
                <a:effectLst/>
                <a:latin typeface="Times New Roman" panose="02020603050405020304" pitchFamily="18" charset="0"/>
                <a:ea typeface="Times New Roman" panose="02020603050405020304" pitchFamily="18" charset="0"/>
              </a:rPr>
            </a:br>
            <a:endParaRPr lang="en-US" sz="6000" dirty="0">
              <a:solidFill>
                <a:schemeClr val="bg1"/>
              </a:solidFill>
            </a:endParaRPr>
          </a:p>
        </p:txBody>
      </p:sp>
    </p:spTree>
    <p:extLst>
      <p:ext uri="{BB962C8B-B14F-4D97-AF65-F5344CB8AC3E}">
        <p14:creationId xmlns:p14="http://schemas.microsoft.com/office/powerpoint/2010/main" val="52568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C12EB3A-55AF-EFD7-8DFF-E6D047D92F59}"/>
              </a:ext>
            </a:extLst>
          </p:cNvPr>
          <p:cNvSpPr/>
          <p:nvPr/>
        </p:nvSpPr>
        <p:spPr>
          <a:xfrm>
            <a:off x="624254" y="597877"/>
            <a:ext cx="3332284" cy="4246685"/>
          </a:xfrm>
          <a:prstGeom prst="rect">
            <a:avLst/>
          </a:prstGeom>
          <a:solidFill>
            <a:srgbClr val="4729B5"/>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t>01 </a:t>
            </a:r>
          </a:p>
          <a:p>
            <a:endParaRPr lang="en-US" b="1" dirty="0"/>
          </a:p>
          <a:p>
            <a:r>
              <a:rPr lang="en-US" b="1" dirty="0"/>
              <a:t>What are Probes?</a:t>
            </a:r>
          </a:p>
          <a:p>
            <a:endParaRPr lang="en-US" b="1" dirty="0"/>
          </a:p>
          <a:p>
            <a:r>
              <a:rPr lang="en-US" dirty="0"/>
              <a:t>Probes in Kubernetes are powerful tools used to </a:t>
            </a:r>
            <a:r>
              <a:rPr lang="en-US" b="1" dirty="0">
                <a:solidFill>
                  <a:schemeClr val="accent2">
                    <a:lumMod val="60000"/>
                    <a:lumOff val="40000"/>
                  </a:schemeClr>
                </a:solidFill>
              </a:rPr>
              <a:t>perform health checks on containers</a:t>
            </a:r>
            <a:r>
              <a:rPr lang="en-US" dirty="0"/>
              <a:t>, ensuring that applications run smoothly and </a:t>
            </a:r>
            <a:r>
              <a:rPr lang="en-US" dirty="0">
                <a:solidFill>
                  <a:schemeClr val="accent2">
                    <a:lumMod val="60000"/>
                    <a:lumOff val="40000"/>
                  </a:schemeClr>
                </a:solidFill>
              </a:rPr>
              <a:t>reliably by monitoring their operational state.</a:t>
            </a:r>
          </a:p>
        </p:txBody>
      </p:sp>
      <p:sp>
        <p:nvSpPr>
          <p:cNvPr id="4" name="Rectangle 3">
            <a:extLst>
              <a:ext uri="{FF2B5EF4-FFF2-40B4-BE49-F238E27FC236}">
                <a16:creationId xmlns:a16="http://schemas.microsoft.com/office/drawing/2014/main" id="{6897A3DE-EB81-BEDD-36B1-B491A3C8F700}"/>
              </a:ext>
            </a:extLst>
          </p:cNvPr>
          <p:cNvSpPr/>
          <p:nvPr/>
        </p:nvSpPr>
        <p:spPr>
          <a:xfrm>
            <a:off x="4108938" y="597876"/>
            <a:ext cx="3332284" cy="4246685"/>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t>02</a:t>
            </a:r>
          </a:p>
          <a:p>
            <a:endParaRPr lang="en-US" b="1" dirty="0"/>
          </a:p>
          <a:p>
            <a:r>
              <a:rPr lang="en-US" b="1" dirty="0"/>
              <a:t>The Role of Probes in Container Orchestration</a:t>
            </a:r>
          </a:p>
          <a:p>
            <a:endParaRPr lang="en-US" b="1" dirty="0"/>
          </a:p>
          <a:p>
            <a:r>
              <a:rPr lang="en-US" dirty="0"/>
              <a:t>Kubernetes uses probes to </a:t>
            </a:r>
            <a:r>
              <a:rPr lang="en-US" b="1" dirty="0">
                <a:solidFill>
                  <a:schemeClr val="tx2">
                    <a:lumMod val="75000"/>
                  </a:schemeClr>
                </a:solidFill>
              </a:rPr>
              <a:t>manage container lifecycle events effectively</a:t>
            </a:r>
            <a:r>
              <a:rPr lang="en-US" dirty="0">
                <a:solidFill>
                  <a:schemeClr val="tx2">
                    <a:lumMod val="75000"/>
                  </a:schemeClr>
                </a:solidFill>
              </a:rPr>
              <a:t>, </a:t>
            </a:r>
            <a:r>
              <a:rPr lang="en-US" dirty="0"/>
              <a:t>such as restarting failed containers, preventing traffic to unready containers, and delaying startup until initial conditions are met.</a:t>
            </a:r>
          </a:p>
        </p:txBody>
      </p:sp>
      <p:sp>
        <p:nvSpPr>
          <p:cNvPr id="5" name="Rectangle 4">
            <a:extLst>
              <a:ext uri="{FF2B5EF4-FFF2-40B4-BE49-F238E27FC236}">
                <a16:creationId xmlns:a16="http://schemas.microsoft.com/office/drawing/2014/main" id="{D01DF5C7-C381-A410-0932-725F82B2403E}"/>
              </a:ext>
            </a:extLst>
          </p:cNvPr>
          <p:cNvSpPr/>
          <p:nvPr/>
        </p:nvSpPr>
        <p:spPr>
          <a:xfrm>
            <a:off x="7593622" y="597875"/>
            <a:ext cx="3332284" cy="424668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b="1" dirty="0"/>
              <a:t>03</a:t>
            </a:r>
          </a:p>
          <a:p>
            <a:endParaRPr lang="en-US" b="1" dirty="0"/>
          </a:p>
          <a:p>
            <a:r>
              <a:rPr lang="en-US" b="1" dirty="0"/>
              <a:t>Benefits of Using Probes</a:t>
            </a:r>
          </a:p>
          <a:p>
            <a:endParaRPr lang="en-US" b="1" dirty="0"/>
          </a:p>
          <a:p>
            <a:r>
              <a:rPr lang="en-US" dirty="0"/>
              <a:t>Implementing probes can significantly increase the </a:t>
            </a:r>
            <a:r>
              <a:rPr lang="en-US" b="1" dirty="0">
                <a:solidFill>
                  <a:schemeClr val="accent2">
                    <a:lumMod val="60000"/>
                    <a:lumOff val="40000"/>
                  </a:schemeClr>
                </a:solidFill>
              </a:rPr>
              <a:t>resilience and availability </a:t>
            </a:r>
            <a:r>
              <a:rPr lang="en-US" dirty="0"/>
              <a:t>of services in a Kubernetes cluster by automating recovery from failure states and enhancing load balancing.</a:t>
            </a:r>
          </a:p>
        </p:txBody>
      </p:sp>
    </p:spTree>
    <p:extLst>
      <p:ext uri="{BB962C8B-B14F-4D97-AF65-F5344CB8AC3E}">
        <p14:creationId xmlns:p14="http://schemas.microsoft.com/office/powerpoint/2010/main" val="316324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360A2E-ED7A-265B-A43D-7DF99E6EA207}"/>
              </a:ext>
            </a:extLst>
          </p:cNvPr>
          <p:cNvSpPr>
            <a:spLocks noGrp="1"/>
          </p:cNvSpPr>
          <p:nvPr>
            <p:ph type="title"/>
          </p:nvPr>
        </p:nvSpPr>
        <p:spPr>
          <a:xfrm>
            <a:off x="833682" y="389792"/>
            <a:ext cx="9905998" cy="1354015"/>
          </a:xfrm>
        </p:spPr>
        <p:txBody>
          <a:bodyPr/>
          <a:lstStyle/>
          <a:p>
            <a:r>
              <a:rPr lang="en-US" dirty="0">
                <a:solidFill>
                  <a:schemeClr val="bg1"/>
                </a:solidFill>
              </a:rPr>
              <a:t>Technically, why we need Probes?</a:t>
            </a:r>
          </a:p>
        </p:txBody>
      </p:sp>
      <p:sp>
        <p:nvSpPr>
          <p:cNvPr id="4" name="Content Placeholder 3">
            <a:extLst>
              <a:ext uri="{FF2B5EF4-FFF2-40B4-BE49-F238E27FC236}">
                <a16:creationId xmlns:a16="http://schemas.microsoft.com/office/drawing/2014/main" id="{696C6E7E-E715-758A-B545-830750A006E0}"/>
              </a:ext>
            </a:extLst>
          </p:cNvPr>
          <p:cNvSpPr>
            <a:spLocks noGrp="1"/>
          </p:cNvSpPr>
          <p:nvPr>
            <p:ph idx="1"/>
          </p:nvPr>
        </p:nvSpPr>
        <p:spPr>
          <a:xfrm>
            <a:off x="342900" y="2206869"/>
            <a:ext cx="11245362" cy="3584331"/>
          </a:xfrm>
        </p:spPr>
        <p:txBody>
          <a:bodyPr>
            <a:normAutofit/>
          </a:bodyPr>
          <a:lstStyle/>
          <a:p>
            <a:pPr>
              <a:lnSpc>
                <a:spcPct val="100000"/>
              </a:lnSpc>
            </a:pPr>
            <a:r>
              <a:rPr lang="en-US" b="1" dirty="0">
                <a:solidFill>
                  <a:schemeClr val="bg1"/>
                </a:solidFill>
                <a:latin typeface="Courier New" panose="02070309020205020404" pitchFamily="49" charset="0"/>
                <a:cs typeface="Courier New" panose="02070309020205020404" pitchFamily="49" charset="0"/>
              </a:rPr>
              <a:t>Pod Phases</a:t>
            </a:r>
            <a:r>
              <a:rPr lang="en-US" dirty="0">
                <a:solidFill>
                  <a:schemeClr val="bg1"/>
                </a:solidFill>
                <a:latin typeface="Courier New" panose="02070309020205020404" pitchFamily="49" charset="0"/>
                <a:cs typeface="Courier New" panose="02070309020205020404" pitchFamily="49" charset="0"/>
              </a:rPr>
              <a:t>: </a:t>
            </a:r>
            <a:r>
              <a:rPr lang="en-US" sz="1900" dirty="0">
                <a:solidFill>
                  <a:schemeClr val="bg1"/>
                </a:solidFill>
              </a:rPr>
              <a:t>There are different phases of a Kubernetes Pod's lifecycle, from Pending through Running to Succeeded or Failed, and how probes interact with these phases.</a:t>
            </a:r>
          </a:p>
          <a:p>
            <a:endParaRPr lang="en-US" dirty="0">
              <a:solidFill>
                <a:schemeClr val="bg1"/>
              </a:solidFill>
              <a:latin typeface="Courier New" panose="02070309020205020404" pitchFamily="49" charset="0"/>
              <a:cs typeface="Courier New" panose="02070309020205020404" pitchFamily="49" charset="0"/>
            </a:endParaRPr>
          </a:p>
          <a:p>
            <a:r>
              <a:rPr lang="en-US" sz="1900" dirty="0">
                <a:solidFill>
                  <a:schemeClr val="bg1"/>
                </a:solidFill>
              </a:rPr>
              <a:t>Inside Pods, containers are running, thus, it would be worth to understand the containers transition between states like Waiting, Running, and Terminated, and the role of probes play in these transitions.</a:t>
            </a:r>
          </a:p>
          <a:p>
            <a:endParaRPr lang="en-US" dirty="0">
              <a:solidFill>
                <a:schemeClr val="bg1"/>
              </a:solidFill>
              <a:latin typeface="Courier New" panose="02070309020205020404" pitchFamily="49" charset="0"/>
              <a:cs typeface="Courier New" panose="02070309020205020404" pitchFamily="49" charset="0"/>
            </a:endParaRPr>
          </a:p>
          <a:p>
            <a:r>
              <a:rPr lang="en-US" b="1" dirty="0">
                <a:solidFill>
                  <a:schemeClr val="bg1"/>
                </a:solidFill>
                <a:latin typeface="Courier New" panose="02070309020205020404" pitchFamily="49" charset="0"/>
                <a:cs typeface="Courier New" panose="02070309020205020404" pitchFamily="49" charset="0"/>
              </a:rPr>
              <a:t>Importance of Health Checks</a:t>
            </a:r>
            <a:r>
              <a:rPr lang="en-US" dirty="0">
                <a:solidFill>
                  <a:schemeClr val="bg1"/>
                </a:solidFill>
                <a:latin typeface="Courier New" panose="02070309020205020404" pitchFamily="49" charset="0"/>
                <a:cs typeface="Courier New" panose="02070309020205020404" pitchFamily="49" charset="0"/>
              </a:rPr>
              <a:t>: </a:t>
            </a:r>
            <a:r>
              <a:rPr lang="en-US" sz="1900" dirty="0">
                <a:solidFill>
                  <a:schemeClr val="bg1"/>
                </a:solidFill>
              </a:rPr>
              <a:t>Health checks are crucial for maintaining service availability and reliability in dynamic container environments, and Kubernetes probes are the primary mechanism for performing these checks.</a:t>
            </a:r>
          </a:p>
          <a:p>
            <a:endParaRPr lang="en-US" dirty="0">
              <a:solidFill>
                <a:schemeClr val="bg1"/>
              </a:solidFill>
            </a:endParaRPr>
          </a:p>
        </p:txBody>
      </p:sp>
    </p:spTree>
    <p:extLst>
      <p:ext uri="{BB962C8B-B14F-4D97-AF65-F5344CB8AC3E}">
        <p14:creationId xmlns:p14="http://schemas.microsoft.com/office/powerpoint/2010/main" val="695142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366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AD755-7893-E98B-5FEB-60C995C59D29}"/>
              </a:ext>
            </a:extLst>
          </p:cNvPr>
          <p:cNvSpPr>
            <a:spLocks noGrp="1"/>
          </p:cNvSpPr>
          <p:nvPr>
            <p:ph type="title"/>
          </p:nvPr>
        </p:nvSpPr>
        <p:spPr>
          <a:xfrm>
            <a:off x="124691" y="1298865"/>
            <a:ext cx="11942617" cy="2130136"/>
          </a:xfrm>
          <a:gradFill>
            <a:gsLst>
              <a:gs pos="9000">
                <a:schemeClr val="accent1">
                  <a:lumMod val="5000"/>
                  <a:lumOff val="95000"/>
                </a:schemeClr>
              </a:gs>
              <a:gs pos="22000">
                <a:schemeClr val="accent1">
                  <a:lumMod val="45000"/>
                  <a:lumOff val="55000"/>
                </a:schemeClr>
              </a:gs>
              <a:gs pos="88000">
                <a:srgbClr val="00B0F0"/>
              </a:gs>
              <a:gs pos="100000">
                <a:schemeClr val="accent1">
                  <a:lumMod val="30000"/>
                  <a:lumOff val="70000"/>
                </a:schemeClr>
              </a:gs>
            </a:gsLst>
            <a:lin ang="5400000" scaled="1"/>
          </a:gradFill>
        </p:spPr>
        <p:txBody>
          <a:bodyPr>
            <a:normAutofit/>
          </a:bodyPr>
          <a:lstStyle/>
          <a:p>
            <a:pPr marL="0" marR="0"/>
            <a:r>
              <a:rPr lang="en-US" sz="6000" b="1" dirty="0">
                <a:solidFill>
                  <a:schemeClr val="bg1"/>
                </a:solidFill>
                <a:effectLst/>
                <a:latin typeface="Times New Roman" panose="02020603050405020304" pitchFamily="18" charset="0"/>
                <a:ea typeface="Times New Roman" panose="02020603050405020304" pitchFamily="18" charset="0"/>
              </a:rPr>
              <a:t>02  Deep Dive into Probe Types</a:t>
            </a:r>
          </a:p>
        </p:txBody>
      </p:sp>
    </p:spTree>
    <p:extLst>
      <p:ext uri="{BB962C8B-B14F-4D97-AF65-F5344CB8AC3E}">
        <p14:creationId xmlns:p14="http://schemas.microsoft.com/office/powerpoint/2010/main" val="4115617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2C2F86-8073-7D5F-D469-020893DCFBF4}"/>
              </a:ext>
            </a:extLst>
          </p:cNvPr>
          <p:cNvSpPr>
            <a:spLocks noGrp="1"/>
          </p:cNvSpPr>
          <p:nvPr>
            <p:ph idx="1"/>
          </p:nvPr>
        </p:nvSpPr>
        <p:spPr>
          <a:xfrm>
            <a:off x="0" y="135082"/>
            <a:ext cx="12192000" cy="6174278"/>
          </a:xfrm>
        </p:spPr>
        <p:txBody>
          <a:bodyPr>
            <a:normAutofit/>
          </a:bodyPr>
          <a:lstStyle/>
          <a:p>
            <a:r>
              <a:rPr lang="en-US" sz="4000" dirty="0">
                <a:solidFill>
                  <a:schemeClr val="bg1"/>
                </a:solidFill>
              </a:rPr>
              <a:t>In Kubernetes, there are 3 types of probes for containers.</a:t>
            </a:r>
          </a:p>
          <a:p>
            <a:endParaRPr lang="en-US" sz="4000" dirty="0">
              <a:solidFill>
                <a:schemeClr val="bg1"/>
              </a:solidFill>
            </a:endParaRPr>
          </a:p>
          <a:p>
            <a:r>
              <a:rPr lang="en-US" sz="4000" b="1" dirty="0">
                <a:solidFill>
                  <a:schemeClr val="accent2"/>
                </a:solidFill>
              </a:rPr>
              <a:t> liveness</a:t>
            </a:r>
            <a:r>
              <a:rPr lang="en-US" sz="4000" dirty="0">
                <a:solidFill>
                  <a:schemeClr val="bg1"/>
                </a:solidFill>
              </a:rPr>
              <a:t>, </a:t>
            </a:r>
          </a:p>
          <a:p>
            <a:r>
              <a:rPr lang="en-US" sz="4000" b="1" dirty="0">
                <a:solidFill>
                  <a:schemeClr val="accent2"/>
                </a:solidFill>
              </a:rPr>
              <a:t> readiness</a:t>
            </a:r>
            <a:r>
              <a:rPr lang="en-US" sz="4000" dirty="0">
                <a:solidFill>
                  <a:schemeClr val="bg1"/>
                </a:solidFill>
              </a:rPr>
              <a:t> and </a:t>
            </a:r>
          </a:p>
          <a:p>
            <a:r>
              <a:rPr lang="en-US" sz="4000" b="1" dirty="0">
                <a:solidFill>
                  <a:schemeClr val="accent2"/>
                </a:solidFill>
              </a:rPr>
              <a:t> startup</a:t>
            </a:r>
            <a:endParaRPr lang="en-US" sz="4000" dirty="0">
              <a:solidFill>
                <a:schemeClr val="bg1"/>
              </a:solidFill>
            </a:endParaRPr>
          </a:p>
        </p:txBody>
      </p:sp>
    </p:spTree>
    <p:extLst>
      <p:ext uri="{BB962C8B-B14F-4D97-AF65-F5344CB8AC3E}">
        <p14:creationId xmlns:p14="http://schemas.microsoft.com/office/powerpoint/2010/main" val="3437704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42D7-402E-F018-7EA1-C5853F567398}"/>
              </a:ext>
            </a:extLst>
          </p:cNvPr>
          <p:cNvSpPr>
            <a:spLocks noGrp="1"/>
          </p:cNvSpPr>
          <p:nvPr>
            <p:ph type="title"/>
          </p:nvPr>
        </p:nvSpPr>
        <p:spPr>
          <a:xfrm>
            <a:off x="0" y="0"/>
            <a:ext cx="12192000" cy="1059873"/>
          </a:xfrm>
          <a:solidFill>
            <a:schemeClr val="accent4"/>
          </a:solidFill>
        </p:spPr>
        <p:txBody>
          <a:bodyPr/>
          <a:lstStyle/>
          <a:p>
            <a:pPr algn="ctr"/>
            <a:r>
              <a:rPr lang="en-US" b="1" dirty="0"/>
              <a:t>Liveness Probe</a:t>
            </a:r>
          </a:p>
        </p:txBody>
      </p:sp>
      <p:sp>
        <p:nvSpPr>
          <p:cNvPr id="3" name="Content Placeholder 2">
            <a:extLst>
              <a:ext uri="{FF2B5EF4-FFF2-40B4-BE49-F238E27FC236}">
                <a16:creationId xmlns:a16="http://schemas.microsoft.com/office/drawing/2014/main" id="{B723D639-B6BC-41DA-5AC7-BE2721F65301}"/>
              </a:ext>
            </a:extLst>
          </p:cNvPr>
          <p:cNvSpPr>
            <a:spLocks noGrp="1"/>
          </p:cNvSpPr>
          <p:nvPr>
            <p:ph idx="1"/>
          </p:nvPr>
        </p:nvSpPr>
        <p:spPr>
          <a:xfrm>
            <a:off x="0" y="1059873"/>
            <a:ext cx="12192000" cy="5798127"/>
          </a:xfrm>
        </p:spPr>
        <p:txBody>
          <a:bodyPr>
            <a:normAutofit fontScale="92500"/>
          </a:bodyPr>
          <a:lstStyle/>
          <a:p>
            <a:endParaRPr lang="en-US" dirty="0">
              <a:solidFill>
                <a:schemeClr val="bg1"/>
              </a:solidFill>
            </a:endParaRPr>
          </a:p>
          <a:p>
            <a:r>
              <a:rPr lang="en-US" dirty="0">
                <a:solidFill>
                  <a:schemeClr val="bg1"/>
                </a:solidFill>
              </a:rPr>
              <a:t>It tells the Kubernetes that the container need a restart. </a:t>
            </a:r>
          </a:p>
          <a:p>
            <a:r>
              <a:rPr lang="en-US" dirty="0">
                <a:solidFill>
                  <a:schemeClr val="bg1"/>
                </a:solidFill>
              </a:rPr>
              <a:t>Well, sometime there is a deadlock in the clutter and container can’t restart itself.</a:t>
            </a:r>
          </a:p>
          <a:p>
            <a:pPr marL="0" indent="0">
              <a:buNone/>
            </a:pPr>
            <a:r>
              <a:rPr lang="en-US" dirty="0">
                <a:solidFill>
                  <a:schemeClr val="bg1"/>
                </a:solidFill>
              </a:rPr>
              <a:t>   Then, liveness probes tell Kubernetes that this container needs a restart. </a:t>
            </a:r>
          </a:p>
          <a:p>
            <a:r>
              <a:rPr lang="en-US" dirty="0">
                <a:solidFill>
                  <a:schemeClr val="bg1"/>
                </a:solidFill>
              </a:rPr>
              <a:t>we have a nginx web server and it returns 500 HTTP return code. In this case, we can set our liveness probes that in this case ask Kubernetes to restart the container.</a:t>
            </a:r>
          </a:p>
          <a:p>
            <a:endParaRPr lang="en-US" dirty="0">
              <a:solidFill>
                <a:schemeClr val="bg1"/>
              </a:solidFill>
            </a:endParaRPr>
          </a:p>
          <a:p>
            <a:r>
              <a:rPr lang="en-US" b="1" dirty="0">
                <a:solidFill>
                  <a:schemeClr val="accent2"/>
                </a:solidFill>
              </a:rPr>
              <a:t>Official definition of Liveness probes: </a:t>
            </a:r>
            <a:r>
              <a:rPr lang="en-US" dirty="0">
                <a:solidFill>
                  <a:schemeClr val="bg1"/>
                </a:solidFill>
              </a:rPr>
              <a:t>The kubelet uses liveness probes to know when</a:t>
            </a:r>
          </a:p>
          <a:p>
            <a:pPr marL="0" indent="0">
              <a:buNone/>
            </a:pPr>
            <a:r>
              <a:rPr lang="en-US" dirty="0">
                <a:solidFill>
                  <a:schemeClr val="bg1"/>
                </a:solidFill>
              </a:rPr>
              <a:t>to restart a container. For example, liveness probes could catch a deadlock,</a:t>
            </a:r>
          </a:p>
          <a:p>
            <a:pPr marL="0" indent="0">
              <a:buNone/>
            </a:pPr>
            <a:r>
              <a:rPr lang="en-US" dirty="0">
                <a:solidFill>
                  <a:schemeClr val="bg1"/>
                </a:solidFill>
              </a:rPr>
              <a:t>where an application is running, but unable to make progress. Restarting</a:t>
            </a:r>
          </a:p>
          <a:p>
            <a:pPr marL="0" indent="0">
              <a:buNone/>
            </a:pPr>
            <a:r>
              <a:rPr lang="en-US" dirty="0">
                <a:solidFill>
                  <a:schemeClr val="bg1"/>
                </a:solidFill>
              </a:rPr>
              <a:t>a container in such a state can help to make the application more available</a:t>
            </a:r>
          </a:p>
          <a:p>
            <a:pPr marL="0" indent="0">
              <a:buNone/>
            </a:pPr>
            <a:r>
              <a:rPr lang="en-US" dirty="0">
                <a:solidFill>
                  <a:schemeClr val="bg1"/>
                </a:solidFill>
              </a:rPr>
              <a:t>despite bugs.</a:t>
            </a:r>
          </a:p>
        </p:txBody>
      </p:sp>
    </p:spTree>
    <p:extLst>
      <p:ext uri="{BB962C8B-B14F-4D97-AF65-F5344CB8AC3E}">
        <p14:creationId xmlns:p14="http://schemas.microsoft.com/office/powerpoint/2010/main" val="283158724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iterate type="lt">
                                    <p:tmPct val="6000"/>
                                  </p:iterate>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iterate type="lt">
                                    <p:tmPct val="6000"/>
                                  </p:iterate>
                                  <p:childTnLst>
                                    <p:set>
                                      <p:cBhvr>
                                        <p:cTn id="25" dur="1" fill="hold">
                                          <p:stCondLst>
                                            <p:cond delay="0"/>
                                          </p:stCondLst>
                                        </p:cTn>
                                        <p:tgtEl>
                                          <p:spTgt spid="3">
                                            <p:txEl>
                                              <p:pRg st="6" end="6"/>
                                            </p:txEl>
                                          </p:spTgt>
                                        </p:tgtEl>
                                        <p:attrNameLst>
                                          <p:attrName>style.visibility</p:attrName>
                                        </p:attrNameLst>
                                      </p:cBhvr>
                                      <p:to>
                                        <p:strVal val="visible"/>
                                      </p:to>
                                    </p:set>
                                    <p:animEffect transition="in" filter="wipe(left)">
                                      <p:cBhvr>
                                        <p:cTn id="26" dur="500"/>
                                        <p:tgtEl>
                                          <p:spTgt spid="3">
                                            <p:txEl>
                                              <p:pRg st="6" end="6"/>
                                            </p:txEl>
                                          </p:spTgt>
                                        </p:tgtEl>
                                      </p:cBhvr>
                                    </p:animEffect>
                                  </p:childTnLst>
                                </p:cTn>
                              </p:par>
                            </p:childTnLst>
                          </p:cTn>
                        </p:par>
                        <p:par>
                          <p:cTn id="27" fill="hold">
                            <p:stCondLst>
                              <p:cond delay="2660"/>
                            </p:stCondLst>
                            <p:childTnLst>
                              <p:par>
                                <p:cTn id="28" presetID="22" presetClass="entr" presetSubtype="8" fill="hold" nodeType="afterEffect">
                                  <p:stCondLst>
                                    <p:cond delay="0"/>
                                  </p:stCondLst>
                                  <p:iterate type="lt">
                                    <p:tmPct val="6000"/>
                                  </p:iterate>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childTnLst>
                          </p:cTn>
                        </p:par>
                        <p:par>
                          <p:cTn id="31" fill="hold">
                            <p:stCondLst>
                              <p:cond delay="5080"/>
                            </p:stCondLst>
                            <p:childTnLst>
                              <p:par>
                                <p:cTn id="32" presetID="22" presetClass="entr" presetSubtype="8" fill="hold" nodeType="afterEffect">
                                  <p:stCondLst>
                                    <p:cond delay="0"/>
                                  </p:stCondLst>
                                  <p:iterate type="lt">
                                    <p:tmPct val="6000"/>
                                  </p:iterate>
                                  <p:childTnLst>
                                    <p:set>
                                      <p:cBhvr>
                                        <p:cTn id="33" dur="1" fill="hold">
                                          <p:stCondLst>
                                            <p:cond delay="0"/>
                                          </p:stCondLst>
                                        </p:cTn>
                                        <p:tgtEl>
                                          <p:spTgt spid="3">
                                            <p:txEl>
                                              <p:pRg st="8" end="8"/>
                                            </p:txEl>
                                          </p:spTgt>
                                        </p:tgtEl>
                                        <p:attrNameLst>
                                          <p:attrName>style.visibility</p:attrName>
                                        </p:attrNameLst>
                                      </p:cBhvr>
                                      <p:to>
                                        <p:strVal val="visible"/>
                                      </p:to>
                                    </p:set>
                                    <p:animEffect transition="in" filter="wipe(left)">
                                      <p:cBhvr>
                                        <p:cTn id="34" dur="500"/>
                                        <p:tgtEl>
                                          <p:spTgt spid="3">
                                            <p:txEl>
                                              <p:pRg st="8" end="8"/>
                                            </p:txEl>
                                          </p:spTgt>
                                        </p:tgtEl>
                                      </p:cBhvr>
                                    </p:animEffect>
                                  </p:childTnLst>
                                </p:cTn>
                              </p:par>
                            </p:childTnLst>
                          </p:cTn>
                        </p:par>
                        <p:par>
                          <p:cTn id="35" fill="hold">
                            <p:stCondLst>
                              <p:cond delay="7410"/>
                            </p:stCondLst>
                            <p:childTnLst>
                              <p:par>
                                <p:cTn id="36" presetID="22" presetClass="entr" presetSubtype="8" fill="hold" nodeType="afterEffect">
                                  <p:stCondLst>
                                    <p:cond delay="0"/>
                                  </p:stCondLst>
                                  <p:iterate type="lt">
                                    <p:tmPct val="6000"/>
                                  </p:iterate>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left)">
                                      <p:cBhvr>
                                        <p:cTn id="38" dur="500"/>
                                        <p:tgtEl>
                                          <p:spTgt spid="3">
                                            <p:txEl>
                                              <p:pRg st="9" end="9"/>
                                            </p:txEl>
                                          </p:spTgt>
                                        </p:tgtEl>
                                      </p:cBhvr>
                                    </p:animEffect>
                                  </p:childTnLst>
                                </p:cTn>
                              </p:par>
                            </p:childTnLst>
                          </p:cTn>
                        </p:par>
                        <p:par>
                          <p:cTn id="39" fill="hold">
                            <p:stCondLst>
                              <p:cond delay="9740"/>
                            </p:stCondLst>
                            <p:childTnLst>
                              <p:par>
                                <p:cTn id="40" presetID="22" presetClass="entr" presetSubtype="8" fill="hold" nodeType="afterEffect">
                                  <p:stCondLst>
                                    <p:cond delay="0"/>
                                  </p:stCondLst>
                                  <p:iterate type="lt">
                                    <p:tmPct val="6000"/>
                                  </p:iterate>
                                  <p:childTnLst>
                                    <p:set>
                                      <p:cBhvr>
                                        <p:cTn id="41" dur="1" fill="hold">
                                          <p:stCondLst>
                                            <p:cond delay="0"/>
                                          </p:stCondLst>
                                        </p:cTn>
                                        <p:tgtEl>
                                          <p:spTgt spid="3">
                                            <p:txEl>
                                              <p:pRg st="10" end="10"/>
                                            </p:txEl>
                                          </p:spTgt>
                                        </p:tgtEl>
                                        <p:attrNameLst>
                                          <p:attrName>style.visibility</p:attrName>
                                        </p:attrNameLst>
                                      </p:cBhvr>
                                      <p:to>
                                        <p:strVal val="visible"/>
                                      </p:to>
                                    </p:set>
                                    <p:animEffect transition="in" filter="wipe(left)">
                                      <p:cBhvr>
                                        <p:cTn id="4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342D7-402E-F018-7EA1-C5853F567398}"/>
              </a:ext>
            </a:extLst>
          </p:cNvPr>
          <p:cNvSpPr>
            <a:spLocks noGrp="1"/>
          </p:cNvSpPr>
          <p:nvPr>
            <p:ph type="title"/>
          </p:nvPr>
        </p:nvSpPr>
        <p:spPr>
          <a:xfrm>
            <a:off x="0" y="0"/>
            <a:ext cx="12192000" cy="1059873"/>
          </a:xfrm>
          <a:solidFill>
            <a:schemeClr val="accent4"/>
          </a:solidFill>
        </p:spPr>
        <p:txBody>
          <a:bodyPr/>
          <a:lstStyle/>
          <a:p>
            <a:pPr algn="ctr"/>
            <a:r>
              <a:rPr lang="en-US" b="1" dirty="0"/>
              <a:t>Liveness Probe</a:t>
            </a:r>
          </a:p>
        </p:txBody>
      </p:sp>
      <p:sp>
        <p:nvSpPr>
          <p:cNvPr id="3" name="Content Placeholder 2">
            <a:extLst>
              <a:ext uri="{FF2B5EF4-FFF2-40B4-BE49-F238E27FC236}">
                <a16:creationId xmlns:a16="http://schemas.microsoft.com/office/drawing/2014/main" id="{B723D639-B6BC-41DA-5AC7-BE2721F65301}"/>
              </a:ext>
            </a:extLst>
          </p:cNvPr>
          <p:cNvSpPr>
            <a:spLocks noGrp="1"/>
          </p:cNvSpPr>
          <p:nvPr>
            <p:ph idx="1"/>
          </p:nvPr>
        </p:nvSpPr>
        <p:spPr>
          <a:xfrm>
            <a:off x="0" y="1059873"/>
            <a:ext cx="12192000" cy="5798127"/>
          </a:xfrm>
        </p:spPr>
        <p:txBody>
          <a:bodyPr>
            <a:normAutofit/>
          </a:bodyPr>
          <a:lstStyle/>
          <a:p>
            <a:endParaRPr lang="en-US" dirty="0">
              <a:solidFill>
                <a:schemeClr val="bg1"/>
              </a:solidFill>
            </a:endParaRPr>
          </a:p>
          <a:p>
            <a:r>
              <a:rPr lang="en-US" sz="3600" dirty="0">
                <a:solidFill>
                  <a:schemeClr val="bg1"/>
                </a:solidFill>
              </a:rPr>
              <a:t>Define a liveness command (exec)</a:t>
            </a:r>
          </a:p>
          <a:p>
            <a:endParaRPr lang="en-US" sz="3600" dirty="0">
              <a:solidFill>
                <a:schemeClr val="bg1"/>
              </a:solidFill>
            </a:endParaRPr>
          </a:p>
          <a:p>
            <a:r>
              <a:rPr lang="en-US" sz="3600" dirty="0">
                <a:solidFill>
                  <a:schemeClr val="bg1"/>
                </a:solidFill>
              </a:rPr>
              <a:t>Define a liveness HTTP request (httpGet)</a:t>
            </a:r>
          </a:p>
          <a:p>
            <a:endParaRPr lang="en-US" sz="3600" dirty="0">
              <a:solidFill>
                <a:schemeClr val="bg1"/>
              </a:solidFill>
            </a:endParaRPr>
          </a:p>
          <a:p>
            <a:r>
              <a:rPr lang="en-US" sz="3600" dirty="0">
                <a:solidFill>
                  <a:schemeClr val="bg1"/>
                </a:solidFill>
              </a:rPr>
              <a:t>Define a TCP liveness probe (</a:t>
            </a:r>
            <a:r>
              <a:rPr lang="en-US" sz="3600" dirty="0" err="1">
                <a:solidFill>
                  <a:schemeClr val="bg1"/>
                </a:solidFill>
              </a:rPr>
              <a:t>tcpSocket</a:t>
            </a:r>
            <a:r>
              <a:rPr lang="en-US" sz="3600" dirty="0">
                <a:solidFill>
                  <a:schemeClr val="bg1"/>
                </a:solidFill>
              </a:rPr>
              <a:t>)</a:t>
            </a:r>
          </a:p>
          <a:p>
            <a:endParaRPr lang="en-US" sz="3600" dirty="0">
              <a:solidFill>
                <a:schemeClr val="bg1"/>
              </a:solidFill>
            </a:endParaRPr>
          </a:p>
          <a:p>
            <a:r>
              <a:rPr lang="en-US" sz="3600" dirty="0">
                <a:solidFill>
                  <a:schemeClr val="bg1"/>
                </a:solidFill>
              </a:rPr>
              <a:t>Define a </a:t>
            </a:r>
            <a:r>
              <a:rPr lang="en-US" sz="3600" dirty="0" err="1">
                <a:solidFill>
                  <a:schemeClr val="bg1"/>
                </a:solidFill>
              </a:rPr>
              <a:t>gRPC</a:t>
            </a:r>
            <a:r>
              <a:rPr lang="en-US" sz="3600" dirty="0">
                <a:solidFill>
                  <a:schemeClr val="bg1"/>
                </a:solidFill>
              </a:rPr>
              <a:t> liveness probe (</a:t>
            </a:r>
            <a:r>
              <a:rPr lang="en-US" sz="3600" dirty="0" err="1">
                <a:solidFill>
                  <a:schemeClr val="bg1"/>
                </a:solidFill>
              </a:rPr>
              <a:t>grpc</a:t>
            </a:r>
            <a:r>
              <a:rPr lang="en-US" sz="3600" dirty="0">
                <a:solidFill>
                  <a:schemeClr val="bg1"/>
                </a:solidFill>
              </a:rPr>
              <a:t>)</a:t>
            </a:r>
          </a:p>
        </p:txBody>
      </p:sp>
    </p:spTree>
    <p:extLst>
      <p:ext uri="{BB962C8B-B14F-4D97-AF65-F5344CB8AC3E}">
        <p14:creationId xmlns:p14="http://schemas.microsoft.com/office/powerpoint/2010/main" val="36262055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left)">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left)">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07222825-62ea-40f3-96b5-5375c07996e2}" enabled="1" method="Privileged" siteId="{90c7a20a-f34b-40bf-bc48-b9253b6f5d20}" contentBits="0" removed="0"/>
</clbl:labelList>
</file>

<file path=docProps/app.xml><?xml version="1.0" encoding="utf-8"?>
<Properties xmlns="http://schemas.openxmlformats.org/officeDocument/2006/extended-properties" xmlns:vt="http://schemas.openxmlformats.org/officeDocument/2006/docPropsVTypes">
  <Template/>
  <TotalTime>3039</TotalTime>
  <Words>1815</Words>
  <Application>Microsoft Office PowerPoint</Application>
  <PresentationFormat>Widescreen</PresentationFormat>
  <Paragraphs>350</Paragraphs>
  <Slides>20</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Calibri Light</vt:lpstr>
      <vt:lpstr>Cambria</vt:lpstr>
      <vt:lpstr>Courier New</vt:lpstr>
      <vt:lpstr>Georgia</vt:lpstr>
      <vt:lpstr>Georgia Pro Cond</vt:lpstr>
      <vt:lpstr>Montserrat</vt:lpstr>
      <vt:lpstr>Montserrat SemiBold</vt:lpstr>
      <vt:lpstr>Times New Roman</vt:lpstr>
      <vt:lpstr>Office Theme</vt:lpstr>
      <vt:lpstr>PowerPoint Presentation</vt:lpstr>
      <vt:lpstr>Kubernetes Probs</vt:lpstr>
      <vt:lpstr>01 Understanding Kubernetes Probes </vt:lpstr>
      <vt:lpstr>PowerPoint Presentation</vt:lpstr>
      <vt:lpstr>Technically, why we need Probes?</vt:lpstr>
      <vt:lpstr>02  Deep Dive into Probe Types</vt:lpstr>
      <vt:lpstr>PowerPoint Presentation</vt:lpstr>
      <vt:lpstr>Liveness Probe</vt:lpstr>
      <vt:lpstr>Liveness Probe</vt:lpstr>
      <vt:lpstr>Readiness Probe</vt:lpstr>
      <vt:lpstr>Startup Probe</vt:lpstr>
      <vt:lpstr>PowerPoint Presentation</vt:lpstr>
      <vt:lpstr>PowerPoint Presentation</vt:lpstr>
      <vt:lpstr>PowerPoint Presentation</vt:lpstr>
      <vt:lpstr>PowerPoint Presentation</vt:lpstr>
      <vt:lpstr>PowerPoint Presentation</vt:lpstr>
      <vt:lpstr>PowerPoint Presentation</vt:lpstr>
      <vt:lpstr>03 Implementing Probes with Examples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Observability and Maintenance 15%</dc:title>
  <dc:creator>RANA Anish OBS/OINIS</dc:creator>
  <cp:lastModifiedBy>RANA Anish OBS/OINIS</cp:lastModifiedBy>
  <cp:revision>45</cp:revision>
  <dcterms:created xsi:type="dcterms:W3CDTF">2024-02-23T14:58:31Z</dcterms:created>
  <dcterms:modified xsi:type="dcterms:W3CDTF">2024-03-10T09:34:58Z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ies>
</file>