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06685-691C-E5B6-6D4A-567DAA7C7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F9B08B-8EF4-1E10-625D-68CD67DC0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94C8-BB6A-5042-34A4-5A921E92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B4F3-7A3A-438B-AABB-6532285C6F8F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789AC-665C-C2E1-A823-B599861E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2943-98EB-5B89-258D-CC631B89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2259-8C0D-4647-89ED-FF87D0E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D611E-0087-7E52-8E0E-5F65CD06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B24251-BECB-93D8-ED36-49039A05F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8C182-A994-C12F-6C5C-D8DAE19A6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B4F3-7A3A-438B-AABB-6532285C6F8F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D752E-8188-D310-E923-6258C9DE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EC98C-C553-97EA-96C6-35260EDA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2259-8C0D-4647-89ED-FF87D0E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C621B0-5514-F8D3-E658-A71229B7F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9E3E2-4CE2-0DC5-8862-B09DC806D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7E639-1525-80C5-7B24-E818A689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B4F3-7A3A-438B-AABB-6532285C6F8F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971E-B54A-48D1-F35A-FD5047AD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2E06-34DE-36BC-12B5-D60A6BA3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2259-8C0D-4647-89ED-FF87D0E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13A41-17FB-A928-5D88-795FA48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D4B40-C9F8-3E74-354C-D2AA384C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F214A-59A3-9DC8-29D6-21BC8073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B4F3-7A3A-438B-AABB-6532285C6F8F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363BE-286E-A1F2-968D-FC33A837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8D9FD-9772-5FFC-3490-760F604E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2259-8C0D-4647-89ED-FF87D0E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3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4789-D9BB-08C3-C096-A54B5395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B0B89-F0A1-0170-265F-8880E5362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2C8D5-5DD1-84F4-B833-5AFC091D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B4F3-7A3A-438B-AABB-6532285C6F8F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EE58-95EA-0A84-BC85-7E8E3877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1D2A9-6B06-FC45-B80F-52C8F1AE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2259-8C0D-4647-89ED-FF87D0E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7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D5B35-6FB8-B86F-F6AB-1157F134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93CF-989C-53EE-7C40-2D53AF482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A9D3A-1060-2C4B-40AE-2700EFE98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87D8A-0B22-BBAA-3B5D-5E0F32E78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B4F3-7A3A-438B-AABB-6532285C6F8F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8474E-7FA0-2FC8-7A6F-A7A8E039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FCBC2-3CA5-EF63-6988-AE1251305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2259-8C0D-4647-89ED-FF87D0E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3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A51A-2B13-79B3-ACD4-5FB64EEF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AF274-AC08-5CFC-F0E3-C826C2A3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4EB4F-D05D-1C0A-E3EF-48A26CF0E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7DD4E-8B39-29A0-D57C-117B6CC7F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8FEA7-90D6-1590-89EB-42E2A6CB9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E5CB2-3905-41C4-259C-865C9491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B4F3-7A3A-438B-AABB-6532285C6F8F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263A60-A48F-FDD7-7E54-EB0A1E80F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E71A48-A43B-2207-8EB8-BEB7D717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2259-8C0D-4647-89ED-FF87D0E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175A-DCD6-13EE-B34D-3995A7271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97921-D471-1AE6-E2CA-A4E8D238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B4F3-7A3A-438B-AABB-6532285C6F8F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BAF553-91EF-6202-0A03-D126B4B0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A797A-FC02-D800-54F5-9368C24F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2259-8C0D-4647-89ED-FF87D0E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7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E2FA3-D89A-0602-077D-2916B4E07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B4F3-7A3A-438B-AABB-6532285C6F8F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E328B-1CAF-858B-63EE-26B5380F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2D7D1-7C56-854D-2992-9291899B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2259-8C0D-4647-89ED-FF87D0E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7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123D-31F4-75B5-7473-086EA4CC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5E7E-1B89-F916-1984-8E1EF4D1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F5620-F304-0A9A-573A-86C5B3B1B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F7B41-7163-96AB-6303-92DC4FDD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B4F3-7A3A-438B-AABB-6532285C6F8F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6696B-87B2-CC4C-2E39-A24B93C9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7948A-7ED3-EC5F-785D-9A24E9AB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2259-8C0D-4647-89ED-FF87D0E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2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24D8-EFE1-FB8A-7DDE-C102C4A4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3E9C9-509D-0EE9-5D26-63986B87FA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D90BF0-D92F-C541-8872-F5A54EF6C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B62E4-C74C-7B67-0BD1-31961CAD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B4F3-7A3A-438B-AABB-6532285C6F8F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B665C-852A-FF83-9F9F-38468DE39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FBDCF-36D0-9127-AB5F-4FC23C32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12259-8C0D-4647-89ED-FF87D0E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4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BCB65-D95B-B0B9-E80F-1D80286B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B5D28-6552-2251-873F-D2BC2CCF6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0F05-FD4E-D83B-1F39-A71ED64C7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FB4F3-7A3A-438B-AABB-6532285C6F8F}" type="datetimeFigureOut">
              <a:rPr lang="en-US" smtClean="0"/>
              <a:t>2024-11-22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87B3C-8314-8CB2-25AA-8BF233ADD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D2CA1-613C-B744-B2D0-2CAF0AE1D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12259-8C0D-4647-89ED-FF87D0E62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elm/helm/main/scripts/get-helm-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A0EB-9F63-3036-17E2-DE95B3B382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/>
                </a:solidFill>
              </a:rPr>
              <a:t>Kubernetes Monitoring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CDC6A-BD22-DE68-FEF1-64AA7E4925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With Prometheus</a:t>
            </a:r>
          </a:p>
        </p:txBody>
      </p:sp>
    </p:spTree>
    <p:extLst>
      <p:ext uri="{BB962C8B-B14F-4D97-AF65-F5344CB8AC3E}">
        <p14:creationId xmlns:p14="http://schemas.microsoft.com/office/powerpoint/2010/main" val="71265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C15BF0-1D21-23BD-2D4B-202FC40EE08E}"/>
              </a:ext>
            </a:extLst>
          </p:cNvPr>
          <p:cNvSpPr txBox="1"/>
          <p:nvPr/>
        </p:nvSpPr>
        <p:spPr>
          <a:xfrm>
            <a:off x="1" y="117693"/>
            <a:ext cx="641003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Introduction to Prometheus</a:t>
            </a:r>
            <a:r>
              <a:rPr lang="en-US" b="0" i="0" dirty="0">
                <a:solidFill>
                  <a:schemeClr val="accent4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Overview of Prometheus and its use cases.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Prometheus architecture and components (e.g., exporters, client libraries, alerting).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600" b="0" i="0" dirty="0">
              <a:solidFill>
                <a:schemeClr val="bg1"/>
              </a:solidFill>
              <a:effectLst/>
              <a:latin typeface="Segoe UI" panose="020B0502040204020203" pitchFamily="34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rPr>
              <a:t>Setting Up Prometheus: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Installing and configuring Prometheus on Kubernetes.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Using Helm charts for deployment.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rPr>
              <a:t>Service Discovery: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Configuring Prometheus to use Kubernetes service discovery.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Monitoring cluster-level metrics and applications.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rPr>
              <a:t>PromQL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rPr>
              <a:t> (Prometheus Query Language):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Basics of </a:t>
            </a: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</a:rPr>
              <a:t>PromQL</a:t>
            </a: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 syntax and functions.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Creating recording rules and queries.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indent="-342900"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rPr>
              <a:t>Alerting and Alertmanager: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Setting up Alertmanager for handling alerts.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Creating and managing alerting rules.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020C18-A5F8-C22B-C7C2-6AF365839191}"/>
              </a:ext>
            </a:extLst>
          </p:cNvPr>
          <p:cNvSpPr txBox="1"/>
          <p:nvPr/>
        </p:nvSpPr>
        <p:spPr>
          <a:xfrm>
            <a:off x="6502400" y="357059"/>
            <a:ext cx="641003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rPr>
              <a:t>6. Prometheus Operator: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Introduction to Prometheus Operator.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Automating Prometheus management tasks.</a:t>
            </a:r>
          </a:p>
          <a:p>
            <a:pPr lvl="1"/>
            <a:endParaRPr lang="en-US" sz="16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marL="342900" indent="-342900">
              <a:buAutoNum type="arabicPeriod" startAt="7"/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rPr>
              <a:t>Integrating of Node Exporter with Operator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1. MongoDB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rPr>
              <a:t>8. Integrating with Grafana: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Visualizing Prometheus metrics using Grafana.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Creating dashboards and alerts in Grafana.</a:t>
            </a:r>
          </a:p>
          <a:p>
            <a:pPr marL="742950" lvl="1" indent="-285750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Segoe UI" panose="020B0502040204020203" pitchFamily="34" charset="0"/>
              </a:rPr>
              <a:t>9. Hands-on Labs and Real-world Scenarios: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Practical exercises and case studies.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</a:rPr>
              <a:t>Troubleshooting and best practices.</a:t>
            </a:r>
          </a:p>
          <a:p>
            <a:pPr algn="l">
              <a:buFont typeface="+mj-lt"/>
              <a:buAutoNum type="arabicPeriod"/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88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9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7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654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955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356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157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758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009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56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161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762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913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4814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8157-0CB6-42FB-0413-95095BFE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FFC000"/>
          </a:solidFill>
        </p:spPr>
        <p:txBody>
          <a:bodyPr>
            <a:prstTxWarp prst="textFadeRight">
              <a:avLst/>
            </a:prstTxWarp>
            <a:normAutofit fontScale="90000"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sz="5400" b="1" dirty="0" err="1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</a:rPr>
              <a:t>prometheus</a:t>
            </a:r>
            <a:r>
              <a:rPr lang="en-US" sz="5400" b="1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</a:rPr>
              <a:t>-community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</a:rPr>
              <a:t>/kube-</a:t>
            </a:r>
            <a:r>
              <a:rPr lang="en-US" b="1" dirty="0" err="1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</a:rPr>
              <a:t>prometheus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</a:rPr>
              <a:t>-stack </a:t>
            </a:r>
            <a:endParaRPr lang="en-US" sz="8800" b="1" dirty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2B14-5940-2A2A-32C0-2A1B57CC0E9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</a:t>
            </a:r>
            <a:r>
              <a:rPr lang="en-US" dirty="0" err="1">
                <a:solidFill>
                  <a:schemeClr val="bg1"/>
                </a:solidFill>
              </a:rPr>
              <a:t>Promttheus</a:t>
            </a:r>
            <a:r>
              <a:rPr lang="en-US" dirty="0">
                <a:solidFill>
                  <a:schemeClr val="bg1"/>
                </a:solidFill>
              </a:rPr>
              <a:t> and Its Rules</a:t>
            </a:r>
          </a:p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US" dirty="0" err="1">
                <a:solidFill>
                  <a:schemeClr val="bg1"/>
                </a:solidFill>
              </a:rPr>
              <a:t>NodeExporter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3. AlertManager</a:t>
            </a:r>
          </a:p>
          <a:p>
            <a:r>
              <a:rPr lang="en-US" dirty="0">
                <a:solidFill>
                  <a:schemeClr val="bg1"/>
                </a:solidFill>
              </a:rPr>
              <a:t>4. Grafana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97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585FAF8-563E-0569-66CB-52839BBEDE5D}"/>
              </a:ext>
            </a:extLst>
          </p:cNvPr>
          <p:cNvSpPr/>
          <p:nvPr/>
        </p:nvSpPr>
        <p:spPr>
          <a:xfrm>
            <a:off x="3827928" y="878541"/>
            <a:ext cx="3496237" cy="439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Lucida Console" panose="020B0609040504020204" pitchFamily="49" charset="0"/>
            </a:endParaRP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prometheus</a:t>
            </a:r>
            <a:r>
              <a:rPr lang="en-US" sz="2000" dirty="0">
                <a:solidFill>
                  <a:schemeClr val="tx1"/>
                </a:solidFill>
                <a:latin typeface="Lucida Console" panose="020B0609040504020204" pitchFamily="49" charset="0"/>
              </a:rPr>
              <a:t>-monitoring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97FBCF-5170-2724-4E94-A5EC59710C43}"/>
              </a:ext>
            </a:extLst>
          </p:cNvPr>
          <p:cNvSpPr txBox="1"/>
          <p:nvPr/>
        </p:nvSpPr>
        <p:spPr>
          <a:xfrm>
            <a:off x="3747247" y="72884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namespace</a:t>
            </a:r>
          </a:p>
        </p:txBody>
      </p:sp>
      <p:sp>
        <p:nvSpPr>
          <p:cNvPr id="6" name="Minus Sign 5">
            <a:extLst>
              <a:ext uri="{FF2B5EF4-FFF2-40B4-BE49-F238E27FC236}">
                <a16:creationId xmlns:a16="http://schemas.microsoft.com/office/drawing/2014/main" id="{1F331997-C565-524D-372B-1B60AFFAC422}"/>
              </a:ext>
            </a:extLst>
          </p:cNvPr>
          <p:cNvSpPr/>
          <p:nvPr/>
        </p:nvSpPr>
        <p:spPr>
          <a:xfrm>
            <a:off x="-1654922" y="1782477"/>
            <a:ext cx="15017750" cy="806823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75AEF31-6258-A54C-4971-8B4CA67B2C40}"/>
              </a:ext>
            </a:extLst>
          </p:cNvPr>
          <p:cNvSpPr/>
          <p:nvPr/>
        </p:nvSpPr>
        <p:spPr>
          <a:xfrm>
            <a:off x="215713" y="2280093"/>
            <a:ext cx="582706" cy="806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F39253-B95D-2B37-9122-3B31B7FFD62E}"/>
              </a:ext>
            </a:extLst>
          </p:cNvPr>
          <p:cNvSpPr/>
          <p:nvPr/>
        </p:nvSpPr>
        <p:spPr>
          <a:xfrm>
            <a:off x="-12887" y="3061802"/>
            <a:ext cx="1497106" cy="464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Statefulset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0ED875-6732-B39F-E237-7B60A196FB78}"/>
              </a:ext>
            </a:extLst>
          </p:cNvPr>
          <p:cNvSpPr/>
          <p:nvPr/>
        </p:nvSpPr>
        <p:spPr>
          <a:xfrm>
            <a:off x="3407708" y="3040850"/>
            <a:ext cx="1497106" cy="464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943CC1-C605-1800-5377-28E7F4E8A627}"/>
              </a:ext>
            </a:extLst>
          </p:cNvPr>
          <p:cNvSpPr/>
          <p:nvPr/>
        </p:nvSpPr>
        <p:spPr>
          <a:xfrm>
            <a:off x="5276848" y="3028293"/>
            <a:ext cx="1497106" cy="464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87418-4A2A-73FB-B969-36AE6D1096A5}"/>
              </a:ext>
            </a:extLst>
          </p:cNvPr>
          <p:cNvSpPr/>
          <p:nvPr/>
        </p:nvSpPr>
        <p:spPr>
          <a:xfrm>
            <a:off x="7026341" y="3015736"/>
            <a:ext cx="1383416" cy="464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ConfigMap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D469789-007C-0EA1-F0CE-5CF2E7B664B0}"/>
              </a:ext>
            </a:extLst>
          </p:cNvPr>
          <p:cNvSpPr/>
          <p:nvPr/>
        </p:nvSpPr>
        <p:spPr>
          <a:xfrm>
            <a:off x="8742267" y="3003179"/>
            <a:ext cx="1246092" cy="464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Secret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EFDA1D-7995-4098-DA12-5C5290EBAF83}"/>
              </a:ext>
            </a:extLst>
          </p:cNvPr>
          <p:cNvSpPr/>
          <p:nvPr/>
        </p:nvSpPr>
        <p:spPr>
          <a:xfrm>
            <a:off x="10167653" y="3015736"/>
            <a:ext cx="1981204" cy="464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serviceMonitoring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338CFC4-0305-3AA0-9690-4138EF588501}"/>
              </a:ext>
            </a:extLst>
          </p:cNvPr>
          <p:cNvSpPr/>
          <p:nvPr/>
        </p:nvSpPr>
        <p:spPr>
          <a:xfrm>
            <a:off x="10903135" y="2280093"/>
            <a:ext cx="582706" cy="806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0CF0B57-9948-94CC-650E-86154DBE443E}"/>
              </a:ext>
            </a:extLst>
          </p:cNvPr>
          <p:cNvSpPr/>
          <p:nvPr/>
        </p:nvSpPr>
        <p:spPr>
          <a:xfrm>
            <a:off x="8961899" y="2280093"/>
            <a:ext cx="582706" cy="806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3016930-CC54-BA74-3699-9326539C56BA}"/>
              </a:ext>
            </a:extLst>
          </p:cNvPr>
          <p:cNvSpPr/>
          <p:nvPr/>
        </p:nvSpPr>
        <p:spPr>
          <a:xfrm>
            <a:off x="7536138" y="2280093"/>
            <a:ext cx="582706" cy="806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ED9E10-9D31-CCE6-D39C-D0828350264D}"/>
              </a:ext>
            </a:extLst>
          </p:cNvPr>
          <p:cNvSpPr/>
          <p:nvPr/>
        </p:nvSpPr>
        <p:spPr>
          <a:xfrm>
            <a:off x="5794559" y="2280093"/>
            <a:ext cx="582706" cy="806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449770D-DD3C-24EC-9100-8D63F76B2B50}"/>
              </a:ext>
            </a:extLst>
          </p:cNvPr>
          <p:cNvSpPr/>
          <p:nvPr/>
        </p:nvSpPr>
        <p:spPr>
          <a:xfrm>
            <a:off x="3896283" y="2270294"/>
            <a:ext cx="582706" cy="806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A6DC9650-8B9A-083F-65D5-05A328D12623}"/>
              </a:ext>
            </a:extLst>
          </p:cNvPr>
          <p:cNvSpPr/>
          <p:nvPr/>
        </p:nvSpPr>
        <p:spPr>
          <a:xfrm>
            <a:off x="2064689" y="2240214"/>
            <a:ext cx="582706" cy="806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3DA3B2-D26D-E16C-A7B8-E3C9E7A5D1FE}"/>
              </a:ext>
            </a:extLst>
          </p:cNvPr>
          <p:cNvSpPr/>
          <p:nvPr/>
        </p:nvSpPr>
        <p:spPr>
          <a:xfrm>
            <a:off x="1619689" y="3053407"/>
            <a:ext cx="1497106" cy="464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daemonset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E8B3E927-D2BF-3555-4DDD-756B1B06424F}"/>
              </a:ext>
            </a:extLst>
          </p:cNvPr>
          <p:cNvSpPr/>
          <p:nvPr/>
        </p:nvSpPr>
        <p:spPr>
          <a:xfrm>
            <a:off x="5271247" y="1317812"/>
            <a:ext cx="582706" cy="8068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2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2" grpId="0" animBg="1"/>
      <p:bldP spid="11" grpId="0" animBg="1"/>
      <p:bldP spid="10" grpId="0" animBg="1"/>
      <p:bldP spid="9" grpId="0" animBg="1"/>
      <p:bldP spid="8" grpId="0" animBg="1"/>
      <p:bldP spid="19" grpId="0" animBg="1"/>
      <p:bldP spid="20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8157-0CB6-42FB-0413-95095BFE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rgbClr val="FFC000"/>
          </a:solidFill>
        </p:spPr>
        <p:txBody>
          <a:bodyPr>
            <a:prstTxWarp prst="textFadeRight">
              <a:avLst/>
            </a:prstTxWarp>
            <a:normAutofit/>
            <a:scene3d>
              <a:camera prst="orthographicFront"/>
              <a:lightRig rig="threePt" dir="t"/>
            </a:scene3d>
            <a:sp3d extrusionH="57150">
              <a:bevelT w="82550" h="38100" prst="coolSlant"/>
            </a:sp3d>
          </a:bodyPr>
          <a:lstStyle/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</a:rPr>
              <a:t>kube-</a:t>
            </a:r>
            <a:r>
              <a:rPr lang="en-US" b="1" dirty="0" err="1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</a:rPr>
              <a:t>prometheus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070C0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  <a:latin typeface="Calibri" panose="020F0502020204030204" pitchFamily="34" charset="0"/>
              </a:rPr>
              <a:t>-stack </a:t>
            </a:r>
            <a:endParaRPr lang="en-US" sz="8800" b="1" dirty="0">
              <a:ln>
                <a:solidFill>
                  <a:sysClr val="windowText" lastClr="000000"/>
                </a:solidFill>
              </a:ln>
              <a:solidFill>
                <a:srgbClr val="0070C0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2B14-5940-2A2A-32C0-2A1B57CC0E9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Helm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yum install -y git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curl -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fsSL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-o get_helm.sh 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https://raw.githubusercontent.com/helm/helm/main/scripts/get-helm-3</a:t>
            </a:r>
            <a:endParaRPr lang="en-US" sz="18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chmod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700 get_helm.sh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./get_helm.sh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5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49ACC3-2134-5B17-31F2-8DA78ED23509}"/>
              </a:ext>
            </a:extLst>
          </p:cNvPr>
          <p:cNvSpPr txBox="1"/>
          <p:nvPr/>
        </p:nvSpPr>
        <p:spPr>
          <a:xfrm>
            <a:off x="685800" y="424071"/>
            <a:ext cx="80391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Basic understanding of Kubernetes 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Helm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Install 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prometheus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-community/kube-</a:t>
            </a: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prometheus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-stack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Inspect all the components one by one.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Service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configMaps</a:t>
            </a: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Secrets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How to open the GUI and demonstrate the tabs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Prometheus 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AlertManager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b="0" i="0" dirty="0" err="1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PushGateway</a:t>
            </a:r>
            <a:endParaRPr lang="en-US" b="0" i="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Install MongoDB Exporter</a:t>
            </a:r>
          </a:p>
        </p:txBody>
      </p:sp>
    </p:spTree>
    <p:extLst>
      <p:ext uri="{BB962C8B-B14F-4D97-AF65-F5344CB8AC3E}">
        <p14:creationId xmlns:p14="http://schemas.microsoft.com/office/powerpoint/2010/main" val="3312532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275</Words>
  <Application>Microsoft Office PowerPoint</Application>
  <PresentationFormat>Widescreen</PresentationFormat>
  <Paragraphs>69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Segoe UI</vt:lpstr>
      <vt:lpstr>Office Theme</vt:lpstr>
      <vt:lpstr>Kubernetes Monitoring</vt:lpstr>
      <vt:lpstr>PowerPoint Presentation</vt:lpstr>
      <vt:lpstr>prometheus-community/kube-prometheus-stack </vt:lpstr>
      <vt:lpstr>PowerPoint Presentation</vt:lpstr>
      <vt:lpstr>kube-prometheus-stack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RANA Anish OBS/OINIS</dc:creator>
  <cp:lastModifiedBy>RANA Anish OBS/OINIS</cp:lastModifiedBy>
  <cp:revision>10</cp:revision>
  <dcterms:created xsi:type="dcterms:W3CDTF">2024-11-18T07:24:14Z</dcterms:created>
  <dcterms:modified xsi:type="dcterms:W3CDTF">2024-11-22T04:49:13Z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Text">
    <vt:lpwstr>Orange Restricted</vt:lpwstr>
  </property>
</Properties>
</file>