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3" r:id="rId2"/>
    <p:sldId id="256" r:id="rId3"/>
    <p:sldId id="261" r:id="rId4"/>
    <p:sldId id="262" r:id="rId5"/>
    <p:sldId id="259" r:id="rId6"/>
    <p:sldId id="260" r:id="rId7"/>
    <p:sldId id="263" r:id="rId8"/>
    <p:sldId id="290" r:id="rId9"/>
    <p:sldId id="264" r:id="rId10"/>
    <p:sldId id="282" r:id="rId11"/>
    <p:sldId id="287" r:id="rId12"/>
    <p:sldId id="288" r:id="rId13"/>
    <p:sldId id="289" r:id="rId14"/>
    <p:sldId id="281" r:id="rId15"/>
    <p:sldId id="285" r:id="rId16"/>
    <p:sldId id="286"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20"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A0A6C-644E-4B4A-8F86-5698B65A2432}" type="datetimeFigureOut">
              <a:rPr lang="en-US" smtClean="0"/>
              <a:t>2022-04-17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FA55A-3CB4-4BA6-8453-4D15054F81BE}" type="slidenum">
              <a:rPr lang="en-US" smtClean="0"/>
              <a:t>‹#›</a:t>
            </a:fld>
            <a:endParaRPr lang="en-US"/>
          </a:p>
        </p:txBody>
      </p:sp>
    </p:spTree>
    <p:extLst>
      <p:ext uri="{BB962C8B-B14F-4D97-AF65-F5344CB8AC3E}">
        <p14:creationId xmlns:p14="http://schemas.microsoft.com/office/powerpoint/2010/main" val="106225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CFA55A-3CB4-4BA6-8453-4D15054F81BE}" type="slidenum">
              <a:rPr lang="en-US" smtClean="0"/>
              <a:t>2</a:t>
            </a:fld>
            <a:endParaRPr lang="en-US"/>
          </a:p>
        </p:txBody>
      </p:sp>
    </p:spTree>
    <p:extLst>
      <p:ext uri="{BB962C8B-B14F-4D97-AF65-F5344CB8AC3E}">
        <p14:creationId xmlns:p14="http://schemas.microsoft.com/office/powerpoint/2010/main" val="61593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people confuse about the use of create and run option and even in interview interviewer ask these simple questions. </a:t>
            </a:r>
          </a:p>
          <a:p>
            <a:r>
              <a:rPr lang="en-US" dirty="0"/>
              <a:t>run option carrying more power, this is the reason, people uses only run option instead of create.</a:t>
            </a:r>
          </a:p>
        </p:txBody>
      </p:sp>
      <p:sp>
        <p:nvSpPr>
          <p:cNvPr id="4" name="Slide Number Placeholder 3"/>
          <p:cNvSpPr>
            <a:spLocks noGrp="1"/>
          </p:cNvSpPr>
          <p:nvPr>
            <p:ph type="sldNum" sz="quarter" idx="5"/>
          </p:nvPr>
        </p:nvSpPr>
        <p:spPr/>
        <p:txBody>
          <a:bodyPr/>
          <a:lstStyle/>
          <a:p>
            <a:fld id="{3CCFA55A-3CB4-4BA6-8453-4D15054F81BE}" type="slidenum">
              <a:rPr lang="en-US" smtClean="0"/>
              <a:t>9</a:t>
            </a:fld>
            <a:endParaRPr lang="en-US"/>
          </a:p>
        </p:txBody>
      </p:sp>
    </p:spTree>
    <p:extLst>
      <p:ext uri="{BB962C8B-B14F-4D97-AF65-F5344CB8AC3E}">
        <p14:creationId xmlns:p14="http://schemas.microsoft.com/office/powerpoint/2010/main" val="2858629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Container create and Start == docker container run </a:t>
            </a:r>
          </a:p>
          <a:p>
            <a:endParaRPr lang="en-US" dirty="0"/>
          </a:p>
        </p:txBody>
      </p:sp>
      <p:sp>
        <p:nvSpPr>
          <p:cNvPr id="4" name="Slide Number Placeholder 3"/>
          <p:cNvSpPr>
            <a:spLocks noGrp="1"/>
          </p:cNvSpPr>
          <p:nvPr>
            <p:ph type="sldNum" sz="quarter" idx="5"/>
          </p:nvPr>
        </p:nvSpPr>
        <p:spPr/>
        <p:txBody>
          <a:bodyPr/>
          <a:lstStyle/>
          <a:p>
            <a:fld id="{3CCFA55A-3CB4-4BA6-8453-4D15054F81BE}" type="slidenum">
              <a:rPr lang="en-US" smtClean="0"/>
              <a:t>10</a:t>
            </a:fld>
            <a:endParaRPr lang="en-US"/>
          </a:p>
        </p:txBody>
      </p:sp>
    </p:spTree>
    <p:extLst>
      <p:ext uri="{BB962C8B-B14F-4D97-AF65-F5344CB8AC3E}">
        <p14:creationId xmlns:p14="http://schemas.microsoft.com/office/powerpoint/2010/main" val="2761027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next slide, Whenever, we create container, we need an Image. This image we pull from the Docker hub repository. We will definitely cover this topic. </a:t>
            </a:r>
          </a:p>
        </p:txBody>
      </p:sp>
      <p:sp>
        <p:nvSpPr>
          <p:cNvPr id="4" name="Slide Number Placeholder 3"/>
          <p:cNvSpPr>
            <a:spLocks noGrp="1"/>
          </p:cNvSpPr>
          <p:nvPr>
            <p:ph type="sldNum" sz="quarter" idx="5"/>
          </p:nvPr>
        </p:nvSpPr>
        <p:spPr/>
        <p:txBody>
          <a:bodyPr/>
          <a:lstStyle/>
          <a:p>
            <a:fld id="{3CCFA55A-3CB4-4BA6-8453-4D15054F81BE}" type="slidenum">
              <a:rPr lang="en-US" smtClean="0"/>
              <a:t>11</a:t>
            </a:fld>
            <a:endParaRPr lang="en-US"/>
          </a:p>
        </p:txBody>
      </p:sp>
    </p:spTree>
    <p:extLst>
      <p:ext uri="{BB962C8B-B14F-4D97-AF65-F5344CB8AC3E}">
        <p14:creationId xmlns:p14="http://schemas.microsoft.com/office/powerpoint/2010/main" val="340510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CFA55A-3CB4-4BA6-8453-4D15054F81BE}" type="slidenum">
              <a:rPr lang="en-US" smtClean="0"/>
              <a:t>13</a:t>
            </a:fld>
            <a:endParaRPr lang="en-US"/>
          </a:p>
        </p:txBody>
      </p:sp>
    </p:spTree>
    <p:extLst>
      <p:ext uri="{BB962C8B-B14F-4D97-AF65-F5344CB8AC3E}">
        <p14:creationId xmlns:p14="http://schemas.microsoft.com/office/powerpoint/2010/main" val="178218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3B38-8530-4813-A5B9-BE60357F35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D2201C-0F76-4D7A-A9B8-BDEB85FF5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EAB0E0-6D43-45EC-BA19-E99FB6A8CDD6}"/>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5" name="Footer Placeholder 4">
            <a:extLst>
              <a:ext uri="{FF2B5EF4-FFF2-40B4-BE49-F238E27FC236}">
                <a16:creationId xmlns:a16="http://schemas.microsoft.com/office/drawing/2014/main" id="{B1DFB8CD-82C6-4194-86A6-03DF93ECD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0D2DF-D43D-4562-AD2D-F9E0AC42F3A6}"/>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311218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458E-6B1D-4B07-A29A-3E85BD649E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5DDA20-81E1-43B2-91D6-130BCA022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7F01D-CDC4-49FE-BCD6-87C1A1F69DC5}"/>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5" name="Footer Placeholder 4">
            <a:extLst>
              <a:ext uri="{FF2B5EF4-FFF2-40B4-BE49-F238E27FC236}">
                <a16:creationId xmlns:a16="http://schemas.microsoft.com/office/drawing/2014/main" id="{AF5E031A-B1D5-4523-A0FA-73CF5E842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0C89C-EA81-434C-95F2-A9A69CF573E7}"/>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394099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4C1E6A-836A-4985-89AE-D76F5789C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E32A15-4651-4BB1-868D-FD657121A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DB575-3DB3-4041-A81E-A69F45C25579}"/>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5" name="Footer Placeholder 4">
            <a:extLst>
              <a:ext uri="{FF2B5EF4-FFF2-40B4-BE49-F238E27FC236}">
                <a16:creationId xmlns:a16="http://schemas.microsoft.com/office/drawing/2014/main" id="{2590E3A4-0AE9-4D22-BE83-80D150A50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42777-5831-4B03-A5FD-46F9A23D8482}"/>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35213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9BD7-6A28-4595-BB11-1AE8431A78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25210D-BB7A-43D7-9281-6F86DA224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B946E-F62D-4BF2-AF97-641B94FEB748}"/>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5" name="Footer Placeholder 4">
            <a:extLst>
              <a:ext uri="{FF2B5EF4-FFF2-40B4-BE49-F238E27FC236}">
                <a16:creationId xmlns:a16="http://schemas.microsoft.com/office/drawing/2014/main" id="{A9E816C5-B0F4-4AE1-8E37-A6AA8F26E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D1B4D-B689-4AC8-B466-D87397E657BD}"/>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146162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3A70-7D15-4654-8481-ED96C03F19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1B579F-4FE6-4DB2-8927-10FF5894D0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970DCD-2DDA-4A60-BE41-5DD340B8E88C}"/>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5" name="Footer Placeholder 4">
            <a:extLst>
              <a:ext uri="{FF2B5EF4-FFF2-40B4-BE49-F238E27FC236}">
                <a16:creationId xmlns:a16="http://schemas.microsoft.com/office/drawing/2014/main" id="{F21FB61B-B661-4D62-91C6-B3BF85096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E7F22-0960-48F2-9CEE-3E1A069FF293}"/>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180569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5075-E706-4FBD-AE30-F6361CCD2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7B4DE-8CAC-436A-BB2F-45E2456E5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0EB00A-986F-4BBD-910F-619E68C110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91F7EC-65ED-4B85-8D6C-86221D7E4A20}"/>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6" name="Footer Placeholder 5">
            <a:extLst>
              <a:ext uri="{FF2B5EF4-FFF2-40B4-BE49-F238E27FC236}">
                <a16:creationId xmlns:a16="http://schemas.microsoft.com/office/drawing/2014/main" id="{AE07B4FC-7566-453A-9D07-935538FAB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437836-A643-494C-B3FD-6CF2297F76C7}"/>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22817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7273-B94D-46C8-BE76-09707FA1D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71FAB-C1E3-4067-B085-72E0925A5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6985F-166C-4188-B33F-94D99C3357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9C175-A163-48C2-9D27-FCDCEE961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7BE2C1-F585-4F29-A39E-6D9A33E1F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BADCCD-695C-4DBA-834F-FA4A38E8C3CC}"/>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8" name="Footer Placeholder 7">
            <a:extLst>
              <a:ext uri="{FF2B5EF4-FFF2-40B4-BE49-F238E27FC236}">
                <a16:creationId xmlns:a16="http://schemas.microsoft.com/office/drawing/2014/main" id="{86884B01-1D78-4D17-9946-0541B8433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6C5507-BA8B-4AE2-BA72-FF51412BB65A}"/>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87867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0BBF-8529-4C3E-9DFB-351978FC6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CC0B96-1650-4784-94D9-C5413741345D}"/>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4" name="Footer Placeholder 3">
            <a:extLst>
              <a:ext uri="{FF2B5EF4-FFF2-40B4-BE49-F238E27FC236}">
                <a16:creationId xmlns:a16="http://schemas.microsoft.com/office/drawing/2014/main" id="{AC4368E5-8AE4-4E73-AF54-77EF116F65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05C8F8-2348-4B4D-B027-3E9AE1FB567B}"/>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175952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3DA96F-EB2C-4BE5-92D4-D7006355003C}"/>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3" name="Footer Placeholder 2">
            <a:extLst>
              <a:ext uri="{FF2B5EF4-FFF2-40B4-BE49-F238E27FC236}">
                <a16:creationId xmlns:a16="http://schemas.microsoft.com/office/drawing/2014/main" id="{C0A535B0-9405-488D-9185-B772EE522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33AB19-C3B2-42E9-9424-9707EF2DF62B}"/>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248850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2FE9-B10E-4DED-9CD3-B121CEA0D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FACA8-1DC8-4FFD-BE0C-1EDAB83E77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09A7E9-0435-48D9-A631-FD8599579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36FA1-5C5F-44A7-A62E-451A22F98006}"/>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6" name="Footer Placeholder 5">
            <a:extLst>
              <a:ext uri="{FF2B5EF4-FFF2-40B4-BE49-F238E27FC236}">
                <a16:creationId xmlns:a16="http://schemas.microsoft.com/office/drawing/2014/main" id="{3556B59C-B523-49F0-8307-E6FEDEC05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E0A8A-AB17-44BF-BECF-ED36B8EEFD55}"/>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40041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FD9-F63C-43B4-9737-A74B01926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CFD14F-43CE-42E8-BA77-6CF63A3D4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72212C-F4AF-4DB1-9CE4-34BD8C416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3B9CD-6740-4CCF-A58D-AB94CEE10BE8}"/>
              </a:ext>
            </a:extLst>
          </p:cNvPr>
          <p:cNvSpPr>
            <a:spLocks noGrp="1"/>
          </p:cNvSpPr>
          <p:nvPr>
            <p:ph type="dt" sz="half" idx="10"/>
          </p:nvPr>
        </p:nvSpPr>
        <p:spPr/>
        <p:txBody>
          <a:bodyPr/>
          <a:lstStyle/>
          <a:p>
            <a:fld id="{2E170F0E-260A-4CAA-B01B-6128DF0498F2}" type="datetimeFigureOut">
              <a:rPr lang="en-US" smtClean="0"/>
              <a:t>2022-04-17</a:t>
            </a:fld>
            <a:endParaRPr lang="en-US"/>
          </a:p>
        </p:txBody>
      </p:sp>
      <p:sp>
        <p:nvSpPr>
          <p:cNvPr id="6" name="Footer Placeholder 5">
            <a:extLst>
              <a:ext uri="{FF2B5EF4-FFF2-40B4-BE49-F238E27FC236}">
                <a16:creationId xmlns:a16="http://schemas.microsoft.com/office/drawing/2014/main" id="{5B21F797-F066-4AB1-8DF9-2D2572CF9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D4179-6498-4EAA-872A-45A93C7E1C70}"/>
              </a:ext>
            </a:extLst>
          </p:cNvPr>
          <p:cNvSpPr>
            <a:spLocks noGrp="1"/>
          </p:cNvSpPr>
          <p:nvPr>
            <p:ph type="sldNum" sz="quarter" idx="12"/>
          </p:nvPr>
        </p:nvSpPr>
        <p:spPr/>
        <p:txBody>
          <a:bodyPr/>
          <a:lstStyle/>
          <a:p>
            <a:fld id="{1946C9C1-76A6-42FE-9D87-8246F3137513}" type="slidenum">
              <a:rPr lang="en-US" smtClean="0"/>
              <a:t>‹#›</a:t>
            </a:fld>
            <a:endParaRPr lang="en-US"/>
          </a:p>
        </p:txBody>
      </p:sp>
    </p:spTree>
    <p:extLst>
      <p:ext uri="{BB962C8B-B14F-4D97-AF65-F5344CB8AC3E}">
        <p14:creationId xmlns:p14="http://schemas.microsoft.com/office/powerpoint/2010/main" val="3448408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64E171-9432-4301-B51A-0A3D7DCC5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79E0B-3C4F-4052-A517-D8D5263CE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76BD9-2E1C-4E04-845F-3B6BDAA3C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70F0E-260A-4CAA-B01B-6128DF0498F2}" type="datetimeFigureOut">
              <a:rPr lang="en-US" smtClean="0"/>
              <a:t>2022-04-17</a:t>
            </a:fld>
            <a:endParaRPr lang="en-US"/>
          </a:p>
        </p:txBody>
      </p:sp>
      <p:sp>
        <p:nvSpPr>
          <p:cNvPr id="5" name="Footer Placeholder 4">
            <a:extLst>
              <a:ext uri="{FF2B5EF4-FFF2-40B4-BE49-F238E27FC236}">
                <a16:creationId xmlns:a16="http://schemas.microsoft.com/office/drawing/2014/main" id="{3516A4E0-C548-4AF4-AB9E-D3E8BADA9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318A6C-6A5A-44A5-A48C-13A56F6CA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6C9C1-76A6-42FE-9D87-8246F3137513}" type="slidenum">
              <a:rPr lang="en-US" smtClean="0"/>
              <a:t>‹#›</a:t>
            </a:fld>
            <a:endParaRPr lang="en-US"/>
          </a:p>
        </p:txBody>
      </p:sp>
    </p:spTree>
    <p:extLst>
      <p:ext uri="{BB962C8B-B14F-4D97-AF65-F5344CB8AC3E}">
        <p14:creationId xmlns:p14="http://schemas.microsoft.com/office/powerpoint/2010/main" val="983589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engine/reference/commandline/stop/#options" TargetMode="External"/><Relationship Id="rId2" Type="http://schemas.openxmlformats.org/officeDocument/2006/relationships/hyperlink" Target="https://docs.docker.com/engine/reference/commandline/paus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engine/reference/commandline/creat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94A3EA-3AE0-4B9A-9D90-AB0498D83521}"/>
              </a:ext>
            </a:extLst>
          </p:cNvPr>
          <p:cNvSpPr>
            <a:spLocks noGrp="1"/>
          </p:cNvSpPr>
          <p:nvPr>
            <p:ph type="title"/>
          </p:nvPr>
        </p:nvSpPr>
        <p:spPr>
          <a:xfrm>
            <a:off x="838200" y="365125"/>
            <a:ext cx="10515600" cy="614589"/>
          </a:xfrm>
          <a:solidFill>
            <a:schemeClr val="accent4"/>
          </a:solidFill>
        </p:spPr>
        <p:txBody>
          <a:bodyPr>
            <a:normAutofit fontScale="90000"/>
          </a:bodyPr>
          <a:lstStyle/>
          <a:p>
            <a:r>
              <a:rPr lang="en-US" dirty="0"/>
              <a:t>Docker Course </a:t>
            </a:r>
          </a:p>
        </p:txBody>
      </p:sp>
      <p:sp>
        <p:nvSpPr>
          <p:cNvPr id="4" name="Content Placeholder 3">
            <a:extLst>
              <a:ext uri="{FF2B5EF4-FFF2-40B4-BE49-F238E27FC236}">
                <a16:creationId xmlns:a16="http://schemas.microsoft.com/office/drawing/2014/main" id="{FE64637B-5D23-4D4D-AE7E-7992221AB9CB}"/>
              </a:ext>
            </a:extLst>
          </p:cNvPr>
          <p:cNvSpPr>
            <a:spLocks noGrp="1"/>
          </p:cNvSpPr>
          <p:nvPr>
            <p:ph idx="1"/>
          </p:nvPr>
        </p:nvSpPr>
        <p:spPr>
          <a:xfrm>
            <a:off x="-1" y="1250302"/>
            <a:ext cx="12083143" cy="5390643"/>
          </a:xfrm>
        </p:spPr>
        <p:txBody>
          <a:bodyPr>
            <a:normAutofit fontScale="92500" lnSpcReduction="10000"/>
          </a:bodyPr>
          <a:lstStyle/>
          <a:p>
            <a:pPr marL="514350" indent="-514350">
              <a:buFont typeface="+mj-lt"/>
              <a:buAutoNum type="arabicPeriod"/>
            </a:pPr>
            <a:r>
              <a:rPr lang="en-US" dirty="0"/>
              <a:t>Why we use Docker?</a:t>
            </a:r>
          </a:p>
          <a:p>
            <a:pPr marL="514350" indent="-514350">
              <a:buFont typeface="+mj-lt"/>
              <a:buAutoNum type="arabicPeriod"/>
            </a:pPr>
            <a:r>
              <a:rPr lang="en-US" dirty="0"/>
              <a:t>How to create an AWS account?</a:t>
            </a:r>
          </a:p>
          <a:p>
            <a:pPr marL="514350" indent="-514350">
              <a:buFont typeface="+mj-lt"/>
              <a:buAutoNum type="arabicPeriod"/>
            </a:pPr>
            <a:r>
              <a:rPr lang="en-US" dirty="0"/>
              <a:t>How to install Docker on VM?</a:t>
            </a:r>
          </a:p>
          <a:p>
            <a:pPr marL="514350" indent="-514350">
              <a:buFont typeface="+mj-lt"/>
              <a:buAutoNum type="arabicPeriod"/>
            </a:pPr>
            <a:r>
              <a:rPr lang="en-US" dirty="0"/>
              <a:t>Docker commands.</a:t>
            </a:r>
          </a:p>
          <a:p>
            <a:pPr marL="514350" indent="-514350">
              <a:buFont typeface="+mj-lt"/>
              <a:buAutoNum type="arabicPeriod"/>
            </a:pPr>
            <a:r>
              <a:rPr lang="en-US" dirty="0"/>
              <a:t>Build and run an image as a container and then share images using Docker Hub.</a:t>
            </a:r>
          </a:p>
          <a:p>
            <a:pPr marL="514350" indent="-514350">
              <a:buFont typeface="+mj-lt"/>
              <a:buAutoNum type="arabicPeriod"/>
            </a:pPr>
            <a:r>
              <a:rPr lang="en-US" dirty="0"/>
              <a:t>Deploy Docker applications using multiple containers with a database.</a:t>
            </a:r>
          </a:p>
          <a:p>
            <a:pPr marL="514350" indent="-514350">
              <a:buFont typeface="+mj-lt"/>
              <a:buAutoNum type="arabicPeriod"/>
            </a:pPr>
            <a:r>
              <a:rPr lang="en-US" dirty="0"/>
              <a:t>Learn how to configure the HTTP server?</a:t>
            </a:r>
          </a:p>
          <a:p>
            <a:pPr marL="514350" indent="-514350">
              <a:buFont typeface="+mj-lt"/>
              <a:buAutoNum type="arabicPeriod"/>
            </a:pPr>
            <a:r>
              <a:rPr lang="en-US" dirty="0"/>
              <a:t>Type of Network in Docker and how to create it?</a:t>
            </a:r>
          </a:p>
          <a:p>
            <a:pPr marL="514350" indent="-514350">
              <a:buFont typeface="+mj-lt"/>
              <a:buAutoNum type="arabicPeriod"/>
            </a:pPr>
            <a:r>
              <a:rPr lang="en-US" dirty="0"/>
              <a:t>Type of Volume and how to to create it?</a:t>
            </a:r>
          </a:p>
          <a:p>
            <a:pPr marL="514350" indent="-514350">
              <a:buFont typeface="+mj-lt"/>
              <a:buAutoNum type="arabicPeriod"/>
            </a:pPr>
            <a:r>
              <a:rPr lang="en-US" dirty="0"/>
              <a:t>Docker Swam</a:t>
            </a:r>
          </a:p>
          <a:p>
            <a:pPr marL="514350" indent="-514350">
              <a:buFont typeface="+mj-lt"/>
              <a:buAutoNum type="arabicPeriod"/>
            </a:pPr>
            <a:r>
              <a:rPr lang="en-US" dirty="0"/>
              <a:t>How to scan your images for security vulnerabilities.</a:t>
            </a:r>
          </a:p>
          <a:p>
            <a:pPr marL="514350" indent="-514350">
              <a:buFont typeface="+mj-lt"/>
              <a:buAutoNum type="arabicPeriod"/>
            </a:pPr>
            <a:r>
              <a:rPr lang="en-US" dirty="0"/>
              <a:t>Why we need Kubernetes?</a:t>
            </a:r>
          </a:p>
        </p:txBody>
      </p:sp>
    </p:spTree>
    <p:extLst>
      <p:ext uri="{BB962C8B-B14F-4D97-AF65-F5344CB8AC3E}">
        <p14:creationId xmlns:p14="http://schemas.microsoft.com/office/powerpoint/2010/main" val="21069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3" fill="hold" nodeType="clickEffect">
                                  <p:stCondLst>
                                    <p:cond delay="0"/>
                                  </p:stCondLst>
                                  <p:childTnLst>
                                    <p:anim calcmode="lin" valueType="num">
                                      <p:cBhvr additive="base">
                                        <p:cTn id="6" dur="500"/>
                                        <p:tgtEl>
                                          <p:spTgt spid="4">
                                            <p:txEl>
                                              <p:pRg st="0" end="0"/>
                                            </p:txEl>
                                          </p:spTgt>
                                        </p:tgtEl>
                                        <p:attrNameLst>
                                          <p:attrName>ppt_x</p:attrName>
                                        </p:attrNameLst>
                                      </p:cBhvr>
                                      <p:tavLst>
                                        <p:tav tm="0">
                                          <p:val>
                                            <p:strVal val="ppt_x"/>
                                          </p:val>
                                        </p:tav>
                                        <p:tav tm="100000">
                                          <p:val>
                                            <p:strVal val="1+ppt_w/2"/>
                                          </p:val>
                                        </p:tav>
                                      </p:tavLst>
                                    </p:anim>
                                    <p:anim calcmode="lin" valueType="num">
                                      <p:cBhvr additive="base">
                                        <p:cTn id="7" dur="500"/>
                                        <p:tgtEl>
                                          <p:spTgt spid="4">
                                            <p:txEl>
                                              <p:pRg st="0" end="0"/>
                                            </p:txEl>
                                          </p:spTgt>
                                        </p:tgtEl>
                                        <p:attrNameLst>
                                          <p:attrName>ppt_y</p:attrName>
                                        </p:attrNameLst>
                                      </p:cBhvr>
                                      <p:tavLst>
                                        <p:tav tm="0">
                                          <p:val>
                                            <p:strVal val="ppt_y"/>
                                          </p:val>
                                        </p:tav>
                                        <p:tav tm="100000">
                                          <p:val>
                                            <p:strVal val="0-ppt_h/2"/>
                                          </p:val>
                                        </p:tav>
                                      </p:tavLst>
                                    </p:anim>
                                    <p:set>
                                      <p:cBhvr>
                                        <p:cTn id="8" dur="1" fill="hold">
                                          <p:stCondLst>
                                            <p:cond delay="499"/>
                                          </p:stCondLst>
                                        </p:cTn>
                                        <p:tgtEl>
                                          <p:spTgt spid="4">
                                            <p:txEl>
                                              <p:pRg st="0" end="0"/>
                                            </p:txEl>
                                          </p:spTgt>
                                        </p:tgtEl>
                                        <p:attrNameLst>
                                          <p:attrName>style.visibility</p:attrName>
                                        </p:attrNameLst>
                                      </p:cBhvr>
                                      <p:to>
                                        <p:strVal val="hidden"/>
                                      </p:to>
                                    </p:set>
                                  </p:childTnLst>
                                </p:cTn>
                              </p:par>
                              <p:par>
                                <p:cTn id="9" presetID="2" presetClass="exit" presetSubtype="3" fill="hold" nodeType="withEffect">
                                  <p:stCondLst>
                                    <p:cond delay="0"/>
                                  </p:stCondLst>
                                  <p:childTnLst>
                                    <p:anim calcmode="lin" valueType="num">
                                      <p:cBhvr additive="base">
                                        <p:cTn id="10" dur="500"/>
                                        <p:tgtEl>
                                          <p:spTgt spid="4">
                                            <p:txEl>
                                              <p:pRg st="1" end="1"/>
                                            </p:txEl>
                                          </p:spTgt>
                                        </p:tgtEl>
                                        <p:attrNameLst>
                                          <p:attrName>ppt_x</p:attrName>
                                        </p:attrNameLst>
                                      </p:cBhvr>
                                      <p:tavLst>
                                        <p:tav tm="0">
                                          <p:val>
                                            <p:strVal val="ppt_x"/>
                                          </p:val>
                                        </p:tav>
                                        <p:tav tm="100000">
                                          <p:val>
                                            <p:strVal val="1+ppt_w/2"/>
                                          </p:val>
                                        </p:tav>
                                      </p:tavLst>
                                    </p:anim>
                                    <p:anim calcmode="lin" valueType="num">
                                      <p:cBhvr additive="base">
                                        <p:cTn id="11" dur="500"/>
                                        <p:tgtEl>
                                          <p:spTgt spid="4">
                                            <p:txEl>
                                              <p:pRg st="1" end="1"/>
                                            </p:txEl>
                                          </p:spTgt>
                                        </p:tgtEl>
                                        <p:attrNameLst>
                                          <p:attrName>ppt_y</p:attrName>
                                        </p:attrNameLst>
                                      </p:cBhvr>
                                      <p:tavLst>
                                        <p:tav tm="0">
                                          <p:val>
                                            <p:strVal val="ppt_y"/>
                                          </p:val>
                                        </p:tav>
                                        <p:tav tm="100000">
                                          <p:val>
                                            <p:strVal val="0-ppt_h/2"/>
                                          </p:val>
                                        </p:tav>
                                      </p:tavLst>
                                    </p:anim>
                                    <p:set>
                                      <p:cBhvr>
                                        <p:cTn id="12" dur="1" fill="hold">
                                          <p:stCondLst>
                                            <p:cond delay="499"/>
                                          </p:stCondLst>
                                        </p:cTn>
                                        <p:tgtEl>
                                          <p:spTgt spid="4">
                                            <p:txEl>
                                              <p:pRg st="1" end="1"/>
                                            </p:txEl>
                                          </p:spTgt>
                                        </p:tgtEl>
                                        <p:attrNameLst>
                                          <p:attrName>style.visibility</p:attrName>
                                        </p:attrNameLst>
                                      </p:cBhvr>
                                      <p:to>
                                        <p:strVal val="hidden"/>
                                      </p:to>
                                    </p:set>
                                  </p:childTnLst>
                                </p:cTn>
                              </p:par>
                              <p:par>
                                <p:cTn id="13" presetID="2" presetClass="exit" presetSubtype="3" fill="hold" nodeType="withEffect">
                                  <p:stCondLst>
                                    <p:cond delay="0"/>
                                  </p:stCondLst>
                                  <p:childTnLst>
                                    <p:anim calcmode="lin" valueType="num">
                                      <p:cBhvr additive="base">
                                        <p:cTn id="14" dur="500"/>
                                        <p:tgtEl>
                                          <p:spTgt spid="4">
                                            <p:txEl>
                                              <p:pRg st="2" end="2"/>
                                            </p:txEl>
                                          </p:spTgt>
                                        </p:tgtEl>
                                        <p:attrNameLst>
                                          <p:attrName>ppt_x</p:attrName>
                                        </p:attrNameLst>
                                      </p:cBhvr>
                                      <p:tavLst>
                                        <p:tav tm="0">
                                          <p:val>
                                            <p:strVal val="ppt_x"/>
                                          </p:val>
                                        </p:tav>
                                        <p:tav tm="100000">
                                          <p:val>
                                            <p:strVal val="1+ppt_w/2"/>
                                          </p:val>
                                        </p:tav>
                                      </p:tavLst>
                                    </p:anim>
                                    <p:anim calcmode="lin" valueType="num">
                                      <p:cBhvr additive="base">
                                        <p:cTn id="15" dur="500"/>
                                        <p:tgtEl>
                                          <p:spTgt spid="4">
                                            <p:txEl>
                                              <p:pRg st="2" end="2"/>
                                            </p:txEl>
                                          </p:spTgt>
                                        </p:tgtEl>
                                        <p:attrNameLst>
                                          <p:attrName>ppt_y</p:attrName>
                                        </p:attrNameLst>
                                      </p:cBhvr>
                                      <p:tavLst>
                                        <p:tav tm="0">
                                          <p:val>
                                            <p:strVal val="ppt_y"/>
                                          </p:val>
                                        </p:tav>
                                        <p:tav tm="100000">
                                          <p:val>
                                            <p:strVal val="0-ppt_h/2"/>
                                          </p:val>
                                        </p:tav>
                                      </p:tavLst>
                                    </p:anim>
                                    <p:set>
                                      <p:cBhvr>
                                        <p:cTn id="16" dur="1" fill="hold">
                                          <p:stCondLst>
                                            <p:cond delay="499"/>
                                          </p:stCondLst>
                                        </p:cTn>
                                        <p:tgtEl>
                                          <p:spTgt spid="4">
                                            <p:txEl>
                                              <p:pRg st="2" end="2"/>
                                            </p:txEl>
                                          </p:spTgt>
                                        </p:tgtEl>
                                        <p:attrNameLst>
                                          <p:attrName>style.visibility</p:attrName>
                                        </p:attrNameLst>
                                      </p:cBhvr>
                                      <p:to>
                                        <p:strVal val="hidden"/>
                                      </p:to>
                                    </p:set>
                                  </p:childTnLst>
                                </p:cTn>
                              </p:par>
                              <p:par>
                                <p:cTn id="17" presetID="2" presetClass="exit" presetSubtype="6" fill="hold" nodeType="withEffect">
                                  <p:stCondLst>
                                    <p:cond delay="0"/>
                                  </p:stCondLst>
                                  <p:childTnLst>
                                    <p:anim calcmode="lin" valueType="num">
                                      <p:cBhvr additive="base">
                                        <p:cTn id="18" dur="500"/>
                                        <p:tgtEl>
                                          <p:spTgt spid="4">
                                            <p:txEl>
                                              <p:pRg st="4" end="4"/>
                                            </p:txEl>
                                          </p:spTgt>
                                        </p:tgtEl>
                                        <p:attrNameLst>
                                          <p:attrName>ppt_x</p:attrName>
                                        </p:attrNameLst>
                                      </p:cBhvr>
                                      <p:tavLst>
                                        <p:tav tm="0">
                                          <p:val>
                                            <p:strVal val="ppt_x"/>
                                          </p:val>
                                        </p:tav>
                                        <p:tav tm="100000">
                                          <p:val>
                                            <p:strVal val="1+ppt_w/2"/>
                                          </p:val>
                                        </p:tav>
                                      </p:tavLst>
                                    </p:anim>
                                    <p:anim calcmode="lin" valueType="num">
                                      <p:cBhvr additive="base">
                                        <p:cTn id="19" dur="500"/>
                                        <p:tgtEl>
                                          <p:spTgt spid="4">
                                            <p:txEl>
                                              <p:pRg st="4" end="4"/>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4">
                                            <p:txEl>
                                              <p:pRg st="4" end="4"/>
                                            </p:txEl>
                                          </p:spTgt>
                                        </p:tgtEl>
                                        <p:attrNameLst>
                                          <p:attrName>style.visibility</p:attrName>
                                        </p:attrNameLst>
                                      </p:cBhvr>
                                      <p:to>
                                        <p:strVal val="hidden"/>
                                      </p:to>
                                    </p:set>
                                  </p:childTnLst>
                                </p:cTn>
                              </p:par>
                              <p:par>
                                <p:cTn id="21" presetID="2" presetClass="exit" presetSubtype="6" fill="hold" nodeType="withEffect">
                                  <p:stCondLst>
                                    <p:cond delay="0"/>
                                  </p:stCondLst>
                                  <p:childTnLst>
                                    <p:anim calcmode="lin" valueType="num">
                                      <p:cBhvr additive="base">
                                        <p:cTn id="22" dur="500"/>
                                        <p:tgtEl>
                                          <p:spTgt spid="4">
                                            <p:txEl>
                                              <p:pRg st="5" end="5"/>
                                            </p:txEl>
                                          </p:spTgt>
                                        </p:tgtEl>
                                        <p:attrNameLst>
                                          <p:attrName>ppt_x</p:attrName>
                                        </p:attrNameLst>
                                      </p:cBhvr>
                                      <p:tavLst>
                                        <p:tav tm="0">
                                          <p:val>
                                            <p:strVal val="ppt_x"/>
                                          </p:val>
                                        </p:tav>
                                        <p:tav tm="100000">
                                          <p:val>
                                            <p:strVal val="1+ppt_w/2"/>
                                          </p:val>
                                        </p:tav>
                                      </p:tavLst>
                                    </p:anim>
                                    <p:anim calcmode="lin" valueType="num">
                                      <p:cBhvr additive="base">
                                        <p:cTn id="23" dur="500"/>
                                        <p:tgtEl>
                                          <p:spTgt spid="4">
                                            <p:txEl>
                                              <p:pRg st="5" end="5"/>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4">
                                            <p:txEl>
                                              <p:pRg st="5" end="5"/>
                                            </p:txEl>
                                          </p:spTgt>
                                        </p:tgtEl>
                                        <p:attrNameLst>
                                          <p:attrName>style.visibility</p:attrName>
                                        </p:attrNameLst>
                                      </p:cBhvr>
                                      <p:to>
                                        <p:strVal val="hidden"/>
                                      </p:to>
                                    </p:set>
                                  </p:childTnLst>
                                </p:cTn>
                              </p:par>
                              <p:par>
                                <p:cTn id="25" presetID="2" presetClass="exit" presetSubtype="6" fill="hold" nodeType="withEffect">
                                  <p:stCondLst>
                                    <p:cond delay="0"/>
                                  </p:stCondLst>
                                  <p:childTnLst>
                                    <p:anim calcmode="lin" valueType="num">
                                      <p:cBhvr additive="base">
                                        <p:cTn id="26" dur="500"/>
                                        <p:tgtEl>
                                          <p:spTgt spid="4">
                                            <p:txEl>
                                              <p:pRg st="6" end="6"/>
                                            </p:txEl>
                                          </p:spTgt>
                                        </p:tgtEl>
                                        <p:attrNameLst>
                                          <p:attrName>ppt_x</p:attrName>
                                        </p:attrNameLst>
                                      </p:cBhvr>
                                      <p:tavLst>
                                        <p:tav tm="0">
                                          <p:val>
                                            <p:strVal val="ppt_x"/>
                                          </p:val>
                                        </p:tav>
                                        <p:tav tm="100000">
                                          <p:val>
                                            <p:strVal val="1+ppt_w/2"/>
                                          </p:val>
                                        </p:tav>
                                      </p:tavLst>
                                    </p:anim>
                                    <p:anim calcmode="lin" valueType="num">
                                      <p:cBhvr additive="base">
                                        <p:cTn id="27" dur="500"/>
                                        <p:tgtEl>
                                          <p:spTgt spid="4">
                                            <p:txEl>
                                              <p:pRg st="6" end="6"/>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4">
                                            <p:txEl>
                                              <p:pRg st="6" end="6"/>
                                            </p:txEl>
                                          </p:spTgt>
                                        </p:tgtEl>
                                        <p:attrNameLst>
                                          <p:attrName>style.visibility</p:attrName>
                                        </p:attrNameLst>
                                      </p:cBhvr>
                                      <p:to>
                                        <p:strVal val="hidden"/>
                                      </p:to>
                                    </p:set>
                                  </p:childTnLst>
                                </p:cTn>
                              </p:par>
                              <p:par>
                                <p:cTn id="29" presetID="2" presetClass="exit" presetSubtype="6" fill="hold" nodeType="withEffect">
                                  <p:stCondLst>
                                    <p:cond delay="0"/>
                                  </p:stCondLst>
                                  <p:childTnLst>
                                    <p:anim calcmode="lin" valueType="num">
                                      <p:cBhvr additive="base">
                                        <p:cTn id="30" dur="500"/>
                                        <p:tgtEl>
                                          <p:spTgt spid="4">
                                            <p:txEl>
                                              <p:pRg st="7" end="7"/>
                                            </p:txEl>
                                          </p:spTgt>
                                        </p:tgtEl>
                                        <p:attrNameLst>
                                          <p:attrName>ppt_x</p:attrName>
                                        </p:attrNameLst>
                                      </p:cBhvr>
                                      <p:tavLst>
                                        <p:tav tm="0">
                                          <p:val>
                                            <p:strVal val="ppt_x"/>
                                          </p:val>
                                        </p:tav>
                                        <p:tav tm="100000">
                                          <p:val>
                                            <p:strVal val="1+ppt_w/2"/>
                                          </p:val>
                                        </p:tav>
                                      </p:tavLst>
                                    </p:anim>
                                    <p:anim calcmode="lin" valueType="num">
                                      <p:cBhvr additive="base">
                                        <p:cTn id="31" dur="500"/>
                                        <p:tgtEl>
                                          <p:spTgt spid="4">
                                            <p:txEl>
                                              <p:pRg st="7" end="7"/>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4">
                                            <p:txEl>
                                              <p:pRg st="7" end="7"/>
                                            </p:txEl>
                                          </p:spTgt>
                                        </p:tgtEl>
                                        <p:attrNameLst>
                                          <p:attrName>style.visibility</p:attrName>
                                        </p:attrNameLst>
                                      </p:cBhvr>
                                      <p:to>
                                        <p:strVal val="hidden"/>
                                      </p:to>
                                    </p:set>
                                  </p:childTnLst>
                                </p:cTn>
                              </p:par>
                              <p:par>
                                <p:cTn id="33" presetID="2" presetClass="exit" presetSubtype="6" fill="hold" nodeType="withEffect">
                                  <p:stCondLst>
                                    <p:cond delay="0"/>
                                  </p:stCondLst>
                                  <p:childTnLst>
                                    <p:anim calcmode="lin" valueType="num">
                                      <p:cBhvr additive="base">
                                        <p:cTn id="34" dur="500"/>
                                        <p:tgtEl>
                                          <p:spTgt spid="4">
                                            <p:txEl>
                                              <p:pRg st="8" end="8"/>
                                            </p:txEl>
                                          </p:spTgt>
                                        </p:tgtEl>
                                        <p:attrNameLst>
                                          <p:attrName>ppt_x</p:attrName>
                                        </p:attrNameLst>
                                      </p:cBhvr>
                                      <p:tavLst>
                                        <p:tav tm="0">
                                          <p:val>
                                            <p:strVal val="ppt_x"/>
                                          </p:val>
                                        </p:tav>
                                        <p:tav tm="100000">
                                          <p:val>
                                            <p:strVal val="1+ppt_w/2"/>
                                          </p:val>
                                        </p:tav>
                                      </p:tavLst>
                                    </p:anim>
                                    <p:anim calcmode="lin" valueType="num">
                                      <p:cBhvr additive="base">
                                        <p:cTn id="35" dur="500"/>
                                        <p:tgtEl>
                                          <p:spTgt spid="4">
                                            <p:txEl>
                                              <p:pRg st="8" end="8"/>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4">
                                            <p:txEl>
                                              <p:pRg st="8" end="8"/>
                                            </p:txEl>
                                          </p:spTgt>
                                        </p:tgtEl>
                                        <p:attrNameLst>
                                          <p:attrName>style.visibility</p:attrName>
                                        </p:attrNameLst>
                                      </p:cBhvr>
                                      <p:to>
                                        <p:strVal val="hidden"/>
                                      </p:to>
                                    </p:set>
                                  </p:childTnLst>
                                </p:cTn>
                              </p:par>
                              <p:par>
                                <p:cTn id="37" presetID="2" presetClass="exit" presetSubtype="6" fill="hold" nodeType="withEffect">
                                  <p:stCondLst>
                                    <p:cond delay="0"/>
                                  </p:stCondLst>
                                  <p:childTnLst>
                                    <p:anim calcmode="lin" valueType="num">
                                      <p:cBhvr additive="base">
                                        <p:cTn id="38" dur="500"/>
                                        <p:tgtEl>
                                          <p:spTgt spid="4">
                                            <p:txEl>
                                              <p:pRg st="9" end="9"/>
                                            </p:txEl>
                                          </p:spTgt>
                                        </p:tgtEl>
                                        <p:attrNameLst>
                                          <p:attrName>ppt_x</p:attrName>
                                        </p:attrNameLst>
                                      </p:cBhvr>
                                      <p:tavLst>
                                        <p:tav tm="0">
                                          <p:val>
                                            <p:strVal val="ppt_x"/>
                                          </p:val>
                                        </p:tav>
                                        <p:tav tm="100000">
                                          <p:val>
                                            <p:strVal val="1+ppt_w/2"/>
                                          </p:val>
                                        </p:tav>
                                      </p:tavLst>
                                    </p:anim>
                                    <p:anim calcmode="lin" valueType="num">
                                      <p:cBhvr additive="base">
                                        <p:cTn id="39" dur="500"/>
                                        <p:tgtEl>
                                          <p:spTgt spid="4">
                                            <p:txEl>
                                              <p:pRg st="9" end="9"/>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4">
                                            <p:txEl>
                                              <p:pRg st="9" end="9"/>
                                            </p:txEl>
                                          </p:spTgt>
                                        </p:tgtEl>
                                        <p:attrNameLst>
                                          <p:attrName>style.visibility</p:attrName>
                                        </p:attrNameLst>
                                      </p:cBhvr>
                                      <p:to>
                                        <p:strVal val="hidden"/>
                                      </p:to>
                                    </p:set>
                                  </p:childTnLst>
                                </p:cTn>
                              </p:par>
                              <p:par>
                                <p:cTn id="41" presetID="2" presetClass="exit" presetSubtype="6" fill="hold" nodeType="withEffect">
                                  <p:stCondLst>
                                    <p:cond delay="0"/>
                                  </p:stCondLst>
                                  <p:childTnLst>
                                    <p:anim calcmode="lin" valueType="num">
                                      <p:cBhvr additive="base">
                                        <p:cTn id="42" dur="500"/>
                                        <p:tgtEl>
                                          <p:spTgt spid="4">
                                            <p:txEl>
                                              <p:pRg st="10" end="10"/>
                                            </p:txEl>
                                          </p:spTgt>
                                        </p:tgtEl>
                                        <p:attrNameLst>
                                          <p:attrName>ppt_x</p:attrName>
                                        </p:attrNameLst>
                                      </p:cBhvr>
                                      <p:tavLst>
                                        <p:tav tm="0">
                                          <p:val>
                                            <p:strVal val="ppt_x"/>
                                          </p:val>
                                        </p:tav>
                                        <p:tav tm="100000">
                                          <p:val>
                                            <p:strVal val="1+ppt_w/2"/>
                                          </p:val>
                                        </p:tav>
                                      </p:tavLst>
                                    </p:anim>
                                    <p:anim calcmode="lin" valueType="num">
                                      <p:cBhvr additive="base">
                                        <p:cTn id="43" dur="500"/>
                                        <p:tgtEl>
                                          <p:spTgt spid="4">
                                            <p:txEl>
                                              <p:pRg st="10" end="10"/>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4">
                                            <p:txEl>
                                              <p:pRg st="10" end="10"/>
                                            </p:txEl>
                                          </p:spTgt>
                                        </p:tgtEl>
                                        <p:attrNameLst>
                                          <p:attrName>style.visibility</p:attrName>
                                        </p:attrNameLst>
                                      </p:cBhvr>
                                      <p:to>
                                        <p:strVal val="hidden"/>
                                      </p:to>
                                    </p:set>
                                  </p:childTnLst>
                                </p:cTn>
                              </p:par>
                              <p:par>
                                <p:cTn id="45" presetID="2" presetClass="exit" presetSubtype="6" fill="hold" nodeType="withEffect">
                                  <p:stCondLst>
                                    <p:cond delay="0"/>
                                  </p:stCondLst>
                                  <p:childTnLst>
                                    <p:anim calcmode="lin" valueType="num">
                                      <p:cBhvr additive="base">
                                        <p:cTn id="46" dur="500"/>
                                        <p:tgtEl>
                                          <p:spTgt spid="4">
                                            <p:txEl>
                                              <p:pRg st="11" end="11"/>
                                            </p:txEl>
                                          </p:spTgt>
                                        </p:tgtEl>
                                        <p:attrNameLst>
                                          <p:attrName>ppt_x</p:attrName>
                                        </p:attrNameLst>
                                      </p:cBhvr>
                                      <p:tavLst>
                                        <p:tav tm="0">
                                          <p:val>
                                            <p:strVal val="ppt_x"/>
                                          </p:val>
                                        </p:tav>
                                        <p:tav tm="100000">
                                          <p:val>
                                            <p:strVal val="1+ppt_w/2"/>
                                          </p:val>
                                        </p:tav>
                                      </p:tavLst>
                                    </p:anim>
                                    <p:anim calcmode="lin" valueType="num">
                                      <p:cBhvr additive="base">
                                        <p:cTn id="47" dur="500"/>
                                        <p:tgtEl>
                                          <p:spTgt spid="4">
                                            <p:txEl>
                                              <p:pRg st="11" end="11"/>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4">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8BB3-D66F-4281-9CFA-9D3BF4E7C846}"/>
              </a:ext>
            </a:extLst>
          </p:cNvPr>
          <p:cNvSpPr>
            <a:spLocks noGrp="1"/>
          </p:cNvSpPr>
          <p:nvPr>
            <p:ph type="title"/>
          </p:nvPr>
        </p:nvSpPr>
        <p:spPr>
          <a:xfrm>
            <a:off x="-1" y="1"/>
            <a:ext cx="12191999" cy="594803"/>
          </a:xfrm>
        </p:spPr>
        <p:txBody>
          <a:bodyPr>
            <a:normAutofit fontScale="90000"/>
          </a:bodyPr>
          <a:lstStyle/>
          <a:p>
            <a:r>
              <a:rPr lang="en-US" dirty="0"/>
              <a:t>What options, we can use with </a:t>
            </a:r>
            <a:r>
              <a:rPr lang="en-US" b="1" dirty="0"/>
              <a:t>run </a:t>
            </a:r>
          </a:p>
        </p:txBody>
      </p:sp>
      <p:sp>
        <p:nvSpPr>
          <p:cNvPr id="3" name="Content Placeholder 2">
            <a:extLst>
              <a:ext uri="{FF2B5EF4-FFF2-40B4-BE49-F238E27FC236}">
                <a16:creationId xmlns:a16="http://schemas.microsoft.com/office/drawing/2014/main" id="{E7C800D0-A437-4B77-9E82-250BA7267F9C}"/>
              </a:ext>
            </a:extLst>
          </p:cNvPr>
          <p:cNvSpPr>
            <a:spLocks noGrp="1"/>
          </p:cNvSpPr>
          <p:nvPr>
            <p:ph idx="1"/>
          </p:nvPr>
        </p:nvSpPr>
        <p:spPr>
          <a:xfrm>
            <a:off x="0" y="701336"/>
            <a:ext cx="12192000" cy="6156663"/>
          </a:xfrm>
        </p:spPr>
        <p:txBody>
          <a:bodyPr>
            <a:normAutofit fontScale="92500" lnSpcReduction="10000"/>
          </a:bodyPr>
          <a:lstStyle/>
          <a:p>
            <a:pPr marL="0" indent="0">
              <a:buNone/>
            </a:pPr>
            <a:r>
              <a:rPr lang="en-US" dirty="0"/>
              <a:t>docker container run [</a:t>
            </a:r>
            <a:r>
              <a:rPr lang="en-US" b="1" dirty="0">
                <a:solidFill>
                  <a:schemeClr val="accent6"/>
                </a:solidFill>
              </a:rPr>
              <a:t>OPTIONS</a:t>
            </a:r>
            <a:r>
              <a:rPr lang="en-US" dirty="0"/>
              <a:t>] IMAGE[:TAG|@DIGEST] [COMMAND] [ARG...]</a:t>
            </a:r>
          </a:p>
          <a:p>
            <a:pPr marL="0" indent="0">
              <a:buNone/>
            </a:pPr>
            <a:endParaRPr lang="en-US" dirty="0"/>
          </a:p>
          <a:p>
            <a:pPr marL="0" indent="0">
              <a:buNone/>
            </a:pPr>
            <a:r>
              <a:rPr lang="en-US" dirty="0"/>
              <a:t>Let’s explore more </a:t>
            </a:r>
            <a:r>
              <a:rPr lang="en-US" b="1" dirty="0">
                <a:solidFill>
                  <a:schemeClr val="accent6"/>
                </a:solidFill>
              </a:rPr>
              <a:t>[OPTIONS] </a:t>
            </a:r>
          </a:p>
          <a:p>
            <a:pPr marL="0" indent="0">
              <a:buNone/>
            </a:pPr>
            <a:endParaRPr lang="en-US" dirty="0"/>
          </a:p>
          <a:p>
            <a:pPr marL="0" indent="0">
              <a:buNone/>
            </a:pPr>
            <a:r>
              <a:rPr lang="en-US" sz="2400" dirty="0"/>
              <a:t>When starting a Docker container, we should know that to run the container in the background in a “detached” mode or in the default foreground mode.</a:t>
            </a:r>
          </a:p>
          <a:p>
            <a:pPr marL="0" indent="0">
              <a:buNone/>
            </a:pPr>
            <a:endParaRPr lang="en-US" sz="2400" dirty="0"/>
          </a:p>
          <a:p>
            <a:pPr marL="0" indent="0">
              <a:buNone/>
            </a:pPr>
            <a:r>
              <a:rPr lang="en-US" sz="2400" dirty="0"/>
              <a:t>To start a container in detached mode, you use -d=true or just -d option.</a:t>
            </a:r>
          </a:p>
          <a:p>
            <a:pPr marL="0" indent="0">
              <a:buNone/>
            </a:pPr>
            <a:r>
              <a:rPr lang="en-US" sz="2400" dirty="0"/>
              <a:t>When we execute the command "docker container run -d (detached) waits for the process being run to exit.</a:t>
            </a:r>
          </a:p>
          <a:p>
            <a:pPr marL="0" indent="0">
              <a:buNone/>
            </a:pPr>
            <a:r>
              <a:rPr lang="en-US" sz="2400" dirty="0"/>
              <a:t>In simple words, we can say that with “–d” option, it first start container, then execute the command and after that shutdown/or keep running the container.</a:t>
            </a:r>
          </a:p>
          <a:p>
            <a:pPr marL="0" indent="0">
              <a:buNone/>
            </a:pPr>
            <a:r>
              <a:rPr lang="en-US" sz="2400" dirty="0"/>
              <a:t>Further, If you use -d with --rm, the container is removed when it exits. "--rm" option will delete the newly created container. This option is useful when we do the testing if our container is working as expected.</a:t>
            </a:r>
          </a:p>
          <a:p>
            <a:pPr marL="0" indent="0">
              <a:buNone/>
            </a:pPr>
            <a:r>
              <a:rPr lang="en-US" sz="2400" dirty="0"/>
              <a:t>We will cover in our upcoming slides. </a:t>
            </a:r>
          </a:p>
          <a:p>
            <a:pPr marL="0" indent="0">
              <a:buNone/>
            </a:pPr>
            <a:endParaRPr lang="en-US" sz="2400" dirty="0"/>
          </a:p>
        </p:txBody>
      </p:sp>
      <p:sp>
        <p:nvSpPr>
          <p:cNvPr id="4" name="Rectangle 3">
            <a:extLst>
              <a:ext uri="{FF2B5EF4-FFF2-40B4-BE49-F238E27FC236}">
                <a16:creationId xmlns:a16="http://schemas.microsoft.com/office/drawing/2014/main" id="{BD5D39DE-91C7-4611-BBCF-30C74A6E8722}"/>
              </a:ext>
            </a:extLst>
          </p:cNvPr>
          <p:cNvSpPr/>
          <p:nvPr/>
        </p:nvSpPr>
        <p:spPr>
          <a:xfrm>
            <a:off x="4789187" y="1339373"/>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 name="Rectangle 4">
            <a:extLst>
              <a:ext uri="{FF2B5EF4-FFF2-40B4-BE49-F238E27FC236}">
                <a16:creationId xmlns:a16="http://schemas.microsoft.com/office/drawing/2014/main" id="{A10E5EAE-8D6C-4592-9C51-FADC3A728A3F}"/>
              </a:ext>
            </a:extLst>
          </p:cNvPr>
          <p:cNvSpPr/>
          <p:nvPr/>
        </p:nvSpPr>
        <p:spPr>
          <a:xfrm>
            <a:off x="8117783" y="1339373"/>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6" name="Rectangle 5">
            <a:extLst>
              <a:ext uri="{FF2B5EF4-FFF2-40B4-BE49-F238E27FC236}">
                <a16:creationId xmlns:a16="http://schemas.microsoft.com/office/drawing/2014/main" id="{4DDFBD0C-46EA-47B1-8221-77C12CA31BB4}"/>
              </a:ext>
            </a:extLst>
          </p:cNvPr>
          <p:cNvSpPr/>
          <p:nvPr/>
        </p:nvSpPr>
        <p:spPr>
          <a:xfrm>
            <a:off x="6453485" y="1315942"/>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p:txBody>
      </p:sp>
      <p:sp>
        <p:nvSpPr>
          <p:cNvPr id="7" name="Rectangle 6">
            <a:extLst>
              <a:ext uri="{FF2B5EF4-FFF2-40B4-BE49-F238E27FC236}">
                <a16:creationId xmlns:a16="http://schemas.microsoft.com/office/drawing/2014/main" id="{280FE416-07DE-4F1D-926C-F35E6A9C9A61}"/>
              </a:ext>
            </a:extLst>
          </p:cNvPr>
          <p:cNvSpPr/>
          <p:nvPr/>
        </p:nvSpPr>
        <p:spPr>
          <a:xfrm>
            <a:off x="10231091" y="2111867"/>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foreground</a:t>
            </a:r>
          </a:p>
        </p:txBody>
      </p:sp>
      <p:sp>
        <p:nvSpPr>
          <p:cNvPr id="8" name="Rectangle 7">
            <a:extLst>
              <a:ext uri="{FF2B5EF4-FFF2-40B4-BE49-F238E27FC236}">
                <a16:creationId xmlns:a16="http://schemas.microsoft.com/office/drawing/2014/main" id="{5BA6CB72-1CFA-468C-8533-E028159A3173}"/>
              </a:ext>
            </a:extLst>
          </p:cNvPr>
          <p:cNvSpPr/>
          <p:nvPr/>
        </p:nvSpPr>
        <p:spPr>
          <a:xfrm>
            <a:off x="10231091" y="1087582"/>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a:t>
            </a:r>
          </a:p>
        </p:txBody>
      </p:sp>
      <p:cxnSp>
        <p:nvCxnSpPr>
          <p:cNvPr id="10" name="Connector: Elbow 9">
            <a:extLst>
              <a:ext uri="{FF2B5EF4-FFF2-40B4-BE49-F238E27FC236}">
                <a16:creationId xmlns:a16="http://schemas.microsoft.com/office/drawing/2014/main" id="{55FC1810-46E8-4E14-849A-FAC0EB8629B1}"/>
              </a:ext>
            </a:extLst>
          </p:cNvPr>
          <p:cNvCxnSpPr>
            <a:cxnSpLocks/>
          </p:cNvCxnSpPr>
          <p:nvPr/>
        </p:nvCxnSpPr>
        <p:spPr>
          <a:xfrm flipV="1">
            <a:off x="9569145" y="1339374"/>
            <a:ext cx="661946" cy="32997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24D85A2D-20DC-445F-B437-013F4E3EF333}"/>
              </a:ext>
            </a:extLst>
          </p:cNvPr>
          <p:cNvCxnSpPr>
            <a:cxnSpLocks/>
          </p:cNvCxnSpPr>
          <p:nvPr/>
        </p:nvCxnSpPr>
        <p:spPr>
          <a:xfrm>
            <a:off x="9569145" y="1803808"/>
            <a:ext cx="661946" cy="54319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3807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22" presetClass="entr" presetSubtype="8" fill="hold" grpId="1"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grpId="1"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8" fill="hold" grpId="1"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par>
                                <p:cTn id="41" presetID="22" presetClass="entr" presetSubtype="8"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par>
                                <p:cTn id="44" presetID="22" presetClass="entr" presetSubtype="8"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grpId="2" nodeType="clickEffect">
                                  <p:stCondLst>
                                    <p:cond delay="0"/>
                                  </p:stCondLst>
                                  <p:childTnLst>
                                    <p:anim calcmode="lin" valueType="num">
                                      <p:cBhvr additive="base">
                                        <p:cTn id="53" dur="500"/>
                                        <p:tgtEl>
                                          <p:spTgt spid="6"/>
                                        </p:tgtEl>
                                        <p:attrNameLst>
                                          <p:attrName>ppt_x</p:attrName>
                                        </p:attrNameLst>
                                      </p:cBhvr>
                                      <p:tavLst>
                                        <p:tav tm="0">
                                          <p:val>
                                            <p:strVal val="ppt_x"/>
                                          </p:val>
                                        </p:tav>
                                        <p:tav tm="100000">
                                          <p:val>
                                            <p:strVal val="ppt_x"/>
                                          </p:val>
                                        </p:tav>
                                      </p:tavLst>
                                    </p:anim>
                                    <p:anim calcmode="lin" valueType="num">
                                      <p:cBhvr additive="base">
                                        <p:cTn id="54" dur="500"/>
                                        <p:tgtEl>
                                          <p:spTgt spid="6"/>
                                        </p:tgtEl>
                                        <p:attrNameLst>
                                          <p:attrName>ppt_y</p:attrName>
                                        </p:attrNameLst>
                                      </p:cBhvr>
                                      <p:tavLst>
                                        <p:tav tm="0">
                                          <p:val>
                                            <p:strVal val="ppt_y"/>
                                          </p:val>
                                        </p:tav>
                                        <p:tav tm="100000">
                                          <p:val>
                                            <p:strVal val="1+ppt_h/2"/>
                                          </p:val>
                                        </p:tav>
                                      </p:tavLst>
                                    </p:anim>
                                    <p:set>
                                      <p:cBhvr>
                                        <p:cTn id="55" dur="1" fill="hold">
                                          <p:stCondLst>
                                            <p:cond delay="499"/>
                                          </p:stCondLst>
                                        </p:cTn>
                                        <p:tgtEl>
                                          <p:spTgt spid="6"/>
                                        </p:tgtEl>
                                        <p:attrNameLst>
                                          <p:attrName>style.visibility</p:attrName>
                                        </p:attrNameLst>
                                      </p:cBhvr>
                                      <p:to>
                                        <p:strVal val="hidden"/>
                                      </p:to>
                                    </p:set>
                                  </p:childTnLst>
                                </p:cTn>
                              </p:par>
                              <p:par>
                                <p:cTn id="56" presetID="2" presetClass="exit" presetSubtype="4" fill="hold" grpId="2" nodeType="withEffect">
                                  <p:stCondLst>
                                    <p:cond delay="0"/>
                                  </p:stCondLst>
                                  <p:childTnLst>
                                    <p:anim calcmode="lin" valueType="num">
                                      <p:cBhvr additive="base">
                                        <p:cTn id="57" dur="500"/>
                                        <p:tgtEl>
                                          <p:spTgt spid="5"/>
                                        </p:tgtEl>
                                        <p:attrNameLst>
                                          <p:attrName>ppt_x</p:attrName>
                                        </p:attrNameLst>
                                      </p:cBhvr>
                                      <p:tavLst>
                                        <p:tav tm="0">
                                          <p:val>
                                            <p:strVal val="ppt_x"/>
                                          </p:val>
                                        </p:tav>
                                        <p:tav tm="100000">
                                          <p:val>
                                            <p:strVal val="ppt_x"/>
                                          </p:val>
                                        </p:tav>
                                      </p:tavLst>
                                    </p:anim>
                                    <p:anim calcmode="lin" valueType="num">
                                      <p:cBhvr additive="base">
                                        <p:cTn id="58" dur="500"/>
                                        <p:tgtEl>
                                          <p:spTgt spid="5"/>
                                        </p:tgtEl>
                                        <p:attrNameLst>
                                          <p:attrName>ppt_y</p:attrName>
                                        </p:attrNameLst>
                                      </p:cBhvr>
                                      <p:tavLst>
                                        <p:tav tm="0">
                                          <p:val>
                                            <p:strVal val="ppt_y"/>
                                          </p:val>
                                        </p:tav>
                                        <p:tav tm="100000">
                                          <p:val>
                                            <p:strVal val="1+ppt_h/2"/>
                                          </p:val>
                                        </p:tav>
                                      </p:tavLst>
                                    </p:anim>
                                    <p:set>
                                      <p:cBhvr>
                                        <p:cTn id="59" dur="1" fill="hold">
                                          <p:stCondLst>
                                            <p:cond delay="499"/>
                                          </p:stCondLst>
                                        </p:cTn>
                                        <p:tgtEl>
                                          <p:spTgt spid="5"/>
                                        </p:tgtEl>
                                        <p:attrNameLst>
                                          <p:attrName>style.visibility</p:attrName>
                                        </p:attrNameLst>
                                      </p:cBhvr>
                                      <p:to>
                                        <p:strVal val="hidden"/>
                                      </p:to>
                                    </p:set>
                                  </p:childTnLst>
                                </p:cTn>
                              </p:par>
                              <p:par>
                                <p:cTn id="60" presetID="2" presetClass="exit" presetSubtype="4" fill="hold" grpId="2" nodeType="withEffect">
                                  <p:stCondLst>
                                    <p:cond delay="0"/>
                                  </p:stCondLst>
                                  <p:childTnLst>
                                    <p:anim calcmode="lin" valueType="num">
                                      <p:cBhvr additive="base">
                                        <p:cTn id="61" dur="500"/>
                                        <p:tgtEl>
                                          <p:spTgt spid="4"/>
                                        </p:tgtEl>
                                        <p:attrNameLst>
                                          <p:attrName>ppt_x</p:attrName>
                                        </p:attrNameLst>
                                      </p:cBhvr>
                                      <p:tavLst>
                                        <p:tav tm="0">
                                          <p:val>
                                            <p:strVal val="ppt_x"/>
                                          </p:val>
                                        </p:tav>
                                        <p:tav tm="100000">
                                          <p:val>
                                            <p:strVal val="ppt_x"/>
                                          </p:val>
                                        </p:tav>
                                      </p:tavLst>
                                    </p:anim>
                                    <p:anim calcmode="lin" valueType="num">
                                      <p:cBhvr additive="base">
                                        <p:cTn id="62" dur="500"/>
                                        <p:tgtEl>
                                          <p:spTgt spid="4"/>
                                        </p:tgtEl>
                                        <p:attrNameLst>
                                          <p:attrName>ppt_y</p:attrName>
                                        </p:attrNameLst>
                                      </p:cBhvr>
                                      <p:tavLst>
                                        <p:tav tm="0">
                                          <p:val>
                                            <p:strVal val="ppt_y"/>
                                          </p:val>
                                        </p:tav>
                                        <p:tav tm="100000">
                                          <p:val>
                                            <p:strVal val="1+ppt_h/2"/>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4" fill="hold" grpId="2" nodeType="withEffect">
                                  <p:stCondLst>
                                    <p:cond delay="0"/>
                                  </p:stCondLst>
                                  <p:childTnLst>
                                    <p:anim calcmode="lin" valueType="num">
                                      <p:cBhvr additive="base">
                                        <p:cTn id="65" dur="500"/>
                                        <p:tgtEl>
                                          <p:spTgt spid="7"/>
                                        </p:tgtEl>
                                        <p:attrNameLst>
                                          <p:attrName>ppt_x</p:attrName>
                                        </p:attrNameLst>
                                      </p:cBhvr>
                                      <p:tavLst>
                                        <p:tav tm="0">
                                          <p:val>
                                            <p:strVal val="ppt_x"/>
                                          </p:val>
                                        </p:tav>
                                        <p:tav tm="100000">
                                          <p:val>
                                            <p:strVal val="ppt_x"/>
                                          </p:val>
                                        </p:tav>
                                      </p:tavLst>
                                    </p:anim>
                                    <p:anim calcmode="lin" valueType="num">
                                      <p:cBhvr additive="base">
                                        <p:cTn id="66" dur="500"/>
                                        <p:tgtEl>
                                          <p:spTgt spid="7"/>
                                        </p:tgtEl>
                                        <p:attrNameLst>
                                          <p:attrName>ppt_y</p:attrName>
                                        </p:attrNameLst>
                                      </p:cBhvr>
                                      <p:tavLst>
                                        <p:tav tm="0">
                                          <p:val>
                                            <p:strVal val="ppt_y"/>
                                          </p:val>
                                        </p:tav>
                                        <p:tav tm="100000">
                                          <p:val>
                                            <p:strVal val="1+ppt_h/2"/>
                                          </p:val>
                                        </p:tav>
                                      </p:tavLst>
                                    </p:anim>
                                    <p:set>
                                      <p:cBhvr>
                                        <p:cTn id="67" dur="1" fill="hold">
                                          <p:stCondLst>
                                            <p:cond delay="499"/>
                                          </p:stCondLst>
                                        </p:cTn>
                                        <p:tgtEl>
                                          <p:spTgt spid="7"/>
                                        </p:tgtEl>
                                        <p:attrNameLst>
                                          <p:attrName>style.visibility</p:attrName>
                                        </p:attrNameLst>
                                      </p:cBhvr>
                                      <p:to>
                                        <p:strVal val="hidden"/>
                                      </p:to>
                                    </p:set>
                                  </p:childTnLst>
                                </p:cTn>
                              </p:par>
                              <p:par>
                                <p:cTn id="68" presetID="2" presetClass="exit" presetSubtype="4" fill="hold" grpId="2" nodeType="withEffect">
                                  <p:stCondLst>
                                    <p:cond delay="0"/>
                                  </p:stCondLst>
                                  <p:childTnLst>
                                    <p:anim calcmode="lin" valueType="num">
                                      <p:cBhvr additive="base">
                                        <p:cTn id="69" dur="500"/>
                                        <p:tgtEl>
                                          <p:spTgt spid="8"/>
                                        </p:tgtEl>
                                        <p:attrNameLst>
                                          <p:attrName>ppt_x</p:attrName>
                                        </p:attrNameLst>
                                      </p:cBhvr>
                                      <p:tavLst>
                                        <p:tav tm="0">
                                          <p:val>
                                            <p:strVal val="ppt_x"/>
                                          </p:val>
                                        </p:tav>
                                        <p:tav tm="100000">
                                          <p:val>
                                            <p:strVal val="ppt_x"/>
                                          </p:val>
                                        </p:tav>
                                      </p:tavLst>
                                    </p:anim>
                                    <p:anim calcmode="lin" valueType="num">
                                      <p:cBhvr additive="base">
                                        <p:cTn id="70" dur="500"/>
                                        <p:tgtEl>
                                          <p:spTgt spid="8"/>
                                        </p:tgtEl>
                                        <p:attrNameLst>
                                          <p:attrName>ppt_y</p:attrName>
                                        </p:attrNameLst>
                                      </p:cBhvr>
                                      <p:tavLst>
                                        <p:tav tm="0">
                                          <p:val>
                                            <p:strVal val="ppt_y"/>
                                          </p:val>
                                        </p:tav>
                                        <p:tav tm="100000">
                                          <p:val>
                                            <p:strVal val="1+ppt_h/2"/>
                                          </p:val>
                                        </p:tav>
                                      </p:tavLst>
                                    </p:anim>
                                    <p:set>
                                      <p:cBhvr>
                                        <p:cTn id="71" dur="1" fill="hold">
                                          <p:stCondLst>
                                            <p:cond delay="499"/>
                                          </p:stCondLst>
                                        </p:cTn>
                                        <p:tgtEl>
                                          <p:spTgt spid="8"/>
                                        </p:tgtEl>
                                        <p:attrNameLst>
                                          <p:attrName>style.visibility</p:attrName>
                                        </p:attrNameLst>
                                      </p:cBhvr>
                                      <p:to>
                                        <p:strVal val="hidden"/>
                                      </p:to>
                                    </p:set>
                                  </p:childTnLst>
                                </p:cTn>
                              </p:par>
                              <p:par>
                                <p:cTn id="72" presetID="2" presetClass="exit" presetSubtype="4" fill="hold" nodeType="withEffect">
                                  <p:stCondLst>
                                    <p:cond delay="0"/>
                                  </p:stCondLst>
                                  <p:childTnLst>
                                    <p:anim calcmode="lin" valueType="num">
                                      <p:cBhvr additive="base">
                                        <p:cTn id="73" dur="500"/>
                                        <p:tgtEl>
                                          <p:spTgt spid="10"/>
                                        </p:tgtEl>
                                        <p:attrNameLst>
                                          <p:attrName>ppt_x</p:attrName>
                                        </p:attrNameLst>
                                      </p:cBhvr>
                                      <p:tavLst>
                                        <p:tav tm="0">
                                          <p:val>
                                            <p:strVal val="ppt_x"/>
                                          </p:val>
                                        </p:tav>
                                        <p:tav tm="100000">
                                          <p:val>
                                            <p:strVal val="ppt_x"/>
                                          </p:val>
                                        </p:tav>
                                      </p:tavLst>
                                    </p:anim>
                                    <p:anim calcmode="lin" valueType="num">
                                      <p:cBhvr additive="base">
                                        <p:cTn id="74" dur="500"/>
                                        <p:tgtEl>
                                          <p:spTgt spid="10"/>
                                        </p:tgtEl>
                                        <p:attrNameLst>
                                          <p:attrName>ppt_y</p:attrName>
                                        </p:attrNameLst>
                                      </p:cBhvr>
                                      <p:tavLst>
                                        <p:tav tm="0">
                                          <p:val>
                                            <p:strVal val="ppt_y"/>
                                          </p:val>
                                        </p:tav>
                                        <p:tav tm="100000">
                                          <p:val>
                                            <p:strVal val="1+ppt_h/2"/>
                                          </p:val>
                                        </p:tav>
                                      </p:tavLst>
                                    </p:anim>
                                    <p:set>
                                      <p:cBhvr>
                                        <p:cTn id="75" dur="1" fill="hold">
                                          <p:stCondLst>
                                            <p:cond delay="499"/>
                                          </p:stCondLst>
                                        </p:cTn>
                                        <p:tgtEl>
                                          <p:spTgt spid="10"/>
                                        </p:tgtEl>
                                        <p:attrNameLst>
                                          <p:attrName>style.visibility</p:attrName>
                                        </p:attrNameLst>
                                      </p:cBhvr>
                                      <p:to>
                                        <p:strVal val="hidden"/>
                                      </p:to>
                                    </p:set>
                                  </p:childTnLst>
                                </p:cTn>
                              </p:par>
                              <p:par>
                                <p:cTn id="76" presetID="2" presetClass="exit" presetSubtype="4" fill="hold" nodeType="withEffect">
                                  <p:stCondLst>
                                    <p:cond delay="0"/>
                                  </p:stCondLst>
                                  <p:childTnLst>
                                    <p:anim calcmode="lin" valueType="num">
                                      <p:cBhvr additive="base">
                                        <p:cTn id="77" dur="500"/>
                                        <p:tgtEl>
                                          <p:spTgt spid="12"/>
                                        </p:tgtEl>
                                        <p:attrNameLst>
                                          <p:attrName>ppt_x</p:attrName>
                                        </p:attrNameLst>
                                      </p:cBhvr>
                                      <p:tavLst>
                                        <p:tav tm="0">
                                          <p:val>
                                            <p:strVal val="ppt_x"/>
                                          </p:val>
                                        </p:tav>
                                        <p:tav tm="100000">
                                          <p:val>
                                            <p:strVal val="ppt_x"/>
                                          </p:val>
                                        </p:tav>
                                      </p:tavLst>
                                    </p:anim>
                                    <p:anim calcmode="lin" valueType="num">
                                      <p:cBhvr additive="base">
                                        <p:cTn id="78" dur="500"/>
                                        <p:tgtEl>
                                          <p:spTgt spid="12"/>
                                        </p:tgtEl>
                                        <p:attrNameLst>
                                          <p:attrName>ppt_y</p:attrName>
                                        </p:attrNameLst>
                                      </p:cBhvr>
                                      <p:tavLst>
                                        <p:tav tm="0">
                                          <p:val>
                                            <p:strVal val="ppt_y"/>
                                          </p:val>
                                        </p:tav>
                                        <p:tav tm="100000">
                                          <p:val>
                                            <p:strVal val="1+ppt_h/2"/>
                                          </p:val>
                                        </p:tav>
                                      </p:tavLst>
                                    </p:anim>
                                    <p:set>
                                      <p:cBhvr>
                                        <p:cTn id="79" dur="1" fill="hold">
                                          <p:stCondLst>
                                            <p:cond delay="499"/>
                                          </p:stCondLst>
                                        </p:cTn>
                                        <p:tgtEl>
                                          <p:spTgt spid="1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wipe(left)">
                                      <p:cBhvr>
                                        <p:cTn id="84" dur="500"/>
                                        <p:tgtEl>
                                          <p:spTgt spid="3">
                                            <p:txEl>
                                              <p:pRg st="4" end="4"/>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left)">
                                      <p:cBhvr>
                                        <p:cTn id="89" dur="500"/>
                                        <p:tgtEl>
                                          <p:spTgt spid="3">
                                            <p:txEl>
                                              <p:pRg st="6" end="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
                                            <p:txEl>
                                              <p:pRg st="7" end="7"/>
                                            </p:txEl>
                                          </p:spTgt>
                                        </p:tgtEl>
                                        <p:attrNameLst>
                                          <p:attrName>style.visibility</p:attrName>
                                        </p:attrNameLst>
                                      </p:cBhvr>
                                      <p:to>
                                        <p:strVal val="visible"/>
                                      </p:to>
                                    </p:set>
                                    <p:animEffect transition="in" filter="wipe(left)">
                                      <p:cBhvr>
                                        <p:cTn id="94" dur="500"/>
                                        <p:tgtEl>
                                          <p:spTgt spid="3">
                                            <p:txEl>
                                              <p:pRg st="7" end="7"/>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
                                            <p:txEl>
                                              <p:pRg st="8" end="8"/>
                                            </p:txEl>
                                          </p:spTgt>
                                        </p:tgtEl>
                                        <p:attrNameLst>
                                          <p:attrName>style.visibility</p:attrName>
                                        </p:attrNameLst>
                                      </p:cBhvr>
                                      <p:to>
                                        <p:strVal val="visible"/>
                                      </p:to>
                                    </p:set>
                                    <p:animEffect transition="in" filter="wipe(left)">
                                      <p:cBhvr>
                                        <p:cTn id="99" dur="500"/>
                                        <p:tgtEl>
                                          <p:spTgt spid="3">
                                            <p:txEl>
                                              <p:pRg st="8" end="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3">
                                            <p:txEl>
                                              <p:pRg st="9" end="9"/>
                                            </p:txEl>
                                          </p:spTgt>
                                        </p:tgtEl>
                                        <p:attrNameLst>
                                          <p:attrName>style.visibility</p:attrName>
                                        </p:attrNameLst>
                                      </p:cBhvr>
                                      <p:to>
                                        <p:strVal val="visible"/>
                                      </p:to>
                                    </p:set>
                                    <p:animEffect transition="in" filter="wipe(left)">
                                      <p:cBhvr>
                                        <p:cTn id="104" dur="500"/>
                                        <p:tgtEl>
                                          <p:spTgt spid="3">
                                            <p:txEl>
                                              <p:pRg st="9" end="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FF33B-D02B-47A7-A658-5228FBDD0ADF}"/>
              </a:ext>
            </a:extLst>
          </p:cNvPr>
          <p:cNvSpPr txBox="1"/>
          <p:nvPr/>
        </p:nvSpPr>
        <p:spPr>
          <a:xfrm>
            <a:off x="0" y="0"/>
            <a:ext cx="12190520" cy="6771084"/>
          </a:xfrm>
          <a:prstGeom prst="rect">
            <a:avLst/>
          </a:prstGeom>
          <a:noFill/>
        </p:spPr>
        <p:txBody>
          <a:bodyPr wrap="square">
            <a:spAutoFit/>
          </a:bodyPr>
          <a:lstStyle/>
          <a:p>
            <a:r>
              <a:rPr lang="en-US" dirty="0"/>
              <a:t>In Linux, whenever, we execute a script we take the input for variable from terminal that we called STDIN or </a:t>
            </a:r>
          </a:p>
          <a:p>
            <a:r>
              <a:rPr lang="en-US" dirty="0"/>
              <a:t>When this script produce output, we called this </a:t>
            </a:r>
            <a:r>
              <a:rPr lang="en-US" dirty="0" err="1"/>
              <a:t>STDOUT</a:t>
            </a:r>
            <a:endParaRPr lang="en-US" dirty="0"/>
          </a:p>
          <a:p>
            <a:r>
              <a:rPr lang="en-US" dirty="0"/>
              <a:t>and script gives some error we called at STDERR.</a:t>
            </a:r>
          </a:p>
          <a:p>
            <a:endParaRPr lang="en-US" dirty="0"/>
          </a:p>
          <a:p>
            <a:r>
              <a:rPr lang="en-US" sz="2000" b="1" dirty="0"/>
              <a:t>Foreground</a:t>
            </a:r>
          </a:p>
          <a:p>
            <a:r>
              <a:rPr lang="en-US" dirty="0"/>
              <a:t>In this mode, docker run can start the process in the container and attach the console to the process’s standard input, output, and standard error.</a:t>
            </a:r>
          </a:p>
          <a:p>
            <a:endParaRPr lang="en-US" dirty="0"/>
          </a:p>
          <a:p>
            <a:r>
              <a:rPr lang="en-US" dirty="0"/>
              <a:t>All of that is configurable:</a:t>
            </a:r>
          </a:p>
          <a:p>
            <a:endParaRPr lang="en-US" dirty="0"/>
          </a:p>
          <a:p>
            <a:r>
              <a:rPr lang="en-US" dirty="0">
                <a:latin typeface="Courier New" panose="02070309020205020404" pitchFamily="49" charset="0"/>
                <a:cs typeface="Courier New" panose="02070309020205020404" pitchFamily="49" charset="0"/>
              </a:rPr>
              <a:t>-a=[]           : Attach to `STDIN`, `</a:t>
            </a:r>
            <a:r>
              <a:rPr lang="en-US" dirty="0" err="1">
                <a:latin typeface="Courier New" panose="02070309020205020404" pitchFamily="49" charset="0"/>
                <a:cs typeface="Courier New" panose="02070309020205020404" pitchFamily="49" charset="0"/>
              </a:rPr>
              <a:t>STDOUT</a:t>
            </a:r>
            <a:r>
              <a:rPr lang="en-US" dirty="0">
                <a:latin typeface="Courier New" panose="02070309020205020404" pitchFamily="49" charset="0"/>
                <a:cs typeface="Courier New" panose="02070309020205020404" pitchFamily="49" charset="0"/>
              </a:rPr>
              <a:t>` and/or `STDERR`</a:t>
            </a:r>
          </a:p>
          <a:p>
            <a:r>
              <a:rPr lang="en-US" dirty="0">
                <a:latin typeface="Courier New" panose="02070309020205020404" pitchFamily="49" charset="0"/>
                <a:cs typeface="Courier New" panose="02070309020205020404" pitchFamily="49" charset="0"/>
              </a:rPr>
              <a:t>-t              : Allocate a pseudo-</a:t>
            </a:r>
            <a:r>
              <a:rPr lang="en-US" dirty="0" err="1">
                <a:latin typeface="Courier New" panose="02070309020205020404" pitchFamily="49" charset="0"/>
                <a:cs typeface="Courier New" panose="02070309020205020404" pitchFamily="49" charset="0"/>
              </a:rPr>
              <a:t>tty</a:t>
            </a:r>
            <a:r>
              <a:rPr lang="en-US" dirty="0">
                <a:latin typeface="Courier New" panose="02070309020205020404" pitchFamily="49" charset="0"/>
                <a:cs typeface="Courier New" panose="02070309020205020404" pitchFamily="49" charset="0"/>
              </a:rPr>
              <a:t> (Terminal)</a:t>
            </a:r>
          </a:p>
          <a:p>
            <a:r>
              <a:rPr lang="en-US" dirty="0">
                <a:latin typeface="Courier New" panose="02070309020205020404" pitchFamily="49" charset="0"/>
                <a:cs typeface="Courier New" panose="02070309020205020404" pitchFamily="49" charset="0"/>
              </a:rPr>
              <a:t>--sig-proxy=true: Proxy all received signals to the process (non-TTY mode only)</a:t>
            </a:r>
          </a:p>
          <a:p>
            <a:r>
              <a:rPr lang="en-US" dirty="0">
                <a:latin typeface="Courier New" panose="02070309020205020404" pitchFamily="49" charset="0"/>
                <a:cs typeface="Courier New" panose="02070309020205020404" pitchFamily="49" charset="0"/>
              </a:rPr>
              <a:t>-i              : Keep STDIN open even if not attached</a:t>
            </a:r>
          </a:p>
          <a:p>
            <a:endParaRPr lang="en-US" dirty="0"/>
          </a:p>
          <a:p>
            <a:r>
              <a:rPr lang="en-US" dirty="0"/>
              <a:t>If you do not specify </a:t>
            </a:r>
            <a:r>
              <a:rPr lang="en-US" b="1" dirty="0">
                <a:solidFill>
                  <a:schemeClr val="accent6"/>
                </a:solidFill>
              </a:rPr>
              <a:t>-a </a:t>
            </a:r>
            <a:r>
              <a:rPr lang="en-US" dirty="0"/>
              <a:t>then Docker will attach to both </a:t>
            </a:r>
            <a:r>
              <a:rPr lang="en-US" b="1" dirty="0" err="1">
                <a:solidFill>
                  <a:schemeClr val="accent6"/>
                </a:solidFill>
              </a:rPr>
              <a:t>stdout</a:t>
            </a:r>
            <a:r>
              <a:rPr lang="en-US" b="1" dirty="0">
                <a:solidFill>
                  <a:schemeClr val="accent6"/>
                </a:solidFill>
              </a:rPr>
              <a:t> and stderr </a:t>
            </a:r>
            <a:r>
              <a:rPr lang="en-US" dirty="0"/>
              <a:t>. You can specify to which of the three standard streams (STDIN, </a:t>
            </a:r>
            <a:r>
              <a:rPr lang="en-US" dirty="0" err="1"/>
              <a:t>STDOUT</a:t>
            </a:r>
            <a:r>
              <a:rPr lang="en-US" dirty="0"/>
              <a:t>, STDERR) you’d like to connect instead, as in:</a:t>
            </a:r>
          </a:p>
          <a:p>
            <a:endParaRPr lang="en-US" dirty="0"/>
          </a:p>
          <a:p>
            <a:r>
              <a:rPr lang="en-US" dirty="0"/>
              <a:t> docker run -a stdin -a </a:t>
            </a:r>
            <a:r>
              <a:rPr lang="en-US" dirty="0" err="1"/>
              <a:t>stdout</a:t>
            </a:r>
            <a:r>
              <a:rPr lang="en-US" dirty="0"/>
              <a:t> -i -t ubuntu /bin/bash</a:t>
            </a:r>
          </a:p>
          <a:p>
            <a:endParaRPr lang="en-US" dirty="0"/>
          </a:p>
          <a:p>
            <a:r>
              <a:rPr lang="en-US" dirty="0"/>
              <a:t>For interactive processes (like a shell), you must use -i -t together in order to allocate a </a:t>
            </a:r>
            <a:r>
              <a:rPr lang="en-US" dirty="0" err="1"/>
              <a:t>tty</a:t>
            </a:r>
            <a:r>
              <a:rPr lang="en-US" dirty="0"/>
              <a:t> for the container process. -i -t is often written </a:t>
            </a:r>
            <a:r>
              <a:rPr lang="en-US" b="1" dirty="0">
                <a:solidFill>
                  <a:schemeClr val="accent6"/>
                </a:solidFill>
                <a:highlight>
                  <a:srgbClr val="FFFF00"/>
                </a:highlight>
              </a:rPr>
              <a:t>-it </a:t>
            </a:r>
            <a:r>
              <a:rPr lang="en-US" dirty="0"/>
              <a:t>as you’ll see in later examples.</a:t>
            </a:r>
          </a:p>
          <a:p>
            <a:endParaRPr lang="en-US" dirty="0"/>
          </a:p>
          <a:p>
            <a:endParaRPr lang="en-US" dirty="0"/>
          </a:p>
        </p:txBody>
      </p:sp>
    </p:spTree>
    <p:extLst>
      <p:ext uri="{BB962C8B-B14F-4D97-AF65-F5344CB8AC3E}">
        <p14:creationId xmlns:p14="http://schemas.microsoft.com/office/powerpoint/2010/main" val="42308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wipe(up)">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left)">
                                      <p:cBhvr>
                                        <p:cTn id="31" dur="5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fade">
                                      <p:cBhvr>
                                        <p:cTn id="48" dur="500"/>
                                        <p:tgtEl>
                                          <p:spTgt spid="5">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6" end="16"/>
                                            </p:txEl>
                                          </p:spTgt>
                                        </p:tgtEl>
                                        <p:attrNameLst>
                                          <p:attrName>style.visibility</p:attrName>
                                        </p:attrNameLst>
                                      </p:cBhvr>
                                      <p:to>
                                        <p:strVal val="visible"/>
                                      </p:to>
                                    </p:set>
                                    <p:animEffect transition="in" filter="fade">
                                      <p:cBhvr>
                                        <p:cTn id="51" dur="500"/>
                                        <p:tgtEl>
                                          <p:spTgt spid="5">
                                            <p:txEl>
                                              <p:pRg st="16" end="1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18" end="18"/>
                                            </p:txEl>
                                          </p:spTgt>
                                        </p:tgtEl>
                                        <p:attrNameLst>
                                          <p:attrName>style.visibility</p:attrName>
                                        </p:attrNameLst>
                                      </p:cBhvr>
                                      <p:to>
                                        <p:strVal val="visible"/>
                                      </p:to>
                                    </p:set>
                                    <p:animEffect transition="in" filter="fade">
                                      <p:cBhvr>
                                        <p:cTn id="56" dur="1000"/>
                                        <p:tgtEl>
                                          <p:spTgt spid="5">
                                            <p:txEl>
                                              <p:pRg st="18" end="18"/>
                                            </p:txEl>
                                          </p:spTgt>
                                        </p:tgtEl>
                                      </p:cBhvr>
                                    </p:animEffect>
                                    <p:anim calcmode="lin" valueType="num">
                                      <p:cBhvr>
                                        <p:cTn id="57" dur="1000" fill="hold"/>
                                        <p:tgtEl>
                                          <p:spTgt spid="5">
                                            <p:txEl>
                                              <p:pRg st="18" end="18"/>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0854E-B068-4EC8-8BC4-613FC308AD6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1830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0FE4C6-F0E6-492E-86E7-96317EDF66CF}"/>
              </a:ext>
            </a:extLst>
          </p:cNvPr>
          <p:cNvSpPr txBox="1"/>
          <p:nvPr/>
        </p:nvSpPr>
        <p:spPr>
          <a:xfrm>
            <a:off x="577516" y="1953929"/>
            <a:ext cx="10416940" cy="1569660"/>
          </a:xfrm>
          <a:prstGeom prst="rect">
            <a:avLst/>
          </a:prstGeom>
          <a:noFill/>
        </p:spPr>
        <p:txBody>
          <a:bodyPr wrap="square">
            <a:spAutoFit/>
          </a:bodyPr>
          <a:lstStyle/>
          <a:p>
            <a:r>
              <a:rPr lang="en-US" sz="9600" dirty="0"/>
              <a:t>Let’s do the Lab </a:t>
            </a:r>
          </a:p>
        </p:txBody>
      </p:sp>
    </p:spTree>
    <p:extLst>
      <p:ext uri="{BB962C8B-B14F-4D97-AF65-F5344CB8AC3E}">
        <p14:creationId xmlns:p14="http://schemas.microsoft.com/office/powerpoint/2010/main" val="415419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2D4D1-14ED-4997-836C-6C9E07BBF980}"/>
              </a:ext>
            </a:extLst>
          </p:cNvPr>
          <p:cNvSpPr>
            <a:spLocks noGrp="1"/>
          </p:cNvSpPr>
          <p:nvPr>
            <p:ph idx="1"/>
          </p:nvPr>
        </p:nvSpPr>
        <p:spPr>
          <a:xfrm>
            <a:off x="0" y="0"/>
            <a:ext cx="12192000" cy="6858000"/>
          </a:xfrm>
        </p:spPr>
        <p:txBody>
          <a:bodyPr/>
          <a:lstStyle/>
          <a:p>
            <a:pPr marL="0" indent="0">
              <a:buNone/>
            </a:pPr>
            <a:r>
              <a:rPr lang="en-US" dirty="0"/>
              <a:t>                                </a:t>
            </a:r>
            <a:r>
              <a:rPr lang="en-US" dirty="0">
                <a:highlight>
                  <a:srgbClr val="FFFF00"/>
                </a:highlight>
              </a:rPr>
              <a:t>How to stop and Start the Container?</a:t>
            </a:r>
            <a:endParaRPr lang="en-US" sz="2800" dirty="0">
              <a:highlight>
                <a:srgbClr val="FFFF00"/>
              </a:highlight>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solidFill>
                  <a:srgbClr val="00B050"/>
                </a:solidFill>
              </a:rPr>
              <a:t>start</a:t>
            </a:r>
            <a:r>
              <a:rPr lang="en-US" dirty="0"/>
              <a:t>            Start one or more stopped containers</a:t>
            </a:r>
            <a:endParaRPr lang="en-US" dirty="0">
              <a:latin typeface="Courier New" panose="02070309020205020404" pitchFamily="49" charset="0"/>
              <a:cs typeface="Courier New" panose="02070309020205020404" pitchFamily="49" charset="0"/>
            </a:endParaRPr>
          </a:p>
          <a:p>
            <a:pPr marL="0" indent="0">
              <a:buNone/>
            </a:pPr>
            <a:r>
              <a:rPr lang="en-US" dirty="0">
                <a:solidFill>
                  <a:srgbClr val="C00000"/>
                </a:solidFill>
              </a:rPr>
              <a:t>stop</a:t>
            </a:r>
            <a:r>
              <a:rPr lang="en-US" dirty="0"/>
              <a:t>            Stop one or more running containers</a:t>
            </a:r>
            <a:endParaRPr lang="en-US" dirty="0">
              <a:latin typeface="Courier New" panose="02070309020205020404" pitchFamily="49" charset="0"/>
              <a:cs typeface="Courier New" panose="02070309020205020404" pitchFamily="49" charset="0"/>
            </a:endParaRPr>
          </a:p>
          <a:p>
            <a:pPr marL="0" indent="0">
              <a:buNone/>
            </a:pPr>
            <a:r>
              <a:rPr lang="en-US" dirty="0">
                <a:solidFill>
                  <a:srgbClr val="00B050"/>
                </a:solidFill>
              </a:rPr>
              <a:t>pause</a:t>
            </a:r>
            <a:r>
              <a:rPr lang="en-US" dirty="0"/>
              <a:t>         Pause all processes within one or more containers</a:t>
            </a:r>
            <a:endParaRPr lang="en-US" dirty="0">
              <a:latin typeface="Courier New" panose="02070309020205020404" pitchFamily="49" charset="0"/>
              <a:cs typeface="Courier New" panose="02070309020205020404" pitchFamily="49" charset="0"/>
            </a:endParaRPr>
          </a:p>
          <a:p>
            <a:pPr marL="0" indent="0">
              <a:buNone/>
            </a:pPr>
            <a:r>
              <a:rPr lang="en-US" dirty="0" err="1">
                <a:solidFill>
                  <a:srgbClr val="C00000"/>
                </a:solidFill>
              </a:rPr>
              <a:t>unpause</a:t>
            </a:r>
            <a:r>
              <a:rPr lang="en-US" dirty="0"/>
              <a:t>     </a:t>
            </a:r>
            <a:r>
              <a:rPr lang="en-US" dirty="0" err="1"/>
              <a:t>Unpause</a:t>
            </a:r>
            <a:r>
              <a:rPr lang="en-US" dirty="0"/>
              <a:t> all processes within one or more containers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49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9C73-5A32-44A6-8735-26FE9172DDE7}"/>
              </a:ext>
            </a:extLst>
          </p:cNvPr>
          <p:cNvSpPr>
            <a:spLocks noGrp="1"/>
          </p:cNvSpPr>
          <p:nvPr>
            <p:ph type="title"/>
          </p:nvPr>
        </p:nvSpPr>
        <p:spPr>
          <a:xfrm>
            <a:off x="953610" y="1"/>
            <a:ext cx="10515600" cy="656948"/>
          </a:xfrm>
        </p:spPr>
        <p:txBody>
          <a:bodyPr>
            <a:normAutofit fontScale="90000"/>
          </a:bodyPr>
          <a:lstStyle/>
          <a:p>
            <a:r>
              <a:rPr lang="en-US" dirty="0"/>
              <a:t>Difference between Pause and Stop option</a:t>
            </a:r>
          </a:p>
        </p:txBody>
      </p:sp>
      <p:sp>
        <p:nvSpPr>
          <p:cNvPr id="4" name="Rectangle 1">
            <a:extLst>
              <a:ext uri="{FF2B5EF4-FFF2-40B4-BE49-F238E27FC236}">
                <a16:creationId xmlns:a16="http://schemas.microsoft.com/office/drawing/2014/main" id="{0177298B-30D5-4623-A4E6-A67EED69A3AF}"/>
              </a:ext>
            </a:extLst>
          </p:cNvPr>
          <p:cNvSpPr>
            <a:spLocks noGrp="1" noChangeArrowheads="1"/>
          </p:cNvSpPr>
          <p:nvPr>
            <p:ph idx="1"/>
          </p:nvPr>
        </p:nvSpPr>
        <p:spPr bwMode="auto">
          <a:xfrm>
            <a:off x="41430" y="887915"/>
            <a:ext cx="5427214"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panose="020B0604020104020204" pitchFamily="34" charset="0"/>
                <a:hlinkClick r:id="rId2"/>
              </a:rPr>
              <a:t>https://</a:t>
            </a:r>
            <a:r>
              <a:rPr lang="en-US" altLang="en-US" sz="1600" dirty="0" err="1">
                <a:latin typeface="Abadi" panose="020B0604020104020204" pitchFamily="34" charset="0"/>
                <a:hlinkClick r:id="rId2"/>
              </a:rPr>
              <a:t>docs.docker.com</a:t>
            </a:r>
            <a:r>
              <a:rPr lang="en-US" altLang="en-US" sz="1600" dirty="0">
                <a:latin typeface="Abadi" panose="020B0604020104020204" pitchFamily="34" charset="0"/>
                <a:hlinkClick r:id="rId2"/>
              </a:rPr>
              <a:t>/engine/reference/</a:t>
            </a:r>
            <a:r>
              <a:rPr lang="en-US" altLang="en-US" sz="1600" dirty="0" err="1">
                <a:latin typeface="Abadi" panose="020B0604020104020204" pitchFamily="34" charset="0"/>
                <a:hlinkClick r:id="rId2"/>
              </a:rPr>
              <a:t>commandline</a:t>
            </a:r>
            <a:r>
              <a:rPr lang="en-US" altLang="en-US" sz="1600" dirty="0">
                <a:latin typeface="Abadi" panose="020B0604020104020204" pitchFamily="34" charset="0"/>
                <a:hlinkClick r:id="rId2"/>
              </a:rPr>
              <a:t>/pause/</a:t>
            </a:r>
            <a:r>
              <a:rPr lang="en-US" altLang="en-US" sz="1600" dirty="0">
                <a:latin typeface="Abadi" panose="020B06040201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panose="020B0604020104020204" pitchFamily="34" charset="0"/>
              </a:rPr>
              <a:t>The docker pause command suspends all processes in the specified containers.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panose="020B0604020104020204" pitchFamily="34" charset="0"/>
              </a:rPr>
              <a:t>On Linux, this uses the freezer </a:t>
            </a:r>
            <a:r>
              <a:rPr lang="en-US" altLang="en-US" sz="1600" dirty="0" err="1">
                <a:latin typeface="Abadi" panose="020B0604020104020204" pitchFamily="34" charset="0"/>
              </a:rPr>
              <a:t>cgroup</a:t>
            </a:r>
            <a:r>
              <a:rPr lang="en-US" altLang="en-US" sz="1600" dirty="0">
                <a:latin typeface="Abadi" panose="020B06040201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panose="020B0604020104020204" pitchFamily="34" charset="0"/>
            </a:endParaRPr>
          </a:p>
          <a:p>
            <a:pPr marL="0" lvl="0" indent="0" eaLnBrk="0" fontAlgn="base" hangingPunct="0">
              <a:lnSpc>
                <a:spcPct val="100000"/>
              </a:lnSpc>
              <a:spcBef>
                <a:spcPct val="0"/>
              </a:spcBef>
              <a:spcAft>
                <a:spcPct val="0"/>
              </a:spcAft>
              <a:buNone/>
            </a:pPr>
            <a:r>
              <a:rPr lang="en-US" altLang="en-US" sz="1600" b="1" dirty="0" err="1">
                <a:solidFill>
                  <a:srgbClr val="FF0000"/>
                </a:solidFill>
                <a:latin typeface="Abadi" panose="020B0604020104020204" pitchFamily="34" charset="0"/>
              </a:rPr>
              <a:t>SIGSTOP</a:t>
            </a:r>
            <a:r>
              <a:rPr lang="en-US" altLang="en-US" sz="1600" dirty="0">
                <a:latin typeface="Abadi" panose="020B0604020104020204" pitchFamily="34" charset="0"/>
              </a:rPr>
              <a:t> = SIG (Signal) STOP =&gt; STOP Signal. Its behaviour is to pause that process. So, When this signal send to process, it pause that process in its current state. And resume execution if it is sent the </a:t>
            </a:r>
            <a:r>
              <a:rPr lang="en-US" altLang="en-US" sz="1600" b="1" dirty="0" err="1">
                <a:solidFill>
                  <a:srgbClr val="FF0000"/>
                </a:solidFill>
                <a:latin typeface="Abadi" panose="020B0604020104020204" pitchFamily="34" charset="0"/>
              </a:rPr>
              <a:t>SIGCONT</a:t>
            </a:r>
            <a:r>
              <a:rPr lang="en-US" altLang="en-US" sz="1600" dirty="0">
                <a:latin typeface="Abadi" panose="020B0604020104020204" pitchFamily="34" charset="0"/>
              </a:rPr>
              <a:t> signal.</a:t>
            </a:r>
          </a:p>
          <a:p>
            <a:pPr marL="0" lvl="0" indent="0" eaLnBrk="0" fontAlgn="base" hangingPunct="0">
              <a:lnSpc>
                <a:spcPct val="100000"/>
              </a:lnSpc>
              <a:spcBef>
                <a:spcPct val="0"/>
              </a:spcBef>
              <a:spcAft>
                <a:spcPct val="0"/>
              </a:spcAft>
              <a:buNone/>
            </a:pPr>
            <a:endParaRPr lang="en-US" altLang="en-US" sz="1600" dirty="0">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panose="020B0604020104020204" pitchFamily="34" charset="0"/>
              </a:rPr>
              <a:t>Container would be in </a:t>
            </a:r>
            <a:r>
              <a:rPr lang="en-US" altLang="en-US" sz="1600" b="1" dirty="0">
                <a:solidFill>
                  <a:srgbClr val="FF0000"/>
                </a:solidFill>
                <a:latin typeface="Abadi" panose="020B0604020104020204" pitchFamily="34" charset="0"/>
              </a:rPr>
              <a:t>remain in memory portion</a:t>
            </a:r>
            <a:r>
              <a:rPr lang="en-US" altLang="en-US" sz="1600" dirty="0">
                <a:solidFill>
                  <a:srgbClr val="FF0000"/>
                </a:solidFill>
                <a:latin typeface="Abadi" panose="020B0604020104020204" pitchFamily="34" charset="0"/>
              </a:rPr>
              <a:t> </a:t>
            </a:r>
            <a:r>
              <a:rPr lang="en-US" altLang="en-US" sz="1600" dirty="0">
                <a:latin typeface="Abadi" panose="020B0604020104020204" pitchFamily="34" charset="0"/>
              </a:rPr>
              <a:t>till it is in pause state.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panose="020B0604020104020204" pitchFamily="34" charset="0"/>
              </a:rPr>
              <a:t>It will use the memory portion again if we </a:t>
            </a:r>
            <a:r>
              <a:rPr lang="en-US" altLang="en-US" sz="1600" dirty="0" err="1">
                <a:latin typeface="Abadi" panose="020B0604020104020204" pitchFamily="34" charset="0"/>
              </a:rPr>
              <a:t>unpause</a:t>
            </a:r>
            <a:r>
              <a:rPr lang="en-US" altLang="en-US" sz="1600" dirty="0">
                <a:latin typeface="Abadi" panose="020B0604020104020204" pitchFamily="34" charset="0"/>
              </a:rPr>
              <a:t> this container.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panose="020B0604020104020204" pitchFamily="34" charset="0"/>
              </a:rPr>
              <a:t>Use case would be: pause the resource which</a:t>
            </a:r>
            <a:r>
              <a:rPr lang="en-US" altLang="en-US" sz="1600" dirty="0">
                <a:solidFill>
                  <a:srgbClr val="FF0000"/>
                </a:solidFill>
                <a:latin typeface="Abadi" panose="020B0604020104020204" pitchFamily="34" charset="0"/>
              </a:rPr>
              <a:t> do intensive tasks </a:t>
            </a:r>
            <a:r>
              <a:rPr lang="en-US" altLang="en-US" sz="1600" dirty="0">
                <a:latin typeface="Abadi" panose="020B0604020104020204" pitchFamily="34" charset="0"/>
              </a:rPr>
              <a:t>that can be resumed after some time.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panose="020B0604020104020204" pitchFamily="34" charset="0"/>
              </a:rPr>
              <a:t>Pause option could be used </a:t>
            </a:r>
            <a:r>
              <a:rPr lang="en-US" altLang="en-US" sz="1600" b="1" dirty="0">
                <a:solidFill>
                  <a:srgbClr val="FF0000"/>
                </a:solidFill>
                <a:latin typeface="Abadi" panose="020B0604020104020204" pitchFamily="34" charset="0"/>
              </a:rPr>
              <a:t>in future </a:t>
            </a:r>
            <a:r>
              <a:rPr lang="en-US" altLang="en-US" sz="1600" dirty="0">
                <a:latin typeface="Abadi" panose="020B0604020104020204" pitchFamily="34" charset="0"/>
              </a:rPr>
              <a:t>for live migration of container from one host to another.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panose="020B0604020104020204" pitchFamily="34" charset="0"/>
            </a:endParaRPr>
          </a:p>
        </p:txBody>
      </p:sp>
      <p:sp>
        <p:nvSpPr>
          <p:cNvPr id="6" name="TextBox 5">
            <a:extLst>
              <a:ext uri="{FF2B5EF4-FFF2-40B4-BE49-F238E27FC236}">
                <a16:creationId xmlns:a16="http://schemas.microsoft.com/office/drawing/2014/main" id="{CDA66425-65D6-4A1D-8D7E-BE01121B84B7}"/>
              </a:ext>
            </a:extLst>
          </p:cNvPr>
          <p:cNvSpPr txBox="1"/>
          <p:nvPr/>
        </p:nvSpPr>
        <p:spPr>
          <a:xfrm>
            <a:off x="5450889" y="832012"/>
            <a:ext cx="6717436" cy="5909310"/>
          </a:xfrm>
          <a:prstGeom prst="rect">
            <a:avLst/>
          </a:prstGeom>
          <a:noFill/>
        </p:spPr>
        <p:txBody>
          <a:bodyPr wrap="square">
            <a:spAutoFit/>
          </a:bodyPr>
          <a:lstStyle/>
          <a:p>
            <a:r>
              <a:rPr lang="en-US" dirty="0">
                <a:hlinkClick r:id="rId3"/>
              </a:rPr>
              <a:t>https://</a:t>
            </a:r>
            <a:r>
              <a:rPr lang="en-US" dirty="0" err="1">
                <a:hlinkClick r:id="rId3"/>
              </a:rPr>
              <a:t>docs.docker.com</a:t>
            </a:r>
            <a:r>
              <a:rPr lang="en-US" dirty="0">
                <a:hlinkClick r:id="rId3"/>
              </a:rPr>
              <a:t>/engine/reference/</a:t>
            </a:r>
            <a:r>
              <a:rPr lang="en-US" dirty="0" err="1">
                <a:hlinkClick r:id="rId3"/>
              </a:rPr>
              <a:t>commandline</a:t>
            </a:r>
            <a:r>
              <a:rPr lang="en-US" dirty="0">
                <a:hlinkClick r:id="rId3"/>
              </a:rPr>
              <a:t>/stop/#options</a:t>
            </a:r>
            <a:endParaRPr lang="en-US" dirty="0"/>
          </a:p>
          <a:p>
            <a:endParaRPr lang="en-US" dirty="0"/>
          </a:p>
          <a:p>
            <a:r>
              <a:rPr lang="en-US" dirty="0"/>
              <a:t>The main process inside the container will receive </a:t>
            </a:r>
            <a:r>
              <a:rPr lang="en-US" b="1" dirty="0" err="1">
                <a:solidFill>
                  <a:srgbClr val="FF0000"/>
                </a:solidFill>
              </a:rPr>
              <a:t>SIGTERM</a:t>
            </a:r>
            <a:r>
              <a:rPr lang="en-US" dirty="0"/>
              <a:t>, and after a grace period, </a:t>
            </a:r>
            <a:r>
              <a:rPr lang="en-US" b="1" dirty="0" err="1">
                <a:solidFill>
                  <a:srgbClr val="FF0000"/>
                </a:solidFill>
              </a:rPr>
              <a:t>SIGKILL</a:t>
            </a:r>
            <a:r>
              <a:rPr lang="en-US" dirty="0"/>
              <a:t>.</a:t>
            </a:r>
          </a:p>
          <a:p>
            <a:endParaRPr lang="en-US" dirty="0"/>
          </a:p>
          <a:p>
            <a:r>
              <a:rPr lang="en-US" dirty="0"/>
              <a:t>--time,-t 	20 	Seconds to wait for stop before killing it</a:t>
            </a:r>
          </a:p>
          <a:p>
            <a:endParaRPr lang="en-US" dirty="0"/>
          </a:p>
          <a:p>
            <a:r>
              <a:rPr lang="en-US" b="1" dirty="0" err="1">
                <a:solidFill>
                  <a:srgbClr val="FF0000"/>
                </a:solidFill>
              </a:rPr>
              <a:t>SIGTERM</a:t>
            </a:r>
            <a:r>
              <a:rPr lang="en-US" dirty="0"/>
              <a:t>: SIG (SIGNAL) TERM (Termination) : Its behavior is to terminate the process. The </a:t>
            </a:r>
            <a:r>
              <a:rPr lang="en-US" b="1" dirty="0" err="1">
                <a:solidFill>
                  <a:srgbClr val="FF0000"/>
                </a:solidFill>
              </a:rPr>
              <a:t>SIGTERM</a:t>
            </a:r>
            <a:r>
              <a:rPr lang="en-US" dirty="0"/>
              <a:t> gracefully kills the process whereas </a:t>
            </a:r>
            <a:r>
              <a:rPr lang="en-US" b="1" dirty="0" err="1">
                <a:solidFill>
                  <a:srgbClr val="FF0000"/>
                </a:solidFill>
              </a:rPr>
              <a:t>SIGKILL</a:t>
            </a:r>
            <a:r>
              <a:rPr lang="en-US" dirty="0"/>
              <a:t> kills the process immediately.</a:t>
            </a:r>
          </a:p>
          <a:p>
            <a:endParaRPr lang="en-US" altLang="en-US" sz="1800" dirty="0">
              <a:latin typeface="Abadi" panose="020B0604020104020204" pitchFamily="34" charset="0"/>
            </a:endParaRPr>
          </a:p>
          <a:p>
            <a:endParaRPr lang="en-US" altLang="en-US" dirty="0">
              <a:latin typeface="Abadi" panose="020B0604020104020204" pitchFamily="34" charset="0"/>
            </a:endParaRPr>
          </a:p>
          <a:p>
            <a:r>
              <a:rPr lang="en-US" altLang="en-US" sz="1800" dirty="0">
                <a:latin typeface="Abadi" panose="020B0604020104020204" pitchFamily="34" charset="0"/>
              </a:rPr>
              <a:t>However, with Stop option, it </a:t>
            </a:r>
            <a:r>
              <a:rPr lang="en-US" sz="1800" b="1" dirty="0">
                <a:solidFill>
                  <a:srgbClr val="FF0000"/>
                </a:solidFill>
                <a:latin typeface="Abadi" panose="020B0604020104020204" pitchFamily="34" charset="0"/>
              </a:rPr>
              <a:t>releases the memory used</a:t>
            </a:r>
            <a:r>
              <a:rPr lang="en-US" sz="1800" dirty="0">
                <a:latin typeface="Abadi" panose="020B0604020104020204" pitchFamily="34" charset="0"/>
              </a:rPr>
              <a:t>, once container is stopped.</a:t>
            </a:r>
          </a:p>
          <a:p>
            <a:endParaRPr lang="en-US" altLang="en-US" dirty="0">
              <a:latin typeface="Abadi" panose="020B0604020104020204" pitchFamily="34" charset="0"/>
            </a:endParaRPr>
          </a:p>
          <a:p>
            <a:endParaRPr lang="en-US" altLang="en-US" sz="1800" dirty="0">
              <a:latin typeface="Abadi" panose="020B0604020104020204" pitchFamily="34" charset="0"/>
            </a:endParaRPr>
          </a:p>
          <a:p>
            <a:endParaRPr lang="en-US" altLang="en-US" dirty="0">
              <a:latin typeface="Abadi" panose="020B0604020104020204" pitchFamily="34" charset="0"/>
            </a:endParaRPr>
          </a:p>
          <a:p>
            <a:r>
              <a:rPr lang="en-US" altLang="en-US" sz="1800" dirty="0">
                <a:latin typeface="Abadi" panose="020B0604020104020204" pitchFamily="34" charset="0"/>
              </a:rPr>
              <a:t>Use case would be to stop the container if no use. </a:t>
            </a:r>
            <a:r>
              <a:rPr lang="en-US" altLang="en-US" sz="1800" dirty="0">
                <a:latin typeface="Abadi" panose="020B0604020104020204" pitchFamily="34" charset="0"/>
                <a:sym typeface="Wingdings" panose="05000000000000000000" pitchFamily="2" charset="2"/>
              </a:rPr>
              <a:t> </a:t>
            </a:r>
            <a:endParaRPr lang="en-US" altLang="en-US" sz="1800" dirty="0">
              <a:latin typeface="Abadi" panose="020B0604020104020204" pitchFamily="34" charset="0"/>
            </a:endParaRPr>
          </a:p>
          <a:p>
            <a:endParaRPr lang="en-US" dirty="0"/>
          </a:p>
          <a:p>
            <a:endParaRPr lang="en-US" dirty="0"/>
          </a:p>
        </p:txBody>
      </p:sp>
    </p:spTree>
    <p:extLst>
      <p:ext uri="{BB962C8B-B14F-4D97-AF65-F5344CB8AC3E}">
        <p14:creationId xmlns:p14="http://schemas.microsoft.com/office/powerpoint/2010/main" val="142053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500"/>
                                        <p:tgtEl>
                                          <p:spTgt spid="4">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left)">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wipe(right)">
                                      <p:cBhvr>
                                        <p:cTn id="28" dur="500"/>
                                        <p:tgtEl>
                                          <p:spTgt spid="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down)">
                                      <p:cBhvr>
                                        <p:cTn id="33" dur="500"/>
                                        <p:tgtEl>
                                          <p:spTgt spid="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ipe(down)">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wipe(left)">
                                      <p:cBhvr>
                                        <p:cTn id="43" dur="500"/>
                                        <p:tgtEl>
                                          <p:spTgt spid="4">
                                            <p:txEl>
                                              <p:pRg st="7" end="7"/>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wipe(left)">
                                      <p:cBhvr>
                                        <p:cTn id="46" dur="500"/>
                                        <p:tgtEl>
                                          <p:spTgt spid="4">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Effect transition="in" filter="wipe(right)">
                                      <p:cBhvr>
                                        <p:cTn id="51" dur="500"/>
                                        <p:tgtEl>
                                          <p:spTgt spid="6">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wipe(left)">
                                      <p:cBhvr>
                                        <p:cTn id="56" dur="500"/>
                                        <p:tgtEl>
                                          <p:spTgt spid="4">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Effect transition="in" filter="wipe(left)">
                                      <p:cBhvr>
                                        <p:cTn id="61" dur="500"/>
                                        <p:tgtEl>
                                          <p:spTgt spid="4">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6">
                                            <p:txEl>
                                              <p:pRg st="13" end="13"/>
                                            </p:txEl>
                                          </p:spTgt>
                                        </p:tgtEl>
                                        <p:attrNameLst>
                                          <p:attrName>style.visibility</p:attrName>
                                        </p:attrNameLst>
                                      </p:cBhvr>
                                      <p:to>
                                        <p:strVal val="visible"/>
                                      </p:to>
                                    </p:set>
                                    <p:animEffect transition="in" filter="wipe(right)">
                                      <p:cBhvr>
                                        <p:cTn id="66"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C7118-AD4C-475C-BFD9-CD959BAFA6C9}"/>
              </a:ext>
            </a:extLst>
          </p:cNvPr>
          <p:cNvSpPr>
            <a:spLocks noGrp="1"/>
          </p:cNvSpPr>
          <p:nvPr>
            <p:ph idx="1"/>
          </p:nvPr>
        </p:nvSpPr>
        <p:spPr>
          <a:xfrm>
            <a:off x="0" y="0"/>
            <a:ext cx="12192000" cy="6858000"/>
          </a:xfrm>
        </p:spPr>
        <p:txBody>
          <a:bodyPr/>
          <a:lstStyle/>
          <a:p>
            <a:endParaRPr lang="en-US" dirty="0"/>
          </a:p>
        </p:txBody>
      </p:sp>
    </p:spTree>
    <p:extLst>
      <p:ext uri="{BB962C8B-B14F-4D97-AF65-F5344CB8AC3E}">
        <p14:creationId xmlns:p14="http://schemas.microsoft.com/office/powerpoint/2010/main" val="347255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2D4D1-14ED-4997-836C-6C9E07BBF980}"/>
              </a:ext>
            </a:extLst>
          </p:cNvPr>
          <p:cNvSpPr>
            <a:spLocks noGrp="1"/>
          </p:cNvSpPr>
          <p:nvPr>
            <p:ph idx="1"/>
          </p:nvPr>
        </p:nvSpPr>
        <p:spPr>
          <a:xfrm>
            <a:off x="0" y="0"/>
            <a:ext cx="12192000" cy="6858000"/>
          </a:xfrm>
        </p:spPr>
        <p:txBody>
          <a:bodyPr/>
          <a:lstStyle/>
          <a:p>
            <a:pPr marL="0" indent="0">
              <a:buNone/>
            </a:pPr>
            <a:r>
              <a:rPr lang="en-US" dirty="0"/>
              <a:t>                                </a:t>
            </a:r>
            <a:r>
              <a:rPr lang="en-US" dirty="0">
                <a:highlight>
                  <a:srgbClr val="FFFF00"/>
                </a:highlight>
              </a:rPr>
              <a:t>How to stop and Start the Container?</a:t>
            </a:r>
            <a:endParaRPr lang="en-US" sz="2800" dirty="0">
              <a:highlight>
                <a:srgbClr val="FFFF00"/>
              </a:highlight>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solidFill>
                  <a:srgbClr val="00B050"/>
                </a:solidFill>
              </a:rPr>
              <a:t>start</a:t>
            </a:r>
            <a:r>
              <a:rPr lang="en-US" dirty="0"/>
              <a:t>            Start one or more stopped containers</a:t>
            </a:r>
            <a:endParaRPr lang="en-US" dirty="0">
              <a:latin typeface="Courier New" panose="02070309020205020404" pitchFamily="49" charset="0"/>
              <a:cs typeface="Courier New" panose="02070309020205020404" pitchFamily="49" charset="0"/>
            </a:endParaRPr>
          </a:p>
          <a:p>
            <a:pPr marL="0" indent="0">
              <a:buNone/>
            </a:pPr>
            <a:r>
              <a:rPr lang="en-US" dirty="0">
                <a:solidFill>
                  <a:srgbClr val="C00000"/>
                </a:solidFill>
              </a:rPr>
              <a:t>stop</a:t>
            </a:r>
            <a:r>
              <a:rPr lang="en-US" dirty="0"/>
              <a:t>            Stop one or more running containers</a:t>
            </a:r>
            <a:endParaRPr lang="en-US" dirty="0">
              <a:latin typeface="Courier New" panose="02070309020205020404" pitchFamily="49" charset="0"/>
              <a:cs typeface="Courier New" panose="02070309020205020404" pitchFamily="49" charset="0"/>
            </a:endParaRPr>
          </a:p>
          <a:p>
            <a:pPr marL="0" indent="0">
              <a:buNone/>
            </a:pPr>
            <a:r>
              <a:rPr lang="en-US" dirty="0">
                <a:solidFill>
                  <a:srgbClr val="00B050"/>
                </a:solidFill>
              </a:rPr>
              <a:t>pause</a:t>
            </a:r>
            <a:r>
              <a:rPr lang="en-US" dirty="0"/>
              <a:t>         Pause all processes within one or more containers</a:t>
            </a:r>
            <a:endParaRPr lang="en-US" dirty="0">
              <a:latin typeface="Courier New" panose="02070309020205020404" pitchFamily="49" charset="0"/>
              <a:cs typeface="Courier New" panose="02070309020205020404" pitchFamily="49" charset="0"/>
            </a:endParaRPr>
          </a:p>
          <a:p>
            <a:pPr marL="0" indent="0">
              <a:buNone/>
            </a:pPr>
            <a:r>
              <a:rPr lang="en-US" dirty="0" err="1">
                <a:solidFill>
                  <a:srgbClr val="C00000"/>
                </a:solidFill>
              </a:rPr>
              <a:t>unpause</a:t>
            </a:r>
            <a:r>
              <a:rPr lang="en-US" dirty="0"/>
              <a:t>     </a:t>
            </a:r>
            <a:r>
              <a:rPr lang="en-US" dirty="0" err="1"/>
              <a:t>Unpause</a:t>
            </a:r>
            <a:r>
              <a:rPr lang="en-US" dirty="0"/>
              <a:t> all processes within one or more containers</a:t>
            </a:r>
          </a:p>
          <a:p>
            <a:pPr marL="0" indent="0">
              <a:buNone/>
            </a:pPr>
            <a:endParaRPr lang="en-US" dirty="0"/>
          </a:p>
          <a:p>
            <a:pPr marL="0" indent="0">
              <a:buNone/>
            </a:pPr>
            <a:endParaRPr lang="en-US" dirty="0"/>
          </a:p>
          <a:p>
            <a:pPr marL="0" indent="0">
              <a:buNone/>
            </a:pPr>
            <a:r>
              <a:rPr lang="en-US" dirty="0"/>
              <a:t>docker container </a:t>
            </a:r>
            <a:r>
              <a:rPr lang="en-US" dirty="0">
                <a:solidFill>
                  <a:srgbClr val="00B050"/>
                </a:solidFill>
              </a:rPr>
              <a:t>start</a:t>
            </a:r>
            <a:r>
              <a:rPr lang="en-US" dirty="0"/>
              <a:t> </a:t>
            </a:r>
            <a:r>
              <a:rPr lang="en-US" dirty="0" err="1"/>
              <a:t>containerID</a:t>
            </a:r>
            <a:r>
              <a:rPr lang="en-US" dirty="0"/>
              <a:t>/container-name</a:t>
            </a:r>
          </a:p>
          <a:p>
            <a:pPr marL="0" indent="0">
              <a:buNone/>
            </a:pPr>
            <a:r>
              <a:rPr lang="en-US" dirty="0"/>
              <a:t>docker container </a:t>
            </a:r>
            <a:r>
              <a:rPr lang="en-US" dirty="0">
                <a:solidFill>
                  <a:srgbClr val="C00000"/>
                </a:solidFill>
              </a:rPr>
              <a:t>stop</a:t>
            </a:r>
            <a:r>
              <a:rPr lang="en-US" dirty="0"/>
              <a:t> </a:t>
            </a:r>
            <a:r>
              <a:rPr lang="en-US" dirty="0" err="1"/>
              <a:t>containerID</a:t>
            </a:r>
            <a:r>
              <a:rPr lang="en-US" dirty="0"/>
              <a:t>/container-name</a:t>
            </a:r>
          </a:p>
          <a:p>
            <a:pPr marL="0" indent="0">
              <a:buNone/>
            </a:pPr>
            <a:endParaRPr lang="en-US" dirty="0"/>
          </a:p>
          <a:p>
            <a:pPr marL="0" indent="0">
              <a:buNone/>
            </a:pPr>
            <a:r>
              <a:rPr lang="en-US" dirty="0"/>
              <a:t>docker container </a:t>
            </a:r>
            <a:r>
              <a:rPr lang="en-US" dirty="0">
                <a:solidFill>
                  <a:srgbClr val="00B050"/>
                </a:solidFill>
              </a:rPr>
              <a:t>pause</a:t>
            </a:r>
            <a:r>
              <a:rPr lang="en-US" dirty="0"/>
              <a:t> </a:t>
            </a:r>
            <a:r>
              <a:rPr lang="en-US" dirty="0" err="1"/>
              <a:t>containerID</a:t>
            </a:r>
            <a:r>
              <a:rPr lang="en-US" dirty="0"/>
              <a:t>/container-name</a:t>
            </a:r>
          </a:p>
          <a:p>
            <a:pPr marL="0" indent="0">
              <a:buNone/>
            </a:pPr>
            <a:r>
              <a:rPr lang="en-US" dirty="0"/>
              <a:t>docker container </a:t>
            </a:r>
            <a:r>
              <a:rPr lang="en-US" dirty="0" err="1">
                <a:solidFill>
                  <a:srgbClr val="C00000"/>
                </a:solidFill>
              </a:rPr>
              <a:t>unpause</a:t>
            </a:r>
            <a:r>
              <a:rPr lang="en-US" dirty="0"/>
              <a:t> </a:t>
            </a:r>
            <a:r>
              <a:rPr lang="en-US" dirty="0" err="1"/>
              <a:t>containerID</a:t>
            </a:r>
            <a:r>
              <a:rPr lang="en-US" dirty="0"/>
              <a:t>/container-name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607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D76983-3205-4F68-98C7-86E2D812DC2B}"/>
              </a:ext>
            </a:extLst>
          </p:cNvPr>
          <p:cNvSpPr>
            <a:spLocks noGrp="1"/>
          </p:cNvSpPr>
          <p:nvPr>
            <p:ph type="title"/>
          </p:nvPr>
        </p:nvSpPr>
        <p:spPr>
          <a:xfrm>
            <a:off x="0" y="1"/>
            <a:ext cx="11353800" cy="1041620"/>
          </a:xfrm>
        </p:spPr>
        <p:txBody>
          <a:bodyPr/>
          <a:lstStyle/>
          <a:p>
            <a:r>
              <a:rPr lang="en-US" dirty="0"/>
              <a:t>                                       Agenda</a:t>
            </a:r>
          </a:p>
        </p:txBody>
      </p:sp>
      <p:sp>
        <p:nvSpPr>
          <p:cNvPr id="6" name="TextBox 5">
            <a:extLst>
              <a:ext uri="{FF2B5EF4-FFF2-40B4-BE49-F238E27FC236}">
                <a16:creationId xmlns:a16="http://schemas.microsoft.com/office/drawing/2014/main" id="{46698373-963A-49AE-A875-6D8B45580B46}"/>
              </a:ext>
            </a:extLst>
          </p:cNvPr>
          <p:cNvSpPr txBox="1"/>
          <p:nvPr/>
        </p:nvSpPr>
        <p:spPr>
          <a:xfrm>
            <a:off x="103367" y="1113183"/>
            <a:ext cx="12192000" cy="5632311"/>
          </a:xfrm>
          <a:prstGeom prst="rect">
            <a:avLst/>
          </a:prstGeom>
          <a:noFill/>
        </p:spPr>
        <p:txBody>
          <a:bodyPr wrap="square">
            <a:spAutoFit/>
          </a:bodyPr>
          <a:lstStyle/>
          <a:p>
            <a:r>
              <a:rPr lang="en-US" sz="3600" dirty="0"/>
              <a:t>Difference between Management Modules and Command.</a:t>
            </a:r>
          </a:p>
          <a:p>
            <a:r>
              <a:rPr lang="en-US" sz="3600" dirty="0"/>
              <a:t>How to create Container?</a:t>
            </a:r>
          </a:p>
          <a:p>
            <a:r>
              <a:rPr lang="en-US" sz="3600" dirty="0"/>
              <a:t>Difference between Create and RUN command.</a:t>
            </a:r>
          </a:p>
          <a:p>
            <a:r>
              <a:rPr lang="en-US" sz="3600" dirty="0"/>
              <a:t>When we use background and foreground option with Run command.</a:t>
            </a:r>
          </a:p>
          <a:p>
            <a:r>
              <a:rPr lang="en-US" sz="3600" dirty="0"/>
              <a:t>In the Lab section, we will learn how to create container. </a:t>
            </a:r>
          </a:p>
          <a:p>
            <a:r>
              <a:rPr lang="en-US" sz="3600" dirty="0"/>
              <a:t>Create, Start and attach the container.</a:t>
            </a:r>
          </a:p>
          <a:p>
            <a:r>
              <a:rPr lang="en-US" sz="3600" dirty="0"/>
              <a:t>Image pull for different version. </a:t>
            </a:r>
          </a:p>
          <a:p>
            <a:r>
              <a:rPr lang="en-US" sz="3600" dirty="0"/>
              <a:t>How to list the running and shutdown containers?</a:t>
            </a:r>
          </a:p>
          <a:p>
            <a:r>
              <a:rPr lang="en-US" sz="3600" dirty="0"/>
              <a:t>How to delete the container?</a:t>
            </a:r>
          </a:p>
        </p:txBody>
      </p:sp>
    </p:spTree>
    <p:extLst>
      <p:ext uri="{BB962C8B-B14F-4D97-AF65-F5344CB8AC3E}">
        <p14:creationId xmlns:p14="http://schemas.microsoft.com/office/powerpoint/2010/main" val="25655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wipe(left)">
                                      <p:cBhvr>
                                        <p:cTn id="24" dur="5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wipe(left)">
                                      <p:cBhvr>
                                        <p:cTn id="29" dur="500"/>
                                        <p:tgtEl>
                                          <p:spTgt spid="6">
                                            <p:txEl>
                                              <p:pRg st="4" end="4"/>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2E854-E96E-45C1-BB4E-9BE3799F33D9}"/>
              </a:ext>
            </a:extLst>
          </p:cNvPr>
          <p:cNvSpPr>
            <a:spLocks noGrp="1"/>
          </p:cNvSpPr>
          <p:nvPr>
            <p:ph type="title"/>
          </p:nvPr>
        </p:nvSpPr>
        <p:spPr>
          <a:xfrm>
            <a:off x="838200" y="365126"/>
            <a:ext cx="10373139" cy="1097914"/>
          </a:xfrm>
        </p:spPr>
        <p:txBody>
          <a:bodyPr>
            <a:normAutofit/>
          </a:bodyPr>
          <a:lstStyle/>
          <a:p>
            <a:r>
              <a:rPr lang="en-US" dirty="0"/>
              <a:t>Command Line</a:t>
            </a:r>
          </a:p>
        </p:txBody>
      </p:sp>
      <p:sp>
        <p:nvSpPr>
          <p:cNvPr id="5" name="Content Placeholder 4">
            <a:extLst>
              <a:ext uri="{FF2B5EF4-FFF2-40B4-BE49-F238E27FC236}">
                <a16:creationId xmlns:a16="http://schemas.microsoft.com/office/drawing/2014/main" id="{D153DBA7-6EF9-4549-A3C4-6EA8FACC6031}"/>
              </a:ext>
            </a:extLst>
          </p:cNvPr>
          <p:cNvSpPr>
            <a:spLocks noGrp="1"/>
          </p:cNvSpPr>
          <p:nvPr>
            <p:ph idx="1"/>
          </p:nvPr>
        </p:nvSpPr>
        <p:spPr/>
        <p:txBody>
          <a:bodyPr/>
          <a:lstStyle/>
          <a:p>
            <a:endParaRPr lang="en-US" dirty="0"/>
          </a:p>
        </p:txBody>
      </p:sp>
      <p:sp>
        <p:nvSpPr>
          <p:cNvPr id="6" name="Rectangle 5">
            <a:extLst>
              <a:ext uri="{FF2B5EF4-FFF2-40B4-BE49-F238E27FC236}">
                <a16:creationId xmlns:a16="http://schemas.microsoft.com/office/drawing/2014/main" id="{74A7D5E4-7D21-41AD-95A4-3A007FB31481}"/>
              </a:ext>
            </a:extLst>
          </p:cNvPr>
          <p:cNvSpPr/>
          <p:nvPr/>
        </p:nvSpPr>
        <p:spPr>
          <a:xfrm>
            <a:off x="1351722" y="2934031"/>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7" name="Rectangle 6">
            <a:extLst>
              <a:ext uri="{FF2B5EF4-FFF2-40B4-BE49-F238E27FC236}">
                <a16:creationId xmlns:a16="http://schemas.microsoft.com/office/drawing/2014/main" id="{B90151EE-2456-4078-95E2-DA88A866857D}"/>
              </a:ext>
            </a:extLst>
          </p:cNvPr>
          <p:cNvSpPr/>
          <p:nvPr/>
        </p:nvSpPr>
        <p:spPr>
          <a:xfrm>
            <a:off x="3221604" y="2934031"/>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a:t>
            </a:r>
          </a:p>
        </p:txBody>
      </p:sp>
    </p:spTree>
    <p:extLst>
      <p:ext uri="{BB962C8B-B14F-4D97-AF65-F5344CB8AC3E}">
        <p14:creationId xmlns:p14="http://schemas.microsoft.com/office/powerpoint/2010/main" val="366872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86481C-4F43-4D69-810A-863F963DD8A5}"/>
              </a:ext>
            </a:extLst>
          </p:cNvPr>
          <p:cNvSpPr/>
          <p:nvPr/>
        </p:nvSpPr>
        <p:spPr>
          <a:xfrm>
            <a:off x="0" y="985962"/>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 name="Rectangle 4">
            <a:extLst>
              <a:ext uri="{FF2B5EF4-FFF2-40B4-BE49-F238E27FC236}">
                <a16:creationId xmlns:a16="http://schemas.microsoft.com/office/drawing/2014/main" id="{46C74532-D38A-4B90-9454-D32A26A654CF}"/>
              </a:ext>
            </a:extLst>
          </p:cNvPr>
          <p:cNvSpPr/>
          <p:nvPr/>
        </p:nvSpPr>
        <p:spPr>
          <a:xfrm>
            <a:off x="2124323" y="326004"/>
            <a:ext cx="1517374" cy="6599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Management Command</a:t>
            </a:r>
          </a:p>
        </p:txBody>
      </p:sp>
      <p:sp>
        <p:nvSpPr>
          <p:cNvPr id="6" name="Rectangle 5">
            <a:extLst>
              <a:ext uri="{FF2B5EF4-FFF2-40B4-BE49-F238E27FC236}">
                <a16:creationId xmlns:a16="http://schemas.microsoft.com/office/drawing/2014/main" id="{300F2F55-4F66-403C-BF96-48DDF8419873}"/>
              </a:ext>
            </a:extLst>
          </p:cNvPr>
          <p:cNvSpPr/>
          <p:nvPr/>
        </p:nvSpPr>
        <p:spPr>
          <a:xfrm>
            <a:off x="2124322" y="1645920"/>
            <a:ext cx="1517373" cy="6599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Command</a:t>
            </a:r>
          </a:p>
        </p:txBody>
      </p:sp>
      <p:sp>
        <p:nvSpPr>
          <p:cNvPr id="7" name="Arrow: Bent 6">
            <a:extLst>
              <a:ext uri="{FF2B5EF4-FFF2-40B4-BE49-F238E27FC236}">
                <a16:creationId xmlns:a16="http://schemas.microsoft.com/office/drawing/2014/main" id="{4E99E6F2-F696-4B1C-9A13-7E3893403A91}"/>
              </a:ext>
            </a:extLst>
          </p:cNvPr>
          <p:cNvSpPr/>
          <p:nvPr/>
        </p:nvSpPr>
        <p:spPr>
          <a:xfrm>
            <a:off x="564543" y="453224"/>
            <a:ext cx="1559779" cy="532738"/>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Arrow: Bent 8">
            <a:extLst>
              <a:ext uri="{FF2B5EF4-FFF2-40B4-BE49-F238E27FC236}">
                <a16:creationId xmlns:a16="http://schemas.microsoft.com/office/drawing/2014/main" id="{DF326201-611F-4733-B015-E1710C47DB24}"/>
              </a:ext>
            </a:extLst>
          </p:cNvPr>
          <p:cNvSpPr/>
          <p:nvPr/>
        </p:nvSpPr>
        <p:spPr>
          <a:xfrm flipV="1">
            <a:off x="564542" y="1645918"/>
            <a:ext cx="1559779" cy="588397"/>
          </a:xfrm>
          <a:prstGeom prst="bentArrow">
            <a:avLst>
              <a:gd name="adj1" fmla="val 25000"/>
              <a:gd name="adj2" fmla="val 50000"/>
              <a:gd name="adj3" fmla="val 27703"/>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1E64EC9-A122-45EE-A085-3F6C7728CBF1}"/>
              </a:ext>
            </a:extLst>
          </p:cNvPr>
          <p:cNvSpPr/>
          <p:nvPr/>
        </p:nvSpPr>
        <p:spPr>
          <a:xfrm>
            <a:off x="6011185" y="389613"/>
            <a:ext cx="6098651" cy="55659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Management Commands:</a:t>
            </a:r>
          </a:p>
          <a:p>
            <a:r>
              <a:rPr lang="en-US" dirty="0"/>
              <a:t>  app*           Docker App (Docker Inc., </a:t>
            </a:r>
            <a:r>
              <a:rPr lang="en-US" dirty="0" err="1"/>
              <a:t>v0.9.1-beta3</a:t>
            </a:r>
            <a:r>
              <a:rPr lang="en-US" dirty="0"/>
              <a:t>)</a:t>
            </a:r>
          </a:p>
          <a:p>
            <a:r>
              <a:rPr lang="en-US" dirty="0"/>
              <a:t>  builder       Manage builds</a:t>
            </a:r>
          </a:p>
          <a:p>
            <a:r>
              <a:rPr lang="en-US" dirty="0"/>
              <a:t>  </a:t>
            </a:r>
            <a:r>
              <a:rPr lang="en-US" dirty="0" err="1"/>
              <a:t>buildx</a:t>
            </a:r>
            <a:r>
              <a:rPr lang="en-US" dirty="0"/>
              <a:t>*       Build with </a:t>
            </a:r>
            <a:r>
              <a:rPr lang="en-US" dirty="0" err="1"/>
              <a:t>BuildKit</a:t>
            </a:r>
            <a:r>
              <a:rPr lang="en-US" dirty="0"/>
              <a:t> (Docker Inc., </a:t>
            </a:r>
            <a:r>
              <a:rPr lang="en-US" dirty="0" err="1"/>
              <a:t>v0.6.1</a:t>
            </a:r>
            <a:r>
              <a:rPr lang="en-US" dirty="0"/>
              <a:t>-docker)</a:t>
            </a:r>
          </a:p>
          <a:p>
            <a:r>
              <a:rPr lang="en-US" dirty="0"/>
              <a:t>  config         Manage Docker configs</a:t>
            </a:r>
          </a:p>
          <a:p>
            <a:r>
              <a:rPr lang="en-US" dirty="0"/>
              <a:t>  container   Manage containers</a:t>
            </a:r>
          </a:p>
          <a:p>
            <a:r>
              <a:rPr lang="en-US" dirty="0"/>
              <a:t>  context       Manage contexts</a:t>
            </a:r>
          </a:p>
          <a:p>
            <a:r>
              <a:rPr lang="en-US" dirty="0"/>
              <a:t>  image         Manage images</a:t>
            </a:r>
          </a:p>
          <a:p>
            <a:r>
              <a:rPr lang="en-US" dirty="0"/>
              <a:t>  manifest    Manage Docker image manifests and manifest lists</a:t>
            </a:r>
          </a:p>
          <a:p>
            <a:r>
              <a:rPr lang="en-US" dirty="0"/>
              <a:t>  network     Manage networks</a:t>
            </a:r>
          </a:p>
          <a:p>
            <a:r>
              <a:rPr lang="en-US" dirty="0"/>
              <a:t>  node           Manage Swarm nodes</a:t>
            </a:r>
          </a:p>
          <a:p>
            <a:r>
              <a:rPr lang="en-US" dirty="0"/>
              <a:t>  plugin         Manage plugins</a:t>
            </a:r>
          </a:p>
          <a:p>
            <a:r>
              <a:rPr lang="en-US" dirty="0"/>
              <a:t>  scan*          Docker Scan (Docker Inc., </a:t>
            </a:r>
            <a:r>
              <a:rPr lang="en-US" dirty="0" err="1"/>
              <a:t>v0.8.0</a:t>
            </a:r>
            <a:r>
              <a:rPr lang="en-US" dirty="0"/>
              <a:t>)</a:t>
            </a:r>
          </a:p>
          <a:p>
            <a:r>
              <a:rPr lang="en-US" dirty="0"/>
              <a:t>  secret         Manage Docker secrets</a:t>
            </a:r>
          </a:p>
          <a:p>
            <a:r>
              <a:rPr lang="en-US" dirty="0"/>
              <a:t>  service        Manage services</a:t>
            </a:r>
          </a:p>
          <a:p>
            <a:r>
              <a:rPr lang="en-US" dirty="0"/>
              <a:t>  stack           Manage Docker stacks</a:t>
            </a:r>
          </a:p>
          <a:p>
            <a:r>
              <a:rPr lang="en-US" dirty="0"/>
              <a:t>  swarm        Manage Swarm</a:t>
            </a:r>
          </a:p>
          <a:p>
            <a:r>
              <a:rPr lang="en-US" dirty="0"/>
              <a:t>  system        Manage Docker</a:t>
            </a:r>
          </a:p>
          <a:p>
            <a:r>
              <a:rPr lang="en-US" dirty="0"/>
              <a:t>  trust            Manage trust on Docker images</a:t>
            </a:r>
          </a:p>
          <a:p>
            <a:r>
              <a:rPr lang="en-US" dirty="0"/>
              <a:t>  volume       Manage volumes</a:t>
            </a:r>
          </a:p>
        </p:txBody>
      </p:sp>
      <p:sp>
        <p:nvSpPr>
          <p:cNvPr id="11" name="Arrow: Right 10">
            <a:extLst>
              <a:ext uri="{FF2B5EF4-FFF2-40B4-BE49-F238E27FC236}">
                <a16:creationId xmlns:a16="http://schemas.microsoft.com/office/drawing/2014/main" id="{599CF93E-8B5D-4B4F-832F-70C34B183A31}"/>
              </a:ext>
            </a:extLst>
          </p:cNvPr>
          <p:cNvSpPr/>
          <p:nvPr/>
        </p:nvSpPr>
        <p:spPr>
          <a:xfrm>
            <a:off x="3641697" y="532737"/>
            <a:ext cx="2369488" cy="34190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E9D3B75-4D18-410B-891B-BA588252F729}"/>
              </a:ext>
            </a:extLst>
          </p:cNvPr>
          <p:cNvSpPr/>
          <p:nvPr/>
        </p:nvSpPr>
        <p:spPr>
          <a:xfrm>
            <a:off x="2124321" y="2305878"/>
            <a:ext cx="372389" cy="65995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76BDC9-144E-4C27-804D-271A08380467}"/>
              </a:ext>
            </a:extLst>
          </p:cNvPr>
          <p:cNvSpPr/>
          <p:nvPr/>
        </p:nvSpPr>
        <p:spPr>
          <a:xfrm>
            <a:off x="0" y="2965836"/>
            <a:ext cx="5724939" cy="40392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200" dirty="0"/>
              <a:t>Commands:</a:t>
            </a:r>
          </a:p>
          <a:p>
            <a:r>
              <a:rPr lang="en-US" sz="1200" dirty="0"/>
              <a:t>  attach      Attach local standard input, output, and error streams to a running container</a:t>
            </a:r>
          </a:p>
          <a:p>
            <a:r>
              <a:rPr lang="en-US" sz="1200" dirty="0"/>
              <a:t>  build        Build an image from a Dockerfile</a:t>
            </a:r>
          </a:p>
          <a:p>
            <a:r>
              <a:rPr lang="en-US" sz="1200" dirty="0"/>
              <a:t>  commit   Create a new image from a container's changes</a:t>
            </a:r>
          </a:p>
          <a:p>
            <a:r>
              <a:rPr lang="en-US" sz="1200" dirty="0"/>
              <a:t>  cp            Copy files/folders between a container and the local filesystem</a:t>
            </a:r>
          </a:p>
          <a:p>
            <a:r>
              <a:rPr lang="en-US" sz="1200" dirty="0"/>
              <a:t>  create     Create a new container</a:t>
            </a:r>
          </a:p>
          <a:p>
            <a:r>
              <a:rPr lang="en-US" sz="1200" dirty="0"/>
              <a:t>  diff          Inspect changes to files or directories on a container's filesystem</a:t>
            </a:r>
          </a:p>
          <a:p>
            <a:r>
              <a:rPr lang="en-US" sz="1200" dirty="0"/>
              <a:t>  events    Get real time events from the server</a:t>
            </a:r>
          </a:p>
          <a:p>
            <a:r>
              <a:rPr lang="en-US" sz="1200" dirty="0"/>
              <a:t>  exec        Run a command in a running container</a:t>
            </a:r>
          </a:p>
          <a:p>
            <a:r>
              <a:rPr lang="en-US" sz="1200" dirty="0"/>
              <a:t>  export    Export a container's filesystem as a tar archive</a:t>
            </a:r>
          </a:p>
          <a:p>
            <a:r>
              <a:rPr lang="en-US" sz="1200" dirty="0"/>
              <a:t>  history      Show the history of an image</a:t>
            </a:r>
          </a:p>
          <a:p>
            <a:r>
              <a:rPr lang="en-US" sz="1200" dirty="0"/>
              <a:t>  images      List images</a:t>
            </a:r>
          </a:p>
          <a:p>
            <a:r>
              <a:rPr lang="en-US" sz="1200" dirty="0"/>
              <a:t>  import      Import the contents from a </a:t>
            </a:r>
            <a:r>
              <a:rPr lang="en-US" sz="1200" dirty="0" err="1"/>
              <a:t>tarball</a:t>
            </a:r>
            <a:r>
              <a:rPr lang="en-US" sz="1200" dirty="0"/>
              <a:t> to create a filesystem image</a:t>
            </a:r>
          </a:p>
          <a:p>
            <a:r>
              <a:rPr lang="en-US" sz="1200" dirty="0"/>
              <a:t>  info           Display system-wide information</a:t>
            </a:r>
          </a:p>
          <a:p>
            <a:r>
              <a:rPr lang="en-US" sz="1200" dirty="0"/>
              <a:t>  inspect     Return low-level information on Docker objects</a:t>
            </a:r>
          </a:p>
          <a:p>
            <a:r>
              <a:rPr lang="en-US" sz="1200" dirty="0"/>
              <a:t>  kill             Kill one or more running containers</a:t>
            </a:r>
          </a:p>
          <a:p>
            <a:r>
              <a:rPr lang="en-US" sz="1200" dirty="0"/>
              <a:t>  load          Load an image from a tar archive or STDIN</a:t>
            </a:r>
          </a:p>
          <a:p>
            <a:r>
              <a:rPr lang="en-US" sz="1200" dirty="0"/>
              <a:t>  login         Log in to a Docker registry</a:t>
            </a:r>
          </a:p>
          <a:p>
            <a:r>
              <a:rPr lang="en-US" sz="1200" dirty="0"/>
              <a:t>  logout      Log out from a Docker registry</a:t>
            </a:r>
          </a:p>
          <a:p>
            <a:r>
              <a:rPr lang="en-US" sz="1200" dirty="0"/>
              <a:t>  logs          Fetch the logs of a container</a:t>
            </a:r>
          </a:p>
          <a:p>
            <a:r>
              <a:rPr lang="en-US" sz="1200" dirty="0"/>
              <a:t>  </a:t>
            </a:r>
          </a:p>
        </p:txBody>
      </p:sp>
    </p:spTree>
    <p:extLst>
      <p:ext uri="{BB962C8B-B14F-4D97-AF65-F5344CB8AC3E}">
        <p14:creationId xmlns:p14="http://schemas.microsoft.com/office/powerpoint/2010/main" val="395141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86481C-4F43-4D69-810A-863F963DD8A5}"/>
              </a:ext>
            </a:extLst>
          </p:cNvPr>
          <p:cNvSpPr/>
          <p:nvPr/>
        </p:nvSpPr>
        <p:spPr>
          <a:xfrm>
            <a:off x="0" y="985962"/>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 name="Rectangle 4">
            <a:extLst>
              <a:ext uri="{FF2B5EF4-FFF2-40B4-BE49-F238E27FC236}">
                <a16:creationId xmlns:a16="http://schemas.microsoft.com/office/drawing/2014/main" id="{46C74532-D38A-4B90-9454-D32A26A654CF}"/>
              </a:ext>
            </a:extLst>
          </p:cNvPr>
          <p:cNvSpPr/>
          <p:nvPr/>
        </p:nvSpPr>
        <p:spPr>
          <a:xfrm>
            <a:off x="2124323" y="326004"/>
            <a:ext cx="1517374" cy="6599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Management Command</a:t>
            </a:r>
          </a:p>
        </p:txBody>
      </p:sp>
      <p:sp>
        <p:nvSpPr>
          <p:cNvPr id="7" name="Arrow: Bent 6">
            <a:extLst>
              <a:ext uri="{FF2B5EF4-FFF2-40B4-BE49-F238E27FC236}">
                <a16:creationId xmlns:a16="http://schemas.microsoft.com/office/drawing/2014/main" id="{4E99E6F2-F696-4B1C-9A13-7E3893403A91}"/>
              </a:ext>
            </a:extLst>
          </p:cNvPr>
          <p:cNvSpPr/>
          <p:nvPr/>
        </p:nvSpPr>
        <p:spPr>
          <a:xfrm>
            <a:off x="564543" y="453224"/>
            <a:ext cx="1559779" cy="532738"/>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1E64EC9-A122-45EE-A085-3F6C7728CBF1}"/>
              </a:ext>
            </a:extLst>
          </p:cNvPr>
          <p:cNvSpPr/>
          <p:nvPr/>
        </p:nvSpPr>
        <p:spPr>
          <a:xfrm>
            <a:off x="6011185" y="389613"/>
            <a:ext cx="6098651" cy="55659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Management Commands:</a:t>
            </a:r>
          </a:p>
          <a:p>
            <a:r>
              <a:rPr lang="en-US" dirty="0"/>
              <a:t>  app*           Docker App (Docker Inc., </a:t>
            </a:r>
            <a:r>
              <a:rPr lang="en-US" dirty="0" err="1"/>
              <a:t>v0.9.1-beta3</a:t>
            </a:r>
            <a:r>
              <a:rPr lang="en-US" dirty="0"/>
              <a:t>)</a:t>
            </a:r>
          </a:p>
          <a:p>
            <a:r>
              <a:rPr lang="en-US" dirty="0"/>
              <a:t>  builder       Manage builds</a:t>
            </a:r>
          </a:p>
          <a:p>
            <a:r>
              <a:rPr lang="en-US" dirty="0"/>
              <a:t>  </a:t>
            </a:r>
            <a:r>
              <a:rPr lang="en-US" dirty="0" err="1"/>
              <a:t>buildx</a:t>
            </a:r>
            <a:r>
              <a:rPr lang="en-US" dirty="0"/>
              <a:t>*       Build with </a:t>
            </a:r>
            <a:r>
              <a:rPr lang="en-US" dirty="0" err="1"/>
              <a:t>BuildKit</a:t>
            </a:r>
            <a:r>
              <a:rPr lang="en-US" dirty="0"/>
              <a:t> (Docker Inc., </a:t>
            </a:r>
            <a:r>
              <a:rPr lang="en-US" dirty="0" err="1"/>
              <a:t>v0.6.1</a:t>
            </a:r>
            <a:r>
              <a:rPr lang="en-US" dirty="0"/>
              <a:t>-docker)</a:t>
            </a:r>
          </a:p>
          <a:p>
            <a:r>
              <a:rPr lang="en-US" dirty="0"/>
              <a:t>  config         Manage Docker configs</a:t>
            </a:r>
          </a:p>
          <a:p>
            <a:r>
              <a:rPr lang="en-US" dirty="0"/>
              <a:t>  container   Manage containers</a:t>
            </a:r>
          </a:p>
          <a:p>
            <a:r>
              <a:rPr lang="en-US" dirty="0"/>
              <a:t>  context       Manage contexts</a:t>
            </a:r>
          </a:p>
          <a:p>
            <a:r>
              <a:rPr lang="en-US" dirty="0"/>
              <a:t>  image         Manage images</a:t>
            </a:r>
          </a:p>
          <a:p>
            <a:r>
              <a:rPr lang="en-US" dirty="0"/>
              <a:t>  manifest    Manage Docker image manifests and manifest lists</a:t>
            </a:r>
          </a:p>
          <a:p>
            <a:r>
              <a:rPr lang="en-US" dirty="0"/>
              <a:t>  network     Manage networks</a:t>
            </a:r>
          </a:p>
          <a:p>
            <a:r>
              <a:rPr lang="en-US" dirty="0"/>
              <a:t>  node           Manage Swarm nodes</a:t>
            </a:r>
          </a:p>
          <a:p>
            <a:r>
              <a:rPr lang="en-US" dirty="0"/>
              <a:t>  plugin         Manage plugins</a:t>
            </a:r>
          </a:p>
          <a:p>
            <a:r>
              <a:rPr lang="en-US" dirty="0"/>
              <a:t>  scan*          Docker Scan (Docker Inc., </a:t>
            </a:r>
            <a:r>
              <a:rPr lang="en-US" dirty="0" err="1"/>
              <a:t>v0.8.0</a:t>
            </a:r>
            <a:r>
              <a:rPr lang="en-US" dirty="0"/>
              <a:t>)</a:t>
            </a:r>
          </a:p>
          <a:p>
            <a:r>
              <a:rPr lang="en-US" dirty="0"/>
              <a:t>  secret         Manage Docker secrets</a:t>
            </a:r>
          </a:p>
          <a:p>
            <a:r>
              <a:rPr lang="en-US" dirty="0"/>
              <a:t>  service        Manage services</a:t>
            </a:r>
          </a:p>
          <a:p>
            <a:r>
              <a:rPr lang="en-US" dirty="0"/>
              <a:t>  stack           Manage Docker stacks</a:t>
            </a:r>
          </a:p>
          <a:p>
            <a:r>
              <a:rPr lang="en-US" dirty="0"/>
              <a:t>  swarm        Manage Swarm</a:t>
            </a:r>
          </a:p>
          <a:p>
            <a:r>
              <a:rPr lang="en-US" dirty="0"/>
              <a:t>  system        Manage Docker</a:t>
            </a:r>
          </a:p>
          <a:p>
            <a:r>
              <a:rPr lang="en-US" dirty="0"/>
              <a:t>  trust            Manage trust on Docker images</a:t>
            </a:r>
          </a:p>
          <a:p>
            <a:r>
              <a:rPr lang="en-US" dirty="0"/>
              <a:t>  volume       Manage volumes</a:t>
            </a:r>
          </a:p>
        </p:txBody>
      </p:sp>
      <p:sp>
        <p:nvSpPr>
          <p:cNvPr id="11" name="Arrow: Right 10">
            <a:extLst>
              <a:ext uri="{FF2B5EF4-FFF2-40B4-BE49-F238E27FC236}">
                <a16:creationId xmlns:a16="http://schemas.microsoft.com/office/drawing/2014/main" id="{599CF93E-8B5D-4B4F-832F-70C34B183A31}"/>
              </a:ext>
            </a:extLst>
          </p:cNvPr>
          <p:cNvSpPr/>
          <p:nvPr/>
        </p:nvSpPr>
        <p:spPr>
          <a:xfrm>
            <a:off x="3641697" y="532737"/>
            <a:ext cx="2369488" cy="34190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48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86481C-4F43-4D69-810A-863F963DD8A5}"/>
              </a:ext>
            </a:extLst>
          </p:cNvPr>
          <p:cNvSpPr/>
          <p:nvPr/>
        </p:nvSpPr>
        <p:spPr>
          <a:xfrm>
            <a:off x="0" y="985962"/>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 name="Rectangle 4">
            <a:extLst>
              <a:ext uri="{FF2B5EF4-FFF2-40B4-BE49-F238E27FC236}">
                <a16:creationId xmlns:a16="http://schemas.microsoft.com/office/drawing/2014/main" id="{46C74532-D38A-4B90-9454-D32A26A654CF}"/>
              </a:ext>
            </a:extLst>
          </p:cNvPr>
          <p:cNvSpPr/>
          <p:nvPr/>
        </p:nvSpPr>
        <p:spPr>
          <a:xfrm>
            <a:off x="2124323" y="326004"/>
            <a:ext cx="1517374" cy="6599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Management Command</a:t>
            </a:r>
          </a:p>
        </p:txBody>
      </p:sp>
      <p:sp>
        <p:nvSpPr>
          <p:cNvPr id="7" name="Arrow: Bent 6">
            <a:extLst>
              <a:ext uri="{FF2B5EF4-FFF2-40B4-BE49-F238E27FC236}">
                <a16:creationId xmlns:a16="http://schemas.microsoft.com/office/drawing/2014/main" id="{4E99E6F2-F696-4B1C-9A13-7E3893403A91}"/>
              </a:ext>
            </a:extLst>
          </p:cNvPr>
          <p:cNvSpPr/>
          <p:nvPr/>
        </p:nvSpPr>
        <p:spPr>
          <a:xfrm>
            <a:off x="564543" y="453224"/>
            <a:ext cx="1559779" cy="532738"/>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1E64EC9-A122-45EE-A085-3F6C7728CBF1}"/>
              </a:ext>
            </a:extLst>
          </p:cNvPr>
          <p:cNvSpPr/>
          <p:nvPr/>
        </p:nvSpPr>
        <p:spPr>
          <a:xfrm>
            <a:off x="6011185" y="389613"/>
            <a:ext cx="6098651" cy="55659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Management Commands:</a:t>
            </a:r>
          </a:p>
          <a:p>
            <a:r>
              <a:rPr lang="en-US" dirty="0"/>
              <a:t>  app*           Docker App (Docker Inc., </a:t>
            </a:r>
            <a:r>
              <a:rPr lang="en-US" dirty="0" err="1"/>
              <a:t>v0.9.1-beta3</a:t>
            </a:r>
            <a:r>
              <a:rPr lang="en-US" dirty="0"/>
              <a:t>)</a:t>
            </a:r>
          </a:p>
          <a:p>
            <a:r>
              <a:rPr lang="en-US" dirty="0"/>
              <a:t>  builder       Manage builds</a:t>
            </a:r>
          </a:p>
          <a:p>
            <a:r>
              <a:rPr lang="en-US" dirty="0"/>
              <a:t>  </a:t>
            </a:r>
            <a:r>
              <a:rPr lang="en-US" dirty="0" err="1"/>
              <a:t>buildx</a:t>
            </a:r>
            <a:r>
              <a:rPr lang="en-US" dirty="0"/>
              <a:t>*       Build with </a:t>
            </a:r>
            <a:r>
              <a:rPr lang="en-US" dirty="0" err="1"/>
              <a:t>BuildKit</a:t>
            </a:r>
            <a:r>
              <a:rPr lang="en-US" dirty="0"/>
              <a:t> (Docker Inc., </a:t>
            </a:r>
            <a:r>
              <a:rPr lang="en-US" dirty="0" err="1"/>
              <a:t>v0.6.1</a:t>
            </a:r>
            <a:r>
              <a:rPr lang="en-US" dirty="0"/>
              <a:t>-docker)</a:t>
            </a:r>
          </a:p>
          <a:p>
            <a:r>
              <a:rPr lang="en-US" dirty="0"/>
              <a:t>  config         Manage Docker configs</a:t>
            </a:r>
          </a:p>
          <a:p>
            <a:r>
              <a:rPr lang="en-US" dirty="0"/>
              <a:t>  </a:t>
            </a:r>
            <a:r>
              <a:rPr lang="en-US" b="1" dirty="0">
                <a:solidFill>
                  <a:srgbClr val="FF0000"/>
                </a:solidFill>
                <a:highlight>
                  <a:srgbClr val="FFFF00"/>
                </a:highlight>
              </a:rPr>
              <a:t>container</a:t>
            </a:r>
            <a:r>
              <a:rPr lang="en-US" dirty="0"/>
              <a:t>   Manage containers</a:t>
            </a:r>
          </a:p>
          <a:p>
            <a:r>
              <a:rPr lang="en-US" dirty="0"/>
              <a:t>  context       Manage contexts</a:t>
            </a:r>
          </a:p>
          <a:p>
            <a:r>
              <a:rPr lang="en-US" dirty="0"/>
              <a:t>  image         Manage images</a:t>
            </a:r>
          </a:p>
          <a:p>
            <a:r>
              <a:rPr lang="en-US" dirty="0"/>
              <a:t>  manifest    Manage Docker image manifests and manifest lists</a:t>
            </a:r>
          </a:p>
          <a:p>
            <a:r>
              <a:rPr lang="en-US" dirty="0"/>
              <a:t>  network     Manage networks</a:t>
            </a:r>
          </a:p>
          <a:p>
            <a:r>
              <a:rPr lang="en-US" dirty="0"/>
              <a:t>  node           Manage Swarm nodes</a:t>
            </a:r>
          </a:p>
          <a:p>
            <a:r>
              <a:rPr lang="en-US" dirty="0"/>
              <a:t>  plugin         Manage plugins</a:t>
            </a:r>
          </a:p>
          <a:p>
            <a:r>
              <a:rPr lang="en-US" dirty="0"/>
              <a:t>  scan*          Docker Scan (Docker Inc., </a:t>
            </a:r>
            <a:r>
              <a:rPr lang="en-US" dirty="0" err="1"/>
              <a:t>v0.8.0</a:t>
            </a:r>
            <a:r>
              <a:rPr lang="en-US" dirty="0"/>
              <a:t>)</a:t>
            </a:r>
          </a:p>
          <a:p>
            <a:r>
              <a:rPr lang="en-US" dirty="0"/>
              <a:t>  secret         Manage Docker secrets</a:t>
            </a:r>
          </a:p>
          <a:p>
            <a:r>
              <a:rPr lang="en-US" dirty="0"/>
              <a:t>  service        Manage services</a:t>
            </a:r>
          </a:p>
          <a:p>
            <a:r>
              <a:rPr lang="en-US" dirty="0"/>
              <a:t>  stack           Manage Docker stacks</a:t>
            </a:r>
          </a:p>
          <a:p>
            <a:r>
              <a:rPr lang="en-US" dirty="0"/>
              <a:t>  swarm        Manage Swarm</a:t>
            </a:r>
          </a:p>
          <a:p>
            <a:r>
              <a:rPr lang="en-US" dirty="0"/>
              <a:t>  system        Manage Docker</a:t>
            </a:r>
          </a:p>
          <a:p>
            <a:r>
              <a:rPr lang="en-US" dirty="0"/>
              <a:t>  trust            Manage trust on Docker images</a:t>
            </a:r>
          </a:p>
          <a:p>
            <a:r>
              <a:rPr lang="en-US" dirty="0"/>
              <a:t>  volume       Manage volumes</a:t>
            </a:r>
          </a:p>
        </p:txBody>
      </p:sp>
      <p:sp>
        <p:nvSpPr>
          <p:cNvPr id="11" name="Arrow: Right 10">
            <a:extLst>
              <a:ext uri="{FF2B5EF4-FFF2-40B4-BE49-F238E27FC236}">
                <a16:creationId xmlns:a16="http://schemas.microsoft.com/office/drawing/2014/main" id="{599CF93E-8B5D-4B4F-832F-70C34B183A31}"/>
              </a:ext>
            </a:extLst>
          </p:cNvPr>
          <p:cNvSpPr/>
          <p:nvPr/>
        </p:nvSpPr>
        <p:spPr>
          <a:xfrm>
            <a:off x="3641697" y="532737"/>
            <a:ext cx="2369488" cy="34190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F8D1AD-7677-4640-8A08-9B125D1529A7}"/>
              </a:ext>
            </a:extLst>
          </p:cNvPr>
          <p:cNvSpPr>
            <a:spLocks noGrp="1"/>
          </p:cNvSpPr>
          <p:nvPr>
            <p:ph type="title"/>
          </p:nvPr>
        </p:nvSpPr>
        <p:spPr>
          <a:xfrm>
            <a:off x="82825" y="143123"/>
            <a:ext cx="10812153" cy="323805"/>
          </a:xfrm>
        </p:spPr>
        <p:txBody>
          <a:bodyPr>
            <a:normAutofit fontScale="90000"/>
          </a:bodyPr>
          <a:lstStyle/>
          <a:p>
            <a:r>
              <a:rPr lang="en-US" dirty="0"/>
              <a:t>                     Command Line</a:t>
            </a:r>
          </a:p>
        </p:txBody>
      </p:sp>
      <p:sp>
        <p:nvSpPr>
          <p:cNvPr id="6" name="Content Placeholder 5">
            <a:extLst>
              <a:ext uri="{FF2B5EF4-FFF2-40B4-BE49-F238E27FC236}">
                <a16:creationId xmlns:a16="http://schemas.microsoft.com/office/drawing/2014/main" id="{5356460B-2ECC-45D0-938B-2B976B446DA0}"/>
              </a:ext>
            </a:extLst>
          </p:cNvPr>
          <p:cNvSpPr>
            <a:spLocks noGrp="1"/>
          </p:cNvSpPr>
          <p:nvPr>
            <p:ph idx="1"/>
          </p:nvPr>
        </p:nvSpPr>
        <p:spPr>
          <a:xfrm>
            <a:off x="82826" y="466928"/>
            <a:ext cx="11223929" cy="6391071"/>
          </a:xfrm>
        </p:spPr>
        <p:txBody>
          <a:bodyPr>
            <a:normAutofit fontScale="25000" lnSpcReduction="20000"/>
          </a:bodyPr>
          <a:lstStyle/>
          <a:p>
            <a:pPr marL="457200" lvl="1" indent="0">
              <a:buNone/>
            </a:pPr>
            <a:r>
              <a:rPr lang="en-US" sz="7200" dirty="0"/>
              <a:t>[root@ ~]#   </a:t>
            </a:r>
            <a:r>
              <a:rPr lang="en-US" sz="7200" b="1" dirty="0">
                <a:solidFill>
                  <a:schemeClr val="accent2"/>
                </a:solidFill>
                <a:latin typeface="Courier New" panose="02070309020205020404" pitchFamily="49" charset="0"/>
                <a:cs typeface="Courier New" panose="02070309020205020404" pitchFamily="49" charset="0"/>
              </a:rPr>
              <a:t>docker container --help</a:t>
            </a:r>
          </a:p>
          <a:p>
            <a:pPr marL="457200" lvl="1" indent="0">
              <a:buNone/>
            </a:pPr>
            <a:endParaRPr lang="en-US" dirty="0"/>
          </a:p>
          <a:p>
            <a:pPr marL="457200" lvl="1" indent="0">
              <a:buNone/>
            </a:pPr>
            <a:r>
              <a:rPr lang="en-US" sz="4300" dirty="0">
                <a:latin typeface="Courier New" panose="02070309020205020404" pitchFamily="49" charset="0"/>
                <a:cs typeface="Courier New" panose="02070309020205020404" pitchFamily="49" charset="0"/>
              </a:rPr>
              <a:t>Usage:  docker container COMMAND</a:t>
            </a:r>
          </a:p>
          <a:p>
            <a:pPr marL="457200" lvl="1" indent="0">
              <a:buNone/>
            </a:pPr>
            <a:endParaRPr lang="en-US" sz="4300" dirty="0">
              <a:latin typeface="Courier New" panose="02070309020205020404" pitchFamily="49" charset="0"/>
              <a:cs typeface="Courier New" panose="02070309020205020404" pitchFamily="49" charset="0"/>
            </a:endParaRPr>
          </a:p>
          <a:p>
            <a:pPr marL="457200" lvl="1" indent="0">
              <a:buNone/>
            </a:pPr>
            <a:r>
              <a:rPr lang="en-US" sz="4300" dirty="0">
                <a:latin typeface="Courier New" panose="02070309020205020404" pitchFamily="49" charset="0"/>
                <a:cs typeface="Courier New" panose="02070309020205020404" pitchFamily="49" charset="0"/>
              </a:rPr>
              <a:t>Manage containers</a:t>
            </a:r>
          </a:p>
          <a:p>
            <a:pPr marL="457200" lvl="1" indent="0">
              <a:buNone/>
            </a:pPr>
            <a:r>
              <a:rPr lang="en-US" sz="4300" dirty="0">
                <a:latin typeface="Courier New" panose="02070309020205020404" pitchFamily="49" charset="0"/>
                <a:cs typeface="Courier New" panose="02070309020205020404" pitchFamily="49" charset="0"/>
              </a:rPr>
              <a:t>Commands:</a:t>
            </a:r>
          </a:p>
          <a:p>
            <a:pPr marL="0" indent="0">
              <a:buNone/>
            </a:pPr>
            <a:r>
              <a:rPr lang="en-US" sz="5600" dirty="0">
                <a:latin typeface="Courier New" panose="02070309020205020404" pitchFamily="49" charset="0"/>
                <a:cs typeface="Courier New" panose="02070309020205020404" pitchFamily="49" charset="0"/>
              </a:rPr>
              <a:t>  attach      Attach local standard input, output, and error streams to a running container</a:t>
            </a:r>
          </a:p>
          <a:p>
            <a:pPr marL="0" indent="0">
              <a:buNone/>
            </a:pPr>
            <a:r>
              <a:rPr lang="en-US" sz="5600" dirty="0">
                <a:latin typeface="Courier New" panose="02070309020205020404" pitchFamily="49" charset="0"/>
                <a:cs typeface="Courier New" panose="02070309020205020404" pitchFamily="49" charset="0"/>
              </a:rPr>
              <a:t>  commit      Create a new image from a container's changes</a:t>
            </a:r>
          </a:p>
          <a:p>
            <a:pPr marL="0" indent="0">
              <a:buNone/>
            </a:pPr>
            <a:r>
              <a:rPr lang="en-US" sz="5600" dirty="0">
                <a:latin typeface="Courier New" panose="02070309020205020404" pitchFamily="49" charset="0"/>
                <a:cs typeface="Courier New" panose="02070309020205020404" pitchFamily="49" charset="0"/>
              </a:rPr>
              <a:t>  cp          Copy files/folders between a container and the local filesystem</a:t>
            </a:r>
          </a:p>
          <a:p>
            <a:pPr marL="0" indent="0">
              <a:buNone/>
            </a:pPr>
            <a:r>
              <a:rPr lang="en-US" sz="5600" dirty="0">
                <a:latin typeface="Courier New" panose="02070309020205020404" pitchFamily="49" charset="0"/>
                <a:cs typeface="Courier New" panose="02070309020205020404" pitchFamily="49" charset="0"/>
              </a:rPr>
              <a:t>  create      Create a new container</a:t>
            </a:r>
          </a:p>
          <a:p>
            <a:pPr marL="0" indent="0">
              <a:buNone/>
            </a:pPr>
            <a:r>
              <a:rPr lang="en-US" sz="5600" dirty="0">
                <a:latin typeface="Courier New" panose="02070309020205020404" pitchFamily="49" charset="0"/>
                <a:cs typeface="Courier New" panose="02070309020205020404" pitchFamily="49" charset="0"/>
              </a:rPr>
              <a:t>  diff        Inspect changes to files or directories on a container's filesystem</a:t>
            </a:r>
          </a:p>
          <a:p>
            <a:pPr marL="0" indent="0">
              <a:buNone/>
            </a:pPr>
            <a:r>
              <a:rPr lang="en-US" sz="5600" dirty="0">
                <a:latin typeface="Courier New" panose="02070309020205020404" pitchFamily="49" charset="0"/>
                <a:cs typeface="Courier New" panose="02070309020205020404" pitchFamily="49" charset="0"/>
              </a:rPr>
              <a:t>  exec        Run a command in a running container</a:t>
            </a:r>
          </a:p>
          <a:p>
            <a:pPr marL="0" indent="0">
              <a:buNone/>
            </a:pPr>
            <a:r>
              <a:rPr lang="en-US" sz="5600" dirty="0">
                <a:latin typeface="Courier New" panose="02070309020205020404" pitchFamily="49" charset="0"/>
                <a:cs typeface="Courier New" panose="02070309020205020404" pitchFamily="49" charset="0"/>
              </a:rPr>
              <a:t>  export      Export a container's filesystem as a tar archive</a:t>
            </a:r>
          </a:p>
          <a:p>
            <a:pPr marL="0" indent="0">
              <a:buNone/>
            </a:pPr>
            <a:r>
              <a:rPr lang="en-US" sz="5600" dirty="0">
                <a:latin typeface="Courier New" panose="02070309020205020404" pitchFamily="49" charset="0"/>
                <a:cs typeface="Courier New" panose="02070309020205020404" pitchFamily="49" charset="0"/>
              </a:rPr>
              <a:t>  inspect     Display detailed information on one or more containers</a:t>
            </a:r>
          </a:p>
          <a:p>
            <a:pPr marL="0" indent="0">
              <a:buNone/>
            </a:pPr>
            <a:r>
              <a:rPr lang="en-US" sz="5600" dirty="0">
                <a:latin typeface="Courier New" panose="02070309020205020404" pitchFamily="49" charset="0"/>
                <a:cs typeface="Courier New" panose="02070309020205020404" pitchFamily="49" charset="0"/>
              </a:rPr>
              <a:t>  kill        Kill one or more running containers</a:t>
            </a:r>
          </a:p>
          <a:p>
            <a:pPr marL="0" indent="0">
              <a:buNone/>
            </a:pPr>
            <a:r>
              <a:rPr lang="en-US" sz="5600" dirty="0">
                <a:latin typeface="Courier New" panose="02070309020205020404" pitchFamily="49" charset="0"/>
                <a:cs typeface="Courier New" panose="02070309020205020404" pitchFamily="49" charset="0"/>
              </a:rPr>
              <a:t>  logs        Fetch the logs of a container</a:t>
            </a:r>
          </a:p>
          <a:p>
            <a:pPr marL="0" indent="0">
              <a:buNone/>
            </a:pPr>
            <a:r>
              <a:rPr lang="en-US" sz="5600" dirty="0">
                <a:latin typeface="Courier New" panose="02070309020205020404" pitchFamily="49" charset="0"/>
                <a:cs typeface="Courier New" panose="02070309020205020404" pitchFamily="49" charset="0"/>
              </a:rPr>
              <a:t>  ls          List containers</a:t>
            </a:r>
          </a:p>
          <a:p>
            <a:pPr marL="0" indent="0">
              <a:buNone/>
            </a:pPr>
            <a:r>
              <a:rPr lang="en-US" sz="5600" dirty="0">
                <a:latin typeface="Courier New" panose="02070309020205020404" pitchFamily="49" charset="0"/>
                <a:cs typeface="Courier New" panose="02070309020205020404" pitchFamily="49" charset="0"/>
              </a:rPr>
              <a:t>  pause       Pause all processes within one or more containers</a:t>
            </a:r>
          </a:p>
          <a:p>
            <a:pPr marL="0" indent="0">
              <a:buNone/>
            </a:pPr>
            <a:r>
              <a:rPr lang="en-US" sz="5600" dirty="0">
                <a:latin typeface="Courier New" panose="02070309020205020404" pitchFamily="49" charset="0"/>
                <a:cs typeface="Courier New" panose="02070309020205020404" pitchFamily="49" charset="0"/>
              </a:rPr>
              <a:t>  port        List port mappings or a specific mapping for the container</a:t>
            </a:r>
          </a:p>
          <a:p>
            <a:pPr marL="0" indent="0">
              <a:buNone/>
            </a:pPr>
            <a:r>
              <a:rPr lang="en-US" sz="5600" dirty="0">
                <a:latin typeface="Courier New" panose="02070309020205020404" pitchFamily="49" charset="0"/>
                <a:cs typeface="Courier New" panose="02070309020205020404" pitchFamily="49" charset="0"/>
              </a:rPr>
              <a:t>  prune       Remove all stopped containers</a:t>
            </a:r>
          </a:p>
          <a:p>
            <a:pPr marL="0" indent="0">
              <a:buNone/>
            </a:pPr>
            <a:r>
              <a:rPr lang="en-US" sz="5600" dirty="0">
                <a:latin typeface="Courier New" panose="02070309020205020404" pitchFamily="49" charset="0"/>
                <a:cs typeface="Courier New" panose="02070309020205020404" pitchFamily="49" charset="0"/>
              </a:rPr>
              <a:t>  rename      Rename a container</a:t>
            </a:r>
          </a:p>
          <a:p>
            <a:pPr marL="0" indent="0">
              <a:buNone/>
            </a:pPr>
            <a:r>
              <a:rPr lang="en-US" sz="5600" dirty="0">
                <a:latin typeface="Courier New" panose="02070309020205020404" pitchFamily="49" charset="0"/>
                <a:cs typeface="Courier New" panose="02070309020205020404" pitchFamily="49" charset="0"/>
              </a:rPr>
              <a:t>  restart     Restart one or more containers</a:t>
            </a:r>
          </a:p>
          <a:p>
            <a:pPr marL="0" indent="0">
              <a:buNone/>
            </a:pPr>
            <a:r>
              <a:rPr lang="en-US" sz="5600" dirty="0">
                <a:latin typeface="Courier New" panose="02070309020205020404" pitchFamily="49" charset="0"/>
                <a:cs typeface="Courier New" panose="02070309020205020404" pitchFamily="49" charset="0"/>
              </a:rPr>
              <a:t>  rm          Remove one or more containers</a:t>
            </a:r>
          </a:p>
          <a:p>
            <a:pPr marL="0" indent="0">
              <a:buNone/>
            </a:pPr>
            <a:r>
              <a:rPr lang="en-US" sz="5600" dirty="0">
                <a:latin typeface="Courier New" panose="02070309020205020404" pitchFamily="49" charset="0"/>
                <a:cs typeface="Courier New" panose="02070309020205020404" pitchFamily="49" charset="0"/>
              </a:rPr>
              <a:t>  run         Run a command in a new container.</a:t>
            </a:r>
            <a:endParaRPr lang="en-US" sz="5600" dirty="0"/>
          </a:p>
        </p:txBody>
      </p:sp>
      <p:sp>
        <p:nvSpPr>
          <p:cNvPr id="7" name="Rectangle 6">
            <a:extLst>
              <a:ext uri="{FF2B5EF4-FFF2-40B4-BE49-F238E27FC236}">
                <a16:creationId xmlns:a16="http://schemas.microsoft.com/office/drawing/2014/main" id="{7E418466-A935-4FA5-BB10-A9FA57053F83}"/>
              </a:ext>
            </a:extLst>
          </p:cNvPr>
          <p:cNvSpPr/>
          <p:nvPr/>
        </p:nvSpPr>
        <p:spPr>
          <a:xfrm>
            <a:off x="5488901" y="790733"/>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8" name="Rectangle 7">
            <a:extLst>
              <a:ext uri="{FF2B5EF4-FFF2-40B4-BE49-F238E27FC236}">
                <a16:creationId xmlns:a16="http://schemas.microsoft.com/office/drawing/2014/main" id="{0F86D5FD-C304-456E-93FD-149A5467BC88}"/>
              </a:ext>
            </a:extLst>
          </p:cNvPr>
          <p:cNvSpPr/>
          <p:nvPr/>
        </p:nvSpPr>
        <p:spPr>
          <a:xfrm>
            <a:off x="8817497" y="790733"/>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a:t>
            </a:r>
          </a:p>
        </p:txBody>
      </p:sp>
      <p:sp>
        <p:nvSpPr>
          <p:cNvPr id="9" name="Rectangle 8">
            <a:extLst>
              <a:ext uri="{FF2B5EF4-FFF2-40B4-BE49-F238E27FC236}">
                <a16:creationId xmlns:a16="http://schemas.microsoft.com/office/drawing/2014/main" id="{4F2AE806-996C-4EFE-8514-A64580A78BBC}"/>
              </a:ext>
            </a:extLst>
          </p:cNvPr>
          <p:cNvSpPr/>
          <p:nvPr/>
        </p:nvSpPr>
        <p:spPr>
          <a:xfrm>
            <a:off x="7153199" y="767302"/>
            <a:ext cx="1415332"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p:txBody>
      </p:sp>
    </p:spTree>
    <p:extLst>
      <p:ext uri="{BB962C8B-B14F-4D97-AF65-F5344CB8AC3E}">
        <p14:creationId xmlns:p14="http://schemas.microsoft.com/office/powerpoint/2010/main" val="273400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
                                            <p:txEl>
                                              <p:pRg st="12" end="12"/>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
                                            <p:txEl>
                                              <p:pRg st="14" end="14"/>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
                                            <p:txEl>
                                              <p:pRg st="16" end="16"/>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
                                            <p:txEl>
                                              <p:pRg st="17" end="17"/>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
                                            <p:txEl>
                                              <p:pRg st="18" end="18"/>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6">
                                            <p:txEl>
                                              <p:pRg st="19" end="19"/>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6">
                                            <p:txEl>
                                              <p:pRg st="20" end="2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
                                            <p:txEl>
                                              <p:pRg st="21" end="21"/>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
                                            <p:txEl>
                                              <p:pRg st="22" end="22"/>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6">
                                            <p:txEl>
                                              <p:pRg st="23" end="23"/>
                                            </p:txEl>
                                          </p:spTgt>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9"/>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8"/>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F8D1AD-7677-4640-8A08-9B125D1529A7}"/>
              </a:ext>
            </a:extLst>
          </p:cNvPr>
          <p:cNvSpPr>
            <a:spLocks noGrp="1"/>
          </p:cNvSpPr>
          <p:nvPr>
            <p:ph type="title"/>
          </p:nvPr>
        </p:nvSpPr>
        <p:spPr>
          <a:xfrm>
            <a:off x="82825" y="143123"/>
            <a:ext cx="10812153" cy="323805"/>
          </a:xfrm>
        </p:spPr>
        <p:txBody>
          <a:bodyPr>
            <a:normAutofit fontScale="90000"/>
          </a:bodyPr>
          <a:lstStyle/>
          <a:p>
            <a:r>
              <a:rPr lang="en-US" dirty="0"/>
              <a:t>                     Command Line</a:t>
            </a:r>
          </a:p>
        </p:txBody>
      </p:sp>
      <p:sp>
        <p:nvSpPr>
          <p:cNvPr id="6" name="Content Placeholder 5">
            <a:extLst>
              <a:ext uri="{FF2B5EF4-FFF2-40B4-BE49-F238E27FC236}">
                <a16:creationId xmlns:a16="http://schemas.microsoft.com/office/drawing/2014/main" id="{5356460B-2ECC-45D0-938B-2B976B446DA0}"/>
              </a:ext>
            </a:extLst>
          </p:cNvPr>
          <p:cNvSpPr>
            <a:spLocks noGrp="1"/>
          </p:cNvSpPr>
          <p:nvPr>
            <p:ph idx="1"/>
          </p:nvPr>
        </p:nvSpPr>
        <p:spPr>
          <a:xfrm>
            <a:off x="82826" y="466928"/>
            <a:ext cx="11223929" cy="6391071"/>
          </a:xfrm>
        </p:spPr>
        <p:txBody>
          <a:bodyPr>
            <a:normAutofit fontScale="25000" lnSpcReduction="20000"/>
          </a:bodyPr>
          <a:lstStyle/>
          <a:p>
            <a:pPr marL="457200" lvl="1" indent="0">
              <a:buNone/>
            </a:pPr>
            <a:r>
              <a:rPr lang="en-US" sz="7200" dirty="0"/>
              <a:t>[root@ ~]#   </a:t>
            </a:r>
            <a:r>
              <a:rPr lang="en-US" sz="7200" b="1" dirty="0">
                <a:solidFill>
                  <a:schemeClr val="accent2"/>
                </a:solidFill>
                <a:latin typeface="Courier New" panose="02070309020205020404" pitchFamily="49" charset="0"/>
                <a:cs typeface="Courier New" panose="02070309020205020404" pitchFamily="49" charset="0"/>
              </a:rPr>
              <a:t>docker container --help</a:t>
            </a:r>
          </a:p>
          <a:p>
            <a:pPr marL="457200" lvl="1" indent="0">
              <a:buNone/>
            </a:pPr>
            <a:endParaRPr lang="en-US" dirty="0"/>
          </a:p>
          <a:p>
            <a:pPr marL="457200" lvl="1" indent="0">
              <a:buNone/>
            </a:pPr>
            <a:r>
              <a:rPr lang="en-US" sz="4300" dirty="0">
                <a:latin typeface="Courier New" panose="02070309020205020404" pitchFamily="49" charset="0"/>
                <a:cs typeface="Courier New" panose="02070309020205020404" pitchFamily="49" charset="0"/>
              </a:rPr>
              <a:t>Usage:  docker container COMMAND</a:t>
            </a:r>
          </a:p>
          <a:p>
            <a:pPr marL="457200" lvl="1" indent="0">
              <a:buNone/>
            </a:pPr>
            <a:endParaRPr lang="en-US" sz="4300" dirty="0">
              <a:latin typeface="Courier New" panose="02070309020205020404" pitchFamily="49" charset="0"/>
              <a:cs typeface="Courier New" panose="02070309020205020404" pitchFamily="49" charset="0"/>
            </a:endParaRPr>
          </a:p>
          <a:p>
            <a:pPr marL="457200" lvl="1" indent="0">
              <a:buNone/>
            </a:pPr>
            <a:r>
              <a:rPr lang="en-US" sz="4300" dirty="0">
                <a:latin typeface="Courier New" panose="02070309020205020404" pitchFamily="49" charset="0"/>
                <a:cs typeface="Courier New" panose="02070309020205020404" pitchFamily="49" charset="0"/>
              </a:rPr>
              <a:t>Manage containers</a:t>
            </a:r>
          </a:p>
          <a:p>
            <a:pPr marL="457200" lvl="1" indent="0">
              <a:buNone/>
            </a:pPr>
            <a:r>
              <a:rPr lang="en-US" sz="4300" dirty="0">
                <a:latin typeface="Courier New" panose="02070309020205020404" pitchFamily="49" charset="0"/>
                <a:cs typeface="Courier New" panose="02070309020205020404" pitchFamily="49" charset="0"/>
              </a:rPr>
              <a:t>Commands:</a:t>
            </a:r>
          </a:p>
          <a:p>
            <a:pPr marL="0" indent="0">
              <a:buNone/>
            </a:pPr>
            <a:r>
              <a:rPr lang="en-US" sz="5600" dirty="0">
                <a:latin typeface="Courier New" panose="02070309020205020404" pitchFamily="49" charset="0"/>
                <a:cs typeface="Courier New" panose="02070309020205020404" pitchFamily="49" charset="0"/>
              </a:rPr>
              <a:t>  attach      Attach local standard input, output, and error streams to a running container</a:t>
            </a:r>
          </a:p>
          <a:p>
            <a:pPr marL="0" indent="0">
              <a:buNone/>
            </a:pPr>
            <a:r>
              <a:rPr lang="en-US" sz="5600" dirty="0">
                <a:latin typeface="Courier New" panose="02070309020205020404" pitchFamily="49" charset="0"/>
                <a:cs typeface="Courier New" panose="02070309020205020404" pitchFamily="49" charset="0"/>
              </a:rPr>
              <a:t>  commit      Create a new image from a container's changes</a:t>
            </a:r>
          </a:p>
          <a:p>
            <a:pPr marL="0" indent="0">
              <a:buNone/>
            </a:pPr>
            <a:r>
              <a:rPr lang="en-US" sz="5600" dirty="0">
                <a:latin typeface="Courier New" panose="02070309020205020404" pitchFamily="49" charset="0"/>
                <a:cs typeface="Courier New" panose="02070309020205020404" pitchFamily="49" charset="0"/>
              </a:rPr>
              <a:t>  cp          Copy files/folders between a container and the local filesystem</a:t>
            </a:r>
          </a:p>
          <a:p>
            <a:pPr marL="0" indent="0">
              <a:buNone/>
            </a:pPr>
            <a:r>
              <a:rPr lang="en-US" sz="5600" dirty="0">
                <a:latin typeface="Courier New" panose="02070309020205020404" pitchFamily="49" charset="0"/>
                <a:cs typeface="Courier New" panose="02070309020205020404" pitchFamily="49" charset="0"/>
              </a:rPr>
              <a:t>  </a:t>
            </a:r>
            <a:r>
              <a:rPr lang="en-US" sz="5600" b="1" dirty="0">
                <a:highlight>
                  <a:srgbClr val="FFFF00"/>
                </a:highlight>
                <a:latin typeface="Courier New" panose="02070309020205020404" pitchFamily="49" charset="0"/>
                <a:cs typeface="Courier New" panose="02070309020205020404" pitchFamily="49" charset="0"/>
              </a:rPr>
              <a:t>create</a:t>
            </a:r>
            <a:r>
              <a:rPr lang="en-US" sz="5600" dirty="0">
                <a:latin typeface="Courier New" panose="02070309020205020404" pitchFamily="49" charset="0"/>
                <a:cs typeface="Courier New" panose="02070309020205020404" pitchFamily="49" charset="0"/>
              </a:rPr>
              <a:t>      Create a new container</a:t>
            </a:r>
          </a:p>
          <a:p>
            <a:pPr marL="0" indent="0">
              <a:buNone/>
            </a:pPr>
            <a:r>
              <a:rPr lang="en-US" sz="5600" dirty="0">
                <a:latin typeface="Courier New" panose="02070309020205020404" pitchFamily="49" charset="0"/>
                <a:cs typeface="Courier New" panose="02070309020205020404" pitchFamily="49" charset="0"/>
              </a:rPr>
              <a:t>  diff        Inspect changes to files or directories on a container's filesystem</a:t>
            </a:r>
          </a:p>
          <a:p>
            <a:pPr marL="0" indent="0">
              <a:buNone/>
            </a:pPr>
            <a:r>
              <a:rPr lang="en-US" sz="5600" dirty="0">
                <a:latin typeface="Courier New" panose="02070309020205020404" pitchFamily="49" charset="0"/>
                <a:cs typeface="Courier New" panose="02070309020205020404" pitchFamily="49" charset="0"/>
              </a:rPr>
              <a:t>  exec        Run a command in a running container</a:t>
            </a:r>
          </a:p>
          <a:p>
            <a:pPr marL="0" indent="0">
              <a:buNone/>
            </a:pPr>
            <a:r>
              <a:rPr lang="en-US" sz="5600" dirty="0">
                <a:latin typeface="Courier New" panose="02070309020205020404" pitchFamily="49" charset="0"/>
                <a:cs typeface="Courier New" panose="02070309020205020404" pitchFamily="49" charset="0"/>
              </a:rPr>
              <a:t>  export      Export a container's filesystem as a tar archive</a:t>
            </a:r>
          </a:p>
          <a:p>
            <a:pPr marL="0" indent="0">
              <a:buNone/>
            </a:pPr>
            <a:r>
              <a:rPr lang="en-US" sz="5600" dirty="0">
                <a:latin typeface="Courier New" panose="02070309020205020404" pitchFamily="49" charset="0"/>
                <a:cs typeface="Courier New" panose="02070309020205020404" pitchFamily="49" charset="0"/>
              </a:rPr>
              <a:t>  inspect     Display detailed information on one or more containers</a:t>
            </a:r>
          </a:p>
          <a:p>
            <a:pPr marL="0" indent="0">
              <a:buNone/>
            </a:pPr>
            <a:r>
              <a:rPr lang="en-US" sz="5600" dirty="0">
                <a:latin typeface="Courier New" panose="02070309020205020404" pitchFamily="49" charset="0"/>
                <a:cs typeface="Courier New" panose="02070309020205020404" pitchFamily="49" charset="0"/>
              </a:rPr>
              <a:t>  kill        Kill one or more running containers</a:t>
            </a:r>
          </a:p>
          <a:p>
            <a:pPr marL="0" indent="0">
              <a:buNone/>
            </a:pPr>
            <a:r>
              <a:rPr lang="en-US" sz="5600" dirty="0">
                <a:latin typeface="Courier New" panose="02070309020205020404" pitchFamily="49" charset="0"/>
                <a:cs typeface="Courier New" panose="02070309020205020404" pitchFamily="49" charset="0"/>
              </a:rPr>
              <a:t>  logs        Fetch the logs of a container</a:t>
            </a:r>
          </a:p>
          <a:p>
            <a:pPr marL="0" indent="0">
              <a:buNone/>
            </a:pPr>
            <a:r>
              <a:rPr lang="en-US" sz="5600" dirty="0">
                <a:latin typeface="Courier New" panose="02070309020205020404" pitchFamily="49" charset="0"/>
                <a:cs typeface="Courier New" panose="02070309020205020404" pitchFamily="49" charset="0"/>
              </a:rPr>
              <a:t>  ls          List containers</a:t>
            </a:r>
          </a:p>
          <a:p>
            <a:pPr marL="0" indent="0">
              <a:buNone/>
            </a:pPr>
            <a:r>
              <a:rPr lang="en-US" sz="5600" dirty="0">
                <a:latin typeface="Courier New" panose="02070309020205020404" pitchFamily="49" charset="0"/>
                <a:cs typeface="Courier New" panose="02070309020205020404" pitchFamily="49" charset="0"/>
              </a:rPr>
              <a:t>  pause       Pause all processes within one or more containers</a:t>
            </a:r>
          </a:p>
          <a:p>
            <a:pPr marL="0" indent="0">
              <a:buNone/>
            </a:pPr>
            <a:r>
              <a:rPr lang="en-US" sz="5600" dirty="0">
                <a:latin typeface="Courier New" panose="02070309020205020404" pitchFamily="49" charset="0"/>
                <a:cs typeface="Courier New" panose="02070309020205020404" pitchFamily="49" charset="0"/>
              </a:rPr>
              <a:t>  port        List port mappings or a specific mapping for the container</a:t>
            </a:r>
          </a:p>
          <a:p>
            <a:pPr marL="0" indent="0">
              <a:buNone/>
            </a:pPr>
            <a:r>
              <a:rPr lang="en-US" sz="5600" dirty="0">
                <a:latin typeface="Courier New" panose="02070309020205020404" pitchFamily="49" charset="0"/>
                <a:cs typeface="Courier New" panose="02070309020205020404" pitchFamily="49" charset="0"/>
              </a:rPr>
              <a:t>  prune       Remove all stopped containers</a:t>
            </a:r>
          </a:p>
          <a:p>
            <a:pPr marL="0" indent="0">
              <a:buNone/>
            </a:pPr>
            <a:r>
              <a:rPr lang="en-US" sz="5600" dirty="0">
                <a:latin typeface="Courier New" panose="02070309020205020404" pitchFamily="49" charset="0"/>
                <a:cs typeface="Courier New" panose="02070309020205020404" pitchFamily="49" charset="0"/>
              </a:rPr>
              <a:t>  rename      Rename a container</a:t>
            </a:r>
          </a:p>
          <a:p>
            <a:pPr marL="0" indent="0">
              <a:buNone/>
            </a:pPr>
            <a:r>
              <a:rPr lang="en-US" sz="5600" dirty="0">
                <a:latin typeface="Courier New" panose="02070309020205020404" pitchFamily="49" charset="0"/>
                <a:cs typeface="Courier New" panose="02070309020205020404" pitchFamily="49" charset="0"/>
              </a:rPr>
              <a:t>  restart     Restart one or more containers</a:t>
            </a:r>
          </a:p>
          <a:p>
            <a:pPr marL="0" indent="0">
              <a:buNone/>
            </a:pPr>
            <a:r>
              <a:rPr lang="en-US" sz="5600" dirty="0">
                <a:latin typeface="Courier New" panose="02070309020205020404" pitchFamily="49" charset="0"/>
                <a:cs typeface="Courier New" panose="02070309020205020404" pitchFamily="49" charset="0"/>
              </a:rPr>
              <a:t>  rm          Remove one or more containers</a:t>
            </a:r>
          </a:p>
          <a:p>
            <a:pPr marL="0" indent="0">
              <a:buNone/>
            </a:pPr>
            <a:r>
              <a:rPr lang="en-US" sz="5600" dirty="0">
                <a:latin typeface="Courier New" panose="02070309020205020404" pitchFamily="49" charset="0"/>
                <a:cs typeface="Courier New" panose="02070309020205020404" pitchFamily="49" charset="0"/>
              </a:rPr>
              <a:t>  </a:t>
            </a:r>
            <a:r>
              <a:rPr lang="en-US" sz="5600" b="1" dirty="0">
                <a:highlight>
                  <a:srgbClr val="FFFF00"/>
                </a:highlight>
                <a:latin typeface="Courier New" panose="02070309020205020404" pitchFamily="49" charset="0"/>
                <a:cs typeface="Courier New" panose="02070309020205020404" pitchFamily="49" charset="0"/>
              </a:rPr>
              <a:t>run</a:t>
            </a:r>
            <a:r>
              <a:rPr lang="en-US" sz="5600" dirty="0">
                <a:latin typeface="Courier New" panose="02070309020205020404" pitchFamily="49" charset="0"/>
                <a:cs typeface="Courier New" panose="02070309020205020404" pitchFamily="49" charset="0"/>
              </a:rPr>
              <a:t>         Run a command in a new container.</a:t>
            </a:r>
            <a:endParaRPr lang="en-US" sz="5600" dirty="0"/>
          </a:p>
        </p:txBody>
      </p:sp>
    </p:spTree>
    <p:extLst>
      <p:ext uri="{BB962C8B-B14F-4D97-AF65-F5344CB8AC3E}">
        <p14:creationId xmlns:p14="http://schemas.microsoft.com/office/powerpoint/2010/main" val="163907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2D4D1-14ED-4997-836C-6C9E07BBF980}"/>
              </a:ext>
            </a:extLst>
          </p:cNvPr>
          <p:cNvSpPr>
            <a:spLocks noGrp="1"/>
          </p:cNvSpPr>
          <p:nvPr>
            <p:ph idx="1"/>
          </p:nvPr>
        </p:nvSpPr>
        <p:spPr>
          <a:xfrm>
            <a:off x="0" y="0"/>
            <a:ext cx="12192000" cy="6857999"/>
          </a:xfrm>
        </p:spPr>
        <p:txBody>
          <a:bodyPr>
            <a:normAutofit/>
          </a:bodyPr>
          <a:lstStyle/>
          <a:p>
            <a:pPr marL="0" indent="0">
              <a:buNone/>
            </a:pPr>
            <a:r>
              <a:rPr lang="en-US" dirty="0"/>
              <a:t>                                </a:t>
            </a:r>
            <a:r>
              <a:rPr lang="en-US" dirty="0">
                <a:highlight>
                  <a:srgbClr val="FFFF00"/>
                </a:highlight>
              </a:rPr>
              <a:t>Create a new Container</a:t>
            </a:r>
          </a:p>
          <a:p>
            <a:pPr marL="0" indent="0">
              <a:buNone/>
            </a:pPr>
            <a:r>
              <a:rPr lang="en-US" dirty="0">
                <a:hlinkClick r:id="rId3">
                  <a:extLst>
                    <a:ext uri="{A12FA001-AC4F-418D-AE19-62706E023703}">
                      <ahyp:hlinkClr xmlns:ahyp="http://schemas.microsoft.com/office/drawing/2018/hyperlinkcolor" val="tx"/>
                    </a:ext>
                  </a:extLst>
                </a:hlinkClick>
              </a:rPr>
              <a:t>https://</a:t>
            </a:r>
            <a:r>
              <a:rPr lang="en-US" dirty="0" err="1">
                <a:hlinkClick r:id="rId3">
                  <a:extLst>
                    <a:ext uri="{A12FA001-AC4F-418D-AE19-62706E023703}">
                      <ahyp:hlinkClr xmlns:ahyp="http://schemas.microsoft.com/office/drawing/2018/hyperlinkcolor" val="tx"/>
                    </a:ext>
                  </a:extLst>
                </a:hlinkClick>
              </a:rPr>
              <a:t>docs.docker.com</a:t>
            </a:r>
            <a:r>
              <a:rPr lang="en-US" dirty="0">
                <a:hlinkClick r:id="rId3">
                  <a:extLst>
                    <a:ext uri="{A12FA001-AC4F-418D-AE19-62706E023703}">
                      <ahyp:hlinkClr xmlns:ahyp="http://schemas.microsoft.com/office/drawing/2018/hyperlinkcolor" val="tx"/>
                    </a:ext>
                  </a:extLst>
                </a:hlinkClick>
              </a:rPr>
              <a:t>/engine/reference/</a:t>
            </a:r>
            <a:r>
              <a:rPr lang="en-US" dirty="0" err="1">
                <a:hlinkClick r:id="rId3">
                  <a:extLst>
                    <a:ext uri="{A12FA001-AC4F-418D-AE19-62706E023703}">
                      <ahyp:hlinkClr xmlns:ahyp="http://schemas.microsoft.com/office/drawing/2018/hyperlinkcolor" val="tx"/>
                    </a:ext>
                  </a:extLst>
                </a:hlinkClick>
              </a:rPr>
              <a:t>commandline</a:t>
            </a:r>
            <a:r>
              <a:rPr lang="en-US" dirty="0">
                <a:hlinkClick r:id="rId3">
                  <a:extLst>
                    <a:ext uri="{A12FA001-AC4F-418D-AE19-62706E023703}">
                      <ahyp:hlinkClr xmlns:ahyp="http://schemas.microsoft.com/office/drawing/2018/hyperlinkcolor" val="tx"/>
                    </a:ext>
                  </a:extLst>
                </a:hlinkClick>
              </a:rPr>
              <a:t>/create/</a:t>
            </a:r>
            <a:r>
              <a:rPr lang="en-US" dirty="0"/>
              <a:t> </a:t>
            </a:r>
          </a:p>
          <a:p>
            <a:pPr marL="0" indent="0">
              <a:buNone/>
            </a:pPr>
            <a:endParaRPr lang="en-US" dirty="0">
              <a:solidFill>
                <a:srgbClr val="00B050"/>
              </a:solidFill>
            </a:endParaRPr>
          </a:p>
          <a:p>
            <a:pPr marL="0" indent="0">
              <a:buNone/>
            </a:pPr>
            <a:endParaRPr lang="en-US" dirty="0">
              <a:solidFill>
                <a:srgbClr val="00B050"/>
              </a:solidFill>
            </a:endParaRPr>
          </a:p>
          <a:p>
            <a:pPr marL="0" indent="0">
              <a:buNone/>
            </a:pPr>
            <a:endParaRPr lang="en-US" dirty="0">
              <a:solidFill>
                <a:srgbClr val="00B050"/>
              </a:solidFill>
            </a:endParaRPr>
          </a:p>
          <a:p>
            <a:pPr marL="0" indent="0">
              <a:buNone/>
            </a:pPr>
            <a:endParaRPr lang="en-US" dirty="0">
              <a:solidFill>
                <a:srgbClr val="00B050"/>
              </a:solidFill>
            </a:endParaRPr>
          </a:p>
          <a:p>
            <a:pPr marL="0" indent="0">
              <a:buNone/>
            </a:pPr>
            <a:r>
              <a:rPr lang="en-US" dirty="0">
                <a:solidFill>
                  <a:srgbClr val="00B050"/>
                </a:solidFill>
              </a:rPr>
              <a:t>docker container </a:t>
            </a:r>
            <a:r>
              <a:rPr lang="en-US" b="1" dirty="0">
                <a:solidFill>
                  <a:srgbClr val="00B050"/>
                </a:solidFill>
              </a:rPr>
              <a:t>create</a:t>
            </a:r>
          </a:p>
          <a:p>
            <a:pPr marL="0" indent="0">
              <a:buNone/>
            </a:pPr>
            <a:endParaRPr lang="en-US" dirty="0"/>
          </a:p>
          <a:p>
            <a:pPr marL="0" indent="0">
              <a:buNone/>
            </a:pPr>
            <a:r>
              <a:rPr lang="en-US" dirty="0"/>
              <a:t>Create the Container and Start it?</a:t>
            </a:r>
          </a:p>
          <a:p>
            <a:pPr marL="0" indent="0">
              <a:buNone/>
            </a:pPr>
            <a:r>
              <a:rPr lang="en-US" dirty="0">
                <a:solidFill>
                  <a:srgbClr val="00B050"/>
                </a:solidFill>
              </a:rPr>
              <a:t>docker container </a:t>
            </a:r>
            <a:r>
              <a:rPr lang="en-US" b="1" dirty="0">
                <a:solidFill>
                  <a:srgbClr val="00B050"/>
                </a:solidFill>
              </a:rPr>
              <a:t>run</a:t>
            </a:r>
          </a:p>
          <a:p>
            <a:pPr marL="0" indent="0">
              <a:buNone/>
            </a:pPr>
            <a:endParaRPr lang="en-US" dirty="0"/>
          </a:p>
          <a:p>
            <a:pPr marL="0" indent="0">
              <a:buNone/>
            </a:pPr>
            <a:r>
              <a:rPr lang="en-US" dirty="0"/>
              <a:t>Create the Container, Start and then execute some command?</a:t>
            </a:r>
          </a:p>
          <a:p>
            <a:pPr marL="0" indent="0">
              <a:buNone/>
            </a:pPr>
            <a:r>
              <a:rPr lang="en-US" dirty="0">
                <a:solidFill>
                  <a:srgbClr val="00B050"/>
                </a:solidFill>
              </a:rPr>
              <a:t>docker container </a:t>
            </a:r>
            <a:r>
              <a:rPr lang="en-US" b="1" dirty="0">
                <a:solidFill>
                  <a:srgbClr val="00B050"/>
                </a:solidFill>
              </a:rPr>
              <a:t>run</a:t>
            </a:r>
          </a:p>
          <a:p>
            <a:pPr marL="0" indent="0">
              <a:buNone/>
            </a:pPr>
            <a:endParaRPr lang="en-US" dirty="0"/>
          </a:p>
        </p:txBody>
      </p:sp>
      <p:sp>
        <p:nvSpPr>
          <p:cNvPr id="2" name="Rectangle 1">
            <a:extLst>
              <a:ext uri="{FF2B5EF4-FFF2-40B4-BE49-F238E27FC236}">
                <a16:creationId xmlns:a16="http://schemas.microsoft.com/office/drawing/2014/main" id="{A26463A1-3B70-4369-A9EB-97E80CD9635D}"/>
              </a:ext>
            </a:extLst>
          </p:cNvPr>
          <p:cNvSpPr/>
          <p:nvPr/>
        </p:nvSpPr>
        <p:spPr>
          <a:xfrm>
            <a:off x="51072" y="2382728"/>
            <a:ext cx="4017523" cy="642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800" dirty="0">
                <a:solidFill>
                  <a:schemeClr val="tx1"/>
                </a:solidFill>
              </a:rPr>
              <a:t>Create the container only?  </a:t>
            </a:r>
          </a:p>
        </p:txBody>
      </p:sp>
      <p:sp>
        <p:nvSpPr>
          <p:cNvPr id="4" name="Rectangle 3">
            <a:extLst>
              <a:ext uri="{FF2B5EF4-FFF2-40B4-BE49-F238E27FC236}">
                <a16:creationId xmlns:a16="http://schemas.microsoft.com/office/drawing/2014/main" id="{73BE40AE-10A1-44A3-BF08-791429373742}"/>
              </a:ext>
            </a:extLst>
          </p:cNvPr>
          <p:cNvSpPr/>
          <p:nvPr/>
        </p:nvSpPr>
        <p:spPr>
          <a:xfrm>
            <a:off x="4119667" y="2382728"/>
            <a:ext cx="8072333" cy="642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It means it will create container and then do nothing.</a:t>
            </a:r>
          </a:p>
        </p:txBody>
      </p:sp>
      <p:sp>
        <p:nvSpPr>
          <p:cNvPr id="5" name="Rectangle 4">
            <a:extLst>
              <a:ext uri="{FF2B5EF4-FFF2-40B4-BE49-F238E27FC236}">
                <a16:creationId xmlns:a16="http://schemas.microsoft.com/office/drawing/2014/main" id="{6D414FDE-F246-48B9-AF62-D320639A6EED}"/>
              </a:ext>
            </a:extLst>
          </p:cNvPr>
          <p:cNvSpPr/>
          <p:nvPr/>
        </p:nvSpPr>
        <p:spPr>
          <a:xfrm>
            <a:off x="0" y="952217"/>
            <a:ext cx="1174282" cy="642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800" dirty="0">
                <a:solidFill>
                  <a:schemeClr val="tx1"/>
                </a:solidFill>
              </a:rPr>
              <a:t>Create  </a:t>
            </a:r>
          </a:p>
        </p:txBody>
      </p:sp>
      <p:sp>
        <p:nvSpPr>
          <p:cNvPr id="6" name="Rectangle 5">
            <a:extLst>
              <a:ext uri="{FF2B5EF4-FFF2-40B4-BE49-F238E27FC236}">
                <a16:creationId xmlns:a16="http://schemas.microsoft.com/office/drawing/2014/main" id="{A6379ED7-323A-4A63-8151-6827F622119B}"/>
              </a:ext>
            </a:extLst>
          </p:cNvPr>
          <p:cNvSpPr/>
          <p:nvPr/>
        </p:nvSpPr>
        <p:spPr>
          <a:xfrm>
            <a:off x="132569" y="1594242"/>
            <a:ext cx="713874" cy="642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run  </a:t>
            </a:r>
          </a:p>
        </p:txBody>
      </p:sp>
      <p:sp>
        <p:nvSpPr>
          <p:cNvPr id="7" name="Rectangle 6">
            <a:extLst>
              <a:ext uri="{FF2B5EF4-FFF2-40B4-BE49-F238E27FC236}">
                <a16:creationId xmlns:a16="http://schemas.microsoft.com/office/drawing/2014/main" id="{1AB1F611-26EA-482F-A980-9B1FA530110E}"/>
              </a:ext>
            </a:extLst>
          </p:cNvPr>
          <p:cNvSpPr/>
          <p:nvPr/>
        </p:nvSpPr>
        <p:spPr>
          <a:xfrm>
            <a:off x="1390270" y="952217"/>
            <a:ext cx="5770925" cy="642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Create a new container. (Only Create)</a:t>
            </a:r>
          </a:p>
        </p:txBody>
      </p:sp>
      <p:sp>
        <p:nvSpPr>
          <p:cNvPr id="8" name="Rectangle 7">
            <a:extLst>
              <a:ext uri="{FF2B5EF4-FFF2-40B4-BE49-F238E27FC236}">
                <a16:creationId xmlns:a16="http://schemas.microsoft.com/office/drawing/2014/main" id="{8EE4AE9A-4575-47AF-84D5-BA2D96611434}"/>
              </a:ext>
            </a:extLst>
          </p:cNvPr>
          <p:cNvSpPr/>
          <p:nvPr/>
        </p:nvSpPr>
        <p:spPr>
          <a:xfrm>
            <a:off x="1390270" y="1740703"/>
            <a:ext cx="7885801" cy="642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Run a command in a new container. (Create + Start)</a:t>
            </a:r>
          </a:p>
          <a:p>
            <a:endParaRPr lang="en-US" sz="2800" dirty="0"/>
          </a:p>
        </p:txBody>
      </p:sp>
      <p:sp>
        <p:nvSpPr>
          <p:cNvPr id="9" name="Rectangle 8">
            <a:extLst>
              <a:ext uri="{FF2B5EF4-FFF2-40B4-BE49-F238E27FC236}">
                <a16:creationId xmlns:a16="http://schemas.microsoft.com/office/drawing/2014/main" id="{6DD57902-21DF-4064-8C8D-A77A3B92C367}"/>
              </a:ext>
            </a:extLst>
          </p:cNvPr>
          <p:cNvSpPr/>
          <p:nvPr/>
        </p:nvSpPr>
        <p:spPr>
          <a:xfrm>
            <a:off x="3365618" y="4475273"/>
            <a:ext cx="8072333" cy="6420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Start and shutdown the container.</a:t>
            </a:r>
          </a:p>
        </p:txBody>
      </p:sp>
    </p:spTree>
    <p:extLst>
      <p:ext uri="{BB962C8B-B14F-4D97-AF65-F5344CB8AC3E}">
        <p14:creationId xmlns:p14="http://schemas.microsoft.com/office/powerpoint/2010/main" val="312760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ppt_x"/>
                                          </p:val>
                                        </p:tav>
                                      </p:tavLst>
                                    </p:anim>
                                    <p:anim calcmode="lin" valueType="num">
                                      <p:cBhvr additive="base">
                                        <p:cTn id="27" dur="500"/>
                                        <p:tgtEl>
                                          <p:spTgt spid="6"/>
                                        </p:tgtEl>
                                        <p:attrNameLst>
                                          <p:attrName>ppt_y</p:attrName>
                                        </p:attrNameLst>
                                      </p:cBhvr>
                                      <p:tavLst>
                                        <p:tav tm="0">
                                          <p:val>
                                            <p:strVal val="ppt_y"/>
                                          </p:val>
                                        </p:tav>
                                        <p:tav tm="100000">
                                          <p:val>
                                            <p:strVal val="1+ppt_h/2"/>
                                          </p:val>
                                        </p:tav>
                                      </p:tavLst>
                                    </p:anim>
                                    <p:set>
                                      <p:cBhvr>
                                        <p:cTn id="28" dur="1" fill="hold">
                                          <p:stCondLst>
                                            <p:cond delay="499"/>
                                          </p:stCondLst>
                                        </p:cTn>
                                        <p:tgtEl>
                                          <p:spTgt spid="6"/>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1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2" presetClass="exit" presetSubtype="4" fill="hold" grpId="1" nodeType="withEffect">
                                  <p:stCondLst>
                                    <p:cond delay="0"/>
                                  </p:stCondLst>
                                  <p:childTnLst>
                                    <p:anim calcmode="lin" valueType="num">
                                      <p:cBhvr additive="base">
                                        <p:cTn id="48" dur="500"/>
                                        <p:tgtEl>
                                          <p:spTgt spid="4"/>
                                        </p:tgtEl>
                                        <p:attrNameLst>
                                          <p:attrName>ppt_x</p:attrName>
                                        </p:attrNameLst>
                                      </p:cBhvr>
                                      <p:tavLst>
                                        <p:tav tm="0">
                                          <p:val>
                                            <p:strVal val="ppt_x"/>
                                          </p:val>
                                        </p:tav>
                                        <p:tav tm="100000">
                                          <p:val>
                                            <p:strVal val="ppt_x"/>
                                          </p:val>
                                        </p:tav>
                                      </p:tavLst>
                                    </p:anim>
                                    <p:anim calcmode="lin" valueType="num">
                                      <p:cBhvr additive="base">
                                        <p:cTn id="49" dur="500"/>
                                        <p:tgtEl>
                                          <p:spTgt spid="4"/>
                                        </p:tgtEl>
                                        <p:attrNameLst>
                                          <p:attrName>ppt_y</p:attrName>
                                        </p:attrNameLst>
                                      </p:cBhvr>
                                      <p:tavLst>
                                        <p:tav tm="0">
                                          <p:val>
                                            <p:strVal val="ppt_y"/>
                                          </p:val>
                                        </p:tav>
                                        <p:tav tm="100000">
                                          <p:val>
                                            <p:strVal val="1+ppt_h/2"/>
                                          </p:val>
                                        </p:tav>
                                      </p:tavLst>
                                    </p:anim>
                                    <p:set>
                                      <p:cBhvr>
                                        <p:cTn id="50" dur="1" fill="hold">
                                          <p:stCondLst>
                                            <p:cond delay="4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wipe(left)">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wipe(left)">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1000"/>
                                        <p:tgtEl>
                                          <p:spTgt spid="9"/>
                                        </p:tgtEl>
                                      </p:cBhvr>
                                    </p:animEffect>
                                  </p:childTnLst>
                                </p:cTn>
                              </p:par>
                              <p:par>
                                <p:cTn id="74" presetID="2" presetClass="exit" presetSubtype="4" fill="hold" grpId="1" nodeType="withEffect">
                                  <p:stCondLst>
                                    <p:cond delay="0"/>
                                  </p:stCondLst>
                                  <p:childTnLst>
                                    <p:anim calcmode="lin" valueType="num">
                                      <p:cBhvr additive="base">
                                        <p:cTn id="75" dur="500"/>
                                        <p:tgtEl>
                                          <p:spTgt spid="9"/>
                                        </p:tgtEl>
                                        <p:attrNameLst>
                                          <p:attrName>ppt_x</p:attrName>
                                        </p:attrNameLst>
                                      </p:cBhvr>
                                      <p:tavLst>
                                        <p:tav tm="0">
                                          <p:val>
                                            <p:strVal val="ppt_x"/>
                                          </p:val>
                                        </p:tav>
                                        <p:tav tm="100000">
                                          <p:val>
                                            <p:strVal val="ppt_x"/>
                                          </p:val>
                                        </p:tav>
                                      </p:tavLst>
                                    </p:anim>
                                    <p:anim calcmode="lin" valueType="num">
                                      <p:cBhvr additive="base">
                                        <p:cTn id="76" dur="500"/>
                                        <p:tgtEl>
                                          <p:spTgt spid="9"/>
                                        </p:tgtEl>
                                        <p:attrNameLst>
                                          <p:attrName>ppt_y</p:attrName>
                                        </p:attrNameLst>
                                      </p:cBhvr>
                                      <p:tavLst>
                                        <p:tav tm="0">
                                          <p:val>
                                            <p:strVal val="ppt_y"/>
                                          </p:val>
                                        </p:tav>
                                        <p:tav tm="100000">
                                          <p:val>
                                            <p:strVal val="1+ppt_h/2"/>
                                          </p:val>
                                        </p:tav>
                                      </p:tavLst>
                                    </p:anim>
                                    <p:set>
                                      <p:cBhvr>
                                        <p:cTn id="7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1" animBg="1"/>
      <p:bldP spid="5" grpId="0" animBg="1"/>
      <p:bldP spid="6" grpId="0" animBg="1"/>
      <p:bldP spid="6" grpId="1" animBg="1"/>
      <p:bldP spid="7" grpId="0" animBg="1"/>
      <p:bldP spid="8" grpId="0" animBg="1"/>
      <p:bldP spid="8" grpId="1" animBg="1"/>
      <p:bldP spid="9" grpId="0" animBg="1"/>
      <p:bldP spid="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2072</Words>
  <Application>Microsoft Office PowerPoint</Application>
  <PresentationFormat>Widescreen</PresentationFormat>
  <Paragraphs>280</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Abadi</vt:lpstr>
      <vt:lpstr>Arial</vt:lpstr>
      <vt:lpstr>Calibri</vt:lpstr>
      <vt:lpstr>Calibri Light</vt:lpstr>
      <vt:lpstr>Courier New</vt:lpstr>
      <vt:lpstr>Office Theme</vt:lpstr>
      <vt:lpstr>Docker Course </vt:lpstr>
      <vt:lpstr>                                       Agenda</vt:lpstr>
      <vt:lpstr>Command Line</vt:lpstr>
      <vt:lpstr>PowerPoint Presentation</vt:lpstr>
      <vt:lpstr>PowerPoint Presentation</vt:lpstr>
      <vt:lpstr>PowerPoint Presentation</vt:lpstr>
      <vt:lpstr>                     Command Line</vt:lpstr>
      <vt:lpstr>                     Command Line</vt:lpstr>
      <vt:lpstr>PowerPoint Presentation</vt:lpstr>
      <vt:lpstr>What options, we can use with run </vt:lpstr>
      <vt:lpstr>PowerPoint Presentation</vt:lpstr>
      <vt:lpstr>PowerPoint Presentation</vt:lpstr>
      <vt:lpstr>PowerPoint Presentation</vt:lpstr>
      <vt:lpstr>PowerPoint Presentation</vt:lpstr>
      <vt:lpstr>Difference between Pause and Stop option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RANA Anish OBS/OINIS</dc:creator>
  <cp:lastModifiedBy>RANA Anish OBS/OINIS</cp:lastModifiedBy>
  <cp:revision>34</cp:revision>
  <dcterms:created xsi:type="dcterms:W3CDTF">2022-04-14T04:13:05Z</dcterms:created>
  <dcterms:modified xsi:type="dcterms:W3CDTF">2022-04-17T06:56:05Z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222825-62ea-40f3-96b5-5375c07996e2_Enabled">
    <vt:lpwstr>true</vt:lpwstr>
  </property>
  <property fmtid="{D5CDD505-2E9C-101B-9397-08002B2CF9AE}" pid="3" name="MSIP_Label_07222825-62ea-40f3-96b5-5375c07996e2_SetDate">
    <vt:lpwstr>2022-04-14T08:24:01Z</vt:lpwstr>
  </property>
  <property fmtid="{D5CDD505-2E9C-101B-9397-08002B2CF9AE}" pid="4" name="MSIP_Label_07222825-62ea-40f3-96b5-5375c07996e2_Method">
    <vt:lpwstr>Privileged</vt:lpwstr>
  </property>
  <property fmtid="{D5CDD505-2E9C-101B-9397-08002B2CF9AE}" pid="5" name="MSIP_Label_07222825-62ea-40f3-96b5-5375c07996e2_Name">
    <vt:lpwstr>unrestricted_parent.2</vt:lpwstr>
  </property>
  <property fmtid="{D5CDD505-2E9C-101B-9397-08002B2CF9AE}" pid="6" name="MSIP_Label_07222825-62ea-40f3-96b5-5375c07996e2_SiteId">
    <vt:lpwstr>90c7a20a-f34b-40bf-bc48-b9253b6f5d20</vt:lpwstr>
  </property>
  <property fmtid="{D5CDD505-2E9C-101B-9397-08002B2CF9AE}" pid="7" name="MSIP_Label_07222825-62ea-40f3-96b5-5375c07996e2_ActionId">
    <vt:lpwstr>e1da9577-2c4b-4d8d-b246-b8470af3ec5a</vt:lpwstr>
  </property>
  <property fmtid="{D5CDD505-2E9C-101B-9397-08002B2CF9AE}" pid="8" name="MSIP_Label_07222825-62ea-40f3-96b5-5375c07996e2_ContentBits">
    <vt:lpwstr>0</vt:lpwstr>
  </property>
</Properties>
</file>