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0" r:id="rId2"/>
    <p:sldId id="285" r:id="rId3"/>
    <p:sldId id="276" r:id="rId4"/>
    <p:sldId id="257" r:id="rId5"/>
    <p:sldId id="269" r:id="rId6"/>
    <p:sldId id="265" r:id="rId7"/>
    <p:sldId id="262" r:id="rId8"/>
    <p:sldId id="266" r:id="rId9"/>
    <p:sldId id="267" r:id="rId10"/>
    <p:sldId id="277" r:id="rId11"/>
    <p:sldId id="288" r:id="rId12"/>
    <p:sldId id="279" r:id="rId13"/>
    <p:sldId id="280" r:id="rId14"/>
    <p:sldId id="281" r:id="rId15"/>
    <p:sldId id="283" r:id="rId16"/>
    <p:sldId id="282" r:id="rId17"/>
    <p:sldId id="284" r:id="rId18"/>
    <p:sldId id="271" r:id="rId19"/>
    <p:sldId id="275" r:id="rId20"/>
    <p:sldId id="287"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31" autoAdjust="0"/>
  </p:normalViewPr>
  <p:slideViewPr>
    <p:cSldViewPr>
      <p:cViewPr varScale="1">
        <p:scale>
          <a:sx n="68" d="100"/>
          <a:sy n="68" d="100"/>
        </p:scale>
        <p:origin x="1308" y="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7CFF1-377C-47F5-93F7-18FF37F12951}" type="datetimeFigureOut">
              <a:rPr lang="en-US" smtClean="0"/>
              <a:t>2022-03-13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2EABB-58EF-4774-A82C-3DA5B4C2F051}" type="slidenum">
              <a:rPr lang="en-US" smtClean="0"/>
              <a:t>‹#›</a:t>
            </a:fld>
            <a:endParaRPr lang="en-US"/>
          </a:p>
        </p:txBody>
      </p:sp>
    </p:spTree>
    <p:extLst>
      <p:ext uri="{BB962C8B-B14F-4D97-AF65-F5344CB8AC3E}">
        <p14:creationId xmlns:p14="http://schemas.microsoft.com/office/powerpoint/2010/main" val="71978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Platform_as_a_servic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OS-level_virtualization"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Anish Rana. Today I have came with new Topic called Docker.</a:t>
            </a:r>
          </a:p>
        </p:txBody>
      </p:sp>
      <p:sp>
        <p:nvSpPr>
          <p:cNvPr id="4" name="Slide Number Placeholder 3"/>
          <p:cNvSpPr>
            <a:spLocks noGrp="1"/>
          </p:cNvSpPr>
          <p:nvPr>
            <p:ph type="sldNum" sz="quarter" idx="5"/>
          </p:nvPr>
        </p:nvSpPr>
        <p:spPr/>
        <p:txBody>
          <a:bodyPr/>
          <a:lstStyle/>
          <a:p>
            <a:fld id="{3692EABB-58EF-4774-A82C-3DA5B4C2F051}" type="slidenum">
              <a:rPr lang="en-US" smtClean="0"/>
              <a:t>1</a:t>
            </a:fld>
            <a:endParaRPr lang="en-US"/>
          </a:p>
        </p:txBody>
      </p:sp>
    </p:spTree>
    <p:extLst>
      <p:ext uri="{BB962C8B-B14F-4D97-AF65-F5344CB8AC3E}">
        <p14:creationId xmlns:p14="http://schemas.microsoft.com/office/powerpoint/2010/main" val="214582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necessary to install the Container engine only on Physical server. </a:t>
            </a:r>
          </a:p>
          <a:p>
            <a:r>
              <a:rPr lang="en-US" dirty="0"/>
              <a:t>which means, we can install Container Engine on VM too. </a:t>
            </a:r>
          </a:p>
        </p:txBody>
      </p:sp>
      <p:sp>
        <p:nvSpPr>
          <p:cNvPr id="4" name="Slide Number Placeholder 3"/>
          <p:cNvSpPr>
            <a:spLocks noGrp="1"/>
          </p:cNvSpPr>
          <p:nvPr>
            <p:ph type="sldNum" sz="quarter" idx="5"/>
          </p:nvPr>
        </p:nvSpPr>
        <p:spPr/>
        <p:txBody>
          <a:bodyPr/>
          <a:lstStyle/>
          <a:p>
            <a:fld id="{3692EABB-58EF-4774-A82C-3DA5B4C2F051}" type="slidenum">
              <a:rPr lang="en-US" smtClean="0"/>
              <a:t>14</a:t>
            </a:fld>
            <a:endParaRPr lang="en-US"/>
          </a:p>
        </p:txBody>
      </p:sp>
    </p:spTree>
    <p:extLst>
      <p:ext uri="{BB962C8B-B14F-4D97-AF65-F5344CB8AC3E}">
        <p14:creationId xmlns:p14="http://schemas.microsoft.com/office/powerpoint/2010/main" val="3780837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commands that we need to run to create one application server.</a:t>
            </a:r>
          </a:p>
          <a:p>
            <a:r>
              <a:rPr lang="en-US" dirty="0"/>
              <a:t>For an example, to install Apache web server, first , need to execute the apt-get to install the Apache package.</a:t>
            </a:r>
          </a:p>
        </p:txBody>
      </p:sp>
      <p:sp>
        <p:nvSpPr>
          <p:cNvPr id="4" name="Slide Number Placeholder 3"/>
          <p:cNvSpPr>
            <a:spLocks noGrp="1"/>
          </p:cNvSpPr>
          <p:nvPr>
            <p:ph type="sldNum" sz="quarter" idx="5"/>
          </p:nvPr>
        </p:nvSpPr>
        <p:spPr/>
        <p:txBody>
          <a:bodyPr/>
          <a:lstStyle/>
          <a:p>
            <a:fld id="{3692EABB-58EF-4774-A82C-3DA5B4C2F051}" type="slidenum">
              <a:rPr lang="en-US" smtClean="0"/>
              <a:t>15</a:t>
            </a:fld>
            <a:endParaRPr lang="en-US"/>
          </a:p>
        </p:txBody>
      </p:sp>
    </p:spTree>
    <p:extLst>
      <p:ext uri="{BB962C8B-B14F-4D97-AF65-F5344CB8AC3E}">
        <p14:creationId xmlns:p14="http://schemas.microsoft.com/office/powerpoint/2010/main" val="239561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b="0" dirty="0"/>
          </a:p>
          <a:p>
            <a:r>
              <a:rPr lang="en-US" b="0" dirty="0"/>
              <a:t>In the case of Container, when we built the container image, we not only include the application but also the necessary libraries and binaries files. </a:t>
            </a:r>
          </a:p>
          <a:p>
            <a:r>
              <a:rPr lang="en-US" b="0" dirty="0"/>
              <a:t>It means, if the test are OK in Lab environment, then we will not observe any issue in the production.</a:t>
            </a:r>
          </a:p>
          <a:p>
            <a:endParaRPr lang="en-US" b="0" dirty="0"/>
          </a:p>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16</a:t>
            </a:fld>
            <a:endParaRPr lang="en-US"/>
          </a:p>
        </p:txBody>
      </p:sp>
    </p:spTree>
    <p:extLst>
      <p:ext uri="{BB962C8B-B14F-4D97-AF65-F5344CB8AC3E}">
        <p14:creationId xmlns:p14="http://schemas.microsoft.com/office/powerpoint/2010/main" val="79461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configured the Apache web server in the lab, then we compile the image. In this image we include the running web server configuration file, supporting libraries and binaries files.</a:t>
            </a:r>
          </a:p>
          <a:p>
            <a:endParaRPr lang="en-US" dirty="0"/>
          </a:p>
          <a:p>
            <a:r>
              <a:rPr lang="en-US" dirty="0"/>
              <a:t>From this image, we will create container in the cloud, VM or physical server. </a:t>
            </a:r>
          </a:p>
        </p:txBody>
      </p:sp>
      <p:sp>
        <p:nvSpPr>
          <p:cNvPr id="4" name="Slide Number Placeholder 3"/>
          <p:cNvSpPr>
            <a:spLocks noGrp="1"/>
          </p:cNvSpPr>
          <p:nvPr>
            <p:ph type="sldNum" sz="quarter" idx="5"/>
          </p:nvPr>
        </p:nvSpPr>
        <p:spPr/>
        <p:txBody>
          <a:bodyPr/>
          <a:lstStyle/>
          <a:p>
            <a:fld id="{3692EABB-58EF-4774-A82C-3DA5B4C2F051}" type="slidenum">
              <a:rPr lang="en-US" smtClean="0"/>
              <a:t>17</a:t>
            </a:fld>
            <a:endParaRPr lang="en-US"/>
          </a:p>
        </p:txBody>
      </p:sp>
    </p:spTree>
    <p:extLst>
      <p:ext uri="{BB962C8B-B14F-4D97-AF65-F5344CB8AC3E}">
        <p14:creationId xmlns:p14="http://schemas.microsoft.com/office/powerpoint/2010/main" val="202553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Docker</a:t>
            </a:r>
            <a:r>
              <a:rPr lang="en-US" dirty="0"/>
              <a:t> is a set of </a:t>
            </a:r>
            <a:r>
              <a:rPr lang="en-US" dirty="0">
                <a:hlinkClick r:id="rId3" tooltip="Platform as a service"/>
              </a:rPr>
              <a:t>platform as a service</a:t>
            </a:r>
            <a:r>
              <a:rPr lang="en-US" dirty="0"/>
              <a:t> (PaaS) products that use </a:t>
            </a:r>
            <a:r>
              <a:rPr lang="en-US" dirty="0">
                <a:hlinkClick r:id="rId4" tooltip="OS-level virtualization"/>
              </a:rPr>
              <a:t>OS-level virtualization</a:t>
            </a:r>
            <a:r>
              <a:rPr lang="en-US" dirty="0"/>
              <a:t> to deliver software in packages called </a:t>
            </a:r>
            <a:r>
              <a:rPr lang="en-US" i="1" dirty="0"/>
              <a:t>containers</a:t>
            </a:r>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18</a:t>
            </a:fld>
            <a:endParaRPr lang="en-US"/>
          </a:p>
        </p:txBody>
      </p:sp>
    </p:spTree>
    <p:extLst>
      <p:ext uri="{BB962C8B-B14F-4D97-AF65-F5344CB8AC3E}">
        <p14:creationId xmlns:p14="http://schemas.microsoft.com/office/powerpoint/2010/main" val="35810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Although there are many tools available such as </a:t>
            </a:r>
            <a:r>
              <a:rPr lang="en-US" dirty="0" err="1"/>
              <a:t>Podman</a:t>
            </a:r>
            <a:r>
              <a:rPr lang="en-US" dirty="0"/>
              <a:t>, </a:t>
            </a:r>
            <a:r>
              <a:rPr lang="en-US" dirty="0" err="1"/>
              <a:t>LXD</a:t>
            </a:r>
            <a:r>
              <a:rPr lang="en-US" dirty="0"/>
              <a:t>, </a:t>
            </a:r>
            <a:r>
              <a:rPr lang="en-US" dirty="0" err="1"/>
              <a:t>Containerd</a:t>
            </a:r>
            <a:r>
              <a:rPr lang="en-US" dirty="0"/>
              <a:t>, </a:t>
            </a:r>
            <a:r>
              <a:rPr lang="en-US" dirty="0" err="1"/>
              <a:t>Buildah</a:t>
            </a:r>
            <a:r>
              <a:rPr lang="en-US" dirty="0"/>
              <a:t>, </a:t>
            </a:r>
            <a:r>
              <a:rPr lang="en-US" dirty="0" err="1"/>
              <a:t>RunC</a:t>
            </a:r>
            <a:r>
              <a:rPr lang="en-US" dirty="0"/>
              <a:t>. , but Docker is more famous among them. </a:t>
            </a:r>
          </a:p>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19</a:t>
            </a:fld>
            <a:endParaRPr lang="en-US"/>
          </a:p>
        </p:txBody>
      </p:sp>
    </p:spTree>
    <p:extLst>
      <p:ext uri="{BB962C8B-B14F-4D97-AF65-F5344CB8AC3E}">
        <p14:creationId xmlns:p14="http://schemas.microsoft.com/office/powerpoint/2010/main" val="1611222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today session, we learnt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different resource required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Traditional way of hosting application on Physical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Owing to resource wastage, we need Virtualization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optimum utilization of resources, we are moving to containerization.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difference between VM and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Exactly what is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Finally, We understand Docker is used to mange the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20</a:t>
            </a:fld>
            <a:endParaRPr lang="en-US"/>
          </a:p>
        </p:txBody>
      </p:sp>
    </p:spTree>
    <p:extLst>
      <p:ext uri="{BB962C8B-B14F-4D97-AF65-F5344CB8AC3E}">
        <p14:creationId xmlns:p14="http://schemas.microsoft.com/office/powerpoint/2010/main" val="2223222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install the Docker package on AWS or VM on my laptop?</a:t>
            </a:r>
          </a:p>
          <a:p>
            <a:endParaRPr lang="en-US" dirty="0"/>
          </a:p>
          <a:p>
            <a:r>
              <a:rPr lang="en-US" dirty="0"/>
              <a:t>Start creating and modifying containers.</a:t>
            </a:r>
          </a:p>
          <a:p>
            <a:endParaRPr lang="en-US" dirty="0"/>
          </a:p>
          <a:p>
            <a:r>
              <a:rPr lang="en-US" dirty="0"/>
              <a:t>I already uploaded this PPT on my </a:t>
            </a:r>
            <a:r>
              <a:rPr lang="en-US" dirty="0" err="1"/>
              <a:t>Github</a:t>
            </a:r>
            <a:r>
              <a:rPr lang="en-US" dirty="0"/>
              <a:t> account. Thus, you may download this PPT and the link you may find in the description of this video. </a:t>
            </a:r>
          </a:p>
          <a:p>
            <a:endParaRPr lang="en-US" dirty="0"/>
          </a:p>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21</a:t>
            </a:fld>
            <a:endParaRPr lang="en-US"/>
          </a:p>
        </p:txBody>
      </p:sp>
    </p:spTree>
    <p:extLst>
      <p:ext uri="{BB962C8B-B14F-4D97-AF65-F5344CB8AC3E}">
        <p14:creationId xmlns:p14="http://schemas.microsoft.com/office/powerpoint/2010/main" val="2883189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our agenda is, 1. What resources are required to run an application.</a:t>
            </a:r>
          </a:p>
          <a:p>
            <a:r>
              <a:rPr lang="en-US" dirty="0"/>
              <a:t>and last, we will talk about What is Docker?</a:t>
            </a:r>
          </a:p>
        </p:txBody>
      </p:sp>
      <p:sp>
        <p:nvSpPr>
          <p:cNvPr id="4" name="Slide Number Placeholder 3"/>
          <p:cNvSpPr>
            <a:spLocks noGrp="1"/>
          </p:cNvSpPr>
          <p:nvPr>
            <p:ph type="sldNum" sz="quarter" idx="5"/>
          </p:nvPr>
        </p:nvSpPr>
        <p:spPr/>
        <p:txBody>
          <a:bodyPr/>
          <a:lstStyle/>
          <a:p>
            <a:fld id="{3692EABB-58EF-4774-A82C-3DA5B4C2F051}" type="slidenum">
              <a:rPr lang="en-US" smtClean="0"/>
              <a:t>2</a:t>
            </a:fld>
            <a:endParaRPr lang="en-US"/>
          </a:p>
        </p:txBody>
      </p:sp>
    </p:spTree>
    <p:extLst>
      <p:ext uri="{BB962C8B-B14F-4D97-AF65-F5344CB8AC3E}">
        <p14:creationId xmlns:p14="http://schemas.microsoft.com/office/powerpoint/2010/main" val="116373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an application whether it is NGINX , NODE.JS any application, it requires RAM, CPU and DISK. </a:t>
            </a:r>
          </a:p>
          <a:p>
            <a:endParaRPr lang="en-US" dirty="0"/>
          </a:p>
          <a:p>
            <a:r>
              <a:rPr lang="en-US" dirty="0"/>
              <a:t>Application demand these resources from Operating System. </a:t>
            </a:r>
          </a:p>
          <a:p>
            <a:endParaRPr lang="en-US" dirty="0"/>
          </a:p>
          <a:p>
            <a:r>
              <a:rPr lang="en-US" dirty="0"/>
              <a:t>Whether this OS is installed on Physical Server or in Virtual machine. </a:t>
            </a:r>
          </a:p>
          <a:p>
            <a:endParaRPr lang="en-US" dirty="0"/>
          </a:p>
          <a:p>
            <a:r>
              <a:rPr lang="en-US" dirty="0"/>
              <a:t>This Operating System has libraries and binaries files. </a:t>
            </a:r>
          </a:p>
          <a:p>
            <a:endParaRPr lang="en-US" dirty="0"/>
          </a:p>
          <a:p>
            <a:r>
              <a:rPr lang="en-US" dirty="0"/>
              <a:t>Libraries are used by Application and Binaries files are used by CPU.</a:t>
            </a:r>
          </a:p>
        </p:txBody>
      </p:sp>
      <p:sp>
        <p:nvSpPr>
          <p:cNvPr id="4" name="Slide Number Placeholder 3"/>
          <p:cNvSpPr>
            <a:spLocks noGrp="1"/>
          </p:cNvSpPr>
          <p:nvPr>
            <p:ph type="sldNum" sz="quarter" idx="5"/>
          </p:nvPr>
        </p:nvSpPr>
        <p:spPr/>
        <p:txBody>
          <a:bodyPr/>
          <a:lstStyle/>
          <a:p>
            <a:fld id="{3692EABB-58EF-4774-A82C-3DA5B4C2F051}" type="slidenum">
              <a:rPr lang="en-US" smtClean="0"/>
              <a:t>3</a:t>
            </a:fld>
            <a:endParaRPr lang="en-US"/>
          </a:p>
        </p:txBody>
      </p:sp>
    </p:spTree>
    <p:extLst>
      <p:ext uri="{BB962C8B-B14F-4D97-AF65-F5344CB8AC3E}">
        <p14:creationId xmlns:p14="http://schemas.microsoft.com/office/powerpoint/2010/main" val="58093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4</a:t>
            </a:fld>
            <a:endParaRPr lang="en-US"/>
          </a:p>
        </p:txBody>
      </p:sp>
    </p:spTree>
    <p:extLst>
      <p:ext uri="{BB962C8B-B14F-4D97-AF65-F5344CB8AC3E}">
        <p14:creationId xmlns:p14="http://schemas.microsoft.com/office/powerpoint/2010/main" val="294315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optimize the resource utilization, Virtualization came in the market.</a:t>
            </a:r>
          </a:p>
        </p:txBody>
      </p:sp>
      <p:sp>
        <p:nvSpPr>
          <p:cNvPr id="4" name="Slide Number Placeholder 3"/>
          <p:cNvSpPr>
            <a:spLocks noGrp="1"/>
          </p:cNvSpPr>
          <p:nvPr>
            <p:ph type="sldNum" sz="quarter" idx="5"/>
          </p:nvPr>
        </p:nvSpPr>
        <p:spPr/>
        <p:txBody>
          <a:bodyPr/>
          <a:lstStyle/>
          <a:p>
            <a:fld id="{3692EABB-58EF-4774-A82C-3DA5B4C2F051}" type="slidenum">
              <a:rPr lang="en-US" smtClean="0"/>
              <a:t>9</a:t>
            </a:fld>
            <a:endParaRPr lang="en-US"/>
          </a:p>
        </p:txBody>
      </p:sp>
    </p:spTree>
    <p:extLst>
      <p:ext uri="{BB962C8B-B14F-4D97-AF65-F5344CB8AC3E}">
        <p14:creationId xmlns:p14="http://schemas.microsoft.com/office/powerpoint/2010/main" val="87091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Frist, we mount the physical server in the </a:t>
            </a:r>
            <a:r>
              <a:rPr lang="en-US" dirty="0" err="1"/>
              <a:t>DataCenter</a:t>
            </a:r>
            <a:r>
              <a:rPr lang="en-US" dirty="0"/>
              <a:t>. </a:t>
            </a:r>
          </a:p>
          <a:p>
            <a:r>
              <a:rPr lang="en-US" dirty="0"/>
              <a:t>Then, we need to install the Hypervisor. Here, we may use </a:t>
            </a:r>
            <a:r>
              <a:rPr lang="en-US" dirty="0" err="1"/>
              <a:t>Vmware</a:t>
            </a:r>
            <a:r>
              <a:rPr lang="en-US" dirty="0"/>
              <a:t> provided Hypervisor like </a:t>
            </a:r>
            <a:r>
              <a:rPr lang="en-US" dirty="0" err="1"/>
              <a:t>ESXi</a:t>
            </a:r>
            <a:r>
              <a:rPr lang="en-US" dirty="0"/>
              <a:t> or </a:t>
            </a:r>
            <a:r>
              <a:rPr lang="en-US" dirty="0" err="1"/>
              <a:t>Redhat</a:t>
            </a:r>
            <a:r>
              <a:rPr lang="en-US" dirty="0"/>
              <a:t> KVM. </a:t>
            </a:r>
          </a:p>
          <a:p>
            <a:endParaRPr lang="en-US" dirty="0"/>
          </a:p>
          <a:p>
            <a:r>
              <a:rPr lang="en-US" dirty="0"/>
              <a:t>After that, we need to create Virtual machine called VM and in this VM, we will install the guest Operating System.</a:t>
            </a:r>
          </a:p>
          <a:p>
            <a:endParaRPr lang="en-US" dirty="0"/>
          </a:p>
          <a:p>
            <a:r>
              <a:rPr lang="en-US" dirty="0"/>
              <a:t>Due to the limitation of libraries files and some other conditions, we install one application on one server. </a:t>
            </a:r>
          </a:p>
          <a:p>
            <a:endParaRPr lang="en-US" dirty="0"/>
          </a:p>
          <a:p>
            <a:r>
              <a:rPr lang="en-US" dirty="0"/>
              <a:t>For that reason, we install three VMs. Running Applications are </a:t>
            </a:r>
            <a:r>
              <a:rPr lang="en-US" dirty="0" err="1"/>
              <a:t>Node.JS</a:t>
            </a:r>
            <a:r>
              <a:rPr lang="en-US" dirty="0"/>
              <a:t>, NGINX, and Apache web server.</a:t>
            </a:r>
          </a:p>
          <a:p>
            <a:endParaRPr lang="en-US" dirty="0"/>
          </a:p>
          <a:p>
            <a:r>
              <a:rPr lang="en-US" dirty="0"/>
              <a:t>Here, Intentionally, I have changed the application name because, we can install any application. </a:t>
            </a:r>
          </a:p>
          <a:p>
            <a:endParaRPr lang="en-US" dirty="0"/>
          </a:p>
          <a:p>
            <a:r>
              <a:rPr lang="en-US" dirty="0"/>
              <a:t>In the resource utilization bar, one can notice that 3 OS and Applications are consuming lot of resources. </a:t>
            </a:r>
          </a:p>
          <a:p>
            <a:endParaRPr lang="en-US" dirty="0"/>
          </a:p>
          <a:p>
            <a:r>
              <a:rPr lang="en-US" dirty="0"/>
              <a:t>We can’t stop Application server, but we can curb the OS. This can be done by using Container technology. </a:t>
            </a:r>
          </a:p>
        </p:txBody>
      </p:sp>
      <p:sp>
        <p:nvSpPr>
          <p:cNvPr id="4" name="Slide Number Placeholder 3"/>
          <p:cNvSpPr>
            <a:spLocks noGrp="1"/>
          </p:cNvSpPr>
          <p:nvPr>
            <p:ph type="sldNum" sz="quarter" idx="5"/>
          </p:nvPr>
        </p:nvSpPr>
        <p:spPr/>
        <p:txBody>
          <a:bodyPr/>
          <a:lstStyle/>
          <a:p>
            <a:fld id="{3692EABB-58EF-4774-A82C-3DA5B4C2F051}" type="slidenum">
              <a:rPr lang="en-US" smtClean="0"/>
              <a:t>10</a:t>
            </a:fld>
            <a:endParaRPr lang="en-US"/>
          </a:p>
        </p:txBody>
      </p:sp>
    </p:spTree>
    <p:extLst>
      <p:ext uri="{BB962C8B-B14F-4D97-AF65-F5344CB8AC3E}">
        <p14:creationId xmlns:p14="http://schemas.microsoft.com/office/powerpoint/2010/main" val="421986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discovered in the previous slide that to run an application need different resources, libraries and binaries files. </a:t>
            </a:r>
          </a:p>
          <a:p>
            <a:endParaRPr lang="en-US" dirty="0"/>
          </a:p>
          <a:p>
            <a:r>
              <a:rPr lang="en-US" dirty="0"/>
              <a:t>For example, for one application, we need latest Python version </a:t>
            </a:r>
            <a:r>
              <a:rPr lang="en-US" b="1" dirty="0"/>
              <a:t>3.9.6.</a:t>
            </a:r>
            <a:br>
              <a:rPr lang="en-US" b="1" dirty="0"/>
            </a:br>
            <a:r>
              <a:rPr lang="en-US" b="0" dirty="0"/>
              <a:t>So, we upgraded the Python version it in the lab server and this lab server has </a:t>
            </a:r>
            <a:r>
              <a:rPr lang="en-US" b="0" dirty="0" err="1"/>
              <a:t>Redhat</a:t>
            </a:r>
            <a:r>
              <a:rPr lang="en-US" b="0" dirty="0"/>
              <a:t> 7.0 OS installed. Developer did the test and verified that this application server is running as expected. </a:t>
            </a:r>
          </a:p>
          <a:p>
            <a:endParaRPr lang="en-US" b="0" dirty="0"/>
          </a:p>
          <a:p>
            <a:r>
              <a:rPr lang="en-US" b="0" dirty="0"/>
              <a:t>In the production, we observed that we are running Python 2.8 and OS is </a:t>
            </a:r>
            <a:r>
              <a:rPr lang="en-US" b="0" dirty="0" err="1"/>
              <a:t>Redhad</a:t>
            </a:r>
            <a:r>
              <a:rPr lang="en-US" b="0" dirty="0"/>
              <a:t> 6.5. Now, when we deploy this application server, we are getting error message.</a:t>
            </a:r>
          </a:p>
          <a:p>
            <a:endParaRPr lang="en-US" b="0" dirty="0"/>
          </a:p>
          <a:p>
            <a:r>
              <a:rPr lang="en-US" b="0" dirty="0"/>
              <a:t>However, in the case of Container, when we built the container image, we not only include the application but also the necessary libraries and binaries files. </a:t>
            </a:r>
          </a:p>
          <a:p>
            <a:r>
              <a:rPr lang="en-US" b="0" dirty="0"/>
              <a:t>It means, if the test are OK in Lab environment, then we will not observe any issue in the production.</a:t>
            </a:r>
          </a:p>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11</a:t>
            </a:fld>
            <a:endParaRPr lang="en-US"/>
          </a:p>
        </p:txBody>
      </p:sp>
    </p:spTree>
    <p:extLst>
      <p:ext uri="{BB962C8B-B14F-4D97-AF65-F5344CB8AC3E}">
        <p14:creationId xmlns:p14="http://schemas.microsoft.com/office/powerpoint/2010/main" val="97001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Container, again, we mount the physical server in the </a:t>
            </a:r>
            <a:r>
              <a:rPr lang="en-US" dirty="0" err="1"/>
              <a:t>DataCenter</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 after we installed Operating System. On the top of OS, we install the container engine i.e., Docker.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can create multiple containers. I will cover in my coming slides what is container.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now, you can imagine that these containers are light weight and has the capability to run multiple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Resources utilization bar, we can notice that only one Operating System and multiple containers are consuming resources.</a:t>
            </a:r>
          </a:p>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12</a:t>
            </a:fld>
            <a:endParaRPr lang="en-US"/>
          </a:p>
        </p:txBody>
      </p:sp>
    </p:spTree>
    <p:extLst>
      <p:ext uri="{BB962C8B-B14F-4D97-AF65-F5344CB8AC3E}">
        <p14:creationId xmlns:p14="http://schemas.microsoft.com/office/powerpoint/2010/main" val="3357268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compare VM and container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single Physical server, we can run multiple containers and each container has dedicated application. </a:t>
            </a:r>
          </a:p>
          <a:p>
            <a:r>
              <a:rPr lang="en-US" dirty="0"/>
              <a:t>So, we can save not only resource utilization but also save the disk space which is consumed by different OS.</a:t>
            </a:r>
          </a:p>
          <a:p>
            <a:endParaRPr lang="en-US" dirty="0"/>
          </a:p>
          <a:p>
            <a:r>
              <a:rPr lang="en-US" dirty="0"/>
              <a:t>Second advantage is we can scale up or down the Containers easily within less time as compared with VM.</a:t>
            </a:r>
          </a:p>
          <a:p>
            <a:endParaRPr lang="en-US" dirty="0"/>
          </a:p>
          <a:p>
            <a:endParaRPr lang="en-US" dirty="0"/>
          </a:p>
        </p:txBody>
      </p:sp>
      <p:sp>
        <p:nvSpPr>
          <p:cNvPr id="4" name="Slide Number Placeholder 3"/>
          <p:cNvSpPr>
            <a:spLocks noGrp="1"/>
          </p:cNvSpPr>
          <p:nvPr>
            <p:ph type="sldNum" sz="quarter" idx="5"/>
          </p:nvPr>
        </p:nvSpPr>
        <p:spPr/>
        <p:txBody>
          <a:bodyPr/>
          <a:lstStyle/>
          <a:p>
            <a:fld id="{3692EABB-58EF-4774-A82C-3DA5B4C2F051}" type="slidenum">
              <a:rPr lang="en-US" smtClean="0"/>
              <a:t>13</a:t>
            </a:fld>
            <a:endParaRPr lang="en-US"/>
          </a:p>
        </p:txBody>
      </p:sp>
    </p:spTree>
    <p:extLst>
      <p:ext uri="{BB962C8B-B14F-4D97-AF65-F5344CB8AC3E}">
        <p14:creationId xmlns:p14="http://schemas.microsoft.com/office/powerpoint/2010/main" val="346324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2022-03-13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2022-03-13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tServerNa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FF795B-C946-4B9C-89FA-685B3004755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1" y="1600200"/>
            <a:ext cx="7391399" cy="4983162"/>
          </a:xfrm>
        </p:spPr>
      </p:pic>
    </p:spTree>
    <p:extLst>
      <p:ext uri="{BB962C8B-B14F-4D97-AF65-F5344CB8AC3E}">
        <p14:creationId xmlns:p14="http://schemas.microsoft.com/office/powerpoint/2010/main" val="28772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3286C6-797F-4812-AB7E-B05B368F5E33}"/>
              </a:ext>
            </a:extLst>
          </p:cNvPr>
          <p:cNvSpPr/>
          <p:nvPr/>
        </p:nvSpPr>
        <p:spPr>
          <a:xfrm>
            <a:off x="2743200" y="1752600"/>
            <a:ext cx="7696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Physical server</a:t>
            </a:r>
          </a:p>
        </p:txBody>
      </p:sp>
      <p:sp>
        <p:nvSpPr>
          <p:cNvPr id="3" name="Rectangle 2">
            <a:extLst>
              <a:ext uri="{FF2B5EF4-FFF2-40B4-BE49-F238E27FC236}">
                <a16:creationId xmlns:a16="http://schemas.microsoft.com/office/drawing/2014/main" id="{F3FC4CFD-FD70-421A-AB17-14ED352251F9}"/>
              </a:ext>
            </a:extLst>
          </p:cNvPr>
          <p:cNvSpPr/>
          <p:nvPr/>
        </p:nvSpPr>
        <p:spPr>
          <a:xfrm>
            <a:off x="2743200" y="5638800"/>
            <a:ext cx="76962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Hypervisor</a:t>
            </a:r>
          </a:p>
        </p:txBody>
      </p:sp>
      <p:sp>
        <p:nvSpPr>
          <p:cNvPr id="4" name="Rectangle 3">
            <a:extLst>
              <a:ext uri="{FF2B5EF4-FFF2-40B4-BE49-F238E27FC236}">
                <a16:creationId xmlns:a16="http://schemas.microsoft.com/office/drawing/2014/main" id="{7A6B30D3-8E94-4F10-824D-07A493E4DF51}"/>
              </a:ext>
            </a:extLst>
          </p:cNvPr>
          <p:cNvSpPr/>
          <p:nvPr/>
        </p:nvSpPr>
        <p:spPr>
          <a:xfrm>
            <a:off x="3124200" y="2209800"/>
            <a:ext cx="2209800"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Virtual Machine</a:t>
            </a:r>
          </a:p>
        </p:txBody>
      </p:sp>
      <p:sp>
        <p:nvSpPr>
          <p:cNvPr id="5" name="Rectangle 4">
            <a:extLst>
              <a:ext uri="{FF2B5EF4-FFF2-40B4-BE49-F238E27FC236}">
                <a16:creationId xmlns:a16="http://schemas.microsoft.com/office/drawing/2014/main" id="{9FEEB80A-A5D5-401D-851D-C54708C1A6C8}"/>
              </a:ext>
            </a:extLst>
          </p:cNvPr>
          <p:cNvSpPr/>
          <p:nvPr/>
        </p:nvSpPr>
        <p:spPr>
          <a:xfrm>
            <a:off x="5562600" y="2209800"/>
            <a:ext cx="2209800"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6" name="Rectangle 5">
            <a:extLst>
              <a:ext uri="{FF2B5EF4-FFF2-40B4-BE49-F238E27FC236}">
                <a16:creationId xmlns:a16="http://schemas.microsoft.com/office/drawing/2014/main" id="{C0E0BEA0-7435-40D8-B7E9-8F302545304F}"/>
              </a:ext>
            </a:extLst>
          </p:cNvPr>
          <p:cNvSpPr/>
          <p:nvPr/>
        </p:nvSpPr>
        <p:spPr>
          <a:xfrm>
            <a:off x="8001000" y="2209800"/>
            <a:ext cx="2209800"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7" name="Rectangle 6">
            <a:extLst>
              <a:ext uri="{FF2B5EF4-FFF2-40B4-BE49-F238E27FC236}">
                <a16:creationId xmlns:a16="http://schemas.microsoft.com/office/drawing/2014/main" id="{D6471A65-BC8A-4D80-BFA0-9428FC496566}"/>
              </a:ext>
            </a:extLst>
          </p:cNvPr>
          <p:cNvSpPr/>
          <p:nvPr/>
        </p:nvSpPr>
        <p:spPr>
          <a:xfrm>
            <a:off x="3124200" y="5029200"/>
            <a:ext cx="2209800" cy="609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0" name="Rectangle 9">
            <a:extLst>
              <a:ext uri="{FF2B5EF4-FFF2-40B4-BE49-F238E27FC236}">
                <a16:creationId xmlns:a16="http://schemas.microsoft.com/office/drawing/2014/main" id="{93E72476-2217-4025-B002-A68A0CC2951B}"/>
              </a:ext>
            </a:extLst>
          </p:cNvPr>
          <p:cNvSpPr/>
          <p:nvPr/>
        </p:nvSpPr>
        <p:spPr>
          <a:xfrm>
            <a:off x="5562600" y="5022780"/>
            <a:ext cx="2209800" cy="616019"/>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1" name="Rectangle 10">
            <a:extLst>
              <a:ext uri="{FF2B5EF4-FFF2-40B4-BE49-F238E27FC236}">
                <a16:creationId xmlns:a16="http://schemas.microsoft.com/office/drawing/2014/main" id="{1F1E86D9-3BCC-4E84-844C-95025F7B00BB}"/>
              </a:ext>
            </a:extLst>
          </p:cNvPr>
          <p:cNvSpPr/>
          <p:nvPr/>
        </p:nvSpPr>
        <p:spPr>
          <a:xfrm>
            <a:off x="8001000" y="5022780"/>
            <a:ext cx="2192154" cy="6160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2" name="Rectangle 11">
            <a:extLst>
              <a:ext uri="{FF2B5EF4-FFF2-40B4-BE49-F238E27FC236}">
                <a16:creationId xmlns:a16="http://schemas.microsoft.com/office/drawing/2014/main" id="{ADFABAFF-9A95-493E-B839-FEAACB83C200}"/>
              </a:ext>
            </a:extLst>
          </p:cNvPr>
          <p:cNvSpPr/>
          <p:nvPr/>
        </p:nvSpPr>
        <p:spPr>
          <a:xfrm>
            <a:off x="3124200" y="4184580"/>
            <a:ext cx="2209800"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Node JS</a:t>
            </a:r>
          </a:p>
        </p:txBody>
      </p:sp>
      <p:sp>
        <p:nvSpPr>
          <p:cNvPr id="13" name="Rectangle 12">
            <a:extLst>
              <a:ext uri="{FF2B5EF4-FFF2-40B4-BE49-F238E27FC236}">
                <a16:creationId xmlns:a16="http://schemas.microsoft.com/office/drawing/2014/main" id="{91685885-4904-47FD-A7D3-7E5103AAB133}"/>
              </a:ext>
            </a:extLst>
          </p:cNvPr>
          <p:cNvSpPr/>
          <p:nvPr/>
        </p:nvSpPr>
        <p:spPr>
          <a:xfrm>
            <a:off x="5564204" y="4190999"/>
            <a:ext cx="2208196"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NGINX</a:t>
            </a:r>
          </a:p>
        </p:txBody>
      </p:sp>
      <p:sp>
        <p:nvSpPr>
          <p:cNvPr id="14" name="Rectangle 13">
            <a:extLst>
              <a:ext uri="{FF2B5EF4-FFF2-40B4-BE49-F238E27FC236}">
                <a16:creationId xmlns:a16="http://schemas.microsoft.com/office/drawing/2014/main" id="{2AA6824D-806D-428B-801C-94A3532F5B9C}"/>
              </a:ext>
            </a:extLst>
          </p:cNvPr>
          <p:cNvSpPr/>
          <p:nvPr/>
        </p:nvSpPr>
        <p:spPr>
          <a:xfrm>
            <a:off x="8001000" y="4184580"/>
            <a:ext cx="2192154"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Apache</a:t>
            </a:r>
          </a:p>
        </p:txBody>
      </p:sp>
      <p:sp>
        <p:nvSpPr>
          <p:cNvPr id="15" name="Cylinder 14">
            <a:extLst>
              <a:ext uri="{FF2B5EF4-FFF2-40B4-BE49-F238E27FC236}">
                <a16:creationId xmlns:a16="http://schemas.microsoft.com/office/drawing/2014/main" id="{F8538329-B7A5-408E-A35F-60C610D9A24E}"/>
              </a:ext>
            </a:extLst>
          </p:cNvPr>
          <p:cNvSpPr/>
          <p:nvPr/>
        </p:nvSpPr>
        <p:spPr>
          <a:xfrm>
            <a:off x="381001" y="1295400"/>
            <a:ext cx="1600200" cy="5410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Resources Utilization</a:t>
            </a:r>
          </a:p>
        </p:txBody>
      </p:sp>
      <p:sp>
        <p:nvSpPr>
          <p:cNvPr id="16" name="Rectangle 15">
            <a:extLst>
              <a:ext uri="{FF2B5EF4-FFF2-40B4-BE49-F238E27FC236}">
                <a16:creationId xmlns:a16="http://schemas.microsoft.com/office/drawing/2014/main" id="{C91384F1-7F12-49DF-9AA9-AECA6D35A3B7}"/>
              </a:ext>
            </a:extLst>
          </p:cNvPr>
          <p:cNvSpPr/>
          <p:nvPr/>
        </p:nvSpPr>
        <p:spPr>
          <a:xfrm>
            <a:off x="381001" y="5715000"/>
            <a:ext cx="1600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Hypervisor</a:t>
            </a:r>
          </a:p>
        </p:txBody>
      </p:sp>
      <p:sp>
        <p:nvSpPr>
          <p:cNvPr id="17" name="Rectangle 16">
            <a:extLst>
              <a:ext uri="{FF2B5EF4-FFF2-40B4-BE49-F238E27FC236}">
                <a16:creationId xmlns:a16="http://schemas.microsoft.com/office/drawing/2014/main" id="{5316B534-65E0-4EA6-9454-053191C9838F}"/>
              </a:ext>
            </a:extLst>
          </p:cNvPr>
          <p:cNvSpPr/>
          <p:nvPr/>
        </p:nvSpPr>
        <p:spPr>
          <a:xfrm>
            <a:off x="372178" y="5029199"/>
            <a:ext cx="1600200" cy="679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OS 1</a:t>
            </a:r>
          </a:p>
        </p:txBody>
      </p:sp>
      <p:sp>
        <p:nvSpPr>
          <p:cNvPr id="18" name="Rectangle 17">
            <a:extLst>
              <a:ext uri="{FF2B5EF4-FFF2-40B4-BE49-F238E27FC236}">
                <a16:creationId xmlns:a16="http://schemas.microsoft.com/office/drawing/2014/main" id="{4040A418-DC92-4377-A879-CC4378FC165E}"/>
              </a:ext>
            </a:extLst>
          </p:cNvPr>
          <p:cNvSpPr/>
          <p:nvPr/>
        </p:nvSpPr>
        <p:spPr>
          <a:xfrm>
            <a:off x="372178" y="2451036"/>
            <a:ext cx="1591378" cy="13086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Applications</a:t>
            </a:r>
          </a:p>
        </p:txBody>
      </p:sp>
      <p:sp>
        <p:nvSpPr>
          <p:cNvPr id="19" name="Title 18">
            <a:extLst>
              <a:ext uri="{FF2B5EF4-FFF2-40B4-BE49-F238E27FC236}">
                <a16:creationId xmlns:a16="http://schemas.microsoft.com/office/drawing/2014/main" id="{BBB7D5D1-C6C7-4621-9B57-BD15851FCA5E}"/>
              </a:ext>
            </a:extLst>
          </p:cNvPr>
          <p:cNvSpPr>
            <a:spLocks noGrp="1"/>
          </p:cNvSpPr>
          <p:nvPr>
            <p:ph type="title"/>
          </p:nvPr>
        </p:nvSpPr>
        <p:spPr>
          <a:xfrm>
            <a:off x="609600" y="274638"/>
            <a:ext cx="10820400" cy="746127"/>
          </a:xfrm>
        </p:spPr>
        <p:txBody>
          <a:bodyPr>
            <a:normAutofit fontScale="90000"/>
          </a:bodyPr>
          <a:lstStyle/>
          <a:p>
            <a:r>
              <a:rPr lang="en-US" dirty="0"/>
              <a:t>Virtualization</a:t>
            </a:r>
          </a:p>
        </p:txBody>
      </p:sp>
      <p:sp>
        <p:nvSpPr>
          <p:cNvPr id="21" name="Rectangle 20">
            <a:extLst>
              <a:ext uri="{FF2B5EF4-FFF2-40B4-BE49-F238E27FC236}">
                <a16:creationId xmlns:a16="http://schemas.microsoft.com/office/drawing/2014/main" id="{7BB04A7E-D070-4625-8BF7-F000828B6192}"/>
              </a:ext>
            </a:extLst>
          </p:cNvPr>
          <p:cNvSpPr/>
          <p:nvPr/>
        </p:nvSpPr>
        <p:spPr>
          <a:xfrm>
            <a:off x="380199" y="4406965"/>
            <a:ext cx="1600200" cy="679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OS 2</a:t>
            </a:r>
          </a:p>
        </p:txBody>
      </p:sp>
      <p:sp>
        <p:nvSpPr>
          <p:cNvPr id="22" name="Rectangle 21">
            <a:extLst>
              <a:ext uri="{FF2B5EF4-FFF2-40B4-BE49-F238E27FC236}">
                <a16:creationId xmlns:a16="http://schemas.microsoft.com/office/drawing/2014/main" id="{4F67C20C-9150-4616-BB0B-3156725D64CC}"/>
              </a:ext>
            </a:extLst>
          </p:cNvPr>
          <p:cNvSpPr/>
          <p:nvPr/>
        </p:nvSpPr>
        <p:spPr>
          <a:xfrm>
            <a:off x="389022" y="3778314"/>
            <a:ext cx="1583356" cy="6793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OS 3</a:t>
            </a:r>
          </a:p>
        </p:txBody>
      </p:sp>
    </p:spTree>
    <p:extLst>
      <p:ext uri="{BB962C8B-B14F-4D97-AF65-F5344CB8AC3E}">
        <p14:creationId xmlns:p14="http://schemas.microsoft.com/office/powerpoint/2010/main" val="393492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46BEE7-857E-49BF-B0E1-2A016E9FEB66}"/>
              </a:ext>
            </a:extLst>
          </p:cNvPr>
          <p:cNvSpPr/>
          <p:nvPr/>
        </p:nvSpPr>
        <p:spPr>
          <a:xfrm>
            <a:off x="1175825" y="2590800"/>
            <a:ext cx="3429000" cy="1905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Application Server</a:t>
            </a:r>
          </a:p>
          <a:p>
            <a:pPr algn="ctr"/>
            <a:endParaRPr lang="en-US" dirty="0"/>
          </a:p>
        </p:txBody>
      </p:sp>
      <p:sp>
        <p:nvSpPr>
          <p:cNvPr id="5" name="Rectangle 4">
            <a:extLst>
              <a:ext uri="{FF2B5EF4-FFF2-40B4-BE49-F238E27FC236}">
                <a16:creationId xmlns:a16="http://schemas.microsoft.com/office/drawing/2014/main" id="{79F3C896-ED27-4039-867D-8BF0E26FCF39}"/>
              </a:ext>
            </a:extLst>
          </p:cNvPr>
          <p:cNvSpPr/>
          <p:nvPr/>
        </p:nvSpPr>
        <p:spPr>
          <a:xfrm>
            <a:off x="1175825" y="3719732"/>
            <a:ext cx="34290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Redhat</a:t>
            </a:r>
            <a:r>
              <a:rPr lang="en-US" dirty="0"/>
              <a:t> 7.0</a:t>
            </a:r>
          </a:p>
          <a:p>
            <a:pPr algn="ctr"/>
            <a:endParaRPr lang="en-US" dirty="0"/>
          </a:p>
        </p:txBody>
      </p:sp>
      <p:sp>
        <p:nvSpPr>
          <p:cNvPr id="6" name="Rectangle 5">
            <a:extLst>
              <a:ext uri="{FF2B5EF4-FFF2-40B4-BE49-F238E27FC236}">
                <a16:creationId xmlns:a16="http://schemas.microsoft.com/office/drawing/2014/main" id="{B0F4AC34-EAE7-4882-B8E1-9BE3CAE578B1}"/>
              </a:ext>
            </a:extLst>
          </p:cNvPr>
          <p:cNvSpPr/>
          <p:nvPr/>
        </p:nvSpPr>
        <p:spPr>
          <a:xfrm>
            <a:off x="1175825" y="3124200"/>
            <a:ext cx="3429000"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a:t>
            </a:r>
            <a:r>
              <a:rPr lang="en-US" b="1" dirty="0"/>
              <a:t>3.9.6</a:t>
            </a:r>
            <a:endParaRPr lang="en-US" dirty="0"/>
          </a:p>
          <a:p>
            <a:pPr algn="ctr"/>
            <a:endParaRPr lang="en-US" dirty="0"/>
          </a:p>
        </p:txBody>
      </p:sp>
      <p:sp>
        <p:nvSpPr>
          <p:cNvPr id="7" name="Rectangle 6">
            <a:extLst>
              <a:ext uri="{FF2B5EF4-FFF2-40B4-BE49-F238E27FC236}">
                <a16:creationId xmlns:a16="http://schemas.microsoft.com/office/drawing/2014/main" id="{84ECF35A-B946-44FA-97BE-ABE2A570EF5D}"/>
              </a:ext>
            </a:extLst>
          </p:cNvPr>
          <p:cNvSpPr/>
          <p:nvPr/>
        </p:nvSpPr>
        <p:spPr>
          <a:xfrm>
            <a:off x="7119425" y="2590800"/>
            <a:ext cx="3429000" cy="1905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Application Server</a:t>
            </a:r>
          </a:p>
          <a:p>
            <a:pPr algn="ctr"/>
            <a:endParaRPr lang="en-US" dirty="0"/>
          </a:p>
        </p:txBody>
      </p:sp>
      <p:sp>
        <p:nvSpPr>
          <p:cNvPr id="8" name="Rectangle 7">
            <a:extLst>
              <a:ext uri="{FF2B5EF4-FFF2-40B4-BE49-F238E27FC236}">
                <a16:creationId xmlns:a16="http://schemas.microsoft.com/office/drawing/2014/main" id="{B7119D5C-B1F3-444F-8D33-724DDD1D26C4}"/>
              </a:ext>
            </a:extLst>
          </p:cNvPr>
          <p:cNvSpPr/>
          <p:nvPr/>
        </p:nvSpPr>
        <p:spPr>
          <a:xfrm>
            <a:off x="7119425" y="3719732"/>
            <a:ext cx="34290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Redhat</a:t>
            </a:r>
            <a:r>
              <a:rPr lang="en-US" dirty="0"/>
              <a:t> 6.5</a:t>
            </a:r>
          </a:p>
          <a:p>
            <a:pPr algn="ctr"/>
            <a:endParaRPr lang="en-US" dirty="0"/>
          </a:p>
        </p:txBody>
      </p:sp>
      <p:sp>
        <p:nvSpPr>
          <p:cNvPr id="9" name="Rectangle 8">
            <a:extLst>
              <a:ext uri="{FF2B5EF4-FFF2-40B4-BE49-F238E27FC236}">
                <a16:creationId xmlns:a16="http://schemas.microsoft.com/office/drawing/2014/main" id="{63A363C6-082D-47AB-864C-F7D459B86BDD}"/>
              </a:ext>
            </a:extLst>
          </p:cNvPr>
          <p:cNvSpPr/>
          <p:nvPr/>
        </p:nvSpPr>
        <p:spPr>
          <a:xfrm>
            <a:off x="7119425" y="3124200"/>
            <a:ext cx="3429000" cy="59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a:t>
            </a:r>
            <a:r>
              <a:rPr lang="en-US" b="1" dirty="0"/>
              <a:t>2.8</a:t>
            </a:r>
            <a:endParaRPr lang="en-US" dirty="0"/>
          </a:p>
          <a:p>
            <a:pPr algn="ctr"/>
            <a:endParaRPr lang="en-US" dirty="0"/>
          </a:p>
        </p:txBody>
      </p:sp>
      <p:sp>
        <p:nvSpPr>
          <p:cNvPr id="10" name="Arrow: Curved Down 9">
            <a:extLst>
              <a:ext uri="{FF2B5EF4-FFF2-40B4-BE49-F238E27FC236}">
                <a16:creationId xmlns:a16="http://schemas.microsoft.com/office/drawing/2014/main" id="{2080EBA9-0966-49D5-A2B3-F26765BC4A50}"/>
              </a:ext>
            </a:extLst>
          </p:cNvPr>
          <p:cNvSpPr/>
          <p:nvPr/>
        </p:nvSpPr>
        <p:spPr>
          <a:xfrm>
            <a:off x="2743200" y="228600"/>
            <a:ext cx="6324600" cy="2348132"/>
          </a:xfrm>
          <a:prstGeom prst="curvedDownArrow">
            <a:avLst>
              <a:gd name="adj1" fmla="val 25000"/>
              <a:gd name="adj2" fmla="val 50000"/>
              <a:gd name="adj3" fmla="val 19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Multiplication Sign 10">
            <a:extLst>
              <a:ext uri="{FF2B5EF4-FFF2-40B4-BE49-F238E27FC236}">
                <a16:creationId xmlns:a16="http://schemas.microsoft.com/office/drawing/2014/main" id="{C4DBF00A-645B-459E-8780-93F8458FD6DD}"/>
              </a:ext>
            </a:extLst>
          </p:cNvPr>
          <p:cNvSpPr/>
          <p:nvPr/>
        </p:nvSpPr>
        <p:spPr>
          <a:xfrm>
            <a:off x="9138725" y="2137117"/>
            <a:ext cx="2819400" cy="2895600"/>
          </a:xfrm>
          <a:prstGeom prst="mathMultiply">
            <a:avLst/>
          </a:prstGeom>
          <a:ln>
            <a:no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6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3286C6-797F-4812-AB7E-B05B368F5E33}"/>
              </a:ext>
            </a:extLst>
          </p:cNvPr>
          <p:cNvSpPr/>
          <p:nvPr/>
        </p:nvSpPr>
        <p:spPr>
          <a:xfrm>
            <a:off x="2743200" y="1752600"/>
            <a:ext cx="7696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Physical server</a:t>
            </a:r>
          </a:p>
        </p:txBody>
      </p:sp>
      <p:sp>
        <p:nvSpPr>
          <p:cNvPr id="3" name="Rectangle 2">
            <a:extLst>
              <a:ext uri="{FF2B5EF4-FFF2-40B4-BE49-F238E27FC236}">
                <a16:creationId xmlns:a16="http://schemas.microsoft.com/office/drawing/2014/main" id="{F3FC4CFD-FD70-421A-AB17-14ED352251F9}"/>
              </a:ext>
            </a:extLst>
          </p:cNvPr>
          <p:cNvSpPr/>
          <p:nvPr/>
        </p:nvSpPr>
        <p:spPr>
          <a:xfrm>
            <a:off x="2743200" y="5495868"/>
            <a:ext cx="7696200" cy="5889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r>
              <a:rPr lang="en-US" dirty="0"/>
              <a:t>Guest Operating system</a:t>
            </a:r>
          </a:p>
          <a:p>
            <a:pPr algn="ctr"/>
            <a:endParaRPr lang="en-US" dirty="0"/>
          </a:p>
        </p:txBody>
      </p:sp>
      <p:sp>
        <p:nvSpPr>
          <p:cNvPr id="4" name="Rectangle 3">
            <a:extLst>
              <a:ext uri="{FF2B5EF4-FFF2-40B4-BE49-F238E27FC236}">
                <a16:creationId xmlns:a16="http://schemas.microsoft.com/office/drawing/2014/main" id="{7A6B30D3-8E94-4F10-824D-07A493E4DF51}"/>
              </a:ext>
            </a:extLst>
          </p:cNvPr>
          <p:cNvSpPr/>
          <p:nvPr/>
        </p:nvSpPr>
        <p:spPr>
          <a:xfrm>
            <a:off x="2760845" y="3276600"/>
            <a:ext cx="1210377" cy="182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12" name="Rectangle 11">
            <a:extLst>
              <a:ext uri="{FF2B5EF4-FFF2-40B4-BE49-F238E27FC236}">
                <a16:creationId xmlns:a16="http://schemas.microsoft.com/office/drawing/2014/main" id="{ADFABAFF-9A95-493E-B839-FEAACB83C200}"/>
              </a:ext>
            </a:extLst>
          </p:cNvPr>
          <p:cNvSpPr/>
          <p:nvPr/>
        </p:nvSpPr>
        <p:spPr>
          <a:xfrm>
            <a:off x="2743199" y="4267200"/>
            <a:ext cx="1245667"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Node JS</a:t>
            </a:r>
          </a:p>
        </p:txBody>
      </p:sp>
      <p:sp>
        <p:nvSpPr>
          <p:cNvPr id="15" name="Cylinder 14">
            <a:extLst>
              <a:ext uri="{FF2B5EF4-FFF2-40B4-BE49-F238E27FC236}">
                <a16:creationId xmlns:a16="http://schemas.microsoft.com/office/drawing/2014/main" id="{F8538329-B7A5-408E-A35F-60C610D9A24E}"/>
              </a:ext>
            </a:extLst>
          </p:cNvPr>
          <p:cNvSpPr/>
          <p:nvPr/>
        </p:nvSpPr>
        <p:spPr>
          <a:xfrm>
            <a:off x="381001" y="1295400"/>
            <a:ext cx="1600200" cy="5410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Resources Utilization</a:t>
            </a:r>
          </a:p>
        </p:txBody>
      </p:sp>
      <p:sp>
        <p:nvSpPr>
          <p:cNvPr id="16" name="Rectangle 15">
            <a:extLst>
              <a:ext uri="{FF2B5EF4-FFF2-40B4-BE49-F238E27FC236}">
                <a16:creationId xmlns:a16="http://schemas.microsoft.com/office/drawing/2014/main" id="{C91384F1-7F12-49DF-9AA9-AECA6D35A3B7}"/>
              </a:ext>
            </a:extLst>
          </p:cNvPr>
          <p:cNvSpPr/>
          <p:nvPr/>
        </p:nvSpPr>
        <p:spPr>
          <a:xfrm>
            <a:off x="398645" y="5116629"/>
            <a:ext cx="1573734" cy="3792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Container</a:t>
            </a:r>
          </a:p>
        </p:txBody>
      </p:sp>
      <p:sp>
        <p:nvSpPr>
          <p:cNvPr id="17" name="Rectangle 16">
            <a:extLst>
              <a:ext uri="{FF2B5EF4-FFF2-40B4-BE49-F238E27FC236}">
                <a16:creationId xmlns:a16="http://schemas.microsoft.com/office/drawing/2014/main" id="{5316B534-65E0-4EA6-9454-053191C9838F}"/>
              </a:ext>
            </a:extLst>
          </p:cNvPr>
          <p:cNvSpPr/>
          <p:nvPr/>
        </p:nvSpPr>
        <p:spPr>
          <a:xfrm>
            <a:off x="381001" y="5501167"/>
            <a:ext cx="1600200" cy="5836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OS</a:t>
            </a:r>
          </a:p>
        </p:txBody>
      </p:sp>
      <p:sp>
        <p:nvSpPr>
          <p:cNvPr id="18" name="Rectangle 17">
            <a:extLst>
              <a:ext uri="{FF2B5EF4-FFF2-40B4-BE49-F238E27FC236}">
                <a16:creationId xmlns:a16="http://schemas.microsoft.com/office/drawing/2014/main" id="{4040A418-DC92-4377-A879-CC4378FC165E}"/>
              </a:ext>
            </a:extLst>
          </p:cNvPr>
          <p:cNvSpPr/>
          <p:nvPr/>
        </p:nvSpPr>
        <p:spPr>
          <a:xfrm>
            <a:off x="381001" y="3962400"/>
            <a:ext cx="1591378" cy="11429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Application</a:t>
            </a:r>
          </a:p>
        </p:txBody>
      </p:sp>
      <p:sp>
        <p:nvSpPr>
          <p:cNvPr id="19" name="Title 18">
            <a:extLst>
              <a:ext uri="{FF2B5EF4-FFF2-40B4-BE49-F238E27FC236}">
                <a16:creationId xmlns:a16="http://schemas.microsoft.com/office/drawing/2014/main" id="{BBB7D5D1-C6C7-4621-9B57-BD15851FCA5E}"/>
              </a:ext>
            </a:extLst>
          </p:cNvPr>
          <p:cNvSpPr>
            <a:spLocks noGrp="1"/>
          </p:cNvSpPr>
          <p:nvPr>
            <p:ph type="title"/>
          </p:nvPr>
        </p:nvSpPr>
        <p:spPr>
          <a:xfrm>
            <a:off x="609600" y="274638"/>
            <a:ext cx="10820400" cy="746127"/>
          </a:xfrm>
        </p:spPr>
        <p:txBody>
          <a:bodyPr>
            <a:normAutofit fontScale="90000"/>
          </a:bodyPr>
          <a:lstStyle/>
          <a:p>
            <a:r>
              <a:rPr lang="en-US" dirty="0"/>
              <a:t>containerization</a:t>
            </a:r>
          </a:p>
        </p:txBody>
      </p:sp>
      <p:sp>
        <p:nvSpPr>
          <p:cNvPr id="21" name="Rectangle 20">
            <a:extLst>
              <a:ext uri="{FF2B5EF4-FFF2-40B4-BE49-F238E27FC236}">
                <a16:creationId xmlns:a16="http://schemas.microsoft.com/office/drawing/2014/main" id="{6CEC998B-4590-4495-96E1-2459533CE4DF}"/>
              </a:ext>
            </a:extLst>
          </p:cNvPr>
          <p:cNvSpPr/>
          <p:nvPr/>
        </p:nvSpPr>
        <p:spPr>
          <a:xfrm>
            <a:off x="2743200" y="5105400"/>
            <a:ext cx="7696200" cy="3904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r>
              <a:rPr lang="en-US" dirty="0"/>
              <a:t>Container Engine(Docker)</a:t>
            </a:r>
          </a:p>
          <a:p>
            <a:pPr algn="ctr"/>
            <a:endParaRPr lang="en-US" dirty="0"/>
          </a:p>
        </p:txBody>
      </p:sp>
      <p:sp>
        <p:nvSpPr>
          <p:cNvPr id="22" name="Rectangle 21">
            <a:extLst>
              <a:ext uri="{FF2B5EF4-FFF2-40B4-BE49-F238E27FC236}">
                <a16:creationId xmlns:a16="http://schemas.microsoft.com/office/drawing/2014/main" id="{A11C008C-E62D-4BAD-8D61-1765FE8EF81F}"/>
              </a:ext>
            </a:extLst>
          </p:cNvPr>
          <p:cNvSpPr/>
          <p:nvPr/>
        </p:nvSpPr>
        <p:spPr>
          <a:xfrm>
            <a:off x="3981649" y="3276600"/>
            <a:ext cx="1210377" cy="182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23" name="Rectangle 22">
            <a:extLst>
              <a:ext uri="{FF2B5EF4-FFF2-40B4-BE49-F238E27FC236}">
                <a16:creationId xmlns:a16="http://schemas.microsoft.com/office/drawing/2014/main" id="{1D4AB713-7BFD-447A-9F9E-00AB5C9A7A5D}"/>
              </a:ext>
            </a:extLst>
          </p:cNvPr>
          <p:cNvSpPr/>
          <p:nvPr/>
        </p:nvSpPr>
        <p:spPr>
          <a:xfrm>
            <a:off x="3964003" y="4267200"/>
            <a:ext cx="1245667"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NGINX</a:t>
            </a:r>
          </a:p>
        </p:txBody>
      </p:sp>
      <p:sp>
        <p:nvSpPr>
          <p:cNvPr id="24" name="Rectangle 23">
            <a:extLst>
              <a:ext uri="{FF2B5EF4-FFF2-40B4-BE49-F238E27FC236}">
                <a16:creationId xmlns:a16="http://schemas.microsoft.com/office/drawing/2014/main" id="{07A8EF08-5019-4947-95E8-DA5FAF6F996A}"/>
              </a:ext>
            </a:extLst>
          </p:cNvPr>
          <p:cNvSpPr/>
          <p:nvPr/>
        </p:nvSpPr>
        <p:spPr>
          <a:xfrm>
            <a:off x="5202453" y="3276600"/>
            <a:ext cx="1210377" cy="182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25" name="Rectangle 24">
            <a:extLst>
              <a:ext uri="{FF2B5EF4-FFF2-40B4-BE49-F238E27FC236}">
                <a16:creationId xmlns:a16="http://schemas.microsoft.com/office/drawing/2014/main" id="{457F9FB6-60E9-404A-A50C-36E005BAADE2}"/>
              </a:ext>
            </a:extLst>
          </p:cNvPr>
          <p:cNvSpPr/>
          <p:nvPr/>
        </p:nvSpPr>
        <p:spPr>
          <a:xfrm>
            <a:off x="5184807" y="4267200"/>
            <a:ext cx="1228021"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Apache</a:t>
            </a:r>
          </a:p>
        </p:txBody>
      </p:sp>
      <p:sp>
        <p:nvSpPr>
          <p:cNvPr id="26" name="Rectangle 25">
            <a:extLst>
              <a:ext uri="{FF2B5EF4-FFF2-40B4-BE49-F238E27FC236}">
                <a16:creationId xmlns:a16="http://schemas.microsoft.com/office/drawing/2014/main" id="{7F3F39B5-D7B1-43CD-B6DC-36C6F1699FF0}"/>
              </a:ext>
            </a:extLst>
          </p:cNvPr>
          <p:cNvSpPr/>
          <p:nvPr/>
        </p:nvSpPr>
        <p:spPr>
          <a:xfrm>
            <a:off x="6736882" y="3276600"/>
            <a:ext cx="1210377" cy="182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27" name="Rectangle 26">
            <a:extLst>
              <a:ext uri="{FF2B5EF4-FFF2-40B4-BE49-F238E27FC236}">
                <a16:creationId xmlns:a16="http://schemas.microsoft.com/office/drawing/2014/main" id="{A38A24A9-EF76-4743-95CE-57D1E8C18B1F}"/>
              </a:ext>
            </a:extLst>
          </p:cNvPr>
          <p:cNvSpPr/>
          <p:nvPr/>
        </p:nvSpPr>
        <p:spPr>
          <a:xfrm>
            <a:off x="6744100" y="4267200"/>
            <a:ext cx="1220803"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1</a:t>
            </a:r>
          </a:p>
        </p:txBody>
      </p:sp>
      <p:sp>
        <p:nvSpPr>
          <p:cNvPr id="28" name="Rectangle 27">
            <a:extLst>
              <a:ext uri="{FF2B5EF4-FFF2-40B4-BE49-F238E27FC236}">
                <a16:creationId xmlns:a16="http://schemas.microsoft.com/office/drawing/2014/main" id="{0EEA9A59-1B8A-44CD-90DA-5A6403AD0118}"/>
              </a:ext>
            </a:extLst>
          </p:cNvPr>
          <p:cNvSpPr/>
          <p:nvPr/>
        </p:nvSpPr>
        <p:spPr>
          <a:xfrm>
            <a:off x="7965307" y="3287829"/>
            <a:ext cx="1210377" cy="182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29" name="Rectangle 28">
            <a:extLst>
              <a:ext uri="{FF2B5EF4-FFF2-40B4-BE49-F238E27FC236}">
                <a16:creationId xmlns:a16="http://schemas.microsoft.com/office/drawing/2014/main" id="{F2408378-49A7-4839-A5BC-7CE5ABB0BA44}"/>
              </a:ext>
            </a:extLst>
          </p:cNvPr>
          <p:cNvSpPr/>
          <p:nvPr/>
        </p:nvSpPr>
        <p:spPr>
          <a:xfrm>
            <a:off x="7965307" y="4278429"/>
            <a:ext cx="1220803"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2</a:t>
            </a:r>
          </a:p>
        </p:txBody>
      </p:sp>
      <p:sp>
        <p:nvSpPr>
          <p:cNvPr id="30" name="Rectangle 29">
            <a:extLst>
              <a:ext uri="{FF2B5EF4-FFF2-40B4-BE49-F238E27FC236}">
                <a16:creationId xmlns:a16="http://schemas.microsoft.com/office/drawing/2014/main" id="{5408901D-6559-42A3-91FD-7F928045CFFD}"/>
              </a:ext>
            </a:extLst>
          </p:cNvPr>
          <p:cNvSpPr/>
          <p:nvPr/>
        </p:nvSpPr>
        <p:spPr>
          <a:xfrm>
            <a:off x="9193331" y="3287829"/>
            <a:ext cx="1210377" cy="1828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31" name="Rectangle 30">
            <a:extLst>
              <a:ext uri="{FF2B5EF4-FFF2-40B4-BE49-F238E27FC236}">
                <a16:creationId xmlns:a16="http://schemas.microsoft.com/office/drawing/2014/main" id="{AE001C96-8108-4CFF-92E6-363752C320BD}"/>
              </a:ext>
            </a:extLst>
          </p:cNvPr>
          <p:cNvSpPr/>
          <p:nvPr/>
        </p:nvSpPr>
        <p:spPr>
          <a:xfrm>
            <a:off x="9210975" y="4278429"/>
            <a:ext cx="1210377"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3</a:t>
            </a:r>
          </a:p>
        </p:txBody>
      </p:sp>
    </p:spTree>
    <p:extLst>
      <p:ext uri="{BB962C8B-B14F-4D97-AF65-F5344CB8AC3E}">
        <p14:creationId xmlns:p14="http://schemas.microsoft.com/office/powerpoint/2010/main" val="5644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2" grpId="0" animBg="1"/>
      <p:bldP spid="15" grpId="0" animBg="1"/>
      <p:bldP spid="16" grpId="0" animBg="1"/>
      <p:bldP spid="17" grpId="0" animBg="1"/>
      <p:bldP spid="18"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545FB6B-477E-465D-8B9D-D598150DB321}"/>
              </a:ext>
            </a:extLst>
          </p:cNvPr>
          <p:cNvGrpSpPr/>
          <p:nvPr/>
        </p:nvGrpSpPr>
        <p:grpSpPr>
          <a:xfrm>
            <a:off x="152399" y="1020765"/>
            <a:ext cx="5982775" cy="4731421"/>
            <a:chOff x="2743200" y="1752600"/>
            <a:chExt cx="7696200" cy="4953000"/>
          </a:xfrm>
        </p:grpSpPr>
        <p:sp>
          <p:nvSpPr>
            <p:cNvPr id="2" name="Rectangle 1">
              <a:extLst>
                <a:ext uri="{FF2B5EF4-FFF2-40B4-BE49-F238E27FC236}">
                  <a16:creationId xmlns:a16="http://schemas.microsoft.com/office/drawing/2014/main" id="{0D3286C6-797F-4812-AB7E-B05B368F5E33}"/>
                </a:ext>
              </a:extLst>
            </p:cNvPr>
            <p:cNvSpPr/>
            <p:nvPr/>
          </p:nvSpPr>
          <p:spPr>
            <a:xfrm>
              <a:off x="2743200" y="1752600"/>
              <a:ext cx="7696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Physical server</a:t>
              </a:r>
            </a:p>
          </p:txBody>
        </p:sp>
        <p:sp>
          <p:nvSpPr>
            <p:cNvPr id="3" name="Rectangle 2">
              <a:extLst>
                <a:ext uri="{FF2B5EF4-FFF2-40B4-BE49-F238E27FC236}">
                  <a16:creationId xmlns:a16="http://schemas.microsoft.com/office/drawing/2014/main" id="{F3FC4CFD-FD70-421A-AB17-14ED352251F9}"/>
                </a:ext>
              </a:extLst>
            </p:cNvPr>
            <p:cNvSpPr/>
            <p:nvPr/>
          </p:nvSpPr>
          <p:spPr>
            <a:xfrm>
              <a:off x="2743200" y="5638800"/>
              <a:ext cx="76962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Hypervisor</a:t>
              </a:r>
            </a:p>
          </p:txBody>
        </p:sp>
        <p:sp>
          <p:nvSpPr>
            <p:cNvPr id="4" name="Rectangle 3">
              <a:extLst>
                <a:ext uri="{FF2B5EF4-FFF2-40B4-BE49-F238E27FC236}">
                  <a16:creationId xmlns:a16="http://schemas.microsoft.com/office/drawing/2014/main" id="{7A6B30D3-8E94-4F10-824D-07A493E4DF51}"/>
                </a:ext>
              </a:extLst>
            </p:cNvPr>
            <p:cNvSpPr/>
            <p:nvPr/>
          </p:nvSpPr>
          <p:spPr>
            <a:xfrm>
              <a:off x="3124200" y="2209800"/>
              <a:ext cx="2209800"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Virtual Machine</a:t>
              </a:r>
            </a:p>
          </p:txBody>
        </p:sp>
        <p:sp>
          <p:nvSpPr>
            <p:cNvPr id="5" name="Rectangle 4">
              <a:extLst>
                <a:ext uri="{FF2B5EF4-FFF2-40B4-BE49-F238E27FC236}">
                  <a16:creationId xmlns:a16="http://schemas.microsoft.com/office/drawing/2014/main" id="{9FEEB80A-A5D5-401D-851D-C54708C1A6C8}"/>
                </a:ext>
              </a:extLst>
            </p:cNvPr>
            <p:cNvSpPr/>
            <p:nvPr/>
          </p:nvSpPr>
          <p:spPr>
            <a:xfrm>
              <a:off x="5562600" y="2209800"/>
              <a:ext cx="2209800"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6" name="Rectangle 5">
              <a:extLst>
                <a:ext uri="{FF2B5EF4-FFF2-40B4-BE49-F238E27FC236}">
                  <a16:creationId xmlns:a16="http://schemas.microsoft.com/office/drawing/2014/main" id="{C0E0BEA0-7435-40D8-B7E9-8F302545304F}"/>
                </a:ext>
              </a:extLst>
            </p:cNvPr>
            <p:cNvSpPr/>
            <p:nvPr/>
          </p:nvSpPr>
          <p:spPr>
            <a:xfrm>
              <a:off x="8001000" y="2209800"/>
              <a:ext cx="2209800"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7" name="Rectangle 6">
              <a:extLst>
                <a:ext uri="{FF2B5EF4-FFF2-40B4-BE49-F238E27FC236}">
                  <a16:creationId xmlns:a16="http://schemas.microsoft.com/office/drawing/2014/main" id="{D6471A65-BC8A-4D80-BFA0-9428FC496566}"/>
                </a:ext>
              </a:extLst>
            </p:cNvPr>
            <p:cNvSpPr/>
            <p:nvPr/>
          </p:nvSpPr>
          <p:spPr>
            <a:xfrm>
              <a:off x="3124200" y="5029200"/>
              <a:ext cx="2209800" cy="609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0" name="Rectangle 9">
              <a:extLst>
                <a:ext uri="{FF2B5EF4-FFF2-40B4-BE49-F238E27FC236}">
                  <a16:creationId xmlns:a16="http://schemas.microsoft.com/office/drawing/2014/main" id="{93E72476-2217-4025-B002-A68A0CC2951B}"/>
                </a:ext>
              </a:extLst>
            </p:cNvPr>
            <p:cNvSpPr/>
            <p:nvPr/>
          </p:nvSpPr>
          <p:spPr>
            <a:xfrm>
              <a:off x="5562599" y="5022780"/>
              <a:ext cx="2209800" cy="616019"/>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1" name="Rectangle 10">
              <a:extLst>
                <a:ext uri="{FF2B5EF4-FFF2-40B4-BE49-F238E27FC236}">
                  <a16:creationId xmlns:a16="http://schemas.microsoft.com/office/drawing/2014/main" id="{1F1E86D9-3BCC-4E84-844C-95025F7B00BB}"/>
                </a:ext>
              </a:extLst>
            </p:cNvPr>
            <p:cNvSpPr/>
            <p:nvPr/>
          </p:nvSpPr>
          <p:spPr>
            <a:xfrm>
              <a:off x="7983354" y="5022780"/>
              <a:ext cx="2209800" cy="6160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2" name="Rectangle 11">
              <a:extLst>
                <a:ext uri="{FF2B5EF4-FFF2-40B4-BE49-F238E27FC236}">
                  <a16:creationId xmlns:a16="http://schemas.microsoft.com/office/drawing/2014/main" id="{ADFABAFF-9A95-493E-B839-FEAACB83C200}"/>
                </a:ext>
              </a:extLst>
            </p:cNvPr>
            <p:cNvSpPr/>
            <p:nvPr/>
          </p:nvSpPr>
          <p:spPr>
            <a:xfrm>
              <a:off x="3141846" y="4184580"/>
              <a:ext cx="2192154"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Node JS</a:t>
              </a:r>
            </a:p>
          </p:txBody>
        </p:sp>
        <p:sp>
          <p:nvSpPr>
            <p:cNvPr id="13" name="Rectangle 12">
              <a:extLst>
                <a:ext uri="{FF2B5EF4-FFF2-40B4-BE49-F238E27FC236}">
                  <a16:creationId xmlns:a16="http://schemas.microsoft.com/office/drawing/2014/main" id="{91685885-4904-47FD-A7D3-7E5103AAB133}"/>
                </a:ext>
              </a:extLst>
            </p:cNvPr>
            <p:cNvSpPr/>
            <p:nvPr/>
          </p:nvSpPr>
          <p:spPr>
            <a:xfrm>
              <a:off x="5564204" y="4190999"/>
              <a:ext cx="2192154"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NGINX</a:t>
              </a:r>
            </a:p>
          </p:txBody>
        </p:sp>
        <p:sp>
          <p:nvSpPr>
            <p:cNvPr id="14" name="Rectangle 13">
              <a:extLst>
                <a:ext uri="{FF2B5EF4-FFF2-40B4-BE49-F238E27FC236}">
                  <a16:creationId xmlns:a16="http://schemas.microsoft.com/office/drawing/2014/main" id="{2AA6824D-806D-428B-801C-94A3532F5B9C}"/>
                </a:ext>
              </a:extLst>
            </p:cNvPr>
            <p:cNvSpPr/>
            <p:nvPr/>
          </p:nvSpPr>
          <p:spPr>
            <a:xfrm>
              <a:off x="8001000" y="4184580"/>
              <a:ext cx="2192154"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Apache</a:t>
              </a:r>
            </a:p>
          </p:txBody>
        </p:sp>
      </p:grpSp>
      <p:sp>
        <p:nvSpPr>
          <p:cNvPr id="19" name="Title 18">
            <a:extLst>
              <a:ext uri="{FF2B5EF4-FFF2-40B4-BE49-F238E27FC236}">
                <a16:creationId xmlns:a16="http://schemas.microsoft.com/office/drawing/2014/main" id="{BBB7D5D1-C6C7-4621-9B57-BD15851FCA5E}"/>
              </a:ext>
            </a:extLst>
          </p:cNvPr>
          <p:cNvSpPr>
            <a:spLocks noGrp="1"/>
          </p:cNvSpPr>
          <p:nvPr>
            <p:ph type="title"/>
          </p:nvPr>
        </p:nvSpPr>
        <p:spPr>
          <a:xfrm>
            <a:off x="609600" y="274638"/>
            <a:ext cx="10820400" cy="746127"/>
          </a:xfrm>
        </p:spPr>
        <p:txBody>
          <a:bodyPr>
            <a:normAutofit fontScale="90000"/>
          </a:bodyPr>
          <a:lstStyle/>
          <a:p>
            <a:r>
              <a:rPr lang="en-US" dirty="0"/>
              <a:t>Comparison between Container and VM</a:t>
            </a:r>
          </a:p>
        </p:txBody>
      </p:sp>
      <p:grpSp>
        <p:nvGrpSpPr>
          <p:cNvPr id="23" name="Group 22">
            <a:extLst>
              <a:ext uri="{FF2B5EF4-FFF2-40B4-BE49-F238E27FC236}">
                <a16:creationId xmlns:a16="http://schemas.microsoft.com/office/drawing/2014/main" id="{F7BB9F37-BEE8-4851-B573-799EE6884D90}"/>
              </a:ext>
            </a:extLst>
          </p:cNvPr>
          <p:cNvGrpSpPr/>
          <p:nvPr/>
        </p:nvGrpSpPr>
        <p:grpSpPr>
          <a:xfrm>
            <a:off x="6325580" y="1020765"/>
            <a:ext cx="5638801" cy="4731420"/>
            <a:chOff x="2743199" y="1752600"/>
            <a:chExt cx="7696201" cy="4953000"/>
          </a:xfrm>
        </p:grpSpPr>
        <p:sp>
          <p:nvSpPr>
            <p:cNvPr id="24" name="Rectangle 23">
              <a:extLst>
                <a:ext uri="{FF2B5EF4-FFF2-40B4-BE49-F238E27FC236}">
                  <a16:creationId xmlns:a16="http://schemas.microsoft.com/office/drawing/2014/main" id="{C7EE76F3-AB91-4489-AFF6-C7120EC01647}"/>
                </a:ext>
              </a:extLst>
            </p:cNvPr>
            <p:cNvSpPr/>
            <p:nvPr/>
          </p:nvSpPr>
          <p:spPr>
            <a:xfrm>
              <a:off x="2743200" y="1752600"/>
              <a:ext cx="76962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Physical server</a:t>
              </a:r>
            </a:p>
          </p:txBody>
        </p:sp>
        <p:sp>
          <p:nvSpPr>
            <p:cNvPr id="25" name="Rectangle 24">
              <a:extLst>
                <a:ext uri="{FF2B5EF4-FFF2-40B4-BE49-F238E27FC236}">
                  <a16:creationId xmlns:a16="http://schemas.microsoft.com/office/drawing/2014/main" id="{463E705E-AD35-4DA8-BCD4-154EECFF8B41}"/>
                </a:ext>
              </a:extLst>
            </p:cNvPr>
            <p:cNvSpPr/>
            <p:nvPr/>
          </p:nvSpPr>
          <p:spPr>
            <a:xfrm>
              <a:off x="2743200" y="5495867"/>
              <a:ext cx="7696200" cy="6763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a:p>
              <a:pPr algn="ctr"/>
              <a:r>
                <a:rPr lang="en-US" dirty="0"/>
                <a:t>Guest Operating system</a:t>
              </a:r>
            </a:p>
            <a:p>
              <a:pPr algn="ctr"/>
              <a:endParaRPr lang="en-US" dirty="0"/>
            </a:p>
          </p:txBody>
        </p:sp>
        <p:sp>
          <p:nvSpPr>
            <p:cNvPr id="26" name="Rectangle 25">
              <a:extLst>
                <a:ext uri="{FF2B5EF4-FFF2-40B4-BE49-F238E27FC236}">
                  <a16:creationId xmlns:a16="http://schemas.microsoft.com/office/drawing/2014/main" id="{68C17337-AE00-4519-981C-9DF47E7FC7B9}"/>
                </a:ext>
              </a:extLst>
            </p:cNvPr>
            <p:cNvSpPr/>
            <p:nvPr/>
          </p:nvSpPr>
          <p:spPr>
            <a:xfrm>
              <a:off x="2760845" y="3276600"/>
              <a:ext cx="1210377"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Container</a:t>
              </a:r>
            </a:p>
          </p:txBody>
        </p:sp>
        <p:sp>
          <p:nvSpPr>
            <p:cNvPr id="27" name="Rectangle 26">
              <a:extLst>
                <a:ext uri="{FF2B5EF4-FFF2-40B4-BE49-F238E27FC236}">
                  <a16:creationId xmlns:a16="http://schemas.microsoft.com/office/drawing/2014/main" id="{2E6AD5E9-8D79-46DD-9F77-378F6A31DAFA}"/>
                </a:ext>
              </a:extLst>
            </p:cNvPr>
            <p:cNvSpPr/>
            <p:nvPr/>
          </p:nvSpPr>
          <p:spPr>
            <a:xfrm>
              <a:off x="2743199" y="4267199"/>
              <a:ext cx="1245667" cy="952411"/>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Node JS</a:t>
              </a:r>
            </a:p>
          </p:txBody>
        </p:sp>
        <p:sp>
          <p:nvSpPr>
            <p:cNvPr id="28" name="Rectangle 27">
              <a:extLst>
                <a:ext uri="{FF2B5EF4-FFF2-40B4-BE49-F238E27FC236}">
                  <a16:creationId xmlns:a16="http://schemas.microsoft.com/office/drawing/2014/main" id="{40BF21F5-DAFC-4FF7-B991-42FE0A852804}"/>
                </a:ext>
              </a:extLst>
            </p:cNvPr>
            <p:cNvSpPr/>
            <p:nvPr/>
          </p:nvSpPr>
          <p:spPr>
            <a:xfrm>
              <a:off x="2743200" y="5230839"/>
              <a:ext cx="7696200" cy="4079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a:p>
              <a:pPr algn="ctr"/>
              <a:r>
                <a:rPr lang="en-US" dirty="0"/>
                <a:t>Container Engine(Docker)</a:t>
              </a:r>
            </a:p>
            <a:p>
              <a:pPr algn="ctr"/>
              <a:endParaRPr lang="en-US" dirty="0"/>
            </a:p>
          </p:txBody>
        </p:sp>
        <p:sp>
          <p:nvSpPr>
            <p:cNvPr id="29" name="Rectangle 28">
              <a:extLst>
                <a:ext uri="{FF2B5EF4-FFF2-40B4-BE49-F238E27FC236}">
                  <a16:creationId xmlns:a16="http://schemas.microsoft.com/office/drawing/2014/main" id="{B87D0655-417F-43AD-8D87-EF655FB8292A}"/>
                </a:ext>
              </a:extLst>
            </p:cNvPr>
            <p:cNvSpPr/>
            <p:nvPr/>
          </p:nvSpPr>
          <p:spPr>
            <a:xfrm>
              <a:off x="3981649" y="3276600"/>
              <a:ext cx="1210377"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Container</a:t>
              </a:r>
            </a:p>
          </p:txBody>
        </p:sp>
        <p:sp>
          <p:nvSpPr>
            <p:cNvPr id="30" name="Rectangle 29">
              <a:extLst>
                <a:ext uri="{FF2B5EF4-FFF2-40B4-BE49-F238E27FC236}">
                  <a16:creationId xmlns:a16="http://schemas.microsoft.com/office/drawing/2014/main" id="{1EA23D63-65F7-4F91-B7C5-B5E488543857}"/>
                </a:ext>
              </a:extLst>
            </p:cNvPr>
            <p:cNvSpPr/>
            <p:nvPr/>
          </p:nvSpPr>
          <p:spPr>
            <a:xfrm>
              <a:off x="3964002" y="4267200"/>
              <a:ext cx="1245667" cy="952409"/>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NGINX</a:t>
              </a:r>
            </a:p>
          </p:txBody>
        </p:sp>
        <p:sp>
          <p:nvSpPr>
            <p:cNvPr id="31" name="Rectangle 30">
              <a:extLst>
                <a:ext uri="{FF2B5EF4-FFF2-40B4-BE49-F238E27FC236}">
                  <a16:creationId xmlns:a16="http://schemas.microsoft.com/office/drawing/2014/main" id="{9ED83390-E014-4A3F-BD73-87EB2795BC01}"/>
                </a:ext>
              </a:extLst>
            </p:cNvPr>
            <p:cNvSpPr/>
            <p:nvPr/>
          </p:nvSpPr>
          <p:spPr>
            <a:xfrm>
              <a:off x="5202453" y="3276600"/>
              <a:ext cx="1210377"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Container</a:t>
              </a:r>
            </a:p>
          </p:txBody>
        </p:sp>
        <p:sp>
          <p:nvSpPr>
            <p:cNvPr id="32" name="Rectangle 31">
              <a:extLst>
                <a:ext uri="{FF2B5EF4-FFF2-40B4-BE49-F238E27FC236}">
                  <a16:creationId xmlns:a16="http://schemas.microsoft.com/office/drawing/2014/main" id="{A92E28FB-0FE5-4B2C-B14A-0AE7F626CBF7}"/>
                </a:ext>
              </a:extLst>
            </p:cNvPr>
            <p:cNvSpPr/>
            <p:nvPr/>
          </p:nvSpPr>
          <p:spPr>
            <a:xfrm>
              <a:off x="5184807" y="4267200"/>
              <a:ext cx="1245667" cy="952409"/>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Apache</a:t>
              </a:r>
            </a:p>
          </p:txBody>
        </p:sp>
        <p:sp>
          <p:nvSpPr>
            <p:cNvPr id="33" name="Rectangle 32">
              <a:extLst>
                <a:ext uri="{FF2B5EF4-FFF2-40B4-BE49-F238E27FC236}">
                  <a16:creationId xmlns:a16="http://schemas.microsoft.com/office/drawing/2014/main" id="{A46E44EF-BB06-4A1A-B99C-289851986BE5}"/>
                </a:ext>
              </a:extLst>
            </p:cNvPr>
            <p:cNvSpPr/>
            <p:nvPr/>
          </p:nvSpPr>
          <p:spPr>
            <a:xfrm>
              <a:off x="6736882" y="3276600"/>
              <a:ext cx="1210377"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Container</a:t>
              </a:r>
            </a:p>
          </p:txBody>
        </p:sp>
        <p:sp>
          <p:nvSpPr>
            <p:cNvPr id="34" name="Rectangle 33">
              <a:extLst>
                <a:ext uri="{FF2B5EF4-FFF2-40B4-BE49-F238E27FC236}">
                  <a16:creationId xmlns:a16="http://schemas.microsoft.com/office/drawing/2014/main" id="{5C42FE86-26C1-4A60-BD0C-D305FBD1EE42}"/>
                </a:ext>
              </a:extLst>
            </p:cNvPr>
            <p:cNvSpPr/>
            <p:nvPr/>
          </p:nvSpPr>
          <p:spPr>
            <a:xfrm>
              <a:off x="6719236" y="4267199"/>
              <a:ext cx="1245667" cy="952408"/>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1</a:t>
              </a:r>
            </a:p>
          </p:txBody>
        </p:sp>
        <p:sp>
          <p:nvSpPr>
            <p:cNvPr id="35" name="Rectangle 34">
              <a:extLst>
                <a:ext uri="{FF2B5EF4-FFF2-40B4-BE49-F238E27FC236}">
                  <a16:creationId xmlns:a16="http://schemas.microsoft.com/office/drawing/2014/main" id="{8568A02E-5ADB-4F09-B0B7-F63634B0DFE5}"/>
                </a:ext>
              </a:extLst>
            </p:cNvPr>
            <p:cNvSpPr/>
            <p:nvPr/>
          </p:nvSpPr>
          <p:spPr>
            <a:xfrm>
              <a:off x="7965307" y="3287829"/>
              <a:ext cx="1210377"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Container</a:t>
              </a:r>
            </a:p>
          </p:txBody>
        </p:sp>
        <p:sp>
          <p:nvSpPr>
            <p:cNvPr id="36" name="Rectangle 35">
              <a:extLst>
                <a:ext uri="{FF2B5EF4-FFF2-40B4-BE49-F238E27FC236}">
                  <a16:creationId xmlns:a16="http://schemas.microsoft.com/office/drawing/2014/main" id="{DB6391C3-84A3-424F-9DB0-3980CCF8C0E2}"/>
                </a:ext>
              </a:extLst>
            </p:cNvPr>
            <p:cNvSpPr/>
            <p:nvPr/>
          </p:nvSpPr>
          <p:spPr>
            <a:xfrm>
              <a:off x="7965307" y="4278429"/>
              <a:ext cx="1220803" cy="941181"/>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2</a:t>
              </a:r>
            </a:p>
          </p:txBody>
        </p:sp>
        <p:sp>
          <p:nvSpPr>
            <p:cNvPr id="37" name="Rectangle 36">
              <a:extLst>
                <a:ext uri="{FF2B5EF4-FFF2-40B4-BE49-F238E27FC236}">
                  <a16:creationId xmlns:a16="http://schemas.microsoft.com/office/drawing/2014/main" id="{F1F77177-A0DA-4202-91D0-C75655DF77E3}"/>
                </a:ext>
              </a:extLst>
            </p:cNvPr>
            <p:cNvSpPr/>
            <p:nvPr/>
          </p:nvSpPr>
          <p:spPr>
            <a:xfrm>
              <a:off x="9193331" y="3287829"/>
              <a:ext cx="1210377"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Container</a:t>
              </a:r>
            </a:p>
          </p:txBody>
        </p:sp>
        <p:sp>
          <p:nvSpPr>
            <p:cNvPr id="38" name="Rectangle 37">
              <a:extLst>
                <a:ext uri="{FF2B5EF4-FFF2-40B4-BE49-F238E27FC236}">
                  <a16:creationId xmlns:a16="http://schemas.microsoft.com/office/drawing/2014/main" id="{99DAE57A-6224-4B49-A41B-E77F7A530D94}"/>
                </a:ext>
              </a:extLst>
            </p:cNvPr>
            <p:cNvSpPr/>
            <p:nvPr/>
          </p:nvSpPr>
          <p:spPr>
            <a:xfrm>
              <a:off x="9210975" y="4278428"/>
              <a:ext cx="1210377" cy="94118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3</a:t>
              </a:r>
            </a:p>
          </p:txBody>
        </p:sp>
      </p:grpSp>
    </p:spTree>
    <p:extLst>
      <p:ext uri="{BB962C8B-B14F-4D97-AF65-F5344CB8AC3E}">
        <p14:creationId xmlns:p14="http://schemas.microsoft.com/office/powerpoint/2010/main" val="376363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3286C6-797F-4812-AB7E-B05B368F5E33}"/>
              </a:ext>
            </a:extLst>
          </p:cNvPr>
          <p:cNvSpPr/>
          <p:nvPr/>
        </p:nvSpPr>
        <p:spPr>
          <a:xfrm>
            <a:off x="152400" y="1630362"/>
            <a:ext cx="10589537"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Physical server</a:t>
            </a:r>
          </a:p>
        </p:txBody>
      </p:sp>
      <p:sp>
        <p:nvSpPr>
          <p:cNvPr id="3" name="Rectangle 2">
            <a:extLst>
              <a:ext uri="{FF2B5EF4-FFF2-40B4-BE49-F238E27FC236}">
                <a16:creationId xmlns:a16="http://schemas.microsoft.com/office/drawing/2014/main" id="{F3FC4CFD-FD70-421A-AB17-14ED352251F9}"/>
              </a:ext>
            </a:extLst>
          </p:cNvPr>
          <p:cNvSpPr/>
          <p:nvPr/>
        </p:nvSpPr>
        <p:spPr>
          <a:xfrm>
            <a:off x="152399" y="5516562"/>
            <a:ext cx="10589537"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Hypervisor</a:t>
            </a:r>
          </a:p>
        </p:txBody>
      </p:sp>
      <p:sp>
        <p:nvSpPr>
          <p:cNvPr id="4" name="Rectangle 3">
            <a:extLst>
              <a:ext uri="{FF2B5EF4-FFF2-40B4-BE49-F238E27FC236}">
                <a16:creationId xmlns:a16="http://schemas.microsoft.com/office/drawing/2014/main" id="{7A6B30D3-8E94-4F10-824D-07A493E4DF51}"/>
              </a:ext>
            </a:extLst>
          </p:cNvPr>
          <p:cNvSpPr/>
          <p:nvPr/>
        </p:nvSpPr>
        <p:spPr>
          <a:xfrm>
            <a:off x="533400" y="2087562"/>
            <a:ext cx="2537988"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dirty="0"/>
              <a:t>Virtual Machine</a:t>
            </a:r>
          </a:p>
        </p:txBody>
      </p:sp>
      <p:sp>
        <p:nvSpPr>
          <p:cNvPr id="5" name="Rectangle 4">
            <a:extLst>
              <a:ext uri="{FF2B5EF4-FFF2-40B4-BE49-F238E27FC236}">
                <a16:creationId xmlns:a16="http://schemas.microsoft.com/office/drawing/2014/main" id="{9FEEB80A-A5D5-401D-851D-C54708C1A6C8}"/>
              </a:ext>
            </a:extLst>
          </p:cNvPr>
          <p:cNvSpPr/>
          <p:nvPr/>
        </p:nvSpPr>
        <p:spPr>
          <a:xfrm>
            <a:off x="2971800" y="2087562"/>
            <a:ext cx="2537988"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6" name="Rectangle 5">
            <a:extLst>
              <a:ext uri="{FF2B5EF4-FFF2-40B4-BE49-F238E27FC236}">
                <a16:creationId xmlns:a16="http://schemas.microsoft.com/office/drawing/2014/main" id="{C0E0BEA0-7435-40D8-B7E9-8F302545304F}"/>
              </a:ext>
            </a:extLst>
          </p:cNvPr>
          <p:cNvSpPr/>
          <p:nvPr/>
        </p:nvSpPr>
        <p:spPr>
          <a:xfrm>
            <a:off x="5410200" y="2087562"/>
            <a:ext cx="2537988"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7" name="Rectangle 6">
            <a:extLst>
              <a:ext uri="{FF2B5EF4-FFF2-40B4-BE49-F238E27FC236}">
                <a16:creationId xmlns:a16="http://schemas.microsoft.com/office/drawing/2014/main" id="{D6471A65-BC8A-4D80-BFA0-9428FC496566}"/>
              </a:ext>
            </a:extLst>
          </p:cNvPr>
          <p:cNvSpPr/>
          <p:nvPr/>
        </p:nvSpPr>
        <p:spPr>
          <a:xfrm>
            <a:off x="533400" y="4906962"/>
            <a:ext cx="2537988" cy="609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0" name="Rectangle 9">
            <a:extLst>
              <a:ext uri="{FF2B5EF4-FFF2-40B4-BE49-F238E27FC236}">
                <a16:creationId xmlns:a16="http://schemas.microsoft.com/office/drawing/2014/main" id="{93E72476-2217-4025-B002-A68A0CC2951B}"/>
              </a:ext>
            </a:extLst>
          </p:cNvPr>
          <p:cNvSpPr/>
          <p:nvPr/>
        </p:nvSpPr>
        <p:spPr>
          <a:xfrm>
            <a:off x="2971800" y="4900542"/>
            <a:ext cx="2537988" cy="616019"/>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1" name="Rectangle 10">
            <a:extLst>
              <a:ext uri="{FF2B5EF4-FFF2-40B4-BE49-F238E27FC236}">
                <a16:creationId xmlns:a16="http://schemas.microsoft.com/office/drawing/2014/main" id="{1F1E86D9-3BCC-4E84-844C-95025F7B00BB}"/>
              </a:ext>
            </a:extLst>
          </p:cNvPr>
          <p:cNvSpPr/>
          <p:nvPr/>
        </p:nvSpPr>
        <p:spPr>
          <a:xfrm>
            <a:off x="5392554" y="4900542"/>
            <a:ext cx="2537988" cy="6160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12" name="Rectangle 11">
            <a:extLst>
              <a:ext uri="{FF2B5EF4-FFF2-40B4-BE49-F238E27FC236}">
                <a16:creationId xmlns:a16="http://schemas.microsoft.com/office/drawing/2014/main" id="{ADFABAFF-9A95-493E-B839-FEAACB83C200}"/>
              </a:ext>
            </a:extLst>
          </p:cNvPr>
          <p:cNvSpPr/>
          <p:nvPr/>
        </p:nvSpPr>
        <p:spPr>
          <a:xfrm>
            <a:off x="551046" y="4062342"/>
            <a:ext cx="2517721"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Node JS</a:t>
            </a:r>
          </a:p>
        </p:txBody>
      </p:sp>
      <p:sp>
        <p:nvSpPr>
          <p:cNvPr id="13" name="Rectangle 12">
            <a:extLst>
              <a:ext uri="{FF2B5EF4-FFF2-40B4-BE49-F238E27FC236}">
                <a16:creationId xmlns:a16="http://schemas.microsoft.com/office/drawing/2014/main" id="{91685885-4904-47FD-A7D3-7E5103AAB133}"/>
              </a:ext>
            </a:extLst>
          </p:cNvPr>
          <p:cNvSpPr/>
          <p:nvPr/>
        </p:nvSpPr>
        <p:spPr>
          <a:xfrm>
            <a:off x="2973404" y="4068761"/>
            <a:ext cx="2517721"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NGINX</a:t>
            </a:r>
          </a:p>
        </p:txBody>
      </p:sp>
      <p:sp>
        <p:nvSpPr>
          <p:cNvPr id="14" name="Rectangle 13">
            <a:extLst>
              <a:ext uri="{FF2B5EF4-FFF2-40B4-BE49-F238E27FC236}">
                <a16:creationId xmlns:a16="http://schemas.microsoft.com/office/drawing/2014/main" id="{2AA6824D-806D-428B-801C-94A3532F5B9C}"/>
              </a:ext>
            </a:extLst>
          </p:cNvPr>
          <p:cNvSpPr/>
          <p:nvPr/>
        </p:nvSpPr>
        <p:spPr>
          <a:xfrm>
            <a:off x="5410200" y="4062342"/>
            <a:ext cx="2517721" cy="83820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Application Apache</a:t>
            </a:r>
          </a:p>
        </p:txBody>
      </p:sp>
      <p:sp>
        <p:nvSpPr>
          <p:cNvPr id="19" name="Title 18">
            <a:extLst>
              <a:ext uri="{FF2B5EF4-FFF2-40B4-BE49-F238E27FC236}">
                <a16:creationId xmlns:a16="http://schemas.microsoft.com/office/drawing/2014/main" id="{BBB7D5D1-C6C7-4621-9B57-BD15851FCA5E}"/>
              </a:ext>
            </a:extLst>
          </p:cNvPr>
          <p:cNvSpPr>
            <a:spLocks noGrp="1"/>
          </p:cNvSpPr>
          <p:nvPr>
            <p:ph type="title"/>
          </p:nvPr>
        </p:nvSpPr>
        <p:spPr>
          <a:xfrm>
            <a:off x="609600" y="274638"/>
            <a:ext cx="10820400" cy="746127"/>
          </a:xfrm>
        </p:spPr>
        <p:txBody>
          <a:bodyPr>
            <a:normAutofit fontScale="90000"/>
          </a:bodyPr>
          <a:lstStyle/>
          <a:p>
            <a:r>
              <a:rPr lang="en-US" dirty="0"/>
              <a:t>Containers in the VM</a:t>
            </a:r>
          </a:p>
        </p:txBody>
      </p:sp>
      <p:sp>
        <p:nvSpPr>
          <p:cNvPr id="20" name="Rectangle 19">
            <a:extLst>
              <a:ext uri="{FF2B5EF4-FFF2-40B4-BE49-F238E27FC236}">
                <a16:creationId xmlns:a16="http://schemas.microsoft.com/office/drawing/2014/main" id="{D56E401B-4CE9-47D6-A5BA-D7395418F9AA}"/>
              </a:ext>
            </a:extLst>
          </p:cNvPr>
          <p:cNvSpPr/>
          <p:nvPr/>
        </p:nvSpPr>
        <p:spPr>
          <a:xfrm>
            <a:off x="8132631" y="2087562"/>
            <a:ext cx="2537988" cy="3429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a:t>Virtual Machine</a:t>
            </a:r>
            <a:endParaRPr lang="en-US" dirty="0"/>
          </a:p>
        </p:txBody>
      </p:sp>
      <p:sp>
        <p:nvSpPr>
          <p:cNvPr id="23" name="Rectangle 22">
            <a:extLst>
              <a:ext uri="{FF2B5EF4-FFF2-40B4-BE49-F238E27FC236}">
                <a16:creationId xmlns:a16="http://schemas.microsoft.com/office/drawing/2014/main" id="{D9991156-A744-4D1C-89C1-80E8C794059D}"/>
              </a:ext>
            </a:extLst>
          </p:cNvPr>
          <p:cNvSpPr/>
          <p:nvPr/>
        </p:nvSpPr>
        <p:spPr>
          <a:xfrm>
            <a:off x="8114985" y="4900542"/>
            <a:ext cx="2555634" cy="6160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Guest Operating system</a:t>
            </a:r>
          </a:p>
        </p:txBody>
      </p:sp>
      <p:sp>
        <p:nvSpPr>
          <p:cNvPr id="24" name="Rectangle 23">
            <a:extLst>
              <a:ext uri="{FF2B5EF4-FFF2-40B4-BE49-F238E27FC236}">
                <a16:creationId xmlns:a16="http://schemas.microsoft.com/office/drawing/2014/main" id="{F08E72EC-DEDA-4D79-9B59-D841630C5FC7}"/>
              </a:ext>
            </a:extLst>
          </p:cNvPr>
          <p:cNvSpPr/>
          <p:nvPr/>
        </p:nvSpPr>
        <p:spPr>
          <a:xfrm>
            <a:off x="8132631" y="4367142"/>
            <a:ext cx="2537988" cy="533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Container Engine</a:t>
            </a:r>
          </a:p>
        </p:txBody>
      </p:sp>
      <p:sp>
        <p:nvSpPr>
          <p:cNvPr id="25" name="Rectangle 24">
            <a:extLst>
              <a:ext uri="{FF2B5EF4-FFF2-40B4-BE49-F238E27FC236}">
                <a16:creationId xmlns:a16="http://schemas.microsoft.com/office/drawing/2014/main" id="{94172B3F-1B64-4FAE-858E-7D87E16E4DA7}"/>
              </a:ext>
            </a:extLst>
          </p:cNvPr>
          <p:cNvSpPr/>
          <p:nvPr/>
        </p:nvSpPr>
        <p:spPr>
          <a:xfrm>
            <a:off x="8139773" y="2946400"/>
            <a:ext cx="1231232" cy="14257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26" name="Rectangle 25">
            <a:extLst>
              <a:ext uri="{FF2B5EF4-FFF2-40B4-BE49-F238E27FC236}">
                <a16:creationId xmlns:a16="http://schemas.microsoft.com/office/drawing/2014/main" id="{81F9E4D6-2372-4876-8070-98AFAF5ED244}"/>
              </a:ext>
            </a:extLst>
          </p:cNvPr>
          <p:cNvSpPr/>
          <p:nvPr/>
        </p:nvSpPr>
        <p:spPr>
          <a:xfrm>
            <a:off x="8137152" y="3739088"/>
            <a:ext cx="1225108" cy="612867"/>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1</a:t>
            </a:r>
          </a:p>
        </p:txBody>
      </p:sp>
      <p:sp>
        <p:nvSpPr>
          <p:cNvPr id="27" name="Rectangle 26">
            <a:extLst>
              <a:ext uri="{FF2B5EF4-FFF2-40B4-BE49-F238E27FC236}">
                <a16:creationId xmlns:a16="http://schemas.microsoft.com/office/drawing/2014/main" id="{460FFF26-34F0-497A-9FB9-F40948CFAC91}"/>
              </a:ext>
            </a:extLst>
          </p:cNvPr>
          <p:cNvSpPr/>
          <p:nvPr/>
        </p:nvSpPr>
        <p:spPr>
          <a:xfrm>
            <a:off x="9371005" y="2946400"/>
            <a:ext cx="1299614" cy="14359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dirty="0"/>
              <a:t>Container</a:t>
            </a:r>
          </a:p>
        </p:txBody>
      </p:sp>
      <p:sp>
        <p:nvSpPr>
          <p:cNvPr id="28" name="Rectangle 27">
            <a:extLst>
              <a:ext uri="{FF2B5EF4-FFF2-40B4-BE49-F238E27FC236}">
                <a16:creationId xmlns:a16="http://schemas.microsoft.com/office/drawing/2014/main" id="{FF9943FF-E280-408F-B82D-51C5B333E266}"/>
              </a:ext>
            </a:extLst>
          </p:cNvPr>
          <p:cNvSpPr/>
          <p:nvPr/>
        </p:nvSpPr>
        <p:spPr>
          <a:xfrm>
            <a:off x="9378147" y="3751122"/>
            <a:ext cx="1292472" cy="600833"/>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App 2</a:t>
            </a:r>
          </a:p>
        </p:txBody>
      </p:sp>
    </p:spTree>
    <p:extLst>
      <p:ext uri="{BB962C8B-B14F-4D97-AF65-F5344CB8AC3E}">
        <p14:creationId xmlns:p14="http://schemas.microsoft.com/office/powerpoint/2010/main" val="146358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6DC5-F4A7-4924-9995-726A0FECE223}"/>
              </a:ext>
            </a:extLst>
          </p:cNvPr>
          <p:cNvSpPr>
            <a:spLocks noGrp="1"/>
          </p:cNvSpPr>
          <p:nvPr>
            <p:ph type="title"/>
          </p:nvPr>
        </p:nvSpPr>
        <p:spPr/>
        <p:txBody>
          <a:bodyPr/>
          <a:lstStyle/>
          <a:p>
            <a:r>
              <a:rPr lang="en-US" dirty="0"/>
              <a:t>Installation of Apache server (Application)</a:t>
            </a:r>
          </a:p>
        </p:txBody>
      </p:sp>
      <p:sp>
        <p:nvSpPr>
          <p:cNvPr id="3" name="Content Placeholder 2">
            <a:extLst>
              <a:ext uri="{FF2B5EF4-FFF2-40B4-BE49-F238E27FC236}">
                <a16:creationId xmlns:a16="http://schemas.microsoft.com/office/drawing/2014/main" id="{C58D03C0-D63D-488C-8AA6-A1E2C12C95C5}"/>
              </a:ext>
            </a:extLst>
          </p:cNvPr>
          <p:cNvSpPr>
            <a:spLocks noGrp="1"/>
          </p:cNvSpPr>
          <p:nvPr>
            <p:ph idx="1"/>
          </p:nvPr>
        </p:nvSpPr>
        <p:spPr/>
        <p:txBody>
          <a:bodyPr>
            <a:normAutofit lnSpcReduction="10000"/>
          </a:bodyPr>
          <a:lstStyle/>
          <a:p>
            <a:pPr marL="0" marR="0" indent="0">
              <a:spcBef>
                <a:spcPts val="0"/>
              </a:spcBef>
              <a:spcAft>
                <a:spcPts val="0"/>
              </a:spcAft>
              <a:buNone/>
            </a:pPr>
            <a:r>
              <a:rPr lang="en-US" sz="1800" dirty="0">
                <a:effectLst/>
                <a:latin typeface="Calibri" panose="020F0502020204030204" pitchFamily="34" charset="0"/>
              </a:rPr>
              <a:t>apt-get -y install apache2</a:t>
            </a:r>
          </a:p>
          <a:p>
            <a:pPr marL="0" marR="0" indent="0">
              <a:spcBef>
                <a:spcPts val="0"/>
              </a:spcBef>
              <a:spcAft>
                <a:spcPts val="0"/>
              </a:spcAft>
              <a:buNone/>
            </a:pPr>
            <a:r>
              <a:rPr lang="en-US" sz="1800" dirty="0">
                <a:effectLst/>
                <a:latin typeface="Calibri" panose="020F0502020204030204" pitchFamily="34" charset="0"/>
              </a:rPr>
              <a:t>sed -i '$a\</a:t>
            </a:r>
            <a:r>
              <a:rPr lang="en-US" sz="1800" dirty="0" err="1">
                <a:effectLst/>
                <a:latin typeface="Calibri" panose="020F0502020204030204" pitchFamily="34" charset="0"/>
              </a:rPr>
              <a:t>ServerName</a:t>
            </a:r>
            <a:r>
              <a:rPr lang="en-US" sz="1800" dirty="0">
                <a:effectLst/>
                <a:latin typeface="Calibri" panose="020F0502020204030204" pitchFamily="34" charset="0"/>
              </a:rPr>
              <a:t> 127.0.0.1'  /etc/apache2/</a:t>
            </a:r>
            <a:r>
              <a:rPr lang="en-US" sz="1800" dirty="0" err="1">
                <a:effectLst/>
                <a:latin typeface="Calibri" panose="020F0502020204030204" pitchFamily="34" charset="0"/>
              </a:rPr>
              <a:t>apache2.conf</a:t>
            </a:r>
            <a:endParaRPr lang="en-US" sz="1800" dirty="0">
              <a:effectLst/>
              <a:latin typeface="Calibri" panose="020F0502020204030204" pitchFamily="34" charset="0"/>
            </a:endParaRPr>
          </a:p>
          <a:p>
            <a:pPr marL="0" marR="0" indent="0">
              <a:spcBef>
                <a:spcPts val="0"/>
              </a:spcBef>
              <a:spcAft>
                <a:spcPts val="0"/>
              </a:spcAft>
              <a:buNone/>
            </a:pPr>
            <a:r>
              <a:rPr lang="en-US" sz="1800" dirty="0" err="1">
                <a:effectLst/>
                <a:latin typeface="Calibri" panose="020F0502020204030204" pitchFamily="34" charset="0"/>
              </a:rPr>
              <a:t>mkdir</a:t>
            </a:r>
            <a:r>
              <a:rPr lang="en-US" sz="1800" dirty="0">
                <a:effectLst/>
                <a:latin typeface="Calibri" panose="020F0502020204030204" pitchFamily="34" charset="0"/>
              </a:rPr>
              <a:t> /var/www/container1/</a:t>
            </a:r>
          </a:p>
          <a:p>
            <a:pPr marL="0" marR="0" indent="0">
              <a:spcBef>
                <a:spcPts val="0"/>
              </a:spcBef>
              <a:spcAft>
                <a:spcPts val="0"/>
              </a:spcAft>
              <a:buNone/>
            </a:pPr>
            <a:r>
              <a:rPr lang="en-US" sz="1800" dirty="0">
                <a:effectLst/>
                <a:latin typeface="Calibri" panose="020F0502020204030204" pitchFamily="34" charset="0"/>
              </a:rPr>
              <a:t>cd /var/www/container1/</a:t>
            </a:r>
          </a:p>
          <a:p>
            <a:pPr marL="0" marR="0" indent="0">
              <a:spcBef>
                <a:spcPts val="0"/>
              </a:spcBef>
              <a:spcAft>
                <a:spcPts val="0"/>
              </a:spcAft>
              <a:buNone/>
            </a:pPr>
            <a:r>
              <a:rPr lang="en-US" sz="1800" dirty="0">
                <a:effectLst/>
                <a:latin typeface="Calibri" panose="020F0502020204030204" pitchFamily="34" charset="0"/>
              </a:rPr>
              <a:t>cat &gt; index.html &lt;&lt;</a:t>
            </a:r>
            <a:r>
              <a:rPr lang="en-US" sz="1800" dirty="0" err="1">
                <a:effectLst/>
                <a:latin typeface="Calibri" panose="020F0502020204030204" pitchFamily="34" charset="0"/>
              </a:rPr>
              <a:t>EOF</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This is my </a:t>
            </a:r>
            <a:r>
              <a:rPr lang="en-US" sz="1800" dirty="0" err="1">
                <a:effectLst/>
                <a:latin typeface="Calibri" panose="020F0502020204030204" pitchFamily="34" charset="0"/>
              </a:rPr>
              <a:t>webserv</a:t>
            </a:r>
            <a:r>
              <a:rPr lang="en-US" sz="1800" dirty="0" err="1">
                <a:latin typeface="Calibri" panose="020F0502020204030204" pitchFamily="34" charset="0"/>
              </a:rPr>
              <a:t>er1</a:t>
            </a:r>
            <a:endParaRPr lang="en-US" sz="1800" dirty="0">
              <a:effectLst/>
              <a:latin typeface="Calibri" panose="020F0502020204030204" pitchFamily="34" charset="0"/>
            </a:endParaRPr>
          </a:p>
          <a:p>
            <a:pPr marL="0" marR="0" indent="0">
              <a:spcBef>
                <a:spcPts val="0"/>
              </a:spcBef>
              <a:spcAft>
                <a:spcPts val="0"/>
              </a:spcAft>
              <a:buNone/>
            </a:pPr>
            <a:r>
              <a:rPr lang="en-US" sz="1800" dirty="0" err="1">
                <a:effectLst/>
                <a:latin typeface="Calibri" panose="020F0502020204030204" pitchFamily="34" charset="0"/>
              </a:rPr>
              <a:t>EOF</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ourier New" panose="02070309020205020404" pitchFamily="49" charset="0"/>
              </a:rPr>
              <a:t> </a:t>
            </a:r>
          </a:p>
          <a:p>
            <a:pPr marL="0" marR="0" indent="0">
              <a:spcBef>
                <a:spcPts val="0"/>
              </a:spcBef>
              <a:spcAft>
                <a:spcPts val="0"/>
              </a:spcAft>
              <a:buNone/>
            </a:pPr>
            <a:r>
              <a:rPr lang="en-US" sz="1800" dirty="0">
                <a:effectLst/>
                <a:latin typeface="Calibri" panose="020F0502020204030204" pitchFamily="34" charset="0"/>
              </a:rPr>
              <a:t>cd /etc/apache2</a:t>
            </a:r>
          </a:p>
          <a:p>
            <a:pPr marL="0" marR="0" indent="0">
              <a:spcBef>
                <a:spcPts val="0"/>
              </a:spcBef>
              <a:spcAft>
                <a:spcPts val="0"/>
              </a:spcAft>
              <a:buNone/>
            </a:pPr>
            <a:r>
              <a:rPr lang="en-US" sz="1800" dirty="0">
                <a:effectLst/>
                <a:latin typeface="Calibri" panose="020F0502020204030204" pitchFamily="34" charset="0"/>
              </a:rPr>
              <a:t>service apache2 start</a:t>
            </a:r>
          </a:p>
          <a:p>
            <a:pPr marL="0" marR="0" indent="0">
              <a:spcBef>
                <a:spcPts val="0"/>
              </a:spcBef>
              <a:spcAft>
                <a:spcPts val="0"/>
              </a:spcAft>
              <a:buNone/>
            </a:pPr>
            <a:r>
              <a:rPr lang="en-US" sz="1800" dirty="0">
                <a:effectLst/>
                <a:latin typeface="Calibri" panose="020F0502020204030204" pitchFamily="34" charset="0"/>
              </a:rPr>
              <a:t>cd /etc/apache2/sites-available/</a:t>
            </a:r>
          </a:p>
          <a:p>
            <a:pPr marL="0" marR="0" indent="0">
              <a:spcBef>
                <a:spcPts val="0"/>
              </a:spcBef>
              <a:spcAft>
                <a:spcPts val="0"/>
              </a:spcAft>
              <a:buNone/>
            </a:pPr>
            <a:r>
              <a:rPr lang="en-US" sz="1800" dirty="0">
                <a:effectLst/>
                <a:latin typeface="Calibri" panose="020F0502020204030204" pitchFamily="34" charset="0"/>
              </a:rPr>
              <a:t>cp 000-</a:t>
            </a:r>
            <a:r>
              <a:rPr lang="en-US" sz="1800" dirty="0" err="1">
                <a:effectLst/>
                <a:latin typeface="Calibri" panose="020F0502020204030204" pitchFamily="34" charset="0"/>
              </a:rPr>
              <a:t>default.conf</a:t>
            </a:r>
            <a:r>
              <a:rPr lang="en-US" sz="1800" dirty="0">
                <a:effectLst/>
                <a:latin typeface="Calibri" panose="020F0502020204030204" pitchFamily="34" charset="0"/>
              </a:rPr>
              <a:t> </a:t>
            </a:r>
            <a:r>
              <a:rPr lang="en-US" sz="1800" dirty="0" err="1">
                <a:effectLst/>
                <a:latin typeface="Calibri" panose="020F0502020204030204" pitchFamily="34" charset="0"/>
              </a:rPr>
              <a:t>container1.conf</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sed -i 's=</a:t>
            </a:r>
            <a:r>
              <a:rPr lang="en-US" sz="1800" dirty="0" err="1">
                <a:effectLst/>
                <a:latin typeface="Calibri" panose="020F0502020204030204" pitchFamily="34" charset="0"/>
              </a:rPr>
              <a:t>DocumentRoot</a:t>
            </a:r>
            <a:r>
              <a:rPr lang="en-US" sz="1800" dirty="0">
                <a:effectLst/>
                <a:latin typeface="Calibri" panose="020F0502020204030204" pitchFamily="34" charset="0"/>
              </a:rPr>
              <a:t> /var/www/html=</a:t>
            </a:r>
            <a:r>
              <a:rPr lang="en-US" sz="1800" dirty="0" err="1">
                <a:effectLst/>
                <a:latin typeface="Calibri" panose="020F0502020204030204" pitchFamily="34" charset="0"/>
              </a:rPr>
              <a:t>DocumentRoot</a:t>
            </a:r>
            <a:r>
              <a:rPr lang="en-US" sz="1800" dirty="0">
                <a:effectLst/>
                <a:latin typeface="Calibri" panose="020F0502020204030204" pitchFamily="34" charset="0"/>
              </a:rPr>
              <a:t>   /var/www/container1/=' </a:t>
            </a:r>
            <a:r>
              <a:rPr lang="en-US" sz="1800" dirty="0" err="1">
                <a:effectLst/>
                <a:latin typeface="Calibri" panose="020F0502020204030204" pitchFamily="34" charset="0"/>
              </a:rPr>
              <a:t>container1.conf</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sed -i '/container1/ a </a:t>
            </a:r>
            <a:r>
              <a:rPr lang="en-US" sz="1800" dirty="0">
                <a:effectLst/>
                <a:latin typeface="Calibri" panose="020F0502020204030204" pitchFamily="34" charset="0"/>
                <a:hlinkClick r:id="rId3"/>
              </a:rPr>
              <a:t>\\</a:t>
            </a:r>
            <a:r>
              <a:rPr lang="en-US" sz="1800" dirty="0" err="1">
                <a:effectLst/>
                <a:latin typeface="Calibri" panose="020F0502020204030204" pitchFamily="34" charset="0"/>
                <a:hlinkClick r:id="rId3"/>
              </a:rPr>
              <a:t>tServerName</a:t>
            </a:r>
            <a:r>
              <a:rPr lang="en-US" sz="1800" dirty="0">
                <a:effectLst/>
                <a:latin typeface="Calibri" panose="020F0502020204030204" pitchFamily="34" charset="0"/>
              </a:rPr>
              <a:t> localhost' </a:t>
            </a:r>
            <a:r>
              <a:rPr lang="en-US" sz="1800" dirty="0" err="1">
                <a:effectLst/>
                <a:latin typeface="Calibri" panose="020F0502020204030204" pitchFamily="34" charset="0"/>
              </a:rPr>
              <a:t>container1.conf</a:t>
            </a:r>
            <a:endParaRPr lang="en-US" sz="1800" dirty="0">
              <a:effectLst/>
              <a:latin typeface="Calibri" panose="020F0502020204030204" pitchFamily="34" charset="0"/>
            </a:endParaRPr>
          </a:p>
          <a:p>
            <a:pPr marL="0" marR="0" indent="0">
              <a:spcBef>
                <a:spcPts val="0"/>
              </a:spcBef>
              <a:spcAft>
                <a:spcPts val="0"/>
              </a:spcAft>
              <a:buNone/>
            </a:pPr>
            <a:r>
              <a:rPr lang="en-US" sz="1800" dirty="0" err="1">
                <a:effectLst/>
                <a:latin typeface="Calibri" panose="020F0502020204030204" pitchFamily="34" charset="0"/>
              </a:rPr>
              <a:t>a2ensite</a:t>
            </a:r>
            <a:r>
              <a:rPr lang="en-US" sz="1800" dirty="0">
                <a:effectLst/>
                <a:latin typeface="Calibri" panose="020F0502020204030204" pitchFamily="34" charset="0"/>
              </a:rPr>
              <a:t> </a:t>
            </a:r>
            <a:r>
              <a:rPr lang="en-US" sz="1800" dirty="0" err="1">
                <a:effectLst/>
                <a:latin typeface="Calibri" panose="020F0502020204030204" pitchFamily="34" charset="0"/>
              </a:rPr>
              <a:t>container1.conf</a:t>
            </a:r>
            <a:endParaRPr lang="en-US" sz="1800" dirty="0">
              <a:effectLst/>
              <a:latin typeface="Calibri" panose="020F0502020204030204" pitchFamily="34" charset="0"/>
            </a:endParaRPr>
          </a:p>
          <a:p>
            <a:pPr marL="0" marR="0" indent="0">
              <a:spcBef>
                <a:spcPts val="0"/>
              </a:spcBef>
              <a:spcAft>
                <a:spcPts val="0"/>
              </a:spcAft>
              <a:buNone/>
            </a:pPr>
            <a:r>
              <a:rPr lang="en-US" sz="1800" dirty="0" err="1">
                <a:effectLst/>
                <a:latin typeface="Calibri" panose="020F0502020204030204" pitchFamily="34" charset="0"/>
              </a:rPr>
              <a:t>a2dissite</a:t>
            </a:r>
            <a:r>
              <a:rPr lang="en-US" sz="1800" dirty="0">
                <a:effectLst/>
                <a:latin typeface="Calibri" panose="020F0502020204030204" pitchFamily="34" charset="0"/>
              </a:rPr>
              <a:t> 000-</a:t>
            </a:r>
            <a:r>
              <a:rPr lang="en-US" sz="1800" dirty="0" err="1">
                <a:effectLst/>
                <a:latin typeface="Calibri" panose="020F0502020204030204" pitchFamily="34" charset="0"/>
              </a:rPr>
              <a:t>default.conf</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service apache2 reload</a:t>
            </a:r>
          </a:p>
          <a:p>
            <a:endParaRPr lang="en-US" dirty="0"/>
          </a:p>
        </p:txBody>
      </p:sp>
    </p:spTree>
    <p:extLst>
      <p:ext uri="{BB962C8B-B14F-4D97-AF65-F5344CB8AC3E}">
        <p14:creationId xmlns:p14="http://schemas.microsoft.com/office/powerpoint/2010/main" val="425250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6DC5-F4A7-4924-9995-726A0FECE223}"/>
              </a:ext>
            </a:extLst>
          </p:cNvPr>
          <p:cNvSpPr>
            <a:spLocks noGrp="1"/>
          </p:cNvSpPr>
          <p:nvPr>
            <p:ph type="title"/>
          </p:nvPr>
        </p:nvSpPr>
        <p:spPr/>
        <p:txBody>
          <a:bodyPr/>
          <a:lstStyle/>
          <a:p>
            <a:r>
              <a:rPr lang="en-US" dirty="0"/>
              <a:t>What is Container</a:t>
            </a:r>
          </a:p>
        </p:txBody>
      </p:sp>
      <p:sp>
        <p:nvSpPr>
          <p:cNvPr id="3" name="Content Placeholder 2">
            <a:extLst>
              <a:ext uri="{FF2B5EF4-FFF2-40B4-BE49-F238E27FC236}">
                <a16:creationId xmlns:a16="http://schemas.microsoft.com/office/drawing/2014/main" id="{C58D03C0-D63D-488C-8AA6-A1E2C12C95C5}"/>
              </a:ext>
            </a:extLst>
          </p:cNvPr>
          <p:cNvSpPr>
            <a:spLocks noGrp="1"/>
          </p:cNvSpPr>
          <p:nvPr>
            <p:ph idx="1"/>
          </p:nvPr>
        </p:nvSpPr>
        <p:spPr/>
        <p:txBody>
          <a:bodyPr>
            <a:normAutofit/>
          </a:bodyPr>
          <a:lstStyle/>
          <a:p>
            <a:endParaRPr lang="en-US" dirty="0"/>
          </a:p>
        </p:txBody>
      </p:sp>
      <p:grpSp>
        <p:nvGrpSpPr>
          <p:cNvPr id="42" name="Group 41">
            <a:extLst>
              <a:ext uri="{FF2B5EF4-FFF2-40B4-BE49-F238E27FC236}">
                <a16:creationId xmlns:a16="http://schemas.microsoft.com/office/drawing/2014/main" id="{65425962-976B-402E-ADD5-1296767534D9}"/>
              </a:ext>
            </a:extLst>
          </p:cNvPr>
          <p:cNvGrpSpPr/>
          <p:nvPr/>
        </p:nvGrpSpPr>
        <p:grpSpPr>
          <a:xfrm>
            <a:off x="838200" y="1981200"/>
            <a:ext cx="5791200" cy="3952875"/>
            <a:chOff x="838200" y="105917"/>
            <a:chExt cx="9097518" cy="6513958"/>
          </a:xfrm>
        </p:grpSpPr>
        <p:sp>
          <p:nvSpPr>
            <p:cNvPr id="23" name="Rectangle 22">
              <a:extLst>
                <a:ext uri="{FF2B5EF4-FFF2-40B4-BE49-F238E27FC236}">
                  <a16:creationId xmlns:a16="http://schemas.microsoft.com/office/drawing/2014/main" id="{6D0F455F-90E4-4189-9F71-3069E39D5F62}"/>
                </a:ext>
              </a:extLst>
            </p:cNvPr>
            <p:cNvSpPr/>
            <p:nvPr/>
          </p:nvSpPr>
          <p:spPr>
            <a:xfrm>
              <a:off x="6694170" y="5248275"/>
              <a:ext cx="32385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Physical Server</a:t>
              </a:r>
            </a:p>
          </p:txBody>
        </p:sp>
        <p:sp>
          <p:nvSpPr>
            <p:cNvPr id="24" name="Rectangle 23">
              <a:extLst>
                <a:ext uri="{FF2B5EF4-FFF2-40B4-BE49-F238E27FC236}">
                  <a16:creationId xmlns:a16="http://schemas.microsoft.com/office/drawing/2014/main" id="{C04D2020-5E6F-4C47-856A-FFB7BEFF2264}"/>
                </a:ext>
              </a:extLst>
            </p:cNvPr>
            <p:cNvSpPr/>
            <p:nvPr/>
          </p:nvSpPr>
          <p:spPr>
            <a:xfrm>
              <a:off x="838200" y="533400"/>
              <a:ext cx="25527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25" name="Cylinder 24">
              <a:extLst>
                <a:ext uri="{FF2B5EF4-FFF2-40B4-BE49-F238E27FC236}">
                  <a16:creationId xmlns:a16="http://schemas.microsoft.com/office/drawing/2014/main" id="{4592D064-1F53-4F0C-9FFE-8B597F0E884F}"/>
                </a:ext>
              </a:extLst>
            </p:cNvPr>
            <p:cNvSpPr/>
            <p:nvPr/>
          </p:nvSpPr>
          <p:spPr>
            <a:xfrm>
              <a:off x="7399020" y="2933700"/>
              <a:ext cx="914400" cy="990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Disk</a:t>
              </a:r>
            </a:p>
          </p:txBody>
        </p:sp>
        <p:grpSp>
          <p:nvGrpSpPr>
            <p:cNvPr id="26" name="Group 25">
              <a:extLst>
                <a:ext uri="{FF2B5EF4-FFF2-40B4-BE49-F238E27FC236}">
                  <a16:creationId xmlns:a16="http://schemas.microsoft.com/office/drawing/2014/main" id="{6357F65D-54B6-41F8-9160-FEF216C8357E}"/>
                </a:ext>
              </a:extLst>
            </p:cNvPr>
            <p:cNvGrpSpPr/>
            <p:nvPr/>
          </p:nvGrpSpPr>
          <p:grpSpPr>
            <a:xfrm>
              <a:off x="7086600" y="327850"/>
              <a:ext cx="1706879" cy="1105662"/>
              <a:chOff x="7086600" y="152400"/>
              <a:chExt cx="1714500" cy="1543050"/>
            </a:xfrm>
          </p:grpSpPr>
          <p:pic>
            <p:nvPicPr>
              <p:cNvPr id="27" name="Picture 2" descr="Ram Memory - RAM Memory Wholesale Trader from Mumbai">
                <a:extLst>
                  <a:ext uri="{FF2B5EF4-FFF2-40B4-BE49-F238E27FC236}">
                    <a16:creationId xmlns:a16="http://schemas.microsoft.com/office/drawing/2014/main" id="{85477562-CE9B-4078-BA6F-7693B4356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52400"/>
                <a:ext cx="1714500" cy="154305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3854F6C1-F66D-4F5C-A698-C72E61DCF8A6}"/>
                  </a:ext>
                </a:extLst>
              </p:cNvPr>
              <p:cNvSpPr/>
              <p:nvPr/>
            </p:nvSpPr>
            <p:spPr>
              <a:xfrm>
                <a:off x="7162800" y="1295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RAM</a:t>
                </a:r>
              </a:p>
            </p:txBody>
          </p:sp>
        </p:grpSp>
        <p:grpSp>
          <p:nvGrpSpPr>
            <p:cNvPr id="29" name="Group 28">
              <a:extLst>
                <a:ext uri="{FF2B5EF4-FFF2-40B4-BE49-F238E27FC236}">
                  <a16:creationId xmlns:a16="http://schemas.microsoft.com/office/drawing/2014/main" id="{7E3F7895-F26F-479A-A424-BA98349054C8}"/>
                </a:ext>
              </a:extLst>
            </p:cNvPr>
            <p:cNvGrpSpPr/>
            <p:nvPr/>
          </p:nvGrpSpPr>
          <p:grpSpPr>
            <a:xfrm>
              <a:off x="7050024" y="1670113"/>
              <a:ext cx="2628900" cy="1076325"/>
              <a:chOff x="6172200" y="1981200"/>
              <a:chExt cx="2857500" cy="1609725"/>
            </a:xfrm>
          </p:grpSpPr>
          <p:pic>
            <p:nvPicPr>
              <p:cNvPr id="30" name="Picture 4" descr="CPU upgrade – how to install your new processor | PCGamesN">
                <a:extLst>
                  <a:ext uri="{FF2B5EF4-FFF2-40B4-BE49-F238E27FC236}">
                    <a16:creationId xmlns:a16="http://schemas.microsoft.com/office/drawing/2014/main" id="{234A1553-AF83-461E-B250-2DC0E1A21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981200"/>
                <a:ext cx="2857500" cy="160972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63EC61F7-F7A4-4B0A-BC6D-74A393CED1CB}"/>
                  </a:ext>
                </a:extLst>
              </p:cNvPr>
              <p:cNvSpPr/>
              <p:nvPr/>
            </p:nvSpPr>
            <p:spPr>
              <a:xfrm>
                <a:off x="7086600" y="3200400"/>
                <a:ext cx="990600"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grpSp>
        <p:sp>
          <p:nvSpPr>
            <p:cNvPr id="32" name="Rectangle 31">
              <a:extLst>
                <a:ext uri="{FF2B5EF4-FFF2-40B4-BE49-F238E27FC236}">
                  <a16:creationId xmlns:a16="http://schemas.microsoft.com/office/drawing/2014/main" id="{0B98212D-7EAE-439D-B64A-47E87048FA10}"/>
                </a:ext>
              </a:extLst>
            </p:cNvPr>
            <p:cNvSpPr/>
            <p:nvPr/>
          </p:nvSpPr>
          <p:spPr>
            <a:xfrm>
              <a:off x="6697218" y="5248275"/>
              <a:ext cx="3238500" cy="7290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Operating System</a:t>
              </a:r>
            </a:p>
          </p:txBody>
        </p:sp>
        <p:cxnSp>
          <p:nvCxnSpPr>
            <p:cNvPr id="33" name="Straight Arrow Connector 32">
              <a:extLst>
                <a:ext uri="{FF2B5EF4-FFF2-40B4-BE49-F238E27FC236}">
                  <a16:creationId xmlns:a16="http://schemas.microsoft.com/office/drawing/2014/main" id="{4060AE5D-4331-4433-B147-B9ED28E5F6DC}"/>
                </a:ext>
              </a:extLst>
            </p:cNvPr>
            <p:cNvCxnSpPr>
              <a:stCxn id="24" idx="3"/>
              <a:endCxn id="27" idx="1"/>
            </p:cNvCxnSpPr>
            <p:nvPr/>
          </p:nvCxnSpPr>
          <p:spPr>
            <a:xfrm flipV="1">
              <a:off x="3390900" y="880681"/>
              <a:ext cx="3695700" cy="186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C9DF098-B5C9-4378-BF95-F3CC5594CCAD}"/>
                </a:ext>
              </a:extLst>
            </p:cNvPr>
            <p:cNvCxnSpPr>
              <a:cxnSpLocks/>
              <a:stCxn id="24" idx="3"/>
              <a:endCxn id="30" idx="1"/>
            </p:cNvCxnSpPr>
            <p:nvPr/>
          </p:nvCxnSpPr>
          <p:spPr>
            <a:xfrm>
              <a:off x="3390900" y="1066800"/>
              <a:ext cx="3659124" cy="11414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7839B85-0108-4288-AF5F-3DBEE0EC2F6F}"/>
                </a:ext>
              </a:extLst>
            </p:cNvPr>
            <p:cNvCxnSpPr>
              <a:cxnSpLocks/>
              <a:stCxn id="24" idx="3"/>
              <a:endCxn id="25" idx="2"/>
            </p:cNvCxnSpPr>
            <p:nvPr/>
          </p:nvCxnSpPr>
          <p:spPr>
            <a:xfrm>
              <a:off x="3390900" y="1066800"/>
              <a:ext cx="4008120" cy="2362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2BF9DCBF-3EAA-476B-B5CB-35EF1A0B30AF}"/>
                </a:ext>
              </a:extLst>
            </p:cNvPr>
            <p:cNvSpPr/>
            <p:nvPr/>
          </p:nvSpPr>
          <p:spPr>
            <a:xfrm>
              <a:off x="6868668" y="105917"/>
              <a:ext cx="3037332" cy="400888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B7F6656E-154E-41F4-B79E-C5BB702C9219}"/>
                </a:ext>
              </a:extLst>
            </p:cNvPr>
            <p:cNvSpPr/>
            <p:nvPr/>
          </p:nvSpPr>
          <p:spPr>
            <a:xfrm>
              <a:off x="7811262" y="4122229"/>
              <a:ext cx="1059180" cy="1146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C7F6171-BBA2-4AA4-BAE5-959F6DA134FB}"/>
                </a:ext>
              </a:extLst>
            </p:cNvPr>
            <p:cNvSpPr/>
            <p:nvPr/>
          </p:nvSpPr>
          <p:spPr>
            <a:xfrm>
              <a:off x="3048000" y="4122229"/>
              <a:ext cx="2286000" cy="906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 </a:t>
              </a:r>
            </a:p>
          </p:txBody>
        </p:sp>
        <p:sp>
          <p:nvSpPr>
            <p:cNvPr id="39" name="Oval 38">
              <a:extLst>
                <a:ext uri="{FF2B5EF4-FFF2-40B4-BE49-F238E27FC236}">
                  <a16:creationId xmlns:a16="http://schemas.microsoft.com/office/drawing/2014/main" id="{6D6A0C86-DEDE-4560-912E-680331439566}"/>
                </a:ext>
              </a:extLst>
            </p:cNvPr>
            <p:cNvSpPr/>
            <p:nvPr/>
          </p:nvSpPr>
          <p:spPr>
            <a:xfrm>
              <a:off x="3054417" y="5120258"/>
              <a:ext cx="2286000" cy="906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Binaries </a:t>
              </a:r>
            </a:p>
          </p:txBody>
        </p:sp>
        <p:cxnSp>
          <p:nvCxnSpPr>
            <p:cNvPr id="40" name="Straight Arrow Connector 39">
              <a:extLst>
                <a:ext uri="{FF2B5EF4-FFF2-40B4-BE49-F238E27FC236}">
                  <a16:creationId xmlns:a16="http://schemas.microsoft.com/office/drawing/2014/main" id="{1B155F11-373E-4737-A5DE-4A2223DA5046}"/>
                </a:ext>
              </a:extLst>
            </p:cNvPr>
            <p:cNvCxnSpPr>
              <a:cxnSpLocks/>
              <a:stCxn id="38" idx="6"/>
              <a:endCxn id="32" idx="1"/>
            </p:cNvCxnSpPr>
            <p:nvPr/>
          </p:nvCxnSpPr>
          <p:spPr>
            <a:xfrm>
              <a:off x="5334000" y="4575715"/>
              <a:ext cx="1363218" cy="1037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0B93B939-C774-46A1-8A36-A0541C48FEDC}"/>
                </a:ext>
              </a:extLst>
            </p:cNvPr>
            <p:cNvCxnSpPr>
              <a:cxnSpLocks/>
              <a:endCxn id="32" idx="1"/>
            </p:cNvCxnSpPr>
            <p:nvPr/>
          </p:nvCxnSpPr>
          <p:spPr>
            <a:xfrm>
              <a:off x="5340417" y="5612797"/>
              <a:ext cx="13568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44" name="Straight Arrow Connector 43">
            <a:extLst>
              <a:ext uri="{FF2B5EF4-FFF2-40B4-BE49-F238E27FC236}">
                <a16:creationId xmlns:a16="http://schemas.microsoft.com/office/drawing/2014/main" id="{1C3FF9A9-1FE7-41FE-8C71-9EABA27462BD}"/>
              </a:ext>
            </a:extLst>
          </p:cNvPr>
          <p:cNvCxnSpPr>
            <a:cxnSpLocks/>
            <a:stCxn id="24" idx="2"/>
          </p:cNvCxnSpPr>
          <p:nvPr/>
        </p:nvCxnSpPr>
        <p:spPr>
          <a:xfrm>
            <a:off x="1650685" y="2887978"/>
            <a:ext cx="1321804" cy="152593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AB8AF05A-9387-44E4-BA83-4AFAEED90BEC}"/>
              </a:ext>
            </a:extLst>
          </p:cNvPr>
          <p:cNvCxnSpPr>
            <a:cxnSpLocks/>
            <a:stCxn id="24" idx="2"/>
          </p:cNvCxnSpPr>
          <p:nvPr/>
        </p:nvCxnSpPr>
        <p:spPr>
          <a:xfrm>
            <a:off x="1650685" y="2887978"/>
            <a:ext cx="570923" cy="23698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9" name="Rectangle 48">
            <a:extLst>
              <a:ext uri="{FF2B5EF4-FFF2-40B4-BE49-F238E27FC236}">
                <a16:creationId xmlns:a16="http://schemas.microsoft.com/office/drawing/2014/main" id="{B4FE8438-6AA8-478B-8B69-17194CDFD04A}"/>
              </a:ext>
            </a:extLst>
          </p:cNvPr>
          <p:cNvSpPr/>
          <p:nvPr/>
        </p:nvSpPr>
        <p:spPr>
          <a:xfrm>
            <a:off x="3810000" y="1752599"/>
            <a:ext cx="4038600" cy="4952997"/>
          </a:xfrm>
          <a:prstGeom prst="rect">
            <a:avLst/>
          </a:prstGeom>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4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par>
                                <p:cTn id="12" presetID="22" presetClass="entr" presetSubtype="1" fill="hold"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up)">
                                      <p:cBhvr>
                                        <p:cTn id="1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dd with solid fill">
            <a:extLst>
              <a:ext uri="{FF2B5EF4-FFF2-40B4-BE49-F238E27FC236}">
                <a16:creationId xmlns:a16="http://schemas.microsoft.com/office/drawing/2014/main" id="{46ACC2C4-BEA7-4754-90F5-FF88F82FB9B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9643" y="1333500"/>
            <a:ext cx="914400" cy="914400"/>
          </a:xfrm>
        </p:spPr>
      </p:pic>
      <p:sp>
        <p:nvSpPr>
          <p:cNvPr id="4" name="Rectangle 3">
            <a:extLst>
              <a:ext uri="{FF2B5EF4-FFF2-40B4-BE49-F238E27FC236}">
                <a16:creationId xmlns:a16="http://schemas.microsoft.com/office/drawing/2014/main" id="{787730AE-EB03-4ECA-9EAA-1A71DCD6B27A}"/>
              </a:ext>
            </a:extLst>
          </p:cNvPr>
          <p:cNvSpPr/>
          <p:nvPr/>
        </p:nvSpPr>
        <p:spPr>
          <a:xfrm>
            <a:off x="451757" y="1219200"/>
            <a:ext cx="225878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p>
          <a:p>
            <a:pPr algn="ctr"/>
            <a:r>
              <a:rPr lang="en-US" dirty="0"/>
              <a:t>(Apache Web server) </a:t>
            </a:r>
          </a:p>
        </p:txBody>
      </p:sp>
      <p:sp>
        <p:nvSpPr>
          <p:cNvPr id="5" name="Rectangle 4">
            <a:extLst>
              <a:ext uri="{FF2B5EF4-FFF2-40B4-BE49-F238E27FC236}">
                <a16:creationId xmlns:a16="http://schemas.microsoft.com/office/drawing/2014/main" id="{F8AB053F-4D57-469B-9601-FBDAB13179C3}"/>
              </a:ext>
            </a:extLst>
          </p:cNvPr>
          <p:cNvSpPr/>
          <p:nvPr/>
        </p:nvSpPr>
        <p:spPr>
          <a:xfrm>
            <a:off x="4313464" y="11811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 and BIN</a:t>
            </a:r>
          </a:p>
        </p:txBody>
      </p:sp>
      <p:sp>
        <p:nvSpPr>
          <p:cNvPr id="9" name="TextBox 8">
            <a:extLst>
              <a:ext uri="{FF2B5EF4-FFF2-40B4-BE49-F238E27FC236}">
                <a16:creationId xmlns:a16="http://schemas.microsoft.com/office/drawing/2014/main" id="{20762A0A-14DB-403E-9395-39D2B3EB00BB}"/>
              </a:ext>
            </a:extLst>
          </p:cNvPr>
          <p:cNvSpPr txBox="1"/>
          <p:nvPr/>
        </p:nvSpPr>
        <p:spPr>
          <a:xfrm>
            <a:off x="451757" y="2721114"/>
            <a:ext cx="11359243" cy="2616101"/>
          </a:xfrm>
          <a:prstGeom prst="rect">
            <a:avLst/>
          </a:prstGeom>
          <a:noFill/>
        </p:spPr>
        <p:txBody>
          <a:bodyPr wrap="square">
            <a:spAutoFit/>
          </a:bodyPr>
          <a:lstStyle/>
          <a:p>
            <a:pPr marL="0" marR="0">
              <a:spcBef>
                <a:spcPts val="0"/>
              </a:spcBef>
              <a:spcAft>
                <a:spcPts val="0"/>
              </a:spcAft>
            </a:pPr>
            <a:endParaRPr lang="en-US" sz="3200" dirty="0">
              <a:latin typeface="Calibri" panose="020F0502020204030204" pitchFamily="34" charset="0"/>
            </a:endParaRPr>
          </a:p>
          <a:p>
            <a:pPr marL="0" marR="0">
              <a:spcBef>
                <a:spcPts val="0"/>
              </a:spcBef>
              <a:spcAft>
                <a:spcPts val="0"/>
              </a:spcAft>
            </a:pPr>
            <a:endParaRPr lang="en-US" sz="1800" dirty="0"/>
          </a:p>
          <a:p>
            <a:pPr marL="0" marR="0">
              <a:spcBef>
                <a:spcPts val="0"/>
              </a:spcBef>
              <a:spcAft>
                <a:spcPts val="0"/>
              </a:spcAft>
            </a:pPr>
            <a:endParaRPr lang="en-US" dirty="0"/>
          </a:p>
          <a:p>
            <a:pPr marL="0" marR="0">
              <a:spcBef>
                <a:spcPts val="0"/>
              </a:spcBef>
              <a:spcAft>
                <a:spcPts val="0"/>
              </a:spcAft>
            </a:pPr>
            <a:r>
              <a:rPr lang="en-US" sz="3200" dirty="0"/>
              <a:t>container is a standard unit of software that packages up code and all its dependencies, so the application runs quickly and reliably from one computing environment to another. </a:t>
            </a:r>
            <a:endParaRPr lang="en-US" sz="3200" dirty="0">
              <a:effectLst/>
              <a:latin typeface="Calibri" panose="020F0502020204030204" pitchFamily="34" charset="0"/>
            </a:endParaRPr>
          </a:p>
        </p:txBody>
      </p:sp>
      <p:sp>
        <p:nvSpPr>
          <p:cNvPr id="10" name="Equals 9">
            <a:extLst>
              <a:ext uri="{FF2B5EF4-FFF2-40B4-BE49-F238E27FC236}">
                <a16:creationId xmlns:a16="http://schemas.microsoft.com/office/drawing/2014/main" id="{70ECDD60-E647-4D38-9038-A66A391281D9}"/>
              </a:ext>
            </a:extLst>
          </p:cNvPr>
          <p:cNvSpPr/>
          <p:nvPr/>
        </p:nvSpPr>
        <p:spPr>
          <a:xfrm>
            <a:off x="6945085" y="1447800"/>
            <a:ext cx="1219198" cy="6096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2AA6335F-54EC-429C-ABBB-0A5F6C288243}"/>
              </a:ext>
            </a:extLst>
          </p:cNvPr>
          <p:cNvSpPr/>
          <p:nvPr/>
        </p:nvSpPr>
        <p:spPr>
          <a:xfrm>
            <a:off x="8686800" y="11811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p:txBody>
      </p:sp>
    </p:spTree>
    <p:extLst>
      <p:ext uri="{BB962C8B-B14F-4D97-AF65-F5344CB8AC3E}">
        <p14:creationId xmlns:p14="http://schemas.microsoft.com/office/powerpoint/2010/main" val="321957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DB36-7045-4916-A93B-001CA34F4B23}"/>
              </a:ext>
            </a:extLst>
          </p:cNvPr>
          <p:cNvSpPr>
            <a:spLocks noGrp="1"/>
          </p:cNvSpPr>
          <p:nvPr>
            <p:ph type="title"/>
          </p:nvPr>
        </p:nvSpPr>
        <p:spPr/>
        <p:txBody>
          <a:bodyPr/>
          <a:lstStyle/>
          <a:p>
            <a:r>
              <a:rPr lang="en-US" dirty="0"/>
              <a:t>What is docker</a:t>
            </a:r>
          </a:p>
        </p:txBody>
      </p:sp>
      <p:pic>
        <p:nvPicPr>
          <p:cNvPr id="5" name="Content Placeholder 4">
            <a:extLst>
              <a:ext uri="{FF2B5EF4-FFF2-40B4-BE49-F238E27FC236}">
                <a16:creationId xmlns:a16="http://schemas.microsoft.com/office/drawing/2014/main" id="{E9FF795B-C946-4B9C-89FA-685B3004755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1" y="1600200"/>
            <a:ext cx="7391399" cy="4983162"/>
          </a:xfrm>
        </p:spPr>
      </p:pic>
    </p:spTree>
    <p:extLst>
      <p:ext uri="{BB962C8B-B14F-4D97-AF65-F5344CB8AC3E}">
        <p14:creationId xmlns:p14="http://schemas.microsoft.com/office/powerpoint/2010/main" val="3797963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8C563-E3CE-4596-85B7-86B469C4353F}"/>
              </a:ext>
            </a:extLst>
          </p:cNvPr>
          <p:cNvSpPr txBox="1"/>
          <p:nvPr/>
        </p:nvSpPr>
        <p:spPr>
          <a:xfrm>
            <a:off x="228600" y="457200"/>
            <a:ext cx="11658600" cy="3139321"/>
          </a:xfrm>
          <a:prstGeom prst="rect">
            <a:avLst/>
          </a:prstGeom>
          <a:noFill/>
        </p:spPr>
        <p:txBody>
          <a:bodyPr wrap="square">
            <a:spAutoFit/>
          </a:bodyPr>
          <a:lstStyle/>
          <a:p>
            <a:r>
              <a:rPr lang="en-US" dirty="0"/>
              <a:t>Docker is an open platform for developing, shipping, and running applications. Docker enables you to separate your applications from your infrastructure so you can deliver software quickly. </a:t>
            </a:r>
          </a:p>
          <a:p>
            <a:endParaRPr lang="en-US" dirty="0"/>
          </a:p>
          <a:p>
            <a:r>
              <a:rPr lang="en-US" dirty="0"/>
              <a:t>With Docker, you can manage your infrastructure in the same ways you manage your applications. By taking advantage of Docker’s methodologies for shipping, testing, and deploying code quickly.</a:t>
            </a:r>
          </a:p>
          <a:p>
            <a:endParaRPr lang="en-US" dirty="0"/>
          </a:p>
          <a:p>
            <a:endParaRPr lang="en-US" dirty="0"/>
          </a:p>
          <a:p>
            <a:r>
              <a:rPr lang="en-US" dirty="0"/>
              <a:t>You can significantly reduce the delay between writing code and running it in production.</a:t>
            </a:r>
          </a:p>
          <a:p>
            <a:endParaRPr lang="en-US" dirty="0"/>
          </a:p>
          <a:p>
            <a:endParaRPr lang="en-US" dirty="0"/>
          </a:p>
          <a:p>
            <a:r>
              <a:rPr lang="en-US" dirty="0">
                <a:hlinkClick r:id="rId3"/>
              </a:rPr>
              <a:t>https://</a:t>
            </a:r>
            <a:r>
              <a:rPr lang="en-US" dirty="0" err="1">
                <a:hlinkClick r:id="rId3"/>
              </a:rPr>
              <a:t>docs.docker.com</a:t>
            </a:r>
            <a:r>
              <a:rPr lang="en-US" dirty="0">
                <a:hlinkClick r:id="rId3"/>
              </a:rPr>
              <a:t>/get-started/overview/</a:t>
            </a:r>
            <a:r>
              <a:rPr lang="en-US" dirty="0"/>
              <a:t> </a:t>
            </a:r>
          </a:p>
        </p:txBody>
      </p:sp>
    </p:spTree>
    <p:extLst>
      <p:ext uri="{BB962C8B-B14F-4D97-AF65-F5344CB8AC3E}">
        <p14:creationId xmlns:p14="http://schemas.microsoft.com/office/powerpoint/2010/main" val="366393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0FC9-7162-4A2F-9101-E47D6E76DC7F}"/>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78836102-0AF5-41EB-8061-75CAD163A4E8}"/>
              </a:ext>
            </a:extLst>
          </p:cNvPr>
          <p:cNvSpPr>
            <a:spLocks noGrp="1"/>
          </p:cNvSpPr>
          <p:nvPr>
            <p:ph idx="1"/>
          </p:nvPr>
        </p:nvSpPr>
        <p:spPr/>
        <p:txBody>
          <a:bodyPr/>
          <a:lstStyle/>
          <a:p>
            <a:r>
              <a:rPr lang="en-US" dirty="0"/>
              <a:t>What resources are required to run an application.</a:t>
            </a:r>
          </a:p>
          <a:p>
            <a:r>
              <a:rPr lang="en-US" dirty="0"/>
              <a:t>Traditional way of hosting an applications.</a:t>
            </a:r>
          </a:p>
          <a:p>
            <a:r>
              <a:rPr lang="en-US" dirty="0"/>
              <a:t>Why we need virtualization?</a:t>
            </a:r>
          </a:p>
          <a:p>
            <a:r>
              <a:rPr lang="en-US" dirty="0"/>
              <a:t>Why we need Container?</a:t>
            </a:r>
          </a:p>
          <a:p>
            <a:r>
              <a:rPr lang="en-US" dirty="0"/>
              <a:t>Difference between VM and Container.</a:t>
            </a:r>
          </a:p>
          <a:p>
            <a:r>
              <a:rPr lang="en-US" dirty="0"/>
              <a:t>What is container.</a:t>
            </a:r>
          </a:p>
          <a:p>
            <a:r>
              <a:rPr lang="en-US" dirty="0"/>
              <a:t>What is Docker?</a:t>
            </a:r>
          </a:p>
          <a:p>
            <a:endParaRPr lang="en-US" dirty="0"/>
          </a:p>
        </p:txBody>
      </p:sp>
    </p:spTree>
    <p:extLst>
      <p:ext uri="{BB962C8B-B14F-4D97-AF65-F5344CB8AC3E}">
        <p14:creationId xmlns:p14="http://schemas.microsoft.com/office/powerpoint/2010/main" val="97462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0FC9-7162-4A2F-9101-E47D6E76DC7F}"/>
              </a:ext>
            </a:extLst>
          </p:cNvPr>
          <p:cNvSpPr>
            <a:spLocks noGrp="1"/>
          </p:cNvSpPr>
          <p:nvPr>
            <p:ph type="title"/>
          </p:nvPr>
        </p:nvSpPr>
        <p:spPr/>
        <p:txBody>
          <a:bodyPr/>
          <a:lstStyle/>
          <a:p>
            <a:r>
              <a:rPr lang="en-US" dirty="0"/>
              <a:t>Take away 	</a:t>
            </a:r>
          </a:p>
        </p:txBody>
      </p:sp>
      <p:sp>
        <p:nvSpPr>
          <p:cNvPr id="3" name="Content Placeholder 2">
            <a:extLst>
              <a:ext uri="{FF2B5EF4-FFF2-40B4-BE49-F238E27FC236}">
                <a16:creationId xmlns:a16="http://schemas.microsoft.com/office/drawing/2014/main" id="{78836102-0AF5-41EB-8061-75CAD163A4E8}"/>
              </a:ext>
            </a:extLst>
          </p:cNvPr>
          <p:cNvSpPr>
            <a:spLocks noGrp="1"/>
          </p:cNvSpPr>
          <p:nvPr>
            <p:ph idx="1"/>
          </p:nvPr>
        </p:nvSpPr>
        <p:spPr/>
        <p:txBody>
          <a:bodyPr/>
          <a:lstStyle/>
          <a:p>
            <a:r>
              <a:rPr lang="en-US" dirty="0"/>
              <a:t>What resources are required to run an application.</a:t>
            </a:r>
          </a:p>
          <a:p>
            <a:r>
              <a:rPr lang="en-US" dirty="0"/>
              <a:t>Traditional way of hosting an applications.</a:t>
            </a:r>
          </a:p>
          <a:p>
            <a:r>
              <a:rPr lang="en-US" dirty="0"/>
              <a:t>Why we need virtualization?</a:t>
            </a:r>
          </a:p>
          <a:p>
            <a:r>
              <a:rPr lang="en-US" dirty="0"/>
              <a:t>Why we need Container?</a:t>
            </a:r>
          </a:p>
          <a:p>
            <a:r>
              <a:rPr lang="en-US" dirty="0"/>
              <a:t>Difference between VM and Container.</a:t>
            </a:r>
          </a:p>
          <a:p>
            <a:r>
              <a:rPr lang="en-US" dirty="0"/>
              <a:t>What is container.</a:t>
            </a:r>
          </a:p>
          <a:p>
            <a:r>
              <a:rPr lang="en-US" dirty="0"/>
              <a:t>What is Docker?</a:t>
            </a:r>
          </a:p>
          <a:p>
            <a:endParaRPr lang="en-US" dirty="0"/>
          </a:p>
        </p:txBody>
      </p:sp>
    </p:spTree>
    <p:extLst>
      <p:ext uri="{BB962C8B-B14F-4D97-AF65-F5344CB8AC3E}">
        <p14:creationId xmlns:p14="http://schemas.microsoft.com/office/powerpoint/2010/main" val="230197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8589-97DF-48D6-94B6-921BD36F332C}"/>
              </a:ext>
            </a:extLst>
          </p:cNvPr>
          <p:cNvSpPr>
            <a:spLocks noGrp="1"/>
          </p:cNvSpPr>
          <p:nvPr>
            <p:ph type="title"/>
          </p:nvPr>
        </p:nvSpPr>
        <p:spPr/>
        <p:txBody>
          <a:bodyPr/>
          <a:lstStyle/>
          <a:p>
            <a:r>
              <a:rPr lang="en-US" dirty="0"/>
              <a:t>Next topic</a:t>
            </a:r>
          </a:p>
        </p:txBody>
      </p:sp>
      <p:sp>
        <p:nvSpPr>
          <p:cNvPr id="3" name="Content Placeholder 2">
            <a:extLst>
              <a:ext uri="{FF2B5EF4-FFF2-40B4-BE49-F238E27FC236}">
                <a16:creationId xmlns:a16="http://schemas.microsoft.com/office/drawing/2014/main" id="{DCA9416F-911D-44BF-BB23-C2E5BC5CB3C9}"/>
              </a:ext>
            </a:extLst>
          </p:cNvPr>
          <p:cNvSpPr>
            <a:spLocks noGrp="1"/>
          </p:cNvSpPr>
          <p:nvPr>
            <p:ph idx="1"/>
          </p:nvPr>
        </p:nvSpPr>
        <p:spPr/>
        <p:txBody>
          <a:bodyPr/>
          <a:lstStyle/>
          <a:p>
            <a:pPr lvl="1"/>
            <a:r>
              <a:rPr lang="en-US" dirty="0"/>
              <a:t>How to install Docker on </a:t>
            </a:r>
          </a:p>
          <a:p>
            <a:pPr lvl="1">
              <a:buFont typeface="Arial" panose="020B0604020202020204" pitchFamily="34" charset="0"/>
              <a:buChar char="•"/>
            </a:pPr>
            <a:r>
              <a:rPr lang="en-US" dirty="0"/>
              <a:t> AWS </a:t>
            </a:r>
          </a:p>
          <a:p>
            <a:pPr lvl="1">
              <a:buFont typeface="Arial" panose="020B0604020202020204" pitchFamily="34" charset="0"/>
              <a:buChar char="•"/>
            </a:pPr>
            <a:r>
              <a:rPr lang="en-US" dirty="0"/>
              <a:t>Virtual Machine</a:t>
            </a:r>
          </a:p>
          <a:p>
            <a:pPr lvl="1">
              <a:buFont typeface="Arial" panose="020B0604020202020204" pitchFamily="34" charset="0"/>
              <a:buChar char="•"/>
            </a:pPr>
            <a:endParaRPr lang="en-US" dirty="0"/>
          </a:p>
          <a:p>
            <a:pPr marL="457200" lvl="1" indent="0">
              <a:buNone/>
            </a:pPr>
            <a:r>
              <a:rPr lang="en-US" dirty="0"/>
              <a:t>-  Start creating and modifying Container. </a:t>
            </a:r>
          </a:p>
        </p:txBody>
      </p:sp>
    </p:spTree>
    <p:extLst>
      <p:ext uri="{BB962C8B-B14F-4D97-AF65-F5344CB8AC3E}">
        <p14:creationId xmlns:p14="http://schemas.microsoft.com/office/powerpoint/2010/main" val="276197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4250E-E626-49D5-8AE9-03AE3BCF5B4F}"/>
              </a:ext>
            </a:extLst>
          </p:cNvPr>
          <p:cNvSpPr/>
          <p:nvPr/>
        </p:nvSpPr>
        <p:spPr>
          <a:xfrm>
            <a:off x="6694170" y="5248275"/>
            <a:ext cx="32385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Physical Server</a:t>
            </a:r>
          </a:p>
        </p:txBody>
      </p:sp>
      <p:sp>
        <p:nvSpPr>
          <p:cNvPr id="5" name="Rectangle 4">
            <a:extLst>
              <a:ext uri="{FF2B5EF4-FFF2-40B4-BE49-F238E27FC236}">
                <a16:creationId xmlns:a16="http://schemas.microsoft.com/office/drawing/2014/main" id="{71D6538A-E50E-4C44-AAC8-AEF181A1B29E}"/>
              </a:ext>
            </a:extLst>
          </p:cNvPr>
          <p:cNvSpPr/>
          <p:nvPr/>
        </p:nvSpPr>
        <p:spPr>
          <a:xfrm>
            <a:off x="838200" y="533400"/>
            <a:ext cx="25527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6" name="Cylinder 5">
            <a:extLst>
              <a:ext uri="{FF2B5EF4-FFF2-40B4-BE49-F238E27FC236}">
                <a16:creationId xmlns:a16="http://schemas.microsoft.com/office/drawing/2014/main" id="{63D0E252-EC76-472C-AD3F-C48B90CEE04E}"/>
              </a:ext>
            </a:extLst>
          </p:cNvPr>
          <p:cNvSpPr/>
          <p:nvPr/>
        </p:nvSpPr>
        <p:spPr>
          <a:xfrm>
            <a:off x="7399020" y="2933700"/>
            <a:ext cx="914400" cy="990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Disk</a:t>
            </a:r>
          </a:p>
        </p:txBody>
      </p:sp>
      <p:grpSp>
        <p:nvGrpSpPr>
          <p:cNvPr id="10" name="Group 9">
            <a:extLst>
              <a:ext uri="{FF2B5EF4-FFF2-40B4-BE49-F238E27FC236}">
                <a16:creationId xmlns:a16="http://schemas.microsoft.com/office/drawing/2014/main" id="{2F0F123B-A72C-4CF7-9D6F-287D772479EF}"/>
              </a:ext>
            </a:extLst>
          </p:cNvPr>
          <p:cNvGrpSpPr/>
          <p:nvPr/>
        </p:nvGrpSpPr>
        <p:grpSpPr>
          <a:xfrm>
            <a:off x="7086600" y="327850"/>
            <a:ext cx="1706879" cy="1105662"/>
            <a:chOff x="7086600" y="152400"/>
            <a:chExt cx="1714500" cy="1543050"/>
          </a:xfrm>
        </p:grpSpPr>
        <p:pic>
          <p:nvPicPr>
            <p:cNvPr id="1026" name="Picture 2" descr="Ram Memory - RAM Memory Wholesale Trader from Mumbai">
              <a:extLst>
                <a:ext uri="{FF2B5EF4-FFF2-40B4-BE49-F238E27FC236}">
                  <a16:creationId xmlns:a16="http://schemas.microsoft.com/office/drawing/2014/main" id="{FD932E98-B27E-4713-BE96-D0E95B9E2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52400"/>
              <a:ext cx="1714500" cy="15430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9A5C7D1-42A7-4E33-AFE8-271B3EA288CD}"/>
                </a:ext>
              </a:extLst>
            </p:cNvPr>
            <p:cNvSpPr/>
            <p:nvPr/>
          </p:nvSpPr>
          <p:spPr>
            <a:xfrm>
              <a:off x="7162800" y="12954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RAM</a:t>
              </a:r>
            </a:p>
          </p:txBody>
        </p:sp>
      </p:grpSp>
      <p:grpSp>
        <p:nvGrpSpPr>
          <p:cNvPr id="12" name="Group 11">
            <a:extLst>
              <a:ext uri="{FF2B5EF4-FFF2-40B4-BE49-F238E27FC236}">
                <a16:creationId xmlns:a16="http://schemas.microsoft.com/office/drawing/2014/main" id="{F7CBE1C5-628B-4101-8129-F6D73C232F78}"/>
              </a:ext>
            </a:extLst>
          </p:cNvPr>
          <p:cNvGrpSpPr/>
          <p:nvPr/>
        </p:nvGrpSpPr>
        <p:grpSpPr>
          <a:xfrm>
            <a:off x="7050024" y="1670113"/>
            <a:ext cx="2628900" cy="1076325"/>
            <a:chOff x="6172200" y="1981200"/>
            <a:chExt cx="2857500" cy="1609725"/>
          </a:xfrm>
        </p:grpSpPr>
        <p:pic>
          <p:nvPicPr>
            <p:cNvPr id="1028" name="Picture 4" descr="CPU upgrade – how to install your new processor | PCGamesN">
              <a:extLst>
                <a:ext uri="{FF2B5EF4-FFF2-40B4-BE49-F238E27FC236}">
                  <a16:creationId xmlns:a16="http://schemas.microsoft.com/office/drawing/2014/main" id="{4A682449-4900-4E6E-A1E2-E3B2BC77F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981200"/>
              <a:ext cx="2857500" cy="16097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EC2E7D9-F09F-44EF-A55F-AB3F05DC50CB}"/>
                </a:ext>
              </a:extLst>
            </p:cNvPr>
            <p:cNvSpPr/>
            <p:nvPr/>
          </p:nvSpPr>
          <p:spPr>
            <a:xfrm>
              <a:off x="7086600" y="3200400"/>
              <a:ext cx="990600"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grpSp>
      <p:sp>
        <p:nvSpPr>
          <p:cNvPr id="13" name="Rectangle 12">
            <a:extLst>
              <a:ext uri="{FF2B5EF4-FFF2-40B4-BE49-F238E27FC236}">
                <a16:creationId xmlns:a16="http://schemas.microsoft.com/office/drawing/2014/main" id="{28510436-FDD1-4B7E-BCEA-1DB5BD961882}"/>
              </a:ext>
            </a:extLst>
          </p:cNvPr>
          <p:cNvSpPr/>
          <p:nvPr/>
        </p:nvSpPr>
        <p:spPr>
          <a:xfrm>
            <a:off x="6697218" y="5248275"/>
            <a:ext cx="3238500" cy="7290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Operating System</a:t>
            </a:r>
          </a:p>
        </p:txBody>
      </p:sp>
      <p:cxnSp>
        <p:nvCxnSpPr>
          <p:cNvPr id="15" name="Straight Arrow Connector 14">
            <a:extLst>
              <a:ext uri="{FF2B5EF4-FFF2-40B4-BE49-F238E27FC236}">
                <a16:creationId xmlns:a16="http://schemas.microsoft.com/office/drawing/2014/main" id="{B71DC0F8-7497-46F1-8FBA-B04BC55A3ED5}"/>
              </a:ext>
            </a:extLst>
          </p:cNvPr>
          <p:cNvCxnSpPr>
            <a:stCxn id="5" idx="3"/>
            <a:endCxn id="1026" idx="1"/>
          </p:cNvCxnSpPr>
          <p:nvPr/>
        </p:nvCxnSpPr>
        <p:spPr>
          <a:xfrm flipV="1">
            <a:off x="3390900" y="880681"/>
            <a:ext cx="3695700" cy="186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2ADC847-78E3-4F6C-93DF-B69BD0ECC5AC}"/>
              </a:ext>
            </a:extLst>
          </p:cNvPr>
          <p:cNvCxnSpPr>
            <a:cxnSpLocks/>
            <a:stCxn id="5" idx="3"/>
            <a:endCxn id="1028" idx="1"/>
          </p:cNvCxnSpPr>
          <p:nvPr/>
        </p:nvCxnSpPr>
        <p:spPr>
          <a:xfrm>
            <a:off x="3390900" y="1066800"/>
            <a:ext cx="3659124" cy="11414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A417B647-03F2-4C5A-8BDE-FE58199316BB}"/>
              </a:ext>
            </a:extLst>
          </p:cNvPr>
          <p:cNvCxnSpPr>
            <a:cxnSpLocks/>
            <a:stCxn id="5" idx="3"/>
            <a:endCxn id="6" idx="2"/>
          </p:cNvCxnSpPr>
          <p:nvPr/>
        </p:nvCxnSpPr>
        <p:spPr>
          <a:xfrm>
            <a:off x="3390900" y="1066800"/>
            <a:ext cx="4008120" cy="2362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7A3E2588-BE4E-4FB9-8722-C1DA2129783F}"/>
              </a:ext>
            </a:extLst>
          </p:cNvPr>
          <p:cNvSpPr/>
          <p:nvPr/>
        </p:nvSpPr>
        <p:spPr>
          <a:xfrm>
            <a:off x="6868668" y="105917"/>
            <a:ext cx="3037332" cy="400888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8AE750B9-F507-4215-95CC-3B495C73374A}"/>
              </a:ext>
            </a:extLst>
          </p:cNvPr>
          <p:cNvSpPr/>
          <p:nvPr/>
        </p:nvSpPr>
        <p:spPr>
          <a:xfrm>
            <a:off x="7811262" y="4122229"/>
            <a:ext cx="1059180" cy="1146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4251D1A-05DE-4359-8354-5794500D6DE1}"/>
              </a:ext>
            </a:extLst>
          </p:cNvPr>
          <p:cNvSpPr/>
          <p:nvPr/>
        </p:nvSpPr>
        <p:spPr>
          <a:xfrm>
            <a:off x="3048000" y="4122229"/>
            <a:ext cx="2286000" cy="906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 </a:t>
            </a:r>
          </a:p>
        </p:txBody>
      </p:sp>
      <p:sp>
        <p:nvSpPr>
          <p:cNvPr id="28" name="Oval 27">
            <a:extLst>
              <a:ext uri="{FF2B5EF4-FFF2-40B4-BE49-F238E27FC236}">
                <a16:creationId xmlns:a16="http://schemas.microsoft.com/office/drawing/2014/main" id="{DDB8227D-6227-45E8-A978-6916D750E829}"/>
              </a:ext>
            </a:extLst>
          </p:cNvPr>
          <p:cNvSpPr/>
          <p:nvPr/>
        </p:nvSpPr>
        <p:spPr>
          <a:xfrm>
            <a:off x="3054417" y="5120258"/>
            <a:ext cx="2286000" cy="906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Binaries </a:t>
            </a:r>
          </a:p>
        </p:txBody>
      </p:sp>
      <p:cxnSp>
        <p:nvCxnSpPr>
          <p:cNvPr id="29" name="Straight Arrow Connector 28">
            <a:extLst>
              <a:ext uri="{FF2B5EF4-FFF2-40B4-BE49-F238E27FC236}">
                <a16:creationId xmlns:a16="http://schemas.microsoft.com/office/drawing/2014/main" id="{9DA1D884-60BA-4252-98E2-E8ED55099A69}"/>
              </a:ext>
            </a:extLst>
          </p:cNvPr>
          <p:cNvCxnSpPr>
            <a:cxnSpLocks/>
            <a:stCxn id="25" idx="6"/>
            <a:endCxn id="13" idx="1"/>
          </p:cNvCxnSpPr>
          <p:nvPr/>
        </p:nvCxnSpPr>
        <p:spPr>
          <a:xfrm>
            <a:off x="5334000" y="4575715"/>
            <a:ext cx="1363218" cy="1037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1D99B851-C052-4E76-8513-629B1B973515}"/>
              </a:ext>
            </a:extLst>
          </p:cNvPr>
          <p:cNvCxnSpPr>
            <a:cxnSpLocks/>
            <a:endCxn id="13" idx="1"/>
          </p:cNvCxnSpPr>
          <p:nvPr/>
        </p:nvCxnSpPr>
        <p:spPr>
          <a:xfrm>
            <a:off x="5340417" y="5612797"/>
            <a:ext cx="13568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92588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up)">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left)">
                                      <p:cBhvr>
                                        <p:cTn id="6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animBg="1"/>
      <p:bldP spid="22" grpId="0" animBg="1"/>
      <p:bldP spid="24" grpId="0" animBg="1"/>
      <p:bldP spid="25"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 1990</a:t>
            </a:r>
          </a:p>
        </p:txBody>
      </p:sp>
      <p:sp>
        <p:nvSpPr>
          <p:cNvPr id="3" name="Content Placeholder 2"/>
          <p:cNvSpPr>
            <a:spLocks noGrp="1"/>
          </p:cNvSpPr>
          <p:nvPr>
            <p:ph idx="1"/>
          </p:nvPr>
        </p:nvSpPr>
        <p:spPr/>
        <p:txBody>
          <a:bodyPr/>
          <a:lstStyle/>
          <a:p>
            <a:pPr marL="0" indent="0">
              <a:buNone/>
            </a:pPr>
            <a:r>
              <a:rPr lang="en-US" sz="2400" dirty="0"/>
              <a:t>Let’s assume, we are in 1990 and there is no Virtualization concept in the market. We need to deploy 3 application servers, i.e. </a:t>
            </a:r>
            <a:r>
              <a:rPr lang="en-US" sz="2400" dirty="0" err="1"/>
              <a:t>Vmanage</a:t>
            </a:r>
            <a:r>
              <a:rPr lang="en-US" sz="2400" dirty="0"/>
              <a:t> , </a:t>
            </a:r>
            <a:r>
              <a:rPr lang="en-US" sz="2400" dirty="0" err="1"/>
              <a:t>Vbond</a:t>
            </a:r>
            <a:r>
              <a:rPr lang="en-US" sz="2400" dirty="0"/>
              <a:t> and </a:t>
            </a:r>
            <a:r>
              <a:rPr lang="en-US" sz="2400" dirty="0" err="1"/>
              <a:t>Vsmart</a:t>
            </a:r>
            <a:r>
              <a:rPr lang="en-US" sz="2400" dirty="0"/>
              <a:t> servers. </a:t>
            </a:r>
          </a:p>
          <a:p>
            <a:pPr marL="0" indent="0">
              <a:buNone/>
            </a:pPr>
            <a:endParaRPr lang="en-US" sz="2400" dirty="0"/>
          </a:p>
          <a:p>
            <a:pPr marL="0" indent="0">
              <a:buNone/>
            </a:pPr>
            <a:r>
              <a:rPr lang="en-US" sz="2400" dirty="0"/>
              <a:t>Each application may share the Operating System (OS) libraries, Sometime, one application require lower libraries version and other application requires higher version. </a:t>
            </a:r>
          </a:p>
          <a:p>
            <a:pPr marL="0" indent="0">
              <a:buNone/>
            </a:pPr>
            <a:r>
              <a:rPr lang="en-US" sz="2400" dirty="0"/>
              <a:t>Thus, we installed these applications on separate hardware. </a:t>
            </a:r>
          </a:p>
          <a:p>
            <a:pPr marL="0" indent="0">
              <a:buNone/>
            </a:pPr>
            <a:endParaRPr lang="en-US" sz="2400" dirty="0"/>
          </a:p>
          <a:p>
            <a:pPr marL="0" indent="0">
              <a:buNone/>
            </a:pPr>
            <a:r>
              <a:rPr lang="en-US" sz="2400" dirty="0"/>
              <a:t>Each server should have at least 4 GB RAM, 20 GB Hard disk and 2 CPU. Very minimal configuration we opt for this. </a:t>
            </a:r>
          </a:p>
          <a:p>
            <a:pPr marL="0" indent="0">
              <a:buNone/>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202426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609600"/>
            <a:ext cx="7848600" cy="3970318"/>
          </a:xfrm>
          <a:prstGeom prst="rect">
            <a:avLst/>
          </a:prstGeom>
        </p:spPr>
        <p:txBody>
          <a:bodyPr wrap="square">
            <a:spAutoFit/>
          </a:bodyPr>
          <a:lstStyle/>
          <a:p>
            <a:r>
              <a:rPr lang="en-US" dirty="0"/>
              <a:t>Each server should have at least 4 GB RAM, 20 GB Hard disk and 2 CPU. Very minimal configuration we opt for this.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However, they consume less resources. </a:t>
            </a:r>
          </a:p>
          <a:p>
            <a:endParaRPr lang="en-US" dirty="0"/>
          </a:p>
        </p:txBody>
      </p:sp>
      <p:pic>
        <p:nvPicPr>
          <p:cNvPr id="5" name="Picture 4"/>
          <p:cNvPicPr/>
          <p:nvPr/>
        </p:nvPicPr>
        <p:blipFill>
          <a:blip r:embed="rId2"/>
          <a:stretch>
            <a:fillRect/>
          </a:stretch>
        </p:blipFill>
        <p:spPr>
          <a:xfrm>
            <a:off x="2379454" y="1524000"/>
            <a:ext cx="7059283" cy="2057400"/>
          </a:xfrm>
          <a:prstGeom prst="rect">
            <a:avLst/>
          </a:prstGeom>
        </p:spPr>
      </p:pic>
      <p:pic>
        <p:nvPicPr>
          <p:cNvPr id="6" name="Picture 5"/>
          <p:cNvPicPr/>
          <p:nvPr/>
        </p:nvPicPr>
        <p:blipFill>
          <a:blip r:embed="rId3"/>
          <a:stretch>
            <a:fillRect/>
          </a:stretch>
        </p:blipFill>
        <p:spPr>
          <a:xfrm>
            <a:off x="2286000" y="4495800"/>
            <a:ext cx="7315199" cy="1828800"/>
          </a:xfrm>
          <a:prstGeom prst="rect">
            <a:avLst/>
          </a:prstGeom>
        </p:spPr>
      </p:pic>
    </p:spTree>
    <p:extLst>
      <p:ext uri="{BB962C8B-B14F-4D97-AF65-F5344CB8AC3E}">
        <p14:creationId xmlns:p14="http://schemas.microsoft.com/office/powerpoint/2010/main" val="95298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 calcmode="lin" valueType="num">
                                      <p:cBhvr additive="base">
                                        <p:cTn id="1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7063294"/>
              </p:ext>
            </p:extLst>
          </p:nvPr>
        </p:nvGraphicFramePr>
        <p:xfrm>
          <a:off x="2590799" y="1143000"/>
          <a:ext cx="5334000" cy="1295402"/>
        </p:xfrm>
        <a:graphic>
          <a:graphicData uri="http://schemas.openxmlformats.org/drawingml/2006/table">
            <a:tbl>
              <a:tblPr firstRow="1" firstCol="1" bandRow="1">
                <a:tableStyleId>{5C22544A-7EE6-4342-B048-85BDC9FD1C3A}</a:tableStyleId>
              </a:tblPr>
              <a:tblGrid>
                <a:gridCol w="1798438">
                  <a:extLst>
                    <a:ext uri="{9D8B030D-6E8A-4147-A177-3AD203B41FA5}">
                      <a16:colId xmlns:a16="http://schemas.microsoft.com/office/drawing/2014/main" val="20000"/>
                    </a:ext>
                  </a:extLst>
                </a:gridCol>
                <a:gridCol w="1461230">
                  <a:extLst>
                    <a:ext uri="{9D8B030D-6E8A-4147-A177-3AD203B41FA5}">
                      <a16:colId xmlns:a16="http://schemas.microsoft.com/office/drawing/2014/main" val="20001"/>
                    </a:ext>
                  </a:extLst>
                </a:gridCol>
                <a:gridCol w="1011621">
                  <a:extLst>
                    <a:ext uri="{9D8B030D-6E8A-4147-A177-3AD203B41FA5}">
                      <a16:colId xmlns:a16="http://schemas.microsoft.com/office/drawing/2014/main" val="20002"/>
                    </a:ext>
                  </a:extLst>
                </a:gridCol>
                <a:gridCol w="1062711">
                  <a:extLst>
                    <a:ext uri="{9D8B030D-6E8A-4147-A177-3AD203B41FA5}">
                      <a16:colId xmlns:a16="http://schemas.microsoft.com/office/drawing/2014/main" val="20003"/>
                    </a:ext>
                  </a:extLst>
                </a:gridCol>
              </a:tblGrid>
              <a:tr h="248143">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Allocated</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Used</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Waste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2458">
                <a:tc>
                  <a:txBody>
                    <a:bodyPr/>
                    <a:lstStyle/>
                    <a:p>
                      <a:pPr marL="0" marR="0">
                        <a:lnSpc>
                          <a:spcPct val="115000"/>
                        </a:lnSpc>
                        <a:spcBef>
                          <a:spcPts val="0"/>
                        </a:spcBef>
                        <a:spcAft>
                          <a:spcPts val="0"/>
                        </a:spcAft>
                      </a:pPr>
                      <a:r>
                        <a:rPr lang="en-US" sz="1100" dirty="0">
                          <a:effectLst/>
                        </a:rPr>
                        <a:t>Total RAM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12 GB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6 GB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6 GB</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2343">
                <a:tc>
                  <a:txBody>
                    <a:bodyPr/>
                    <a:lstStyle/>
                    <a:p>
                      <a:pPr marL="0" marR="0">
                        <a:lnSpc>
                          <a:spcPct val="115000"/>
                        </a:lnSpc>
                        <a:spcBef>
                          <a:spcPts val="0"/>
                        </a:spcBef>
                        <a:spcAft>
                          <a:spcPts val="0"/>
                        </a:spcAft>
                      </a:pPr>
                      <a:r>
                        <a:rPr lang="en-US" sz="1100">
                          <a:effectLst/>
                        </a:rPr>
                        <a:t>Hard disk</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60 GB HD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18 GB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42 GB</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52458">
                <a:tc>
                  <a:txBody>
                    <a:bodyPr/>
                    <a:lstStyle/>
                    <a:p>
                      <a:pPr marL="0" marR="0">
                        <a:lnSpc>
                          <a:spcPct val="115000"/>
                        </a:lnSpc>
                        <a:spcBef>
                          <a:spcPts val="0"/>
                        </a:spcBef>
                        <a:spcAft>
                          <a:spcPts val="0"/>
                        </a:spcAft>
                      </a:pPr>
                      <a:r>
                        <a:rPr lang="en-US" sz="1100">
                          <a:effectLst/>
                        </a:rPr>
                        <a:t>CPU</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6</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mn-lt"/>
                          <a:ea typeface="+mn-ea"/>
                          <a:cs typeface="+mn-cs"/>
                        </a:rPr>
                        <a:t>3</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590800" y="3581400"/>
            <a:ext cx="5791200" cy="1477328"/>
          </a:xfrm>
          <a:prstGeom prst="rect">
            <a:avLst/>
          </a:prstGeom>
        </p:spPr>
        <p:txBody>
          <a:bodyPr wrap="square">
            <a:spAutoFit/>
          </a:bodyPr>
          <a:lstStyle/>
          <a:p>
            <a:pPr marL="285750" indent="-285750">
              <a:buFont typeface="Arial" panose="020B0604020202020204" pitchFamily="34" charset="0"/>
              <a:buChar char="•"/>
            </a:pPr>
            <a:r>
              <a:rPr lang="en-US" dirty="0"/>
              <a:t>3 Servers Hosting space </a:t>
            </a:r>
          </a:p>
          <a:p>
            <a:pPr marL="285750" indent="-285750">
              <a:buFont typeface="Arial" panose="020B0604020202020204" pitchFamily="34" charset="0"/>
              <a:buChar char="•"/>
            </a:pPr>
            <a:r>
              <a:rPr lang="en-US" dirty="0"/>
              <a:t>Physical cabling </a:t>
            </a:r>
          </a:p>
          <a:p>
            <a:pPr marL="285750" indent="-285750">
              <a:buFont typeface="Arial" panose="020B0604020202020204" pitchFamily="34" charset="0"/>
              <a:buChar char="•"/>
            </a:pPr>
            <a:r>
              <a:rPr lang="en-US" dirty="0"/>
              <a:t>Power adapter</a:t>
            </a:r>
          </a:p>
          <a:p>
            <a:pPr marL="285750" indent="-285750">
              <a:buFont typeface="Arial" panose="020B0604020202020204" pitchFamily="34" charset="0"/>
              <a:buChar char="•"/>
            </a:pPr>
            <a:r>
              <a:rPr lang="en-US" dirty="0"/>
              <a:t>Physical switch </a:t>
            </a:r>
          </a:p>
          <a:p>
            <a:pPr marL="285750" indent="-285750">
              <a:buFont typeface="Arial" panose="020B0604020202020204" pitchFamily="34" charset="0"/>
              <a:buChar char="•"/>
            </a:pPr>
            <a:r>
              <a:rPr lang="en-US" dirty="0"/>
              <a:t>Lot of manual work</a:t>
            </a:r>
          </a:p>
        </p:txBody>
      </p:sp>
      <p:sp>
        <p:nvSpPr>
          <p:cNvPr id="4" name="Rectangle 3"/>
          <p:cNvSpPr/>
          <p:nvPr/>
        </p:nvSpPr>
        <p:spPr>
          <a:xfrm>
            <a:off x="2438400" y="2743201"/>
            <a:ext cx="5943600" cy="369332"/>
          </a:xfrm>
          <a:prstGeom prst="rect">
            <a:avLst/>
          </a:prstGeom>
        </p:spPr>
        <p:txBody>
          <a:bodyPr wrap="square">
            <a:spAutoFit/>
          </a:bodyPr>
          <a:lstStyle/>
          <a:p>
            <a:r>
              <a:rPr lang="en-US" dirty="0"/>
              <a:t>On the top of that below points also need to be considered.</a:t>
            </a:r>
          </a:p>
        </p:txBody>
      </p:sp>
    </p:spTree>
    <p:extLst>
      <p:ext uri="{BB962C8B-B14F-4D97-AF65-F5344CB8AC3E}">
        <p14:creationId xmlns:p14="http://schemas.microsoft.com/office/powerpoint/2010/main" val="362221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685801"/>
            <a:ext cx="8153400" cy="646331"/>
          </a:xfrm>
          <a:prstGeom prst="rect">
            <a:avLst/>
          </a:prstGeom>
        </p:spPr>
        <p:txBody>
          <a:bodyPr wrap="square">
            <a:spAutoFit/>
          </a:bodyPr>
          <a:lstStyle/>
          <a:p>
            <a:r>
              <a:rPr lang="en-US" dirty="0"/>
              <a:t>Now, imagine, we have 3 customers and therefore, we have to deploy 9 servers for them.</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8514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80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139" y="850900"/>
            <a:ext cx="8721725"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59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381001"/>
            <a:ext cx="8229600" cy="1231106"/>
          </a:xfrm>
          <a:prstGeom prst="rect">
            <a:avLst/>
          </a:prstGeom>
        </p:spPr>
        <p:txBody>
          <a:bodyPr wrap="square">
            <a:spAutoFit/>
          </a:bodyPr>
          <a:lstStyle/>
          <a:p>
            <a:r>
              <a:rPr lang="en-US" sz="2800" dirty="0"/>
              <a:t>Now, if we need a replica of these servers then we need another 9 servers. </a:t>
            </a:r>
          </a:p>
          <a:p>
            <a:endParaRPr lang="en-US" dirty="0"/>
          </a:p>
        </p:txBody>
      </p:sp>
      <p:sp>
        <p:nvSpPr>
          <p:cNvPr id="3" name="Rectangle 2"/>
          <p:cNvSpPr/>
          <p:nvPr/>
        </p:nvSpPr>
        <p:spPr>
          <a:xfrm>
            <a:off x="2362200" y="1524000"/>
            <a:ext cx="6019800" cy="1477328"/>
          </a:xfrm>
          <a:prstGeom prst="rect">
            <a:avLst/>
          </a:prstGeom>
        </p:spPr>
        <p:txBody>
          <a:bodyPr wrap="square">
            <a:spAutoFit/>
          </a:bodyPr>
          <a:lstStyle/>
          <a:p>
            <a:pPr marL="285750" indent="-285750">
              <a:buFont typeface="Arial" panose="020B0604020202020204" pitchFamily="34" charset="0"/>
              <a:buChar char="•"/>
            </a:pPr>
            <a:r>
              <a:rPr lang="en-US" dirty="0"/>
              <a:t>9 Servers Hosting space </a:t>
            </a:r>
          </a:p>
          <a:p>
            <a:pPr marL="285750" indent="-285750">
              <a:buFont typeface="Arial" panose="020B0604020202020204" pitchFamily="34" charset="0"/>
              <a:buChar char="•"/>
            </a:pPr>
            <a:r>
              <a:rPr lang="en-US" dirty="0"/>
              <a:t>Physical cabling </a:t>
            </a:r>
          </a:p>
          <a:p>
            <a:pPr marL="285750" indent="-285750">
              <a:buFont typeface="Arial" panose="020B0604020202020204" pitchFamily="34" charset="0"/>
              <a:buChar char="•"/>
            </a:pPr>
            <a:r>
              <a:rPr lang="en-US" dirty="0"/>
              <a:t>Power adapter</a:t>
            </a:r>
          </a:p>
          <a:p>
            <a:pPr marL="285750" indent="-285750">
              <a:buFont typeface="Arial" panose="020B0604020202020204" pitchFamily="34" charset="0"/>
              <a:buChar char="•"/>
            </a:pPr>
            <a:r>
              <a:rPr lang="en-US" dirty="0"/>
              <a:t>Physical switch </a:t>
            </a:r>
          </a:p>
          <a:p>
            <a:pPr marL="285750" indent="-285750">
              <a:buFont typeface="Arial" panose="020B0604020202020204" pitchFamily="34" charset="0"/>
              <a:buChar char="•"/>
            </a:pPr>
            <a:r>
              <a:rPr lang="en-US" dirty="0"/>
              <a:t>Lot of manual work</a:t>
            </a:r>
          </a:p>
        </p:txBody>
      </p:sp>
      <p:graphicFrame>
        <p:nvGraphicFramePr>
          <p:cNvPr id="4" name="Table 3"/>
          <p:cNvGraphicFramePr>
            <a:graphicFrameLocks noGrp="1"/>
          </p:cNvGraphicFramePr>
          <p:nvPr>
            <p:extLst>
              <p:ext uri="{D42A27DB-BD31-4B8C-83A1-F6EECF244321}">
                <p14:modId xmlns:p14="http://schemas.microsoft.com/office/powerpoint/2010/main" val="697004182"/>
              </p:ext>
            </p:extLst>
          </p:nvPr>
        </p:nvGraphicFramePr>
        <p:xfrm>
          <a:off x="2514600" y="3200401"/>
          <a:ext cx="4800600" cy="1905001"/>
        </p:xfrm>
        <a:graphic>
          <a:graphicData uri="http://schemas.openxmlformats.org/drawingml/2006/table">
            <a:tbl>
              <a:tblPr firstRow="1" firstCol="1" bandRow="1">
                <a:tableStyleId>{5C22544A-7EE6-4342-B048-85BDC9FD1C3A}</a:tableStyleId>
              </a:tblPr>
              <a:tblGrid>
                <a:gridCol w="1618594">
                  <a:extLst>
                    <a:ext uri="{9D8B030D-6E8A-4147-A177-3AD203B41FA5}">
                      <a16:colId xmlns:a16="http://schemas.microsoft.com/office/drawing/2014/main" val="20000"/>
                    </a:ext>
                  </a:extLst>
                </a:gridCol>
                <a:gridCol w="1315107">
                  <a:extLst>
                    <a:ext uri="{9D8B030D-6E8A-4147-A177-3AD203B41FA5}">
                      <a16:colId xmlns:a16="http://schemas.microsoft.com/office/drawing/2014/main" val="20001"/>
                    </a:ext>
                  </a:extLst>
                </a:gridCol>
                <a:gridCol w="910459">
                  <a:extLst>
                    <a:ext uri="{9D8B030D-6E8A-4147-A177-3AD203B41FA5}">
                      <a16:colId xmlns:a16="http://schemas.microsoft.com/office/drawing/2014/main" val="20002"/>
                    </a:ext>
                  </a:extLst>
                </a:gridCol>
                <a:gridCol w="956440">
                  <a:extLst>
                    <a:ext uri="{9D8B030D-6E8A-4147-A177-3AD203B41FA5}">
                      <a16:colId xmlns:a16="http://schemas.microsoft.com/office/drawing/2014/main" val="20003"/>
                    </a:ext>
                  </a:extLst>
                </a:gridCol>
              </a:tblGrid>
              <a:tr h="364916">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Allocated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Used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Waste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18320">
                <a:tc>
                  <a:txBody>
                    <a:bodyPr/>
                    <a:lstStyle/>
                    <a:p>
                      <a:pPr marL="0" marR="0">
                        <a:lnSpc>
                          <a:spcPct val="115000"/>
                        </a:lnSpc>
                        <a:spcBef>
                          <a:spcPts val="0"/>
                        </a:spcBef>
                        <a:spcAft>
                          <a:spcPts val="0"/>
                        </a:spcAft>
                      </a:pPr>
                      <a:r>
                        <a:rPr lang="en-US" sz="1100" dirty="0">
                          <a:effectLst/>
                        </a:rPr>
                        <a:t>Total RAM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36 GB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18 GB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18 GB</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03445">
                <a:tc>
                  <a:txBody>
                    <a:bodyPr/>
                    <a:lstStyle/>
                    <a:p>
                      <a:pPr marL="0" marR="0">
                        <a:lnSpc>
                          <a:spcPct val="115000"/>
                        </a:lnSpc>
                        <a:spcBef>
                          <a:spcPts val="0"/>
                        </a:spcBef>
                        <a:spcAft>
                          <a:spcPts val="0"/>
                        </a:spcAft>
                      </a:pPr>
                      <a:r>
                        <a:rPr lang="en-US" sz="1100">
                          <a:effectLst/>
                        </a:rPr>
                        <a:t>Hard disk</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180 GB HD</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54 GB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126 GB</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18320">
                <a:tc>
                  <a:txBody>
                    <a:bodyPr/>
                    <a:lstStyle/>
                    <a:p>
                      <a:pPr marL="0" marR="0">
                        <a:lnSpc>
                          <a:spcPct val="115000"/>
                        </a:lnSpc>
                        <a:spcBef>
                          <a:spcPts val="0"/>
                        </a:spcBef>
                        <a:spcAft>
                          <a:spcPts val="0"/>
                        </a:spcAft>
                      </a:pPr>
                      <a:r>
                        <a:rPr lang="en-US" sz="1100">
                          <a:effectLst/>
                        </a:rPr>
                        <a:t>CPU</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18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9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9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5869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8|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1804</Words>
  <Application>Microsoft Office PowerPoint</Application>
  <PresentationFormat>Widescreen</PresentationFormat>
  <Paragraphs>327</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Courier New</vt:lpstr>
      <vt:lpstr>Office Theme</vt:lpstr>
      <vt:lpstr>PowerPoint Presentation</vt:lpstr>
      <vt:lpstr>Agenda </vt:lpstr>
      <vt:lpstr>PowerPoint Presentation</vt:lpstr>
      <vt:lpstr>In 1990</vt:lpstr>
      <vt:lpstr>PowerPoint Presentation</vt:lpstr>
      <vt:lpstr>PowerPoint Presentation</vt:lpstr>
      <vt:lpstr>PowerPoint Presentation</vt:lpstr>
      <vt:lpstr>PowerPoint Presentation</vt:lpstr>
      <vt:lpstr>PowerPoint Presentation</vt:lpstr>
      <vt:lpstr>Virtualization</vt:lpstr>
      <vt:lpstr>PowerPoint Presentation</vt:lpstr>
      <vt:lpstr>containerization</vt:lpstr>
      <vt:lpstr>Comparison between Container and VM</vt:lpstr>
      <vt:lpstr>Containers in the VM</vt:lpstr>
      <vt:lpstr>Installation of Apache server (Application)</vt:lpstr>
      <vt:lpstr>What is Container</vt:lpstr>
      <vt:lpstr>PowerPoint Presentation</vt:lpstr>
      <vt:lpstr>What is docker</vt:lpstr>
      <vt:lpstr>PowerPoint Presentation</vt:lpstr>
      <vt:lpstr>Take away  </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1990</dc:title>
  <dc:creator>RANA Anish OBS/OINIS</dc:creator>
  <cp:lastModifiedBy>RANA Anish OBS/OINIS</cp:lastModifiedBy>
  <cp:revision>49</cp:revision>
  <dcterms:created xsi:type="dcterms:W3CDTF">2006-08-16T00:00:00Z</dcterms:created>
  <dcterms:modified xsi:type="dcterms:W3CDTF">2022-03-13T13:33:28Z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222825-62ea-40f3-96b5-5375c07996e2_Enabled">
    <vt:lpwstr>true</vt:lpwstr>
  </property>
  <property fmtid="{D5CDD505-2E9C-101B-9397-08002B2CF9AE}" pid="3" name="MSIP_Label_07222825-62ea-40f3-96b5-5375c07996e2_SetDate">
    <vt:lpwstr>2022-02-23T03:52:27Z</vt:lpwstr>
  </property>
  <property fmtid="{D5CDD505-2E9C-101B-9397-08002B2CF9AE}" pid="4" name="MSIP_Label_07222825-62ea-40f3-96b5-5375c07996e2_Method">
    <vt:lpwstr>Privileged</vt:lpwstr>
  </property>
  <property fmtid="{D5CDD505-2E9C-101B-9397-08002B2CF9AE}" pid="5" name="MSIP_Label_07222825-62ea-40f3-96b5-5375c07996e2_Name">
    <vt:lpwstr>unrestricted_parent.2</vt:lpwstr>
  </property>
  <property fmtid="{D5CDD505-2E9C-101B-9397-08002B2CF9AE}" pid="6" name="MSIP_Label_07222825-62ea-40f3-96b5-5375c07996e2_SiteId">
    <vt:lpwstr>90c7a20a-f34b-40bf-bc48-b9253b6f5d20</vt:lpwstr>
  </property>
  <property fmtid="{D5CDD505-2E9C-101B-9397-08002B2CF9AE}" pid="7" name="MSIP_Label_07222825-62ea-40f3-96b5-5375c07996e2_ActionId">
    <vt:lpwstr>d7ebc621-3193-400a-8fa1-0b3a751d84fd</vt:lpwstr>
  </property>
  <property fmtid="{D5CDD505-2E9C-101B-9397-08002B2CF9AE}" pid="8" name="MSIP_Label_07222825-62ea-40f3-96b5-5375c07996e2_ContentBits">
    <vt:lpwstr>0</vt:lpwstr>
  </property>
</Properties>
</file>