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3" r:id="rId4"/>
    <p:sldId id="280" r:id="rId5"/>
    <p:sldId id="258" r:id="rId6"/>
    <p:sldId id="281" r:id="rId7"/>
    <p:sldId id="282" r:id="rId8"/>
    <p:sldId id="283" r:id="rId9"/>
    <p:sldId id="288" r:id="rId10"/>
    <p:sldId id="289" r:id="rId11"/>
    <p:sldId id="290" r:id="rId12"/>
    <p:sldId id="259" r:id="rId13"/>
    <p:sldId id="260" r:id="rId14"/>
    <p:sldId id="261" r:id="rId15"/>
    <p:sldId id="284" r:id="rId16"/>
    <p:sldId id="264" r:id="rId17"/>
    <p:sldId id="265" r:id="rId18"/>
    <p:sldId id="266"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419" autoAdjust="0"/>
  </p:normalViewPr>
  <p:slideViewPr>
    <p:cSldViewPr snapToGrid="0">
      <p:cViewPr varScale="1">
        <p:scale>
          <a:sx n="91" d="100"/>
          <a:sy n="91" d="100"/>
        </p:scale>
        <p:origin x="135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28E01-71F8-4B39-9353-5589BE1F2B0B}" type="datetimeFigureOut">
              <a:rPr lang="en-US" smtClean="0"/>
              <a:t>2022-07-04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CC761-5764-434A-A050-0CC75E7B1F6B}" type="slidenum">
              <a:rPr lang="en-US" smtClean="0"/>
              <a:t>‹#›</a:t>
            </a:fld>
            <a:endParaRPr lang="en-US"/>
          </a:p>
        </p:txBody>
      </p:sp>
    </p:spTree>
    <p:extLst>
      <p:ext uri="{BB962C8B-B14F-4D97-AF65-F5344CB8AC3E}">
        <p14:creationId xmlns:p14="http://schemas.microsoft.com/office/powerpoint/2010/main" val="261631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if you have not subscribed my channel yet, then it’s a good time to subscribe it and watch my Docker web series. If you like my video then like it and if you have any question, don’t hesitate to ask in the comment section. </a:t>
            </a:r>
          </a:p>
        </p:txBody>
      </p:sp>
      <p:sp>
        <p:nvSpPr>
          <p:cNvPr id="4" name="Slide Number Placeholder 3"/>
          <p:cNvSpPr>
            <a:spLocks noGrp="1"/>
          </p:cNvSpPr>
          <p:nvPr>
            <p:ph type="sldNum" sz="quarter" idx="5"/>
          </p:nvPr>
        </p:nvSpPr>
        <p:spPr/>
        <p:txBody>
          <a:bodyPr/>
          <a:lstStyle/>
          <a:p>
            <a:fld id="{458CC761-5764-434A-A050-0CC75E7B1F6B}" type="slidenum">
              <a:rPr lang="en-US" smtClean="0"/>
              <a:t>2</a:t>
            </a:fld>
            <a:endParaRPr lang="en-US"/>
          </a:p>
        </p:txBody>
      </p:sp>
    </p:spTree>
    <p:extLst>
      <p:ext uri="{BB962C8B-B14F-4D97-AF65-F5344CB8AC3E}">
        <p14:creationId xmlns:p14="http://schemas.microsoft.com/office/powerpoint/2010/main" val="425540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you can download this PPT from my </a:t>
            </a:r>
            <a:r>
              <a:rPr lang="en-US" dirty="0" err="1"/>
              <a:t>Github</a:t>
            </a:r>
            <a:r>
              <a:rPr lang="en-US" dirty="0"/>
              <a:t> page (link in the description) and parallel you can also perform the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end, if you have not subscribed my channel yet, then it’s a good time to subscribe it and watch my Docker web series. If you like my video then like it and if you have any question, don’t hesitate to ask questions in the comment section. </a:t>
            </a:r>
          </a:p>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8</a:t>
            </a:fld>
            <a:endParaRPr lang="en-US"/>
          </a:p>
        </p:txBody>
      </p:sp>
    </p:spTree>
    <p:extLst>
      <p:ext uri="{BB962C8B-B14F-4D97-AF65-F5344CB8AC3E}">
        <p14:creationId xmlns:p14="http://schemas.microsoft.com/office/powerpoint/2010/main" val="283497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9</a:t>
            </a:fld>
            <a:endParaRPr lang="en-US"/>
          </a:p>
        </p:txBody>
      </p:sp>
    </p:spTree>
    <p:extLst>
      <p:ext uri="{BB962C8B-B14F-4D97-AF65-F5344CB8AC3E}">
        <p14:creationId xmlns:p14="http://schemas.microsoft.com/office/powerpoint/2010/main" val="154007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10</a:t>
            </a:fld>
            <a:endParaRPr lang="en-US"/>
          </a:p>
        </p:txBody>
      </p:sp>
    </p:spTree>
    <p:extLst>
      <p:ext uri="{BB962C8B-B14F-4D97-AF65-F5344CB8AC3E}">
        <p14:creationId xmlns:p14="http://schemas.microsoft.com/office/powerpoint/2010/main" val="3978506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11</a:t>
            </a:fld>
            <a:endParaRPr lang="en-US"/>
          </a:p>
        </p:txBody>
      </p:sp>
    </p:spTree>
    <p:extLst>
      <p:ext uri="{BB962C8B-B14F-4D97-AF65-F5344CB8AC3E}">
        <p14:creationId xmlns:p14="http://schemas.microsoft.com/office/powerpoint/2010/main" val="21240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18</a:t>
            </a:fld>
            <a:endParaRPr lang="en-US"/>
          </a:p>
        </p:txBody>
      </p:sp>
    </p:spTree>
    <p:extLst>
      <p:ext uri="{BB962C8B-B14F-4D97-AF65-F5344CB8AC3E}">
        <p14:creationId xmlns:p14="http://schemas.microsoft.com/office/powerpoint/2010/main" val="395227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8CC761-5764-434A-A050-0CC75E7B1F6B}" type="slidenum">
              <a:rPr lang="en-US" smtClean="0"/>
              <a:t>19</a:t>
            </a:fld>
            <a:endParaRPr lang="en-US"/>
          </a:p>
        </p:txBody>
      </p:sp>
    </p:spTree>
    <p:extLst>
      <p:ext uri="{BB962C8B-B14F-4D97-AF65-F5344CB8AC3E}">
        <p14:creationId xmlns:p14="http://schemas.microsoft.com/office/powerpoint/2010/main" val="169357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2595-3AD9-4978-910E-FD1BE71E6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4FFA2-E0BF-468A-805C-7B5A80ED5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2149D-C64B-45E4-BFC0-57467907EB24}"/>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3519C36A-7B16-4A18-904D-515ED0DAD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5B11D-2E18-4430-BF73-927C48EAEA9C}"/>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65754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6842-064E-4F76-B2DE-285E33170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9B6CC-820C-4A56-A791-8749874CA3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6F79-2656-4E2C-BBD9-F06059EC74F7}"/>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9440E12C-7F27-44A8-B518-8609F70F9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16E4B-0873-4915-B676-270BD98F7CCF}"/>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249130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3BE5A-A932-48FE-9DD4-AC628C8123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2388E-D550-43A4-BEFF-7DD0E598F1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F5A7E-90C7-46C4-9D9E-E7D60CC32A46}"/>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D2124AB0-8A6A-4DA7-983A-A99B33223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10C93-7590-46DE-8D2F-45743DDAC1C5}"/>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416651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7FED-57A9-4CAF-85B8-A1557AB44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C3A1D-763F-4308-8B80-9AFE8F33C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12D40-8105-4A37-8258-ACEF3220DF2D}"/>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4F09FA0A-AEAD-4749-8A87-03A90B197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25C2-E413-4A75-A1F7-F64211881454}"/>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12067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D93C-F475-43AF-A6BC-7DA60A7C9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E99254-7F97-4D14-BA2D-7BE73478B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D09F1-4280-400C-981B-3EB20C68BB8D}"/>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D7486FD8-BE54-44F5-BCA9-BC0160EC9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883DE-CC98-47B0-AE2F-F58B593072DE}"/>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318759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E276-5C06-4952-9EB7-7E74C34CF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42B92-D643-48F0-8FB3-73166F2C0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FA9D6-A414-433C-A71D-32AF9D01B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247A4-80E9-4455-A510-77B26D1909D9}"/>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6" name="Footer Placeholder 5">
            <a:extLst>
              <a:ext uri="{FF2B5EF4-FFF2-40B4-BE49-F238E27FC236}">
                <a16:creationId xmlns:a16="http://schemas.microsoft.com/office/drawing/2014/main" id="{A80A3BCC-CC6D-4FEC-8DAE-5BE987451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DDF7-47D5-4F74-AFB1-3DBB64198981}"/>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196338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1864-CE5B-4F5A-9B91-01FF9698C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821362-19A0-4CDB-9D81-84EF00F98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E36D5-FD69-40EB-B7CD-4D4C6E68F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E2023-47E4-44D7-9596-F026029C0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235E1-45B7-4C7D-AACA-815AE861B2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12FC70-F50A-4E96-9D1C-D148F416F686}"/>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8" name="Footer Placeholder 7">
            <a:extLst>
              <a:ext uri="{FF2B5EF4-FFF2-40B4-BE49-F238E27FC236}">
                <a16:creationId xmlns:a16="http://schemas.microsoft.com/office/drawing/2014/main" id="{CEB888A8-1FFE-4AD8-8AC8-63CCD6EB7A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BAB35B-3248-4935-9ABF-EA1C20B5C99D}"/>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120380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C9F9-00C2-4FC4-8BB7-91DB27A654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A804D-5E4A-48E1-B808-4738674FEBC3}"/>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4" name="Footer Placeholder 3">
            <a:extLst>
              <a:ext uri="{FF2B5EF4-FFF2-40B4-BE49-F238E27FC236}">
                <a16:creationId xmlns:a16="http://schemas.microsoft.com/office/drawing/2014/main" id="{7E4B9F55-43A3-428F-9C3F-CF3BF6F3EE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8ED0B-7274-4E5F-9D0E-25368FAF9970}"/>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36069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81C45-D9EC-4CFE-9728-DE7C88FA8A5B}"/>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3" name="Footer Placeholder 2">
            <a:extLst>
              <a:ext uri="{FF2B5EF4-FFF2-40B4-BE49-F238E27FC236}">
                <a16:creationId xmlns:a16="http://schemas.microsoft.com/office/drawing/2014/main" id="{A3D8C5CE-2A4C-4CEA-887F-558029873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F92D14-9D03-461C-8669-DF9662EBED38}"/>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228646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1053-AD37-4D64-9AA0-84048356F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6E0B7-3AFA-47AB-BFF3-4F181D910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46386-A107-4698-AEC8-7B6B6CBB7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E36F4-3D63-418C-BE44-40EC3337CCB9}"/>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6" name="Footer Placeholder 5">
            <a:extLst>
              <a:ext uri="{FF2B5EF4-FFF2-40B4-BE49-F238E27FC236}">
                <a16:creationId xmlns:a16="http://schemas.microsoft.com/office/drawing/2014/main" id="{D7F5CCD8-8B39-4445-A628-BBBE4D9E8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35D42-8CE2-4784-B493-CDAC5BBAF65F}"/>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304434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C526-3E87-41AF-AD4E-2C6EFC346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E85A2-885E-4B02-BC56-986C94CFF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B8ABB-87F0-4F01-956E-6394B3DA6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7FEA0-77E2-4E49-9CA4-E1DE7FA820BF}"/>
              </a:ext>
            </a:extLst>
          </p:cNvPr>
          <p:cNvSpPr>
            <a:spLocks noGrp="1"/>
          </p:cNvSpPr>
          <p:nvPr>
            <p:ph type="dt" sz="half" idx="10"/>
          </p:nvPr>
        </p:nvSpPr>
        <p:spPr/>
        <p:txBody>
          <a:bodyPr/>
          <a:lstStyle/>
          <a:p>
            <a:fld id="{861170BD-5D76-4E13-908B-94BC66E7F37E}" type="datetimeFigureOut">
              <a:rPr lang="en-US" smtClean="0"/>
              <a:t>2022-07-04</a:t>
            </a:fld>
            <a:endParaRPr lang="en-US"/>
          </a:p>
        </p:txBody>
      </p:sp>
      <p:sp>
        <p:nvSpPr>
          <p:cNvPr id="6" name="Footer Placeholder 5">
            <a:extLst>
              <a:ext uri="{FF2B5EF4-FFF2-40B4-BE49-F238E27FC236}">
                <a16:creationId xmlns:a16="http://schemas.microsoft.com/office/drawing/2014/main" id="{B204F6D8-EBC1-4FCF-950B-AFE09F091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9195B-9656-4072-BE71-2EF3B9D3AFFB}"/>
              </a:ext>
            </a:extLst>
          </p:cNvPr>
          <p:cNvSpPr>
            <a:spLocks noGrp="1"/>
          </p:cNvSpPr>
          <p:nvPr>
            <p:ph type="sldNum" sz="quarter" idx="12"/>
          </p:nvPr>
        </p:nvSpPr>
        <p:spPr/>
        <p:txBody>
          <a:bodyPr/>
          <a:lstStyle/>
          <a:p>
            <a:fld id="{3CF83F39-A8AF-4EC4-8DA8-F527AC671C9E}" type="slidenum">
              <a:rPr lang="en-US" smtClean="0"/>
              <a:t>‹#›</a:t>
            </a:fld>
            <a:endParaRPr lang="en-US"/>
          </a:p>
        </p:txBody>
      </p:sp>
    </p:spTree>
    <p:extLst>
      <p:ext uri="{BB962C8B-B14F-4D97-AF65-F5344CB8AC3E}">
        <p14:creationId xmlns:p14="http://schemas.microsoft.com/office/powerpoint/2010/main" val="251157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F1F78-6995-4757-B6D1-325F19E62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4D114D-D8EF-4334-9BFC-14B46FADA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DD3B7-346F-42F3-995C-64133BDE9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170BD-5D76-4E13-908B-94BC66E7F37E}" type="datetimeFigureOut">
              <a:rPr lang="en-US" smtClean="0"/>
              <a:t>2022-07-04</a:t>
            </a:fld>
            <a:endParaRPr lang="en-US"/>
          </a:p>
        </p:txBody>
      </p:sp>
      <p:sp>
        <p:nvSpPr>
          <p:cNvPr id="5" name="Footer Placeholder 4">
            <a:extLst>
              <a:ext uri="{FF2B5EF4-FFF2-40B4-BE49-F238E27FC236}">
                <a16:creationId xmlns:a16="http://schemas.microsoft.com/office/drawing/2014/main" id="{7B93769B-8CFF-4E99-80AC-809C78FD0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441DD-2809-44BB-B3D2-8708D82F1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83F39-A8AF-4EC4-8DA8-F527AC671C9E}" type="slidenum">
              <a:rPr lang="en-US" smtClean="0"/>
              <a:t>‹#›</a:t>
            </a:fld>
            <a:endParaRPr lang="en-US"/>
          </a:p>
        </p:txBody>
      </p:sp>
    </p:spTree>
    <p:extLst>
      <p:ext uri="{BB962C8B-B14F-4D97-AF65-F5344CB8AC3E}">
        <p14:creationId xmlns:p14="http://schemas.microsoft.com/office/powerpoint/2010/main" val="151567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allpaper-house.com/wallpaper-id-387707.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file:///\\tServerNam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94A3EA-3AE0-4B9A-9D90-AB0498D83521}"/>
              </a:ext>
            </a:extLst>
          </p:cNvPr>
          <p:cNvSpPr>
            <a:spLocks noGrp="1"/>
          </p:cNvSpPr>
          <p:nvPr>
            <p:ph type="title"/>
          </p:nvPr>
        </p:nvSpPr>
        <p:spPr>
          <a:xfrm>
            <a:off x="838200" y="365125"/>
            <a:ext cx="10515600" cy="614589"/>
          </a:xfrm>
          <a:solidFill>
            <a:schemeClr val="accent4"/>
          </a:solidFill>
        </p:spPr>
        <p:txBody>
          <a:bodyPr>
            <a:normAutofit fontScale="90000"/>
          </a:bodyPr>
          <a:lstStyle/>
          <a:p>
            <a:r>
              <a:rPr lang="en-US" dirty="0"/>
              <a:t>Docker Course </a:t>
            </a:r>
          </a:p>
        </p:txBody>
      </p:sp>
      <p:sp>
        <p:nvSpPr>
          <p:cNvPr id="4" name="Content Placeholder 3">
            <a:extLst>
              <a:ext uri="{FF2B5EF4-FFF2-40B4-BE49-F238E27FC236}">
                <a16:creationId xmlns:a16="http://schemas.microsoft.com/office/drawing/2014/main" id="{FE64637B-5D23-4D4D-AE7E-7992221AB9CB}"/>
              </a:ext>
            </a:extLst>
          </p:cNvPr>
          <p:cNvSpPr>
            <a:spLocks noGrp="1"/>
          </p:cNvSpPr>
          <p:nvPr>
            <p:ph idx="1"/>
          </p:nvPr>
        </p:nvSpPr>
        <p:spPr>
          <a:xfrm>
            <a:off x="-1" y="1250302"/>
            <a:ext cx="12083143" cy="5390643"/>
          </a:xfrm>
        </p:spPr>
        <p:txBody>
          <a:bodyPr>
            <a:normAutofit fontScale="92500" lnSpcReduction="10000"/>
          </a:bodyPr>
          <a:lstStyle/>
          <a:p>
            <a:pPr marL="514350" indent="-514350">
              <a:buFont typeface="+mj-lt"/>
              <a:buAutoNum type="arabicPeriod"/>
            </a:pPr>
            <a:r>
              <a:rPr lang="en-US" dirty="0"/>
              <a:t>Why we use Docker?</a:t>
            </a:r>
          </a:p>
          <a:p>
            <a:pPr marL="514350" indent="-514350">
              <a:buFont typeface="+mj-lt"/>
              <a:buAutoNum type="arabicPeriod"/>
            </a:pPr>
            <a:r>
              <a:rPr lang="en-US" dirty="0"/>
              <a:t>How to create an AWS account?</a:t>
            </a:r>
          </a:p>
          <a:p>
            <a:pPr marL="514350" indent="-514350">
              <a:buFont typeface="+mj-lt"/>
              <a:buAutoNum type="arabicPeriod"/>
            </a:pPr>
            <a:r>
              <a:rPr lang="en-US" dirty="0"/>
              <a:t>How to install Docker on VM?</a:t>
            </a:r>
          </a:p>
          <a:p>
            <a:pPr marL="514350" indent="-514350">
              <a:buFont typeface="+mj-lt"/>
              <a:buAutoNum type="arabicPeriod"/>
            </a:pPr>
            <a:r>
              <a:rPr lang="en-US" dirty="0"/>
              <a:t>Docker commands.</a:t>
            </a:r>
          </a:p>
          <a:p>
            <a:pPr marL="514350" indent="-514350">
              <a:buFont typeface="+mj-lt"/>
              <a:buAutoNum type="arabicPeriod"/>
            </a:pPr>
            <a:r>
              <a:rPr lang="en-US" dirty="0"/>
              <a:t>Build and run an image as a container and then share images using Docker Hub.</a:t>
            </a:r>
          </a:p>
          <a:p>
            <a:pPr marL="514350" indent="-514350">
              <a:buFont typeface="+mj-lt"/>
              <a:buAutoNum type="arabicPeriod"/>
            </a:pPr>
            <a:r>
              <a:rPr lang="en-US" dirty="0"/>
              <a:t>Deploy Docker applications using multiple containers with a database.</a:t>
            </a:r>
          </a:p>
          <a:p>
            <a:pPr marL="514350" indent="-514350">
              <a:buFont typeface="+mj-lt"/>
              <a:buAutoNum type="arabicPeriod"/>
            </a:pPr>
            <a:r>
              <a:rPr lang="en-US" dirty="0"/>
              <a:t>Learn how to configure the HTTP server?</a:t>
            </a:r>
          </a:p>
          <a:p>
            <a:pPr marL="514350" indent="-514350">
              <a:buFont typeface="+mj-lt"/>
              <a:buAutoNum type="arabicPeriod"/>
            </a:pPr>
            <a:r>
              <a:rPr lang="en-US" dirty="0"/>
              <a:t>Type of Network in Docker and how to create it?</a:t>
            </a:r>
          </a:p>
          <a:p>
            <a:pPr marL="514350" indent="-514350">
              <a:buFont typeface="+mj-lt"/>
              <a:buAutoNum type="arabicPeriod"/>
            </a:pPr>
            <a:r>
              <a:rPr lang="en-US" dirty="0"/>
              <a:t>Type of Volume and how to to create it?</a:t>
            </a:r>
          </a:p>
          <a:p>
            <a:pPr marL="514350" indent="-514350">
              <a:buFont typeface="+mj-lt"/>
              <a:buAutoNum type="arabicPeriod"/>
            </a:pPr>
            <a:r>
              <a:rPr lang="en-US" dirty="0"/>
              <a:t>Docker Swarm</a:t>
            </a:r>
          </a:p>
          <a:p>
            <a:pPr marL="514350" indent="-514350">
              <a:buFont typeface="+mj-lt"/>
              <a:buAutoNum type="arabicPeriod"/>
            </a:pPr>
            <a:r>
              <a:rPr lang="en-US" dirty="0"/>
              <a:t>How to scan your images for security vulnerabilities.</a:t>
            </a:r>
          </a:p>
          <a:p>
            <a:pPr marL="514350" indent="-514350">
              <a:buFont typeface="+mj-lt"/>
              <a:buAutoNum type="arabicPeriod"/>
            </a:pPr>
            <a:r>
              <a:rPr lang="en-US" dirty="0"/>
              <a:t>Why we need Kubernetes?</a:t>
            </a:r>
          </a:p>
        </p:txBody>
      </p:sp>
    </p:spTree>
    <p:extLst>
      <p:ext uri="{BB962C8B-B14F-4D97-AF65-F5344CB8AC3E}">
        <p14:creationId xmlns:p14="http://schemas.microsoft.com/office/powerpoint/2010/main" val="21069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nodeType="clickEffect">
                                  <p:stCondLst>
                                    <p:cond delay="0"/>
                                  </p:stCondLst>
                                  <p:childTnLst>
                                    <p:anim calcmode="lin" valueType="num">
                                      <p:cBhvr additive="base">
                                        <p:cTn id="6" dur="1000"/>
                                        <p:tgtEl>
                                          <p:spTgt spid="4">
                                            <p:txEl>
                                              <p:pRg st="0" end="0"/>
                                            </p:txEl>
                                          </p:spTgt>
                                        </p:tgtEl>
                                        <p:attrNameLst>
                                          <p:attrName>ppt_x</p:attrName>
                                        </p:attrNameLst>
                                      </p:cBhvr>
                                      <p:tavLst>
                                        <p:tav tm="0">
                                          <p:val>
                                            <p:strVal val="ppt_x"/>
                                          </p:val>
                                        </p:tav>
                                        <p:tav tm="100000">
                                          <p:val>
                                            <p:strVal val="0-ppt_w/2"/>
                                          </p:val>
                                        </p:tav>
                                      </p:tavLst>
                                    </p:anim>
                                    <p:anim calcmode="lin" valueType="num">
                                      <p:cBhvr additive="base">
                                        <p:cTn id="7" dur="1000"/>
                                        <p:tgtEl>
                                          <p:spTgt spid="4">
                                            <p:txEl>
                                              <p:pRg st="0" end="0"/>
                                            </p:txEl>
                                          </p:spTgt>
                                        </p:tgtEl>
                                        <p:attrNameLst>
                                          <p:attrName>ppt_y</p:attrName>
                                        </p:attrNameLst>
                                      </p:cBhvr>
                                      <p:tavLst>
                                        <p:tav tm="0">
                                          <p:val>
                                            <p:strVal val="ppt_y"/>
                                          </p:val>
                                        </p:tav>
                                        <p:tav tm="100000">
                                          <p:val>
                                            <p:strVal val="0-ppt_h/2"/>
                                          </p:val>
                                        </p:tav>
                                      </p:tavLst>
                                    </p:anim>
                                    <p:set>
                                      <p:cBhvr>
                                        <p:cTn id="8" dur="1" fill="hold">
                                          <p:stCondLst>
                                            <p:cond delay="999"/>
                                          </p:stCondLst>
                                        </p:cTn>
                                        <p:tgtEl>
                                          <p:spTgt spid="4">
                                            <p:txEl>
                                              <p:pRg st="0" end="0"/>
                                            </p:txEl>
                                          </p:spTgt>
                                        </p:tgtEl>
                                        <p:attrNameLst>
                                          <p:attrName>style.visibility</p:attrName>
                                        </p:attrNameLst>
                                      </p:cBhvr>
                                      <p:to>
                                        <p:strVal val="hidden"/>
                                      </p:to>
                                    </p:set>
                                  </p:childTnLst>
                                </p:cTn>
                              </p:par>
                              <p:par>
                                <p:cTn id="9" presetID="2" presetClass="exit" presetSubtype="9" fill="hold" nodeType="withEffect">
                                  <p:stCondLst>
                                    <p:cond delay="0"/>
                                  </p:stCondLst>
                                  <p:childTnLst>
                                    <p:anim calcmode="lin" valueType="num">
                                      <p:cBhvr additive="base">
                                        <p:cTn id="10" dur="1000"/>
                                        <p:tgtEl>
                                          <p:spTgt spid="4">
                                            <p:txEl>
                                              <p:pRg st="1" end="1"/>
                                            </p:txEl>
                                          </p:spTgt>
                                        </p:tgtEl>
                                        <p:attrNameLst>
                                          <p:attrName>ppt_x</p:attrName>
                                        </p:attrNameLst>
                                      </p:cBhvr>
                                      <p:tavLst>
                                        <p:tav tm="0">
                                          <p:val>
                                            <p:strVal val="ppt_x"/>
                                          </p:val>
                                        </p:tav>
                                        <p:tav tm="100000">
                                          <p:val>
                                            <p:strVal val="0-ppt_w/2"/>
                                          </p:val>
                                        </p:tav>
                                      </p:tavLst>
                                    </p:anim>
                                    <p:anim calcmode="lin" valueType="num">
                                      <p:cBhvr additive="base">
                                        <p:cTn id="11" dur="1000"/>
                                        <p:tgtEl>
                                          <p:spTgt spid="4">
                                            <p:txEl>
                                              <p:pRg st="1" end="1"/>
                                            </p:txEl>
                                          </p:spTgt>
                                        </p:tgtEl>
                                        <p:attrNameLst>
                                          <p:attrName>ppt_y</p:attrName>
                                        </p:attrNameLst>
                                      </p:cBhvr>
                                      <p:tavLst>
                                        <p:tav tm="0">
                                          <p:val>
                                            <p:strVal val="ppt_y"/>
                                          </p:val>
                                        </p:tav>
                                        <p:tav tm="100000">
                                          <p:val>
                                            <p:strVal val="0-ppt_h/2"/>
                                          </p:val>
                                        </p:tav>
                                      </p:tavLst>
                                    </p:anim>
                                    <p:set>
                                      <p:cBhvr>
                                        <p:cTn id="12" dur="1" fill="hold">
                                          <p:stCondLst>
                                            <p:cond delay="999"/>
                                          </p:stCondLst>
                                        </p:cTn>
                                        <p:tgtEl>
                                          <p:spTgt spid="4">
                                            <p:txEl>
                                              <p:pRg st="1" end="1"/>
                                            </p:txEl>
                                          </p:spTgt>
                                        </p:tgtEl>
                                        <p:attrNameLst>
                                          <p:attrName>style.visibility</p:attrName>
                                        </p:attrNameLst>
                                      </p:cBhvr>
                                      <p:to>
                                        <p:strVal val="hidden"/>
                                      </p:to>
                                    </p:set>
                                  </p:childTnLst>
                                </p:cTn>
                              </p:par>
                              <p:par>
                                <p:cTn id="13" presetID="2" presetClass="exit" presetSubtype="9" fill="hold" nodeType="withEffect">
                                  <p:stCondLst>
                                    <p:cond delay="0"/>
                                  </p:stCondLst>
                                  <p:childTnLst>
                                    <p:anim calcmode="lin" valueType="num">
                                      <p:cBhvr additive="base">
                                        <p:cTn id="14" dur="1000"/>
                                        <p:tgtEl>
                                          <p:spTgt spid="4">
                                            <p:txEl>
                                              <p:pRg st="2" end="2"/>
                                            </p:txEl>
                                          </p:spTgt>
                                        </p:tgtEl>
                                        <p:attrNameLst>
                                          <p:attrName>ppt_x</p:attrName>
                                        </p:attrNameLst>
                                      </p:cBhvr>
                                      <p:tavLst>
                                        <p:tav tm="0">
                                          <p:val>
                                            <p:strVal val="ppt_x"/>
                                          </p:val>
                                        </p:tav>
                                        <p:tav tm="100000">
                                          <p:val>
                                            <p:strVal val="0-ppt_w/2"/>
                                          </p:val>
                                        </p:tav>
                                      </p:tavLst>
                                    </p:anim>
                                    <p:anim calcmode="lin" valueType="num">
                                      <p:cBhvr additive="base">
                                        <p:cTn id="15" dur="1000"/>
                                        <p:tgtEl>
                                          <p:spTgt spid="4">
                                            <p:txEl>
                                              <p:pRg st="2" end="2"/>
                                            </p:txEl>
                                          </p:spTgt>
                                        </p:tgtEl>
                                        <p:attrNameLst>
                                          <p:attrName>ppt_y</p:attrName>
                                        </p:attrNameLst>
                                      </p:cBhvr>
                                      <p:tavLst>
                                        <p:tav tm="0">
                                          <p:val>
                                            <p:strVal val="ppt_y"/>
                                          </p:val>
                                        </p:tav>
                                        <p:tav tm="100000">
                                          <p:val>
                                            <p:strVal val="0-ppt_h/2"/>
                                          </p:val>
                                        </p:tav>
                                      </p:tavLst>
                                    </p:anim>
                                    <p:set>
                                      <p:cBhvr>
                                        <p:cTn id="16" dur="1" fill="hold">
                                          <p:stCondLst>
                                            <p:cond delay="999"/>
                                          </p:stCondLst>
                                        </p:cTn>
                                        <p:tgtEl>
                                          <p:spTgt spid="4">
                                            <p:txEl>
                                              <p:pRg st="2" end="2"/>
                                            </p:txEl>
                                          </p:spTgt>
                                        </p:tgtEl>
                                        <p:attrNameLst>
                                          <p:attrName>style.visibility</p:attrName>
                                        </p:attrNameLst>
                                      </p:cBhvr>
                                      <p:to>
                                        <p:strVal val="hidden"/>
                                      </p:to>
                                    </p:set>
                                  </p:childTnLst>
                                </p:cTn>
                              </p:par>
                              <p:par>
                                <p:cTn id="17" presetID="2" presetClass="exit" presetSubtype="9" fill="hold" nodeType="withEffect">
                                  <p:stCondLst>
                                    <p:cond delay="0"/>
                                  </p:stCondLst>
                                  <p:childTnLst>
                                    <p:anim calcmode="lin" valueType="num">
                                      <p:cBhvr additive="base">
                                        <p:cTn id="18" dur="1000"/>
                                        <p:tgtEl>
                                          <p:spTgt spid="4">
                                            <p:txEl>
                                              <p:pRg st="3" end="3"/>
                                            </p:txEl>
                                          </p:spTgt>
                                        </p:tgtEl>
                                        <p:attrNameLst>
                                          <p:attrName>ppt_x</p:attrName>
                                        </p:attrNameLst>
                                      </p:cBhvr>
                                      <p:tavLst>
                                        <p:tav tm="0">
                                          <p:val>
                                            <p:strVal val="ppt_x"/>
                                          </p:val>
                                        </p:tav>
                                        <p:tav tm="100000">
                                          <p:val>
                                            <p:strVal val="0-ppt_w/2"/>
                                          </p:val>
                                        </p:tav>
                                      </p:tavLst>
                                    </p:anim>
                                    <p:anim calcmode="lin" valueType="num">
                                      <p:cBhvr additive="base">
                                        <p:cTn id="19" dur="1000"/>
                                        <p:tgtEl>
                                          <p:spTgt spid="4">
                                            <p:txEl>
                                              <p:pRg st="3" end="3"/>
                                            </p:txEl>
                                          </p:spTgt>
                                        </p:tgtEl>
                                        <p:attrNameLst>
                                          <p:attrName>ppt_y</p:attrName>
                                        </p:attrNameLst>
                                      </p:cBhvr>
                                      <p:tavLst>
                                        <p:tav tm="0">
                                          <p:val>
                                            <p:strVal val="ppt_y"/>
                                          </p:val>
                                        </p:tav>
                                        <p:tav tm="100000">
                                          <p:val>
                                            <p:strVal val="0-ppt_h/2"/>
                                          </p:val>
                                        </p:tav>
                                      </p:tavLst>
                                    </p:anim>
                                    <p:set>
                                      <p:cBhvr>
                                        <p:cTn id="20" dur="1" fill="hold">
                                          <p:stCondLst>
                                            <p:cond delay="999"/>
                                          </p:stCondLst>
                                        </p:cTn>
                                        <p:tgtEl>
                                          <p:spTgt spid="4">
                                            <p:txEl>
                                              <p:pRg st="3" end="3"/>
                                            </p:txEl>
                                          </p:spTgt>
                                        </p:tgtEl>
                                        <p:attrNameLst>
                                          <p:attrName>style.visibility</p:attrName>
                                        </p:attrNameLst>
                                      </p:cBhvr>
                                      <p:to>
                                        <p:strVal val="hidden"/>
                                      </p:to>
                                    </p:set>
                                  </p:childTnLst>
                                </p:cTn>
                              </p:par>
                              <p:par>
                                <p:cTn id="21" presetID="2" presetClass="exit" presetSubtype="6" fill="hold" nodeType="withEffect">
                                  <p:stCondLst>
                                    <p:cond delay="0"/>
                                  </p:stCondLst>
                                  <p:childTnLst>
                                    <p:anim calcmode="lin" valueType="num">
                                      <p:cBhvr additive="base">
                                        <p:cTn id="22" dur="1000"/>
                                        <p:tgtEl>
                                          <p:spTgt spid="4">
                                            <p:txEl>
                                              <p:pRg st="5" end="5"/>
                                            </p:txEl>
                                          </p:spTgt>
                                        </p:tgtEl>
                                        <p:attrNameLst>
                                          <p:attrName>ppt_x</p:attrName>
                                        </p:attrNameLst>
                                      </p:cBhvr>
                                      <p:tavLst>
                                        <p:tav tm="0">
                                          <p:val>
                                            <p:strVal val="ppt_x"/>
                                          </p:val>
                                        </p:tav>
                                        <p:tav tm="100000">
                                          <p:val>
                                            <p:strVal val="1+ppt_w/2"/>
                                          </p:val>
                                        </p:tav>
                                      </p:tavLst>
                                    </p:anim>
                                    <p:anim calcmode="lin" valueType="num">
                                      <p:cBhvr additive="base">
                                        <p:cTn id="23" dur="1000"/>
                                        <p:tgtEl>
                                          <p:spTgt spid="4">
                                            <p:txEl>
                                              <p:pRg st="5" end="5"/>
                                            </p:txEl>
                                          </p:spTgt>
                                        </p:tgtEl>
                                        <p:attrNameLst>
                                          <p:attrName>ppt_y</p:attrName>
                                        </p:attrNameLst>
                                      </p:cBhvr>
                                      <p:tavLst>
                                        <p:tav tm="0">
                                          <p:val>
                                            <p:strVal val="ppt_y"/>
                                          </p:val>
                                        </p:tav>
                                        <p:tav tm="100000">
                                          <p:val>
                                            <p:strVal val="1+ppt_h/2"/>
                                          </p:val>
                                        </p:tav>
                                      </p:tavLst>
                                    </p:anim>
                                    <p:set>
                                      <p:cBhvr>
                                        <p:cTn id="24" dur="1" fill="hold">
                                          <p:stCondLst>
                                            <p:cond delay="999"/>
                                          </p:stCondLst>
                                        </p:cTn>
                                        <p:tgtEl>
                                          <p:spTgt spid="4">
                                            <p:txEl>
                                              <p:pRg st="5" end="5"/>
                                            </p:txEl>
                                          </p:spTgt>
                                        </p:tgtEl>
                                        <p:attrNameLst>
                                          <p:attrName>style.visibility</p:attrName>
                                        </p:attrNameLst>
                                      </p:cBhvr>
                                      <p:to>
                                        <p:strVal val="hidden"/>
                                      </p:to>
                                    </p:set>
                                  </p:childTnLst>
                                </p:cTn>
                              </p:par>
                              <p:par>
                                <p:cTn id="25" presetID="2" presetClass="exit" presetSubtype="6" fill="hold" nodeType="withEffect">
                                  <p:stCondLst>
                                    <p:cond delay="0"/>
                                  </p:stCondLst>
                                  <p:childTnLst>
                                    <p:anim calcmode="lin" valueType="num">
                                      <p:cBhvr additive="base">
                                        <p:cTn id="26" dur="1000"/>
                                        <p:tgtEl>
                                          <p:spTgt spid="4">
                                            <p:txEl>
                                              <p:pRg st="7" end="7"/>
                                            </p:txEl>
                                          </p:spTgt>
                                        </p:tgtEl>
                                        <p:attrNameLst>
                                          <p:attrName>ppt_x</p:attrName>
                                        </p:attrNameLst>
                                      </p:cBhvr>
                                      <p:tavLst>
                                        <p:tav tm="0">
                                          <p:val>
                                            <p:strVal val="ppt_x"/>
                                          </p:val>
                                        </p:tav>
                                        <p:tav tm="100000">
                                          <p:val>
                                            <p:strVal val="1+ppt_w/2"/>
                                          </p:val>
                                        </p:tav>
                                      </p:tavLst>
                                    </p:anim>
                                    <p:anim calcmode="lin" valueType="num">
                                      <p:cBhvr additive="base">
                                        <p:cTn id="27" dur="1000"/>
                                        <p:tgtEl>
                                          <p:spTgt spid="4">
                                            <p:txEl>
                                              <p:pRg st="7" end="7"/>
                                            </p:txEl>
                                          </p:spTgt>
                                        </p:tgtEl>
                                        <p:attrNameLst>
                                          <p:attrName>ppt_y</p:attrName>
                                        </p:attrNameLst>
                                      </p:cBhvr>
                                      <p:tavLst>
                                        <p:tav tm="0">
                                          <p:val>
                                            <p:strVal val="ppt_y"/>
                                          </p:val>
                                        </p:tav>
                                        <p:tav tm="100000">
                                          <p:val>
                                            <p:strVal val="1+ppt_h/2"/>
                                          </p:val>
                                        </p:tav>
                                      </p:tavLst>
                                    </p:anim>
                                    <p:set>
                                      <p:cBhvr>
                                        <p:cTn id="28" dur="1" fill="hold">
                                          <p:stCondLst>
                                            <p:cond delay="999"/>
                                          </p:stCondLst>
                                        </p:cTn>
                                        <p:tgtEl>
                                          <p:spTgt spid="4">
                                            <p:txEl>
                                              <p:pRg st="7" end="7"/>
                                            </p:txEl>
                                          </p:spTgt>
                                        </p:tgtEl>
                                        <p:attrNameLst>
                                          <p:attrName>style.visibility</p:attrName>
                                        </p:attrNameLst>
                                      </p:cBhvr>
                                      <p:to>
                                        <p:strVal val="hidden"/>
                                      </p:to>
                                    </p:set>
                                  </p:childTnLst>
                                </p:cTn>
                              </p:par>
                              <p:par>
                                <p:cTn id="29" presetID="2" presetClass="exit" presetSubtype="6" fill="hold" nodeType="withEffect">
                                  <p:stCondLst>
                                    <p:cond delay="0"/>
                                  </p:stCondLst>
                                  <p:childTnLst>
                                    <p:anim calcmode="lin" valueType="num">
                                      <p:cBhvr additive="base">
                                        <p:cTn id="30" dur="1000"/>
                                        <p:tgtEl>
                                          <p:spTgt spid="4">
                                            <p:txEl>
                                              <p:pRg st="8" end="8"/>
                                            </p:txEl>
                                          </p:spTgt>
                                        </p:tgtEl>
                                        <p:attrNameLst>
                                          <p:attrName>ppt_x</p:attrName>
                                        </p:attrNameLst>
                                      </p:cBhvr>
                                      <p:tavLst>
                                        <p:tav tm="0">
                                          <p:val>
                                            <p:strVal val="ppt_x"/>
                                          </p:val>
                                        </p:tav>
                                        <p:tav tm="100000">
                                          <p:val>
                                            <p:strVal val="1+ppt_w/2"/>
                                          </p:val>
                                        </p:tav>
                                      </p:tavLst>
                                    </p:anim>
                                    <p:anim calcmode="lin" valueType="num">
                                      <p:cBhvr additive="base">
                                        <p:cTn id="31" dur="1000"/>
                                        <p:tgtEl>
                                          <p:spTgt spid="4">
                                            <p:txEl>
                                              <p:pRg st="8" end="8"/>
                                            </p:txEl>
                                          </p:spTgt>
                                        </p:tgtEl>
                                        <p:attrNameLst>
                                          <p:attrName>ppt_y</p:attrName>
                                        </p:attrNameLst>
                                      </p:cBhvr>
                                      <p:tavLst>
                                        <p:tav tm="0">
                                          <p:val>
                                            <p:strVal val="ppt_y"/>
                                          </p:val>
                                        </p:tav>
                                        <p:tav tm="100000">
                                          <p:val>
                                            <p:strVal val="1+ppt_h/2"/>
                                          </p:val>
                                        </p:tav>
                                      </p:tavLst>
                                    </p:anim>
                                    <p:set>
                                      <p:cBhvr>
                                        <p:cTn id="32" dur="1" fill="hold">
                                          <p:stCondLst>
                                            <p:cond delay="999"/>
                                          </p:stCondLst>
                                        </p:cTn>
                                        <p:tgtEl>
                                          <p:spTgt spid="4">
                                            <p:txEl>
                                              <p:pRg st="8" end="8"/>
                                            </p:txEl>
                                          </p:spTgt>
                                        </p:tgtEl>
                                        <p:attrNameLst>
                                          <p:attrName>style.visibility</p:attrName>
                                        </p:attrNameLst>
                                      </p:cBhvr>
                                      <p:to>
                                        <p:strVal val="hidden"/>
                                      </p:to>
                                    </p:set>
                                  </p:childTnLst>
                                </p:cTn>
                              </p:par>
                              <p:par>
                                <p:cTn id="33" presetID="2" presetClass="exit" presetSubtype="6" fill="hold" nodeType="withEffect">
                                  <p:stCondLst>
                                    <p:cond delay="0"/>
                                  </p:stCondLst>
                                  <p:childTnLst>
                                    <p:anim calcmode="lin" valueType="num">
                                      <p:cBhvr additive="base">
                                        <p:cTn id="34" dur="1000"/>
                                        <p:tgtEl>
                                          <p:spTgt spid="4">
                                            <p:txEl>
                                              <p:pRg st="9" end="9"/>
                                            </p:txEl>
                                          </p:spTgt>
                                        </p:tgtEl>
                                        <p:attrNameLst>
                                          <p:attrName>ppt_x</p:attrName>
                                        </p:attrNameLst>
                                      </p:cBhvr>
                                      <p:tavLst>
                                        <p:tav tm="0">
                                          <p:val>
                                            <p:strVal val="ppt_x"/>
                                          </p:val>
                                        </p:tav>
                                        <p:tav tm="100000">
                                          <p:val>
                                            <p:strVal val="1+ppt_w/2"/>
                                          </p:val>
                                        </p:tav>
                                      </p:tavLst>
                                    </p:anim>
                                    <p:anim calcmode="lin" valueType="num">
                                      <p:cBhvr additive="base">
                                        <p:cTn id="35" dur="1000"/>
                                        <p:tgtEl>
                                          <p:spTgt spid="4">
                                            <p:txEl>
                                              <p:pRg st="9" end="9"/>
                                            </p:txEl>
                                          </p:spTgt>
                                        </p:tgtEl>
                                        <p:attrNameLst>
                                          <p:attrName>ppt_y</p:attrName>
                                        </p:attrNameLst>
                                      </p:cBhvr>
                                      <p:tavLst>
                                        <p:tav tm="0">
                                          <p:val>
                                            <p:strVal val="ppt_y"/>
                                          </p:val>
                                        </p:tav>
                                        <p:tav tm="100000">
                                          <p:val>
                                            <p:strVal val="1+ppt_h/2"/>
                                          </p:val>
                                        </p:tav>
                                      </p:tavLst>
                                    </p:anim>
                                    <p:set>
                                      <p:cBhvr>
                                        <p:cTn id="36" dur="1" fill="hold">
                                          <p:stCondLst>
                                            <p:cond delay="999"/>
                                          </p:stCondLst>
                                        </p:cTn>
                                        <p:tgtEl>
                                          <p:spTgt spid="4">
                                            <p:txEl>
                                              <p:pRg st="9" end="9"/>
                                            </p:txEl>
                                          </p:spTgt>
                                        </p:tgtEl>
                                        <p:attrNameLst>
                                          <p:attrName>style.visibility</p:attrName>
                                        </p:attrNameLst>
                                      </p:cBhvr>
                                      <p:to>
                                        <p:strVal val="hidden"/>
                                      </p:to>
                                    </p:set>
                                  </p:childTnLst>
                                </p:cTn>
                              </p:par>
                              <p:par>
                                <p:cTn id="37" presetID="2" presetClass="exit" presetSubtype="6" fill="hold" nodeType="withEffect">
                                  <p:stCondLst>
                                    <p:cond delay="0"/>
                                  </p:stCondLst>
                                  <p:childTnLst>
                                    <p:anim calcmode="lin" valueType="num">
                                      <p:cBhvr additive="base">
                                        <p:cTn id="38" dur="1000"/>
                                        <p:tgtEl>
                                          <p:spTgt spid="4">
                                            <p:txEl>
                                              <p:pRg st="10" end="10"/>
                                            </p:txEl>
                                          </p:spTgt>
                                        </p:tgtEl>
                                        <p:attrNameLst>
                                          <p:attrName>ppt_x</p:attrName>
                                        </p:attrNameLst>
                                      </p:cBhvr>
                                      <p:tavLst>
                                        <p:tav tm="0">
                                          <p:val>
                                            <p:strVal val="ppt_x"/>
                                          </p:val>
                                        </p:tav>
                                        <p:tav tm="100000">
                                          <p:val>
                                            <p:strVal val="1+ppt_w/2"/>
                                          </p:val>
                                        </p:tav>
                                      </p:tavLst>
                                    </p:anim>
                                    <p:anim calcmode="lin" valueType="num">
                                      <p:cBhvr additive="base">
                                        <p:cTn id="39" dur="1000"/>
                                        <p:tgtEl>
                                          <p:spTgt spid="4">
                                            <p:txEl>
                                              <p:pRg st="10" end="10"/>
                                            </p:txEl>
                                          </p:spTgt>
                                        </p:tgtEl>
                                        <p:attrNameLst>
                                          <p:attrName>ppt_y</p:attrName>
                                        </p:attrNameLst>
                                      </p:cBhvr>
                                      <p:tavLst>
                                        <p:tav tm="0">
                                          <p:val>
                                            <p:strVal val="ppt_y"/>
                                          </p:val>
                                        </p:tav>
                                        <p:tav tm="100000">
                                          <p:val>
                                            <p:strVal val="1+ppt_h/2"/>
                                          </p:val>
                                        </p:tav>
                                      </p:tavLst>
                                    </p:anim>
                                    <p:set>
                                      <p:cBhvr>
                                        <p:cTn id="40" dur="1" fill="hold">
                                          <p:stCondLst>
                                            <p:cond delay="999"/>
                                          </p:stCondLst>
                                        </p:cTn>
                                        <p:tgtEl>
                                          <p:spTgt spid="4">
                                            <p:txEl>
                                              <p:pRg st="10" end="10"/>
                                            </p:txEl>
                                          </p:spTgt>
                                        </p:tgtEl>
                                        <p:attrNameLst>
                                          <p:attrName>style.visibility</p:attrName>
                                        </p:attrNameLst>
                                      </p:cBhvr>
                                      <p:to>
                                        <p:strVal val="hidden"/>
                                      </p:to>
                                    </p:set>
                                  </p:childTnLst>
                                </p:cTn>
                              </p:par>
                              <p:par>
                                <p:cTn id="41" presetID="2" presetClass="exit" presetSubtype="6" fill="hold" nodeType="withEffect">
                                  <p:stCondLst>
                                    <p:cond delay="0"/>
                                  </p:stCondLst>
                                  <p:childTnLst>
                                    <p:anim calcmode="lin" valueType="num">
                                      <p:cBhvr additive="base">
                                        <p:cTn id="42" dur="1000"/>
                                        <p:tgtEl>
                                          <p:spTgt spid="4">
                                            <p:txEl>
                                              <p:pRg st="11" end="11"/>
                                            </p:txEl>
                                          </p:spTgt>
                                        </p:tgtEl>
                                        <p:attrNameLst>
                                          <p:attrName>ppt_x</p:attrName>
                                        </p:attrNameLst>
                                      </p:cBhvr>
                                      <p:tavLst>
                                        <p:tav tm="0">
                                          <p:val>
                                            <p:strVal val="ppt_x"/>
                                          </p:val>
                                        </p:tav>
                                        <p:tav tm="100000">
                                          <p:val>
                                            <p:strVal val="1+ppt_w/2"/>
                                          </p:val>
                                        </p:tav>
                                      </p:tavLst>
                                    </p:anim>
                                    <p:anim calcmode="lin" valueType="num">
                                      <p:cBhvr additive="base">
                                        <p:cTn id="43" dur="1000"/>
                                        <p:tgtEl>
                                          <p:spTgt spid="4">
                                            <p:txEl>
                                              <p:pRg st="11" end="11"/>
                                            </p:txEl>
                                          </p:spTgt>
                                        </p:tgtEl>
                                        <p:attrNameLst>
                                          <p:attrName>ppt_y</p:attrName>
                                        </p:attrNameLst>
                                      </p:cBhvr>
                                      <p:tavLst>
                                        <p:tav tm="0">
                                          <p:val>
                                            <p:strVal val="ppt_y"/>
                                          </p:val>
                                        </p:tav>
                                        <p:tav tm="100000">
                                          <p:val>
                                            <p:strVal val="1+ppt_h/2"/>
                                          </p:val>
                                        </p:tav>
                                      </p:tavLst>
                                    </p:anim>
                                    <p:set>
                                      <p:cBhvr>
                                        <p:cTn id="44" dur="1" fill="hold">
                                          <p:stCondLst>
                                            <p:cond delay="999"/>
                                          </p:stCondLst>
                                        </p:cTn>
                                        <p:tgtEl>
                                          <p:spTgt spid="4">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EAC9-8373-4F87-97D2-DBCADD0D9CCA}"/>
              </a:ext>
            </a:extLst>
          </p:cNvPr>
          <p:cNvSpPr>
            <a:spLocks noGrp="1"/>
          </p:cNvSpPr>
          <p:nvPr>
            <p:ph type="title"/>
          </p:nvPr>
        </p:nvSpPr>
        <p:spPr>
          <a:xfrm>
            <a:off x="3799356" y="1401622"/>
            <a:ext cx="6429373" cy="2596637"/>
          </a:xfrm>
          <a:solidFill>
            <a:schemeClr val="accent3"/>
          </a:solidFill>
        </p:spPr>
        <p:txBody>
          <a:bodyPr>
            <a:normAutofit fontScale="90000"/>
          </a:bodyPr>
          <a:lstStyle/>
          <a:p>
            <a:r>
              <a:rPr lang="pt-BR" sz="2000" dirty="0"/>
              <a:t>sed -i '$a\ServerName 127.0.0.1'  /etc/apache2/apache2.conf</a:t>
            </a:r>
            <a:br>
              <a:rPr lang="pt-BR" sz="2000" dirty="0"/>
            </a:br>
            <a:r>
              <a:rPr lang="pt-BR" sz="2000" dirty="0"/>
              <a:t>mkdir /var/www/container1/</a:t>
            </a:r>
            <a:br>
              <a:rPr lang="pt-BR" sz="2000" dirty="0"/>
            </a:br>
            <a:r>
              <a:rPr lang="pt-BR" sz="2000" dirty="0"/>
              <a:t>cd /var/www/container1/</a:t>
            </a:r>
            <a:br>
              <a:rPr lang="pt-BR" sz="2000" dirty="0"/>
            </a:br>
            <a:r>
              <a:rPr lang="pt-BR" sz="2000" dirty="0"/>
              <a:t>cd /etc/apache2/sites-available/</a:t>
            </a:r>
            <a:br>
              <a:rPr lang="pt-BR" sz="2000" dirty="0"/>
            </a:br>
            <a:r>
              <a:rPr lang="pt-BR" sz="2000" dirty="0"/>
              <a:t>cp 000-default.conf  container1.conf</a:t>
            </a:r>
            <a:br>
              <a:rPr lang="pt-BR" sz="2000" dirty="0"/>
            </a:br>
            <a:r>
              <a:rPr lang="pt-BR" sz="2000" dirty="0"/>
              <a:t>sed -i 's=DocumentRoot /var/www/html=DocumentRoot   /var/www/container1/=' container1.conf</a:t>
            </a:r>
            <a:br>
              <a:rPr lang="pt-BR" sz="2000" dirty="0"/>
            </a:br>
            <a:r>
              <a:rPr lang="pt-BR" sz="2000" dirty="0"/>
              <a:t>sed -i '/container1/ a \\tServerName localhost' container1.conf</a:t>
            </a:r>
            <a:br>
              <a:rPr lang="pt-BR" sz="2000" dirty="0"/>
            </a:br>
            <a:r>
              <a:rPr lang="pt-BR" sz="2000" dirty="0"/>
              <a:t>a2ensite container1.conf</a:t>
            </a:r>
            <a:br>
              <a:rPr lang="pt-BR" sz="2000" dirty="0"/>
            </a:br>
            <a:r>
              <a:rPr lang="pt-BR" sz="2000" dirty="0"/>
              <a:t>a2dissite 000-default.conf</a:t>
            </a:r>
            <a:endParaRPr lang="en-US" sz="2000" dirty="0"/>
          </a:p>
        </p:txBody>
      </p:sp>
      <p:sp>
        <p:nvSpPr>
          <p:cNvPr id="5" name="Content Placeholder 4">
            <a:extLst>
              <a:ext uri="{FF2B5EF4-FFF2-40B4-BE49-F238E27FC236}">
                <a16:creationId xmlns:a16="http://schemas.microsoft.com/office/drawing/2014/main" id="{8080A8F1-FDAE-493B-9B29-D73020EADB54}"/>
              </a:ext>
            </a:extLst>
          </p:cNvPr>
          <p:cNvSpPr>
            <a:spLocks noGrp="1"/>
          </p:cNvSpPr>
          <p:nvPr>
            <p:ph idx="1"/>
          </p:nvPr>
        </p:nvSpPr>
        <p:spPr>
          <a:xfrm>
            <a:off x="-28575" y="0"/>
            <a:ext cx="12192000" cy="6772275"/>
          </a:xfrm>
        </p:spPr>
        <p:txBody>
          <a:bodyPr>
            <a:normAutofit/>
          </a:bodyPr>
          <a:lstStyle/>
          <a:p>
            <a:pPr marL="0" indent="0">
              <a:buNone/>
            </a:pPr>
            <a:endParaRPr lang="en-US" sz="2000" dirty="0"/>
          </a:p>
          <a:p>
            <a:pPr marL="0" indent="0">
              <a:buNone/>
            </a:pPr>
            <a:r>
              <a:rPr lang="en-US" sz="2000" dirty="0"/>
              <a:t>Create Apache Web server </a:t>
            </a:r>
          </a:p>
          <a:p>
            <a:pPr lvl="1">
              <a:buFont typeface="Courier New" panose="02070309020205020404" pitchFamily="49" charset="0"/>
              <a:buChar char="o"/>
            </a:pPr>
            <a:r>
              <a:rPr lang="en-US" sz="2000" dirty="0"/>
              <a:t>   Download Apache Web server package on the Ubuntu container. </a:t>
            </a:r>
          </a:p>
          <a:p>
            <a:pPr lvl="1">
              <a:buFont typeface="Courier New" panose="02070309020205020404" pitchFamily="49" charset="0"/>
              <a:buChar char="o"/>
            </a:pPr>
            <a:r>
              <a:rPr lang="en-US" sz="2000" dirty="0"/>
              <a:t>   Configure Apache Web server.  </a:t>
            </a:r>
          </a:p>
          <a:p>
            <a:pPr lvl="1">
              <a:buFont typeface="Courier New" panose="02070309020205020404" pitchFamily="49" charset="0"/>
              <a:buChar char="o"/>
            </a:pPr>
            <a:r>
              <a:rPr lang="en-US" sz="2000" dirty="0"/>
              <a:t>   Create our own Directory</a:t>
            </a:r>
          </a:p>
          <a:p>
            <a:pPr lvl="1">
              <a:buFont typeface="Courier New" panose="02070309020205020404" pitchFamily="49" charset="0"/>
              <a:buChar char="o"/>
            </a:pPr>
            <a:r>
              <a:rPr lang="en-US" sz="2000" dirty="0"/>
              <a:t>   Create our HTML page. </a:t>
            </a:r>
          </a:p>
          <a:p>
            <a:pPr lvl="1">
              <a:buFont typeface="Courier New" panose="02070309020205020404" pitchFamily="49" charset="0"/>
              <a:buChar char="o"/>
            </a:pPr>
            <a:r>
              <a:rPr lang="en-US" sz="2000" dirty="0"/>
              <a:t>   How to stop, start, restart web server.</a:t>
            </a:r>
          </a:p>
        </p:txBody>
      </p:sp>
      <p:sp>
        <p:nvSpPr>
          <p:cNvPr id="3" name="Text Placeholder 2">
            <a:extLst>
              <a:ext uri="{FF2B5EF4-FFF2-40B4-BE49-F238E27FC236}">
                <a16:creationId xmlns:a16="http://schemas.microsoft.com/office/drawing/2014/main" id="{78360109-42A3-48D5-AD81-D49072DBCA6B}"/>
              </a:ext>
            </a:extLst>
          </p:cNvPr>
          <p:cNvSpPr>
            <a:spLocks noGrp="1"/>
          </p:cNvSpPr>
          <p:nvPr>
            <p:ph type="body" sz="half" idx="2"/>
          </p:nvPr>
        </p:nvSpPr>
        <p:spPr>
          <a:xfrm>
            <a:off x="3435188" y="1854339"/>
            <a:ext cx="6569424" cy="1748118"/>
          </a:xfrm>
          <a:solidFill>
            <a:schemeClr val="bg1">
              <a:lumMod val="65000"/>
            </a:schemeClr>
          </a:solidFill>
        </p:spPr>
        <p:txBody>
          <a:bodyPr>
            <a:normAutofit fontScale="92500" lnSpcReduction="20000"/>
          </a:bodyPr>
          <a:lstStyle/>
          <a:p>
            <a:r>
              <a:rPr lang="en-US" dirty="0"/>
              <a:t>cat &gt; index.html &lt;&lt;</a:t>
            </a:r>
            <a:r>
              <a:rPr lang="en-US" dirty="0" err="1"/>
              <a:t>EOF</a:t>
            </a:r>
            <a:endParaRPr lang="en-US" dirty="0"/>
          </a:p>
          <a:p>
            <a:r>
              <a:rPr lang="en-US" dirty="0"/>
              <a:t>&lt;html&gt;&lt;head&gt;  &lt;title&gt; Docker Container1 of Ubuntu! &lt;/title&gt;</a:t>
            </a:r>
          </a:p>
          <a:p>
            <a:r>
              <a:rPr lang="en-US" dirty="0"/>
              <a:t>&lt;/head&gt;&lt;body&gt;  &lt;p&gt; I'm running this website on Docker Container1 on Ubuntu OS</a:t>
            </a:r>
          </a:p>
          <a:p>
            <a:r>
              <a:rPr lang="en-US" dirty="0"/>
              <a:t>               &lt;/body&gt;</a:t>
            </a:r>
          </a:p>
          <a:p>
            <a:r>
              <a:rPr lang="en-US" dirty="0"/>
              <a:t>&lt;/html&gt;</a:t>
            </a:r>
          </a:p>
          <a:p>
            <a:r>
              <a:rPr lang="en-US" dirty="0" err="1"/>
              <a:t>EOF</a:t>
            </a:r>
            <a:endParaRPr lang="en-US" dirty="0"/>
          </a:p>
        </p:txBody>
      </p:sp>
      <p:sp>
        <p:nvSpPr>
          <p:cNvPr id="6" name="Text Placeholder 2">
            <a:extLst>
              <a:ext uri="{FF2B5EF4-FFF2-40B4-BE49-F238E27FC236}">
                <a16:creationId xmlns:a16="http://schemas.microsoft.com/office/drawing/2014/main" id="{C829D504-0481-45BC-991A-F257D2759AB3}"/>
              </a:ext>
            </a:extLst>
          </p:cNvPr>
          <p:cNvSpPr txBox="1">
            <a:spLocks/>
          </p:cNvSpPr>
          <p:nvPr/>
        </p:nvSpPr>
        <p:spPr>
          <a:xfrm>
            <a:off x="201123" y="2485465"/>
            <a:ext cx="2291065" cy="1360394"/>
          </a:xfrm>
          <a:prstGeom prst="rect">
            <a:avLst/>
          </a:prstGeom>
          <a:solidFill>
            <a:schemeClr val="bg1">
              <a:lumMod val="65000"/>
            </a:schemeClr>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service apache2 start</a:t>
            </a:r>
          </a:p>
          <a:p>
            <a:r>
              <a:rPr lang="en-US" dirty="0"/>
              <a:t>service apache2 reload</a:t>
            </a:r>
          </a:p>
          <a:p>
            <a:r>
              <a:rPr lang="en-US" dirty="0"/>
              <a:t>service apache2 stop</a:t>
            </a:r>
          </a:p>
          <a:p>
            <a:r>
              <a:rPr lang="en-US" dirty="0"/>
              <a:t>service apache2 restart</a:t>
            </a:r>
          </a:p>
        </p:txBody>
      </p:sp>
      <p:sp>
        <p:nvSpPr>
          <p:cNvPr id="4" name="Rectangle 3">
            <a:extLst>
              <a:ext uri="{FF2B5EF4-FFF2-40B4-BE49-F238E27FC236}">
                <a16:creationId xmlns:a16="http://schemas.microsoft.com/office/drawing/2014/main" id="{E77C1FFA-837E-4438-99CD-B0AB66193436}"/>
              </a:ext>
            </a:extLst>
          </p:cNvPr>
          <p:cNvSpPr/>
          <p:nvPr/>
        </p:nvSpPr>
        <p:spPr>
          <a:xfrm>
            <a:off x="6478098" y="1096822"/>
            <a:ext cx="502023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apt-get -y install apache2 vim curl </a:t>
            </a:r>
            <a:r>
              <a:rPr lang="en-US" sz="2400" dirty="0" err="1"/>
              <a:t>elink</a:t>
            </a:r>
            <a:endParaRPr lang="en-US" sz="2400" dirty="0"/>
          </a:p>
        </p:txBody>
      </p:sp>
    </p:spTree>
    <p:extLst>
      <p:ext uri="{BB962C8B-B14F-4D97-AF65-F5344CB8AC3E}">
        <p14:creationId xmlns:p14="http://schemas.microsoft.com/office/powerpoint/2010/main" val="140871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
                                        <p:tgtEl>
                                          <p:spTgt spid="5">
                                            <p:txEl>
                                              <p:pRg st="3" end="3"/>
                                            </p:txEl>
                                          </p:spTgt>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left)">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wipe(left)">
                                      <p:cBhvr>
                                        <p:cTn id="36" dur="500"/>
                                        <p:tgtEl>
                                          <p:spTgt spid="5">
                                            <p:txEl>
                                              <p:pRg st="5" end="5"/>
                                            </p:txEl>
                                          </p:spTgt>
                                        </p:tgtEl>
                                      </p:cBhvr>
                                    </p:animEffect>
                                  </p:childTnLst>
                                </p:cTn>
                              </p:par>
                              <p:par>
                                <p:cTn id="37" presetID="1" presetClass="exit" presetSubtype="0" fill="hold" grpId="1" nodeType="with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wipe(left)">
                                      <p:cBhvr>
                                        <p:cTn id="57" dur="500"/>
                                        <p:tgtEl>
                                          <p:spTgt spid="5">
                                            <p:txEl>
                                              <p:pRg st="6" end="6"/>
                                            </p:txEl>
                                          </p:spTgt>
                                        </p:tgtEl>
                                      </p:cBhvr>
                                    </p:animEffect>
                                  </p:childTnLst>
                                </p:cTn>
                              </p:par>
                              <p:par>
                                <p:cTn id="58" presetID="1" presetClass="exit" presetSubtype="0" fill="hold" grpId="1"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
                                            <p:txEl>
                                              <p:pRg st="2" end="2"/>
                                            </p:txEl>
                                          </p:spTgt>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3">
                                            <p:txEl>
                                              <p:pRg st="3" end="3"/>
                                            </p:txEl>
                                          </p:spTgt>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xEl>
                                              <p:pRg st="5" end="5"/>
                                            </p:txEl>
                                          </p:spTgt>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3">
                                            <p:bg/>
                                          </p:spTgt>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uiExpand="1" build="p" animBg="1"/>
      <p:bldP spid="3" grpId="1" build="p" animBg="1"/>
      <p:bldP spid="6" grpId="0" animBg="1"/>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080A8F1-FDAE-493B-9B29-D73020EADB54}"/>
              </a:ext>
            </a:extLst>
          </p:cNvPr>
          <p:cNvSpPr>
            <a:spLocks noGrp="1"/>
          </p:cNvSpPr>
          <p:nvPr>
            <p:ph idx="1"/>
          </p:nvPr>
        </p:nvSpPr>
        <p:spPr>
          <a:xfrm>
            <a:off x="-28575" y="0"/>
            <a:ext cx="12192000" cy="6772275"/>
          </a:xfrm>
        </p:spPr>
        <p:txBody>
          <a:bodyPr>
            <a:normAutofit/>
          </a:bodyPr>
          <a:lstStyle/>
          <a:p>
            <a:pPr marL="0" indent="0">
              <a:buNone/>
            </a:pPr>
            <a:endParaRPr lang="en-US" sz="2000" dirty="0"/>
          </a:p>
          <a:p>
            <a:pPr marL="0" indent="0">
              <a:buNone/>
            </a:pPr>
            <a:r>
              <a:rPr lang="en-US" sz="2000" dirty="0"/>
              <a:t>Download the package, such as apache2 vim curl elinks</a:t>
            </a:r>
          </a:p>
          <a:p>
            <a:pPr marL="0" indent="0">
              <a:buNone/>
            </a:pPr>
            <a:endParaRPr lang="en-US" sz="2000" dirty="0"/>
          </a:p>
          <a:p>
            <a:pPr marL="0" indent="0">
              <a:buNone/>
            </a:pPr>
            <a:endParaRPr lang="en-US" sz="2000" dirty="0"/>
          </a:p>
          <a:p>
            <a:pPr marL="0" indent="0">
              <a:buNone/>
            </a:pPr>
            <a:r>
              <a:rPr lang="en-US" sz="2000" dirty="0"/>
              <a:t>Create an image from the running container. </a:t>
            </a:r>
          </a:p>
          <a:p>
            <a:pPr marL="0" indent="0">
              <a:buNone/>
            </a:pPr>
            <a:endParaRPr lang="en-US" sz="2000" dirty="0"/>
          </a:p>
          <a:p>
            <a:pPr marL="0" indent="0">
              <a:buNone/>
            </a:pPr>
            <a:endParaRPr lang="en-US" sz="2000" dirty="0"/>
          </a:p>
          <a:p>
            <a:pPr marL="0" indent="0">
              <a:buNone/>
            </a:pPr>
            <a:r>
              <a:rPr lang="en-US" sz="2000" dirty="0"/>
              <a:t>Create a new container from newly created image. </a:t>
            </a:r>
          </a:p>
        </p:txBody>
      </p:sp>
      <p:sp>
        <p:nvSpPr>
          <p:cNvPr id="7" name="Rectangle 6">
            <a:extLst>
              <a:ext uri="{FF2B5EF4-FFF2-40B4-BE49-F238E27FC236}">
                <a16:creationId xmlns:a16="http://schemas.microsoft.com/office/drawing/2014/main" id="{038A8E94-F6A7-48B6-B728-F26F0562B19B}"/>
              </a:ext>
            </a:extLst>
          </p:cNvPr>
          <p:cNvSpPr/>
          <p:nvPr/>
        </p:nvSpPr>
        <p:spPr>
          <a:xfrm>
            <a:off x="5895392" y="282388"/>
            <a:ext cx="502023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apt-get -y install apache2 vim curl </a:t>
            </a:r>
            <a:r>
              <a:rPr lang="en-US" sz="2400" dirty="0" err="1"/>
              <a:t>elink</a:t>
            </a:r>
            <a:endParaRPr lang="en-US" sz="2400" dirty="0"/>
          </a:p>
        </p:txBody>
      </p:sp>
      <p:sp>
        <p:nvSpPr>
          <p:cNvPr id="8" name="Rectangle 7">
            <a:extLst>
              <a:ext uri="{FF2B5EF4-FFF2-40B4-BE49-F238E27FC236}">
                <a16:creationId xmlns:a16="http://schemas.microsoft.com/office/drawing/2014/main" id="{07B4EADD-8CDD-429F-B0FA-F9E89441AE43}"/>
              </a:ext>
            </a:extLst>
          </p:cNvPr>
          <p:cNvSpPr/>
          <p:nvPr/>
        </p:nvSpPr>
        <p:spPr>
          <a:xfrm>
            <a:off x="5001114" y="1550894"/>
            <a:ext cx="591451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docker commit container1 </a:t>
            </a:r>
            <a:r>
              <a:rPr lang="en-US" sz="2400" dirty="0" err="1"/>
              <a:t>apache1</a:t>
            </a:r>
            <a:r>
              <a:rPr lang="en-US" sz="2400" dirty="0"/>
              <a:t>-ubuntu</a:t>
            </a:r>
          </a:p>
        </p:txBody>
      </p:sp>
      <p:sp>
        <p:nvSpPr>
          <p:cNvPr id="9" name="Rectangle 8">
            <a:extLst>
              <a:ext uri="{FF2B5EF4-FFF2-40B4-BE49-F238E27FC236}">
                <a16:creationId xmlns:a16="http://schemas.microsoft.com/office/drawing/2014/main" id="{57429C5E-1BE0-48A0-860E-678B0910CC87}"/>
              </a:ext>
            </a:extLst>
          </p:cNvPr>
          <p:cNvSpPr/>
          <p:nvPr/>
        </p:nvSpPr>
        <p:spPr>
          <a:xfrm>
            <a:off x="4054241" y="3429000"/>
            <a:ext cx="667651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docker run -it  --name container1 </a:t>
            </a:r>
            <a:r>
              <a:rPr lang="en-US" sz="2400" dirty="0" err="1"/>
              <a:t>apache1</a:t>
            </a:r>
            <a:r>
              <a:rPr lang="en-US" sz="2400" dirty="0"/>
              <a:t>-ubuntu</a:t>
            </a:r>
          </a:p>
        </p:txBody>
      </p:sp>
    </p:spTree>
    <p:extLst>
      <p:ext uri="{BB962C8B-B14F-4D97-AF65-F5344CB8AC3E}">
        <p14:creationId xmlns:p14="http://schemas.microsoft.com/office/powerpoint/2010/main" val="7653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
                                        <p:tgtEl>
                                          <p:spTgt spid="5">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01719"/>
          </a:xfrm>
        </p:spPr>
        <p:txBody>
          <a:bodyPr/>
          <a:lstStyle/>
          <a:p>
            <a:r>
              <a:rPr lang="en-US" dirty="0"/>
              <a:t>				Docker File</a:t>
            </a:r>
          </a:p>
        </p:txBody>
      </p:sp>
      <p:sp>
        <p:nvSpPr>
          <p:cNvPr id="3" name="Rectangle 2"/>
          <p:cNvSpPr/>
          <p:nvPr/>
        </p:nvSpPr>
        <p:spPr>
          <a:xfrm>
            <a:off x="-1" y="1166844"/>
            <a:ext cx="12191999" cy="5786199"/>
          </a:xfrm>
          <a:prstGeom prst="rect">
            <a:avLst/>
          </a:prstGeom>
        </p:spPr>
        <p:txBody>
          <a:bodyPr wrap="square">
            <a:spAutoFit/>
          </a:bodyPr>
          <a:lstStyle/>
          <a:p>
            <a:pPr marL="285750" indent="-285750">
              <a:buFont typeface="Arial" panose="020B0604020202020204" pitchFamily="34" charset="0"/>
              <a:buChar char="•"/>
            </a:pPr>
            <a:r>
              <a:rPr lang="en-US" sz="3200" dirty="0"/>
              <a:t>What is Dockerfile ?</a:t>
            </a:r>
          </a:p>
          <a:p>
            <a:pPr lvl="1"/>
            <a:r>
              <a:rPr lang="en-US" sz="3200" dirty="0"/>
              <a:t>Dockerfile is a script and having instructions in the form of commands.</a:t>
            </a:r>
          </a:p>
          <a:p>
            <a:endParaRPr lang="en-US" sz="3200" dirty="0"/>
          </a:p>
          <a:p>
            <a:pPr marL="285750" indent="-285750">
              <a:buFont typeface="Arial" panose="020B0604020202020204" pitchFamily="34" charset="0"/>
              <a:buChar char="•"/>
            </a:pPr>
            <a:r>
              <a:rPr lang="en-US" sz="3200" dirty="0"/>
              <a:t>Benefits / Uses </a:t>
            </a:r>
          </a:p>
          <a:p>
            <a:pPr lvl="1"/>
            <a:r>
              <a:rPr lang="en-US" sz="3200" dirty="0"/>
              <a:t>It is used to organize and helpful for deployment from start to finish.</a:t>
            </a:r>
          </a:p>
          <a:p>
            <a:pPr lvl="1"/>
            <a:endParaRPr lang="en-US" sz="3200" dirty="0"/>
          </a:p>
          <a:p>
            <a:pPr lvl="1"/>
            <a:endParaRPr lang="en-US" sz="3200" dirty="0"/>
          </a:p>
          <a:p>
            <a:pPr lvl="1"/>
            <a:endParaRPr lang="en-US" sz="3200" dirty="0"/>
          </a:p>
          <a:p>
            <a:pPr lvl="1"/>
            <a:endParaRPr lang="en-US" sz="3200" dirty="0"/>
          </a:p>
          <a:p>
            <a:pPr lvl="1"/>
            <a:r>
              <a:rPr lang="en-US" sz="3200" dirty="0"/>
              <a:t> </a:t>
            </a:r>
          </a:p>
          <a:p>
            <a:endParaRPr lang="en-US" dirty="0"/>
          </a:p>
        </p:txBody>
      </p:sp>
    </p:spTree>
    <p:extLst>
      <p:ext uri="{BB962C8B-B14F-4D97-AF65-F5344CB8AC3E}">
        <p14:creationId xmlns:p14="http://schemas.microsoft.com/office/powerpoint/2010/main" val="146619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186309"/>
          </a:xfrm>
          <a:prstGeom prst="rect">
            <a:avLst/>
          </a:prstGeom>
        </p:spPr>
        <p:txBody>
          <a:bodyPr wrap="square">
            <a:spAutoFit/>
          </a:bodyPr>
          <a:lstStyle/>
          <a:p>
            <a:pPr marL="285750" indent="-285750">
              <a:buFont typeface="Arial" panose="020B0604020202020204" pitchFamily="34" charset="0"/>
              <a:buChar char="•"/>
            </a:pPr>
            <a:r>
              <a:rPr lang="en-US" dirty="0"/>
              <a:t>Syntax of Dockerfile</a:t>
            </a:r>
          </a:p>
          <a:p>
            <a:pPr lvl="1"/>
            <a:r>
              <a:rPr lang="en-US" dirty="0"/>
              <a:t>Dockerfile may be begin with </a:t>
            </a:r>
            <a:r>
              <a:rPr lang="en-US" b="1" dirty="0">
                <a:solidFill>
                  <a:srgbClr val="FF0000"/>
                </a:solidFill>
              </a:rPr>
              <a:t>#</a:t>
            </a:r>
            <a:r>
              <a:rPr lang="en-US" dirty="0">
                <a:solidFill>
                  <a:srgbClr val="FF0000"/>
                </a:solidFill>
              </a:rPr>
              <a:t> </a:t>
            </a:r>
            <a:r>
              <a:rPr lang="en-US" dirty="0"/>
              <a:t>use to add comments only</a:t>
            </a:r>
          </a:p>
          <a:p>
            <a:endParaRPr lang="en-US" dirty="0"/>
          </a:p>
          <a:p>
            <a:endParaRPr lang="en-US" dirty="0"/>
          </a:p>
          <a:p>
            <a:endParaRPr lang="en-US" dirty="0"/>
          </a:p>
          <a:p>
            <a:r>
              <a:rPr lang="en-US" dirty="0"/>
              <a:t>2. Command = FROM , It defines the base image to use to start the build process.</a:t>
            </a:r>
          </a:p>
          <a:p>
            <a:endParaRPr lang="en-US" dirty="0"/>
          </a:p>
          <a:p>
            <a:endParaRPr lang="en-US" dirty="0"/>
          </a:p>
          <a:p>
            <a:endParaRPr lang="en-US" dirty="0"/>
          </a:p>
          <a:p>
            <a:endParaRPr lang="en-US" dirty="0"/>
          </a:p>
          <a:p>
            <a:r>
              <a:rPr lang="en-US" dirty="0"/>
              <a:t>3. Command = MAINTAINER , this non-executing command declares the author, hence setting the author field of the images. </a:t>
            </a:r>
          </a:p>
          <a:p>
            <a:endParaRPr lang="en-US" dirty="0"/>
          </a:p>
          <a:p>
            <a:endParaRPr lang="en-US" dirty="0">
              <a:solidFill>
                <a:schemeClr val="accent6"/>
              </a:solidFill>
            </a:endParaRPr>
          </a:p>
          <a:p>
            <a:endParaRPr lang="en-US" dirty="0">
              <a:solidFill>
                <a:schemeClr val="accent6"/>
              </a:solidFill>
            </a:endParaRPr>
          </a:p>
          <a:p>
            <a:endParaRPr lang="en-US" dirty="0">
              <a:solidFill>
                <a:schemeClr val="accent6"/>
              </a:solidFill>
            </a:endParaRPr>
          </a:p>
          <a:p>
            <a:r>
              <a:rPr lang="en-US" dirty="0"/>
              <a:t>4. Command = RUN, it is used to execute the command within the Docker image.</a:t>
            </a:r>
          </a:p>
          <a:p>
            <a:r>
              <a:rPr lang="en-US" dirty="0"/>
              <a:t>It executed RUN during the build phase. </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4195691"/>
              </p:ext>
            </p:extLst>
          </p:nvPr>
        </p:nvGraphicFramePr>
        <p:xfrm>
          <a:off x="1336308" y="666894"/>
          <a:ext cx="6294967" cy="45720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294967">
                  <a:extLst>
                    <a:ext uri="{9D8B030D-6E8A-4147-A177-3AD203B41FA5}">
                      <a16:colId xmlns:a16="http://schemas.microsoft.com/office/drawing/2014/main" val="2000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 </a:t>
                      </a:r>
                      <a:r>
                        <a:rPr lang="en-US" dirty="0">
                          <a:solidFill>
                            <a:schemeClr val="accent6"/>
                          </a:solidFill>
                        </a:rPr>
                        <a:t>Usage: FROM [</a:t>
                      </a:r>
                      <a:r>
                        <a:rPr lang="en-US" dirty="0" err="1">
                          <a:solidFill>
                            <a:schemeClr val="accent6"/>
                          </a:solidFill>
                        </a:rPr>
                        <a:t>image_name</a:t>
                      </a:r>
                      <a:r>
                        <a:rPr lang="en-US" dirty="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0049992"/>
              </p:ext>
            </p:extLst>
          </p:nvPr>
        </p:nvGraphicFramePr>
        <p:xfrm>
          <a:off x="1359591" y="1820627"/>
          <a:ext cx="6248399" cy="725944"/>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248399">
                  <a:extLst>
                    <a:ext uri="{9D8B030D-6E8A-4147-A177-3AD203B41FA5}">
                      <a16:colId xmlns:a16="http://schemas.microsoft.com/office/drawing/2014/main" val="20000"/>
                    </a:ext>
                  </a:extLst>
                </a:gridCol>
              </a:tblGrid>
              <a:tr h="725944">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dirty="0">
                          <a:solidFill>
                            <a:schemeClr val="accent6"/>
                          </a:solidFill>
                        </a:rPr>
                        <a:t>FROM </a:t>
                      </a:r>
                      <a:r>
                        <a:rPr lang="en-US" dirty="0" err="1">
                          <a:solidFill>
                            <a:schemeClr val="accent6"/>
                          </a:solidFill>
                        </a:rPr>
                        <a:t>ubuntu</a:t>
                      </a:r>
                      <a:endParaRPr 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4982971"/>
              </p:ext>
            </p:extLst>
          </p:nvPr>
        </p:nvGraphicFramePr>
        <p:xfrm>
          <a:off x="1313023" y="3243104"/>
          <a:ext cx="6294967" cy="85344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294967">
                  <a:extLst>
                    <a:ext uri="{9D8B030D-6E8A-4147-A177-3AD203B41FA5}">
                      <a16:colId xmlns:a16="http://schemas.microsoft.com/office/drawing/2014/main" val="20000"/>
                    </a:ext>
                  </a:extLst>
                </a:gridCol>
              </a:tblGrid>
              <a:tr h="457200">
                <a:tc>
                  <a:txBody>
                    <a:bodyPr/>
                    <a:lstStyle/>
                    <a:p>
                      <a:pPr marL="0" algn="l" defTabSz="914400" rtl="0" eaLnBrk="1" latinLnBrk="0" hangingPunct="1"/>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pPr marL="0" algn="l" defTabSz="914400" rtl="0" eaLnBrk="1" latinLnBrk="0" hangingPunct="1"/>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6"/>
                          </a:solidFill>
                        </a:rPr>
                        <a:t>MAINTAINER Anish Rana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7875496"/>
              </p:ext>
            </p:extLst>
          </p:nvPr>
        </p:nvGraphicFramePr>
        <p:xfrm>
          <a:off x="1336308" y="5037373"/>
          <a:ext cx="6324600" cy="137160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324600">
                  <a:extLst>
                    <a:ext uri="{9D8B030D-6E8A-4147-A177-3AD203B41FA5}">
                      <a16:colId xmlns:a16="http://schemas.microsoft.com/office/drawing/2014/main" val="20000"/>
                    </a:ext>
                  </a:extLst>
                </a:gridCol>
              </a:tblGrid>
              <a:tr h="12192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6"/>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6"/>
                          </a:solidFill>
                          <a:latin typeface="+mn-lt"/>
                          <a:ea typeface="+mn-ea"/>
                          <a:cs typeface="+mn-cs"/>
                        </a:rPr>
                        <a:t>RUN apt-get -y install apache2 vim curl elinks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83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 calcmode="lin" valueType="num">
                                      <p:cBhvr additive="base">
                                        <p:cTn id="4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6463308"/>
          </a:xfrm>
          <a:prstGeom prst="rect">
            <a:avLst/>
          </a:prstGeom>
        </p:spPr>
        <p:txBody>
          <a:bodyPr wrap="square">
            <a:spAutoFit/>
          </a:bodyPr>
          <a:lstStyle/>
          <a:p>
            <a:r>
              <a:rPr lang="en-US" dirty="0"/>
              <a:t>5. Command = COPY , this command is used to copy the file or directory from Host machine from where we are creating a image.</a:t>
            </a:r>
          </a:p>
          <a:p>
            <a:endParaRPr lang="en-US" dirty="0"/>
          </a:p>
          <a:p>
            <a:endParaRPr lang="en-US" dirty="0"/>
          </a:p>
          <a:p>
            <a:endParaRPr lang="en-US" b="1" dirty="0"/>
          </a:p>
          <a:p>
            <a:endParaRPr lang="en-US" b="1" dirty="0"/>
          </a:p>
          <a:p>
            <a:endParaRPr lang="en-US" dirty="0"/>
          </a:p>
          <a:p>
            <a:endParaRPr lang="en-US" dirty="0"/>
          </a:p>
          <a:p>
            <a:endParaRPr lang="en-US" dirty="0"/>
          </a:p>
          <a:p>
            <a:r>
              <a:rPr lang="en-US" dirty="0"/>
              <a:t>Copy multiple files</a:t>
            </a:r>
          </a:p>
          <a:p>
            <a:endParaRPr lang="en-US" dirty="0"/>
          </a:p>
          <a:p>
            <a:endParaRPr lang="en-US" dirty="0"/>
          </a:p>
          <a:p>
            <a:endParaRPr lang="en-US" dirty="0"/>
          </a:p>
          <a:p>
            <a:endParaRPr lang="en-US" dirty="0"/>
          </a:p>
          <a:p>
            <a:endParaRPr lang="en-US" dirty="0"/>
          </a:p>
          <a:p>
            <a:endParaRPr lang="en-US" dirty="0"/>
          </a:p>
          <a:p>
            <a:endParaRPr lang="en-US" dirty="0"/>
          </a:p>
          <a:p>
            <a:r>
              <a:rPr lang="en-US" dirty="0"/>
              <a:t>Copy directory</a:t>
            </a:r>
          </a:p>
          <a:p>
            <a:endParaRPr lang="en-US" dirty="0"/>
          </a:p>
          <a:p>
            <a:endParaRPr lang="en-US" dirty="0"/>
          </a:p>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37788386"/>
              </p:ext>
            </p:extLst>
          </p:nvPr>
        </p:nvGraphicFramePr>
        <p:xfrm>
          <a:off x="1905000" y="565055"/>
          <a:ext cx="6209991" cy="158496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209991">
                  <a:extLst>
                    <a:ext uri="{9D8B030D-6E8A-4147-A177-3AD203B41FA5}">
                      <a16:colId xmlns:a16="http://schemas.microsoft.com/office/drawing/2014/main" val="20000"/>
                    </a:ext>
                  </a:extLst>
                </a:gridCol>
              </a:tblGrid>
              <a:tr h="12192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pPr marL="0" algn="l" defTabSz="914400" rtl="0" eaLnBrk="1" latinLnBrk="0" hangingPunct="1"/>
                      <a:r>
                        <a:rPr lang="en-US" sz="1800" b="1" kern="1200" dirty="0">
                          <a:solidFill>
                            <a:schemeClr val="accent6"/>
                          </a:solidFill>
                          <a:latin typeface="+mn-lt"/>
                          <a:ea typeface="+mn-ea"/>
                          <a:cs typeface="+mn-cs"/>
                        </a:rPr>
                        <a:t>COPY   </a:t>
                      </a:r>
                      <a:r>
                        <a:rPr lang="en-US" sz="1800" b="1" kern="1200" dirty="0" err="1">
                          <a:solidFill>
                            <a:schemeClr val="accent6"/>
                          </a:solidFill>
                          <a:latin typeface="+mn-lt"/>
                          <a:ea typeface="+mn-ea"/>
                          <a:cs typeface="+mn-cs"/>
                        </a:rPr>
                        <a:t>file1.txt</a:t>
                      </a:r>
                      <a:r>
                        <a:rPr lang="en-US" sz="1800" b="1" kern="1200" dirty="0">
                          <a:solidFill>
                            <a:schemeClr val="accent6"/>
                          </a:solidFill>
                          <a:latin typeface="+mn-lt"/>
                          <a:ea typeface="+mn-ea"/>
                          <a:cs typeface="+mn-cs"/>
                        </a:rPr>
                        <a:t>   /var/www/container1/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27351333"/>
              </p:ext>
            </p:extLst>
          </p:nvPr>
        </p:nvGraphicFramePr>
        <p:xfrm>
          <a:off x="1905000" y="2748815"/>
          <a:ext cx="6324600" cy="158496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324600">
                  <a:extLst>
                    <a:ext uri="{9D8B030D-6E8A-4147-A177-3AD203B41FA5}">
                      <a16:colId xmlns:a16="http://schemas.microsoft.com/office/drawing/2014/main" val="20000"/>
                    </a:ext>
                  </a:extLst>
                </a:gridCol>
              </a:tblGrid>
              <a:tr h="12192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6"/>
                          </a:solidFill>
                          <a:latin typeface="+mn-lt"/>
                          <a:ea typeface="+mn-ea"/>
                          <a:cs typeface="+mn-cs"/>
                        </a:rPr>
                        <a:t>COPY   </a:t>
                      </a:r>
                      <a:r>
                        <a:rPr lang="en-US" sz="1800" b="1" kern="1200" dirty="0" err="1">
                          <a:solidFill>
                            <a:schemeClr val="accent6"/>
                          </a:solidFill>
                          <a:latin typeface="+mn-lt"/>
                          <a:ea typeface="+mn-ea"/>
                          <a:cs typeface="+mn-cs"/>
                        </a:rPr>
                        <a:t>file1.txt</a:t>
                      </a:r>
                      <a:r>
                        <a:rPr lang="en-US" sz="1800" b="1" kern="1200" dirty="0">
                          <a:solidFill>
                            <a:schemeClr val="accent6"/>
                          </a:solidFill>
                          <a:latin typeface="+mn-lt"/>
                          <a:ea typeface="+mn-ea"/>
                          <a:cs typeface="+mn-cs"/>
                        </a:rPr>
                        <a:t>   </a:t>
                      </a:r>
                      <a:r>
                        <a:rPr lang="en-US" sz="1800" b="1" kern="1200" dirty="0" err="1">
                          <a:solidFill>
                            <a:schemeClr val="accent6"/>
                          </a:solidFill>
                          <a:latin typeface="+mn-lt"/>
                          <a:ea typeface="+mn-ea"/>
                          <a:cs typeface="+mn-cs"/>
                        </a:rPr>
                        <a:t>file2.txt</a:t>
                      </a:r>
                      <a:r>
                        <a:rPr lang="en-US" sz="1800" b="1" kern="1200" baseline="0" dirty="0">
                          <a:solidFill>
                            <a:schemeClr val="accent6"/>
                          </a:solidFill>
                          <a:latin typeface="+mn-lt"/>
                          <a:ea typeface="+mn-ea"/>
                          <a:cs typeface="+mn-cs"/>
                        </a:rPr>
                        <a:t> </a:t>
                      </a:r>
                      <a:r>
                        <a:rPr lang="en-US" sz="1800" b="1" kern="1200" dirty="0">
                          <a:solidFill>
                            <a:schemeClr val="accent6"/>
                          </a:solidFill>
                          <a:latin typeface="+mn-lt"/>
                          <a:ea typeface="+mn-ea"/>
                          <a:cs typeface="+mn-cs"/>
                        </a:rPr>
                        <a:t>   /var/www/container1</a:t>
                      </a:r>
                      <a:r>
                        <a:rPr lang="en-US" sz="1800" b="1" kern="1200" dirty="0">
                          <a:solidFill>
                            <a:schemeClr val="accent2"/>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5849687"/>
              </p:ext>
            </p:extLst>
          </p:nvPr>
        </p:nvGraphicFramePr>
        <p:xfrm>
          <a:off x="1905000" y="4860585"/>
          <a:ext cx="6324600" cy="158496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324600">
                  <a:extLst>
                    <a:ext uri="{9D8B030D-6E8A-4147-A177-3AD203B41FA5}">
                      <a16:colId xmlns:a16="http://schemas.microsoft.com/office/drawing/2014/main" val="20000"/>
                    </a:ext>
                  </a:extLst>
                </a:gridCol>
              </a:tblGrid>
              <a:tr h="12192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r>
                        <a:rPr lang="en-US" sz="1800" b="1" kern="1200" dirty="0">
                          <a:solidFill>
                            <a:schemeClr val="accent6"/>
                          </a:solidFill>
                          <a:latin typeface="+mn-lt"/>
                          <a:ea typeface="+mn-ea"/>
                          <a:cs typeface="+mn-cs"/>
                        </a:rPr>
                        <a:t>COPY   /data   /var/www/container1/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88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anim calcmode="lin" valueType="num">
                                      <p:cBhvr additive="base">
                                        <p:cTn id="31"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2192001" cy="6892708"/>
          </a:xfrm>
          <a:prstGeom prst="rect">
            <a:avLst/>
          </a:prstGeom>
        </p:spPr>
        <p:txBody>
          <a:bodyPr wrap="square">
            <a:spAutoFit/>
          </a:bodyPr>
          <a:lstStyle/>
          <a:p>
            <a:r>
              <a:rPr lang="en-US" dirty="0"/>
              <a:t>5. Command = ADD, this command is slightly more aggressive than COPY command.</a:t>
            </a:r>
          </a:p>
          <a:p>
            <a:r>
              <a:rPr lang="en-US" dirty="0"/>
              <a:t>ADD instruction can copy and extract the TAR file from the Docker host to the Docker image.</a:t>
            </a:r>
          </a:p>
          <a:p>
            <a:endParaRPr lang="en-US" dirty="0"/>
          </a:p>
          <a:p>
            <a:endParaRPr lang="en-US" dirty="0"/>
          </a:p>
          <a:p>
            <a:endParaRPr lang="en-US" dirty="0"/>
          </a:p>
          <a:p>
            <a:endParaRPr lang="en-US" dirty="0"/>
          </a:p>
          <a:p>
            <a:endParaRPr lang="en-US" b="1" dirty="0"/>
          </a:p>
          <a:p>
            <a:endParaRPr lang="en-US" b="1" dirty="0"/>
          </a:p>
          <a:p>
            <a:endParaRPr lang="en-US" dirty="0"/>
          </a:p>
          <a:p>
            <a:endParaRPr lang="en-US" dirty="0"/>
          </a:p>
          <a:p>
            <a:endParaRPr lang="en-US" dirty="0"/>
          </a:p>
          <a:p>
            <a:endParaRPr lang="en-US" dirty="0"/>
          </a:p>
          <a:p>
            <a:r>
              <a:rPr lang="en-US" dirty="0"/>
              <a:t>ADD command can also download the file from HTTP and then copy into the Docker image.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p:cNvGraphicFramePr>
            <a:graphicFrameLocks noGrp="1"/>
          </p:cNvGraphicFramePr>
          <p:nvPr/>
        </p:nvGraphicFramePr>
        <p:xfrm>
          <a:off x="1905000" y="1143000"/>
          <a:ext cx="6934200" cy="201168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1828800">
                <a:tc>
                  <a:txBody>
                    <a:bodyPr/>
                    <a:lstStyle/>
                    <a:p>
                      <a:r>
                        <a:rPr lang="en-US" sz="1800" b="0" kern="1200" dirty="0">
                          <a:solidFill>
                            <a:schemeClr val="tx1"/>
                          </a:solidFill>
                          <a:latin typeface="+mn-lt"/>
                          <a:ea typeface="+mn-ea"/>
                          <a:cs typeface="+mn-cs"/>
                        </a:rPr>
                        <a:t># Usage: FROM [</a:t>
                      </a:r>
                      <a:r>
                        <a:rPr lang="en-US" sz="1800" b="0" kern="1200" dirty="0" err="1">
                          <a:solidFill>
                            <a:schemeClr val="tx1"/>
                          </a:solidFill>
                          <a:latin typeface="+mn-lt"/>
                          <a:ea typeface="+mn-ea"/>
                          <a:cs typeface="+mn-cs"/>
                        </a:rPr>
                        <a:t>image_name</a:t>
                      </a:r>
                      <a:r>
                        <a:rPr lang="en-US" sz="1800" b="0" kern="1200" dirty="0">
                          <a:solidFill>
                            <a:schemeClr val="tx1"/>
                          </a:solidFill>
                          <a:latin typeface="+mn-lt"/>
                          <a:ea typeface="+mn-ea"/>
                          <a:cs typeface="+mn-cs"/>
                        </a:rPr>
                        <a:t>]</a:t>
                      </a:r>
                    </a:p>
                    <a:p>
                      <a:r>
                        <a:rPr lang="en-US" sz="1800" b="0" kern="1200" dirty="0">
                          <a:solidFill>
                            <a:schemeClr val="tx1"/>
                          </a:solidFill>
                          <a:latin typeface="+mn-lt"/>
                          <a:ea typeface="+mn-ea"/>
                          <a:cs typeface="+mn-cs"/>
                        </a:rPr>
                        <a:t>FROM </a:t>
                      </a:r>
                      <a:r>
                        <a:rPr lang="en-US" sz="1800" b="0" kern="1200" dirty="0" err="1">
                          <a:solidFill>
                            <a:schemeClr val="tx1"/>
                          </a:solidFill>
                          <a:latin typeface="+mn-lt"/>
                          <a:ea typeface="+mn-ea"/>
                          <a:cs typeface="+mn-cs"/>
                        </a:rPr>
                        <a:t>ubuntu</a:t>
                      </a:r>
                      <a:endParaRPr lang="en-US" sz="18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RUN apt-get -y install apache2 vim curl elinks</a:t>
                      </a:r>
                    </a:p>
                    <a:p>
                      <a:r>
                        <a:rPr lang="en-US" sz="1800" b="0" kern="1200" dirty="0">
                          <a:solidFill>
                            <a:schemeClr val="tx1"/>
                          </a:solidFill>
                          <a:latin typeface="+mn-lt"/>
                          <a:ea typeface="+mn-ea"/>
                          <a:cs typeface="+mn-cs"/>
                        </a:rPr>
                        <a:t>COPY   </a:t>
                      </a:r>
                      <a:r>
                        <a:rPr lang="en-US" sz="1800" b="0" kern="1200" dirty="0" err="1">
                          <a:solidFill>
                            <a:schemeClr val="tx1"/>
                          </a:solidFill>
                          <a:latin typeface="+mn-lt"/>
                          <a:ea typeface="+mn-ea"/>
                          <a:cs typeface="+mn-cs"/>
                        </a:rPr>
                        <a:t>file1.txt</a:t>
                      </a:r>
                      <a:r>
                        <a:rPr lang="en-US" sz="1800" b="0" kern="1200" dirty="0">
                          <a:solidFill>
                            <a:schemeClr val="tx1"/>
                          </a:solidFill>
                          <a:latin typeface="+mn-lt"/>
                          <a:ea typeface="+mn-ea"/>
                          <a:cs typeface="+mn-cs"/>
                        </a:rPr>
                        <a:t>   /var/www/container1/</a:t>
                      </a:r>
                    </a:p>
                    <a:p>
                      <a:r>
                        <a:rPr lang="en-US" sz="1800" b="1" kern="1200" dirty="0">
                          <a:solidFill>
                            <a:schemeClr val="accent6"/>
                          </a:solidFill>
                          <a:latin typeface="+mn-lt"/>
                          <a:ea typeface="+mn-ea"/>
                          <a:cs typeface="+mn-cs"/>
                        </a:rPr>
                        <a:t>ADD    </a:t>
                      </a:r>
                      <a:r>
                        <a:rPr lang="en-US" sz="1800" b="1" kern="1200" dirty="0" err="1">
                          <a:solidFill>
                            <a:schemeClr val="accent6"/>
                          </a:solidFill>
                          <a:latin typeface="+mn-lt"/>
                          <a:ea typeface="+mn-ea"/>
                          <a:cs typeface="+mn-cs"/>
                        </a:rPr>
                        <a:t>myfile.tar</a:t>
                      </a:r>
                      <a:r>
                        <a:rPr lang="en-US" sz="1800" b="1" kern="1200" dirty="0">
                          <a:solidFill>
                            <a:schemeClr val="accent6"/>
                          </a:solidFill>
                          <a:latin typeface="+mn-lt"/>
                          <a:ea typeface="+mn-ea"/>
                          <a:cs typeface="+mn-cs"/>
                        </a:rPr>
                        <a:t>   /var/www/container1/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905000" y="3886200"/>
          <a:ext cx="7086600" cy="205740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7086600">
                  <a:extLst>
                    <a:ext uri="{9D8B030D-6E8A-4147-A177-3AD203B41FA5}">
                      <a16:colId xmlns:a16="http://schemas.microsoft.com/office/drawing/2014/main" val="20000"/>
                    </a:ext>
                  </a:extLst>
                </a:gridCol>
              </a:tblGrid>
              <a:tr h="2057400">
                <a:tc>
                  <a:txBody>
                    <a:bodyPr/>
                    <a:lstStyle/>
                    <a:p>
                      <a:r>
                        <a:rPr lang="en-US" sz="1800" b="0" kern="1200" dirty="0">
                          <a:solidFill>
                            <a:schemeClr val="tx1"/>
                          </a:solidFill>
                          <a:latin typeface="+mn-lt"/>
                          <a:ea typeface="+mn-ea"/>
                          <a:cs typeface="+mn-cs"/>
                        </a:rPr>
                        <a:t># Usage: FROM [</a:t>
                      </a:r>
                      <a:r>
                        <a:rPr lang="en-US" sz="1800" b="0" kern="1200" dirty="0" err="1">
                          <a:solidFill>
                            <a:schemeClr val="tx1"/>
                          </a:solidFill>
                          <a:latin typeface="+mn-lt"/>
                          <a:ea typeface="+mn-ea"/>
                          <a:cs typeface="+mn-cs"/>
                        </a:rPr>
                        <a:t>image_name</a:t>
                      </a:r>
                      <a:r>
                        <a:rPr lang="en-US" sz="1800" b="0" kern="1200" dirty="0">
                          <a:solidFill>
                            <a:schemeClr val="tx1"/>
                          </a:solidFill>
                          <a:latin typeface="+mn-lt"/>
                          <a:ea typeface="+mn-ea"/>
                          <a:cs typeface="+mn-cs"/>
                        </a:rPr>
                        <a:t>]</a:t>
                      </a:r>
                    </a:p>
                    <a:p>
                      <a:r>
                        <a:rPr lang="en-US" sz="1800" b="0" kern="1200" dirty="0">
                          <a:solidFill>
                            <a:schemeClr val="tx1"/>
                          </a:solidFill>
                          <a:latin typeface="+mn-lt"/>
                          <a:ea typeface="+mn-ea"/>
                          <a:cs typeface="+mn-cs"/>
                        </a:rPr>
                        <a:t>FROM </a:t>
                      </a:r>
                      <a:r>
                        <a:rPr lang="en-US" sz="1800" b="0" kern="1200" dirty="0" err="1">
                          <a:solidFill>
                            <a:schemeClr val="tx1"/>
                          </a:solidFill>
                          <a:latin typeface="+mn-lt"/>
                          <a:ea typeface="+mn-ea"/>
                          <a:cs typeface="+mn-cs"/>
                        </a:rPr>
                        <a:t>ubuntu</a:t>
                      </a:r>
                      <a:endParaRPr lang="en-US" sz="18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RUN apt-get -y install apache2 vim curl elinks</a:t>
                      </a:r>
                    </a:p>
                    <a:p>
                      <a:r>
                        <a:rPr lang="en-US" sz="1800" b="0" kern="1200" dirty="0">
                          <a:solidFill>
                            <a:schemeClr val="tx1"/>
                          </a:solidFill>
                          <a:latin typeface="+mn-lt"/>
                          <a:ea typeface="+mn-ea"/>
                          <a:cs typeface="+mn-cs"/>
                        </a:rPr>
                        <a:t>COPY   </a:t>
                      </a:r>
                      <a:r>
                        <a:rPr lang="en-US" sz="1800" b="0" kern="1200" dirty="0" err="1">
                          <a:solidFill>
                            <a:schemeClr val="tx1"/>
                          </a:solidFill>
                          <a:latin typeface="+mn-lt"/>
                          <a:ea typeface="+mn-ea"/>
                          <a:cs typeface="+mn-cs"/>
                        </a:rPr>
                        <a:t>file1.txt</a:t>
                      </a:r>
                      <a:r>
                        <a:rPr lang="en-US" sz="18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6"/>
                          </a:solidFill>
                          <a:latin typeface="+mn-lt"/>
                          <a:ea typeface="+mn-ea"/>
                          <a:cs typeface="+mn-cs"/>
                        </a:rPr>
                        <a:t>ADD    </a:t>
                      </a:r>
                      <a:r>
                        <a:rPr lang="en-US" sz="1800" b="1" kern="1200" dirty="0">
                          <a:solidFill>
                            <a:schemeClr val="accent6"/>
                          </a:solidFill>
                          <a:latin typeface="+mn-lt"/>
                          <a:ea typeface="+mn-ea"/>
                          <a:cs typeface="+mn-cs"/>
                          <a:hlinkClick r:id="rId2"/>
                        </a:rPr>
                        <a:t>https://wallpaper-</a:t>
                      </a:r>
                      <a:r>
                        <a:rPr lang="en-US" sz="1800" b="1" kern="1200" dirty="0" err="1">
                          <a:solidFill>
                            <a:schemeClr val="accent6"/>
                          </a:solidFill>
                          <a:latin typeface="+mn-lt"/>
                          <a:ea typeface="+mn-ea"/>
                          <a:cs typeface="+mn-cs"/>
                          <a:hlinkClick r:id="rId2"/>
                        </a:rPr>
                        <a:t>house.com</a:t>
                      </a:r>
                      <a:r>
                        <a:rPr lang="en-US" sz="1800" b="1" kern="1200" dirty="0">
                          <a:solidFill>
                            <a:schemeClr val="accent6"/>
                          </a:solidFill>
                          <a:latin typeface="+mn-lt"/>
                          <a:ea typeface="+mn-ea"/>
                          <a:cs typeface="+mn-cs"/>
                          <a:hlinkClick r:id="rId2"/>
                        </a:rPr>
                        <a:t>/wallpaper-id-</a:t>
                      </a:r>
                      <a:r>
                        <a:rPr lang="en-US" sz="1800" b="1" kern="1200" dirty="0" err="1">
                          <a:solidFill>
                            <a:schemeClr val="accent6"/>
                          </a:solidFill>
                          <a:latin typeface="+mn-lt"/>
                          <a:ea typeface="+mn-ea"/>
                          <a:cs typeface="+mn-cs"/>
                          <a:hlinkClick r:id="rId2"/>
                        </a:rPr>
                        <a:t>387707.php</a:t>
                      </a:r>
                      <a:r>
                        <a:rPr lang="en-US" sz="1800" b="1" kern="1200" dirty="0">
                          <a:solidFill>
                            <a:schemeClr val="accent6"/>
                          </a:solidFill>
                          <a:latin typeface="+mn-lt"/>
                          <a:ea typeface="+mn-ea"/>
                          <a:cs typeface="+mn-cs"/>
                        </a:rPr>
                        <a:t>    /data</a:t>
                      </a:r>
                      <a:r>
                        <a:rPr lang="en-US" sz="1800" b="1" kern="1200" baseline="0" dirty="0">
                          <a:solidFill>
                            <a:schemeClr val="accent6"/>
                          </a:solidFill>
                          <a:latin typeface="+mn-lt"/>
                          <a:ea typeface="+mn-ea"/>
                          <a:cs typeface="+mn-cs"/>
                        </a:rPr>
                        <a:t> </a:t>
                      </a:r>
                      <a:endParaRPr lang="en-US" sz="1800" b="1" kern="1200" dirty="0">
                        <a:solidFill>
                          <a:schemeClr val="accent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773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anim calcmode="lin" valueType="num">
                                      <p:cBhvr additive="base">
                                        <p:cTn id="2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186309"/>
          </a:xfrm>
          <a:prstGeom prst="rect">
            <a:avLst/>
          </a:prstGeom>
        </p:spPr>
        <p:txBody>
          <a:bodyPr wrap="square">
            <a:spAutoFit/>
          </a:bodyPr>
          <a:lstStyle/>
          <a:p>
            <a:r>
              <a:rPr lang="en-US" dirty="0"/>
              <a:t>6. Command = </a:t>
            </a:r>
            <a:r>
              <a:rPr lang="en-US" b="1" dirty="0" err="1"/>
              <a:t>ENV</a:t>
            </a:r>
            <a:r>
              <a:rPr lang="en-US" b="1" dirty="0"/>
              <a:t>, </a:t>
            </a:r>
            <a:r>
              <a:rPr lang="en-US" dirty="0"/>
              <a:t>this command can set an environment variable inside the Docker image.</a:t>
            </a:r>
          </a:p>
          <a:p>
            <a:endParaRPr lang="en-US" dirty="0"/>
          </a:p>
          <a:p>
            <a:endParaRPr lang="en-US" dirty="0"/>
          </a:p>
          <a:p>
            <a:endParaRPr lang="en-US" dirty="0"/>
          </a:p>
          <a:p>
            <a:endParaRPr lang="en-US" b="1" dirty="0"/>
          </a:p>
          <a:p>
            <a:endParaRPr lang="en-US" b="1" dirty="0"/>
          </a:p>
          <a:p>
            <a:endParaRPr lang="en-US" dirty="0"/>
          </a:p>
          <a:p>
            <a:endParaRPr lang="en-US" dirty="0"/>
          </a:p>
          <a:p>
            <a:endParaRPr lang="en-US" dirty="0"/>
          </a:p>
          <a:p>
            <a:endParaRPr lang="en-US" dirty="0"/>
          </a:p>
          <a:p>
            <a:endParaRPr lang="en-US" dirty="0"/>
          </a:p>
          <a:p>
            <a:r>
              <a:rPr lang="en-US" dirty="0"/>
              <a:t>7. Command = </a:t>
            </a:r>
            <a:r>
              <a:rPr lang="en-US" b="1" dirty="0" err="1"/>
              <a:t>WORKDIR</a:t>
            </a:r>
            <a:r>
              <a:rPr lang="en-US" dirty="0"/>
              <a:t>, it specify the working directory should be inside the Docker image.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91753464"/>
              </p:ext>
            </p:extLst>
          </p:nvPr>
        </p:nvGraphicFramePr>
        <p:xfrm>
          <a:off x="1981200" y="442762"/>
          <a:ext cx="6934200" cy="234696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18288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COPY   </a:t>
                      </a:r>
                      <a:r>
                        <a:rPr lang="en-US" sz="1600" b="0" kern="1200" dirty="0" err="1">
                          <a:solidFill>
                            <a:schemeClr val="tx1"/>
                          </a:solidFill>
                          <a:latin typeface="+mn-lt"/>
                          <a:ea typeface="+mn-ea"/>
                          <a:cs typeface="+mn-cs"/>
                        </a:rPr>
                        <a:t>file1.txt</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ADD    </a:t>
                      </a:r>
                      <a:r>
                        <a:rPr lang="en-US" sz="1600" b="0" kern="1200" dirty="0" err="1">
                          <a:solidFill>
                            <a:schemeClr val="tx1"/>
                          </a:solidFill>
                          <a:latin typeface="+mn-lt"/>
                          <a:ea typeface="+mn-ea"/>
                          <a:cs typeface="+mn-cs"/>
                        </a:rPr>
                        <a:t>myfile.tar</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accent6"/>
                          </a:solidFill>
                          <a:latin typeface="+mn-lt"/>
                          <a:ea typeface="+mn-ea"/>
                          <a:cs typeface="+mn-cs"/>
                        </a:rPr>
                        <a:t>ENV</a:t>
                      </a:r>
                      <a:r>
                        <a:rPr lang="en-US" sz="1800" b="1" kern="1200" dirty="0">
                          <a:solidFill>
                            <a:schemeClr val="accent6"/>
                          </a:solidFill>
                          <a:latin typeface="+mn-lt"/>
                          <a:ea typeface="+mn-ea"/>
                          <a:cs typeface="+mn-cs"/>
                        </a:rPr>
                        <a:t>   </a:t>
                      </a:r>
                      <a:r>
                        <a:rPr lang="en-US" sz="1800" b="1" kern="1200" dirty="0" err="1">
                          <a:solidFill>
                            <a:schemeClr val="accent6"/>
                          </a:solidFill>
                          <a:latin typeface="+mn-lt"/>
                          <a:ea typeface="+mn-ea"/>
                          <a:cs typeface="+mn-cs"/>
                        </a:rPr>
                        <a:t>MY_VAR</a:t>
                      </a:r>
                      <a:r>
                        <a:rPr lang="en-US" sz="1800" b="1" kern="1200" dirty="0">
                          <a:solidFill>
                            <a:schemeClr val="accent6"/>
                          </a:solidFill>
                          <a:latin typeface="+mn-lt"/>
                          <a:ea typeface="+mn-ea"/>
                          <a:cs typeface="+mn-cs"/>
                        </a:rPr>
                        <a:t>     “This</a:t>
                      </a:r>
                      <a:r>
                        <a:rPr lang="en-US" sz="1800" b="1" kern="1200" baseline="0" dirty="0">
                          <a:solidFill>
                            <a:schemeClr val="accent6"/>
                          </a:solidFill>
                          <a:latin typeface="+mn-lt"/>
                          <a:ea typeface="+mn-ea"/>
                          <a:cs typeface="+mn-cs"/>
                        </a:rPr>
                        <a:t> is my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err="1">
                          <a:solidFill>
                            <a:schemeClr val="accent6"/>
                          </a:solidFill>
                          <a:latin typeface="+mn-lt"/>
                          <a:ea typeface="+mn-ea"/>
                          <a:cs typeface="+mn-cs"/>
                        </a:rPr>
                        <a:t>ENV</a:t>
                      </a:r>
                      <a:r>
                        <a:rPr lang="en-US" sz="1800" b="1" kern="1200" baseline="0" dirty="0">
                          <a:solidFill>
                            <a:schemeClr val="accent6"/>
                          </a:solidFill>
                          <a:latin typeface="+mn-lt"/>
                          <a:ea typeface="+mn-ea"/>
                          <a:cs typeface="+mn-cs"/>
                        </a:rPr>
                        <a:t>   </a:t>
                      </a:r>
                      <a:r>
                        <a:rPr lang="en-US" sz="1800" b="1" kern="1200" baseline="0" dirty="0" err="1">
                          <a:solidFill>
                            <a:schemeClr val="accent6"/>
                          </a:solidFill>
                          <a:latin typeface="+mn-lt"/>
                          <a:ea typeface="+mn-ea"/>
                          <a:cs typeface="+mn-cs"/>
                        </a:rPr>
                        <a:t>PASSWD</a:t>
                      </a:r>
                      <a:r>
                        <a:rPr lang="en-US" sz="1800" b="1" kern="1200" baseline="0" dirty="0">
                          <a:solidFill>
                            <a:schemeClr val="accent6"/>
                          </a:solidFill>
                          <a:latin typeface="+mn-lt"/>
                          <a:ea typeface="+mn-ea"/>
                          <a:cs typeface="+mn-cs"/>
                        </a:rPr>
                        <a:t>   </a:t>
                      </a:r>
                      <a:r>
                        <a:rPr lang="en-US" sz="1800" b="1" kern="1200" baseline="0" dirty="0" err="1">
                          <a:solidFill>
                            <a:schemeClr val="accent6"/>
                          </a:solidFill>
                          <a:latin typeface="+mn-lt"/>
                          <a:ea typeface="+mn-ea"/>
                          <a:cs typeface="+mn-cs"/>
                        </a:rPr>
                        <a:t>THismyPass</a:t>
                      </a:r>
                      <a:endParaRPr lang="en-US" sz="1800" b="1" kern="1200" dirty="0">
                        <a:solidFill>
                          <a:schemeClr val="accent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76829135"/>
              </p:ext>
            </p:extLst>
          </p:nvPr>
        </p:nvGraphicFramePr>
        <p:xfrm>
          <a:off x="1981200" y="3625989"/>
          <a:ext cx="6934200" cy="256032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18288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COPY   </a:t>
                      </a:r>
                      <a:r>
                        <a:rPr lang="en-US" sz="1600" b="0" kern="1200" dirty="0" err="1">
                          <a:solidFill>
                            <a:schemeClr val="tx1"/>
                          </a:solidFill>
                          <a:latin typeface="+mn-lt"/>
                          <a:ea typeface="+mn-ea"/>
                          <a:cs typeface="+mn-cs"/>
                        </a:rPr>
                        <a:t>file1.txt</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ADD    </a:t>
                      </a:r>
                      <a:r>
                        <a:rPr lang="en-US" sz="1600" b="0" kern="1200" dirty="0" err="1">
                          <a:solidFill>
                            <a:schemeClr val="tx1"/>
                          </a:solidFill>
                          <a:latin typeface="+mn-lt"/>
                          <a:ea typeface="+mn-ea"/>
                          <a:cs typeface="+mn-cs"/>
                        </a:rPr>
                        <a:t>myfile.tar</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MY_VAR</a:t>
                      </a:r>
                      <a:r>
                        <a:rPr lang="en-US" sz="1600" b="0" kern="1200" dirty="0">
                          <a:solidFill>
                            <a:schemeClr val="tx1"/>
                          </a:solidFill>
                          <a:latin typeface="+mn-lt"/>
                          <a:ea typeface="+mn-ea"/>
                          <a:cs typeface="+mn-cs"/>
                        </a:rPr>
                        <a:t>     “This is my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PASSWD</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THismyPass</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err="1">
                          <a:solidFill>
                            <a:schemeClr val="accent6"/>
                          </a:solidFill>
                          <a:latin typeface="+mn-lt"/>
                          <a:ea typeface="+mn-ea"/>
                          <a:cs typeface="+mn-cs"/>
                        </a:rPr>
                        <a:t>WORKDIR</a:t>
                      </a:r>
                      <a:r>
                        <a:rPr lang="en-US" sz="1800" b="1" kern="1200" baseline="0" dirty="0">
                          <a:solidFill>
                            <a:schemeClr val="accent6"/>
                          </a:solidFill>
                          <a:latin typeface="+mn-lt"/>
                          <a:ea typeface="+mn-ea"/>
                          <a:cs typeface="+mn-cs"/>
                        </a:rPr>
                        <a: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788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anim calcmode="lin" valueType="num">
                                      <p:cBhvr additive="base">
                                        <p:cTn id="1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764"/>
            <a:ext cx="12192001" cy="7017306"/>
          </a:xfrm>
          <a:prstGeom prst="rect">
            <a:avLst/>
          </a:prstGeom>
        </p:spPr>
        <p:txBody>
          <a:bodyPr wrap="square">
            <a:spAutoFit/>
          </a:bodyPr>
          <a:lstStyle/>
          <a:p>
            <a:r>
              <a:rPr lang="en-US" dirty="0"/>
              <a:t>8. Command = </a:t>
            </a:r>
            <a:r>
              <a:rPr lang="en-US" b="1" dirty="0"/>
              <a:t>EXPOSE, </a:t>
            </a:r>
            <a:r>
              <a:rPr lang="en-US" dirty="0"/>
              <a:t>it is used for port binding. Here, we mention only the host machine port number.</a:t>
            </a:r>
          </a:p>
          <a:p>
            <a:endParaRPr lang="en-US" dirty="0"/>
          </a:p>
          <a:p>
            <a:endParaRPr lang="en-US" dirty="0"/>
          </a:p>
          <a:p>
            <a:endParaRPr lang="en-US" dirty="0"/>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r>
              <a:rPr lang="en-US" dirty="0"/>
              <a:t>9. Command = </a:t>
            </a:r>
            <a:r>
              <a:rPr lang="en-US" b="1" dirty="0"/>
              <a:t>VOLUME</a:t>
            </a:r>
            <a:r>
              <a:rPr lang="en-US" dirty="0"/>
              <a:t>, it specify the working directory should be inside the Docker image.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90501738"/>
              </p:ext>
            </p:extLst>
          </p:nvPr>
        </p:nvGraphicFramePr>
        <p:xfrm>
          <a:off x="1994034" y="471874"/>
          <a:ext cx="6934200" cy="277368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182880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RUN apt-get -y install apache2 vim curl elinks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COPY   </a:t>
                      </a:r>
                      <a:r>
                        <a:rPr lang="en-US" sz="1600" b="0" kern="1200" dirty="0" err="1">
                          <a:solidFill>
                            <a:schemeClr val="tx1"/>
                          </a:solidFill>
                          <a:latin typeface="+mn-lt"/>
                          <a:ea typeface="+mn-ea"/>
                          <a:cs typeface="+mn-cs"/>
                        </a:rPr>
                        <a:t>file1.txt</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ADD    </a:t>
                      </a:r>
                      <a:r>
                        <a:rPr lang="en-US" sz="1600" b="0" kern="1200" dirty="0" err="1">
                          <a:solidFill>
                            <a:schemeClr val="tx1"/>
                          </a:solidFill>
                          <a:latin typeface="+mn-lt"/>
                          <a:ea typeface="+mn-ea"/>
                          <a:cs typeface="+mn-cs"/>
                        </a:rPr>
                        <a:t>myfile.tar</a:t>
                      </a:r>
                      <a:r>
                        <a:rPr lang="en-US" sz="16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MY_VAR</a:t>
                      </a:r>
                      <a:r>
                        <a:rPr lang="en-US" sz="1600" b="0" kern="1200" dirty="0">
                          <a:solidFill>
                            <a:schemeClr val="tx1"/>
                          </a:solidFill>
                          <a:latin typeface="+mn-lt"/>
                          <a:ea typeface="+mn-ea"/>
                          <a:cs typeface="+mn-cs"/>
                        </a:rPr>
                        <a:t>     “This is my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PASSWD</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THismyPass</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WORKDIR</a:t>
                      </a:r>
                      <a:r>
                        <a:rPr lang="en-US" sz="1600" b="0" kern="1200" dirty="0">
                          <a:solidFill>
                            <a:schemeClr val="tx1"/>
                          </a:solidFill>
                          <a:latin typeface="+mn-lt"/>
                          <a:ea typeface="+mn-ea"/>
                          <a:cs typeface="+mn-cs"/>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chemeClr val="accent6"/>
                          </a:solidFill>
                          <a:latin typeface="+mn-lt"/>
                          <a:ea typeface="+mn-ea"/>
                          <a:cs typeface="+mn-cs"/>
                        </a:rPr>
                        <a:t>EXPOSE   8080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48527168"/>
              </p:ext>
            </p:extLst>
          </p:nvPr>
        </p:nvGraphicFramePr>
        <p:xfrm>
          <a:off x="1981200" y="3810000"/>
          <a:ext cx="6934200" cy="259080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1828800">
                <a:tc>
                  <a:txBody>
                    <a:bodyPr/>
                    <a:lstStyle/>
                    <a:p>
                      <a:r>
                        <a:rPr lang="en-US" sz="1200" b="0" kern="1200" dirty="0">
                          <a:solidFill>
                            <a:schemeClr val="tx1"/>
                          </a:solidFill>
                          <a:latin typeface="+mn-lt"/>
                          <a:ea typeface="+mn-ea"/>
                          <a:cs typeface="+mn-cs"/>
                        </a:rPr>
                        <a:t># Usage: FROM [</a:t>
                      </a:r>
                      <a:r>
                        <a:rPr lang="en-US" sz="1200" b="0" kern="1200" dirty="0" err="1">
                          <a:solidFill>
                            <a:schemeClr val="tx1"/>
                          </a:solidFill>
                          <a:latin typeface="+mn-lt"/>
                          <a:ea typeface="+mn-ea"/>
                          <a:cs typeface="+mn-cs"/>
                        </a:rPr>
                        <a:t>image_name</a:t>
                      </a:r>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FROM </a:t>
                      </a:r>
                      <a:r>
                        <a:rPr lang="en-US" sz="1200" b="0" kern="1200" dirty="0" err="1">
                          <a:solidFill>
                            <a:schemeClr val="tx1"/>
                          </a:solidFill>
                          <a:latin typeface="+mn-lt"/>
                          <a:ea typeface="+mn-ea"/>
                          <a:cs typeface="+mn-cs"/>
                        </a:rPr>
                        <a:t>ubuntu</a:t>
                      </a:r>
                      <a:endParaRPr lang="en-US" sz="12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MAINTAINER Anish Rana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RUN apt-get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RUN apt-get -y install apache2 vim curl elinks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COPY   </a:t>
                      </a:r>
                      <a:r>
                        <a:rPr lang="en-US" sz="1200" b="0" kern="1200" dirty="0" err="1">
                          <a:solidFill>
                            <a:schemeClr val="tx1"/>
                          </a:solidFill>
                          <a:latin typeface="+mn-lt"/>
                          <a:ea typeface="+mn-ea"/>
                          <a:cs typeface="+mn-cs"/>
                        </a:rPr>
                        <a:t>file1.txt</a:t>
                      </a:r>
                      <a:r>
                        <a:rPr lang="en-US" sz="12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ADD    </a:t>
                      </a:r>
                      <a:r>
                        <a:rPr lang="en-US" sz="1200" b="0" kern="1200" dirty="0" err="1">
                          <a:solidFill>
                            <a:schemeClr val="tx1"/>
                          </a:solidFill>
                          <a:latin typeface="+mn-lt"/>
                          <a:ea typeface="+mn-ea"/>
                          <a:cs typeface="+mn-cs"/>
                        </a:rPr>
                        <a:t>myfile.tar</a:t>
                      </a:r>
                      <a:r>
                        <a:rPr lang="en-US" sz="1200" b="0" kern="1200" dirty="0">
                          <a:solidFill>
                            <a:schemeClr val="tx1"/>
                          </a:solidFill>
                          <a:latin typeface="+mn-lt"/>
                          <a:ea typeface="+mn-ea"/>
                          <a:cs typeface="+mn-cs"/>
                        </a:rPr>
                        <a:t>   /var/www/container1/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MY_VAR</a:t>
                      </a:r>
                      <a:r>
                        <a:rPr lang="en-US" sz="1600" b="0" kern="1200" dirty="0">
                          <a:solidFill>
                            <a:schemeClr val="tx1"/>
                          </a:solidFill>
                          <a:latin typeface="+mn-lt"/>
                          <a:ea typeface="+mn-ea"/>
                          <a:cs typeface="+mn-cs"/>
                        </a:rPr>
                        <a:t>     “This is my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ENV</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PASSWD</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THismyPass</a:t>
                      </a:r>
                      <a:endParaRPr lang="en-US" sz="16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mn-lt"/>
                          <a:ea typeface="+mn-ea"/>
                          <a:cs typeface="+mn-cs"/>
                        </a:rPr>
                        <a:t>WORKDIR</a:t>
                      </a:r>
                      <a:r>
                        <a:rPr lang="en-US" sz="1600" b="0" kern="1200" dirty="0">
                          <a:solidFill>
                            <a:schemeClr val="tx1"/>
                          </a:solidFill>
                          <a:latin typeface="+mn-lt"/>
                          <a:ea typeface="+mn-ea"/>
                          <a:cs typeface="+mn-cs"/>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EXPOSE   8080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chemeClr val="accent6"/>
                          </a:solidFill>
                          <a:latin typeface="+mn-lt"/>
                          <a:ea typeface="+mn-ea"/>
                          <a:cs typeface="+mn-cs"/>
                        </a:rPr>
                        <a:t>VOLUME   /</a:t>
                      </a:r>
                      <a:r>
                        <a:rPr lang="en-US" sz="1600" b="1" kern="1200" baseline="0" dirty="0" err="1">
                          <a:solidFill>
                            <a:schemeClr val="accent6"/>
                          </a:solidFill>
                          <a:latin typeface="+mn-lt"/>
                          <a:ea typeface="+mn-ea"/>
                          <a:cs typeface="+mn-cs"/>
                        </a:rPr>
                        <a:t>myvol</a:t>
                      </a:r>
                      <a:endParaRPr lang="en-US" sz="1600" b="1" kern="1200" baseline="0" dirty="0">
                        <a:solidFill>
                          <a:schemeClr val="accent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6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 calcmode="lin" valueType="num">
                                      <p:cBhvr additive="base">
                                        <p:cTn id="1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6740307"/>
          </a:xfrm>
          <a:prstGeom prst="rect">
            <a:avLst/>
          </a:prstGeom>
        </p:spPr>
        <p:txBody>
          <a:bodyPr wrap="square">
            <a:spAutoFit/>
          </a:bodyPr>
          <a:lstStyle/>
          <a:p>
            <a:r>
              <a:rPr lang="en-US" dirty="0"/>
              <a:t>10. Command = </a:t>
            </a:r>
            <a:r>
              <a:rPr lang="en-US" dirty="0" err="1"/>
              <a:t>CMD</a:t>
            </a:r>
            <a:r>
              <a:rPr lang="en-US" dirty="0"/>
              <a:t>, it specifies the command line command to execute when a Docker container is started up which is based on the Docker image built from this Dockerfile.</a:t>
            </a:r>
          </a:p>
          <a:p>
            <a:endParaRPr lang="en-US" dirty="0"/>
          </a:p>
          <a:p>
            <a:endParaRPr lang="en-US" dirty="0"/>
          </a:p>
          <a:p>
            <a:endParaRPr lang="en-US" dirty="0"/>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lvl="1"/>
            <a:endParaRPr lang="en-US" b="1" dirty="0">
              <a:solidFill>
                <a:schemeClr val="accent2"/>
              </a:solidFill>
            </a:endParaRPr>
          </a:p>
          <a:p>
            <a:pPr lvl="1"/>
            <a:endParaRPr lang="en-US" b="1" dirty="0">
              <a:solidFill>
                <a:schemeClr val="accent2"/>
              </a:solidFill>
            </a:endParaRPr>
          </a:p>
          <a:p>
            <a:pPr lvl="1"/>
            <a:endParaRPr lang="en-US" b="1" dirty="0">
              <a:solidFill>
                <a:schemeClr val="accent2"/>
              </a:solidFill>
            </a:endParaRPr>
          </a:p>
          <a:p>
            <a:endParaRPr lang="en-US" b="1" dirty="0">
              <a:solidFill>
                <a:schemeClr val="accent2"/>
              </a:solidFill>
            </a:endParaRPr>
          </a:p>
        </p:txBody>
      </p:sp>
      <p:graphicFrame>
        <p:nvGraphicFramePr>
          <p:cNvPr id="3" name="Table 2"/>
          <p:cNvGraphicFramePr>
            <a:graphicFrameLocks noGrp="1"/>
          </p:cNvGraphicFramePr>
          <p:nvPr/>
        </p:nvGraphicFramePr>
        <p:xfrm>
          <a:off x="2057400" y="838200"/>
          <a:ext cx="6934200" cy="405384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405384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ubuntu:14.04</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MAINTAINER Anish Rana</a:t>
                      </a:r>
                    </a:p>
                    <a:p>
                      <a:r>
                        <a:rPr lang="en-US" sz="1600" b="0" kern="1200" dirty="0">
                          <a:solidFill>
                            <a:schemeClr val="tx1"/>
                          </a:solidFill>
                          <a:latin typeface="+mn-lt"/>
                          <a:ea typeface="+mn-ea"/>
                          <a:cs typeface="+mn-cs"/>
                        </a:rPr>
                        <a:t>ENV </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=Asia/Dubai</a:t>
                      </a:r>
                    </a:p>
                    <a:p>
                      <a:r>
                        <a:rPr lang="en-US" sz="1600" b="0" kern="1200" dirty="0">
                          <a:solidFill>
                            <a:schemeClr val="tx1"/>
                          </a:solidFill>
                          <a:latin typeface="+mn-lt"/>
                          <a:ea typeface="+mn-ea"/>
                          <a:cs typeface="+mn-cs"/>
                        </a:rPr>
                        <a:t>RUN ln -</a:t>
                      </a:r>
                      <a:r>
                        <a:rPr lang="en-US" sz="1600" b="0" kern="1200" dirty="0" err="1">
                          <a:solidFill>
                            <a:schemeClr val="tx1"/>
                          </a:solidFill>
                          <a:latin typeface="+mn-lt"/>
                          <a:ea typeface="+mn-ea"/>
                          <a:cs typeface="+mn-cs"/>
                        </a:rPr>
                        <a:t>snf</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usr</a:t>
                      </a:r>
                      <a:r>
                        <a:rPr lang="en-US" sz="1600" b="0" kern="1200" dirty="0">
                          <a:solidFill>
                            <a:schemeClr val="tx1"/>
                          </a:solidFill>
                          <a:latin typeface="+mn-lt"/>
                          <a:ea typeface="+mn-ea"/>
                          <a:cs typeface="+mn-cs"/>
                        </a:rPr>
                        <a:t>/share/</a:t>
                      </a:r>
                      <a:r>
                        <a:rPr lang="en-US" sz="1600" b="0" kern="1200" dirty="0" err="1">
                          <a:solidFill>
                            <a:schemeClr val="tx1"/>
                          </a:solidFill>
                          <a:latin typeface="+mn-lt"/>
                          <a:ea typeface="+mn-ea"/>
                          <a:cs typeface="+mn-cs"/>
                        </a:rPr>
                        <a:t>zoneinfo</a:t>
                      </a:r>
                      <a:r>
                        <a:rPr lang="en-US" sz="1600" b="0" kern="1200" dirty="0">
                          <a:solidFill>
                            <a:schemeClr val="tx1"/>
                          </a:solidFill>
                          <a:latin typeface="+mn-lt"/>
                          <a:ea typeface="+mn-ea"/>
                          <a:cs typeface="+mn-cs"/>
                        </a:rPr>
                        <a:t>/$</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 /etc/</a:t>
                      </a:r>
                      <a:r>
                        <a:rPr lang="en-US" sz="1600" b="0" kern="1200" dirty="0" err="1">
                          <a:solidFill>
                            <a:schemeClr val="tx1"/>
                          </a:solidFill>
                          <a:latin typeface="+mn-lt"/>
                          <a:ea typeface="+mn-ea"/>
                          <a:cs typeface="+mn-cs"/>
                        </a:rPr>
                        <a:t>localtime</a:t>
                      </a:r>
                      <a:r>
                        <a:rPr lang="en-US" sz="1600" b="0" kern="1200" dirty="0">
                          <a:solidFill>
                            <a:schemeClr val="tx1"/>
                          </a:solidFill>
                          <a:latin typeface="+mn-lt"/>
                          <a:ea typeface="+mn-ea"/>
                          <a:cs typeface="+mn-cs"/>
                        </a:rPr>
                        <a:t> &amp;&amp; echo $</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 &gt; /etc/</a:t>
                      </a:r>
                      <a:r>
                        <a:rPr lang="en-US" sz="1600" b="0" kern="1200" dirty="0" err="1">
                          <a:solidFill>
                            <a:schemeClr val="tx1"/>
                          </a:solidFill>
                          <a:latin typeface="+mn-lt"/>
                          <a:ea typeface="+mn-ea"/>
                          <a:cs typeface="+mn-cs"/>
                        </a:rPr>
                        <a:t>timezone</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RUN apt-get update</a:t>
                      </a:r>
                    </a:p>
                    <a:p>
                      <a:r>
                        <a:rPr lang="en-US" sz="1600" b="0" kern="1200" dirty="0">
                          <a:solidFill>
                            <a:schemeClr val="tx1"/>
                          </a:solidFill>
                          <a:latin typeface="+mn-lt"/>
                          <a:ea typeface="+mn-ea"/>
                          <a:cs typeface="+mn-cs"/>
                        </a:rPr>
                        <a:t>RUN apt-get -y install apache2 vim curl elinks</a:t>
                      </a:r>
                    </a:p>
                    <a:p>
                      <a:r>
                        <a:rPr lang="en-US" sz="1600" b="0" kern="1200" dirty="0">
                          <a:solidFill>
                            <a:schemeClr val="tx1"/>
                          </a:solidFill>
                          <a:latin typeface="+mn-lt"/>
                          <a:ea typeface="+mn-ea"/>
                          <a:cs typeface="+mn-cs"/>
                        </a:rPr>
                        <a:t>COPY   </a:t>
                      </a:r>
                      <a:r>
                        <a:rPr lang="en-US" sz="1600" b="0" kern="1200" dirty="0" err="1">
                          <a:solidFill>
                            <a:schemeClr val="tx1"/>
                          </a:solidFill>
                          <a:latin typeface="+mn-lt"/>
                          <a:ea typeface="+mn-ea"/>
                          <a:cs typeface="+mn-cs"/>
                        </a:rPr>
                        <a:t>file1.txt</a:t>
                      </a:r>
                      <a:r>
                        <a:rPr lang="en-US" sz="1600" b="0" kern="1200" dirty="0">
                          <a:solidFill>
                            <a:schemeClr val="tx1"/>
                          </a:solidFill>
                          <a:latin typeface="+mn-lt"/>
                          <a:ea typeface="+mn-ea"/>
                          <a:cs typeface="+mn-cs"/>
                        </a:rPr>
                        <a:t>   /var/www/container1/</a:t>
                      </a:r>
                    </a:p>
                    <a:p>
                      <a:r>
                        <a:rPr lang="en-US" sz="1600" b="0" kern="1200" dirty="0">
                          <a:solidFill>
                            <a:schemeClr val="tx1"/>
                          </a:solidFill>
                          <a:latin typeface="+mn-lt"/>
                          <a:ea typeface="+mn-ea"/>
                          <a:cs typeface="+mn-cs"/>
                        </a:rPr>
                        <a:t>ADD    </a:t>
                      </a:r>
                      <a:r>
                        <a:rPr lang="en-US" sz="1600" b="0" kern="1200" dirty="0" err="1">
                          <a:solidFill>
                            <a:schemeClr val="tx1"/>
                          </a:solidFill>
                          <a:latin typeface="+mn-lt"/>
                          <a:ea typeface="+mn-ea"/>
                          <a:cs typeface="+mn-cs"/>
                        </a:rPr>
                        <a:t>myfile.tar</a:t>
                      </a:r>
                      <a:r>
                        <a:rPr lang="en-US" sz="1600" b="0" kern="1200" dirty="0">
                          <a:solidFill>
                            <a:schemeClr val="tx1"/>
                          </a:solidFill>
                          <a:latin typeface="+mn-lt"/>
                          <a:ea typeface="+mn-ea"/>
                          <a:cs typeface="+mn-cs"/>
                        </a:rPr>
                        <a:t>   /var/www/container1/</a:t>
                      </a:r>
                    </a:p>
                    <a:p>
                      <a:r>
                        <a:rPr lang="en-US" sz="1600" b="0" kern="1200" dirty="0">
                          <a:solidFill>
                            <a:schemeClr val="tx1"/>
                          </a:solidFill>
                          <a:latin typeface="+mn-lt"/>
                          <a:ea typeface="+mn-ea"/>
                          <a:cs typeface="+mn-cs"/>
                        </a:rPr>
                        <a:t>ENV   </a:t>
                      </a:r>
                      <a:r>
                        <a:rPr lang="en-US" sz="1600" b="0" kern="1200" dirty="0" err="1">
                          <a:solidFill>
                            <a:schemeClr val="tx1"/>
                          </a:solidFill>
                          <a:latin typeface="+mn-lt"/>
                          <a:ea typeface="+mn-ea"/>
                          <a:cs typeface="+mn-cs"/>
                        </a:rPr>
                        <a:t>MY_VAR</a:t>
                      </a:r>
                      <a:r>
                        <a:rPr lang="en-US" sz="1600" b="0" kern="1200" dirty="0">
                          <a:solidFill>
                            <a:schemeClr val="tx1"/>
                          </a:solidFill>
                          <a:latin typeface="+mn-lt"/>
                          <a:ea typeface="+mn-ea"/>
                          <a:cs typeface="+mn-cs"/>
                        </a:rPr>
                        <a:t>     “This is my server”</a:t>
                      </a:r>
                    </a:p>
                    <a:p>
                      <a:r>
                        <a:rPr lang="en-US" sz="1600" b="0" kern="1200" dirty="0">
                          <a:solidFill>
                            <a:schemeClr val="tx1"/>
                          </a:solidFill>
                          <a:latin typeface="+mn-lt"/>
                          <a:ea typeface="+mn-ea"/>
                          <a:cs typeface="+mn-cs"/>
                        </a:rPr>
                        <a:t>ENV   PASSWD   </a:t>
                      </a:r>
                      <a:r>
                        <a:rPr lang="en-US" sz="1600" b="0" kern="1200" dirty="0" err="1">
                          <a:solidFill>
                            <a:schemeClr val="tx1"/>
                          </a:solidFill>
                          <a:latin typeface="+mn-lt"/>
                          <a:ea typeface="+mn-ea"/>
                          <a:cs typeface="+mn-cs"/>
                        </a:rPr>
                        <a:t>THismyPass</a:t>
                      </a:r>
                      <a:endParaRPr lang="en-US" sz="1600" b="0" kern="1200" dirty="0">
                        <a:solidFill>
                          <a:schemeClr val="tx1"/>
                        </a:solidFill>
                        <a:latin typeface="+mn-lt"/>
                        <a:ea typeface="+mn-ea"/>
                        <a:cs typeface="+mn-cs"/>
                      </a:endParaRPr>
                    </a:p>
                    <a:p>
                      <a:r>
                        <a:rPr lang="en-US" sz="1600" b="0" kern="1200" dirty="0" err="1">
                          <a:solidFill>
                            <a:schemeClr val="tx1"/>
                          </a:solidFill>
                          <a:latin typeface="+mn-lt"/>
                          <a:ea typeface="+mn-ea"/>
                          <a:cs typeface="+mn-cs"/>
                        </a:rPr>
                        <a:t>WORKDIR</a:t>
                      </a:r>
                      <a:r>
                        <a:rPr lang="en-US" sz="1600" b="0" kern="1200" dirty="0">
                          <a:solidFill>
                            <a:schemeClr val="tx1"/>
                          </a:solidFill>
                          <a:latin typeface="+mn-lt"/>
                          <a:ea typeface="+mn-ea"/>
                          <a:cs typeface="+mn-cs"/>
                        </a:rPr>
                        <a:t>      /data/</a:t>
                      </a:r>
                    </a:p>
                    <a:p>
                      <a:r>
                        <a:rPr lang="en-US" sz="1600" b="0" kern="1200" dirty="0">
                          <a:solidFill>
                            <a:schemeClr val="tx1"/>
                          </a:solidFill>
                          <a:latin typeface="+mn-lt"/>
                          <a:ea typeface="+mn-ea"/>
                          <a:cs typeface="+mn-cs"/>
                        </a:rPr>
                        <a:t>EXPOSE   8080</a:t>
                      </a:r>
                    </a:p>
                    <a:p>
                      <a:r>
                        <a:rPr lang="en-US" sz="1600" b="0" kern="1200" dirty="0">
                          <a:solidFill>
                            <a:schemeClr val="tx1"/>
                          </a:solidFill>
                          <a:latin typeface="+mn-lt"/>
                          <a:ea typeface="+mn-ea"/>
                          <a:cs typeface="+mn-cs"/>
                        </a:rPr>
                        <a:t>VOLUME   /</a:t>
                      </a:r>
                      <a:r>
                        <a:rPr lang="en-US" sz="1600" b="0" kern="1200" dirty="0" err="1">
                          <a:solidFill>
                            <a:schemeClr val="tx1"/>
                          </a:solidFill>
                          <a:latin typeface="+mn-lt"/>
                          <a:ea typeface="+mn-ea"/>
                          <a:cs typeface="+mn-cs"/>
                        </a:rPr>
                        <a:t>myvol</a:t>
                      </a:r>
                      <a:endParaRPr lang="en-US" sz="1600" b="0" kern="1200" dirty="0">
                        <a:solidFill>
                          <a:schemeClr val="tx1"/>
                        </a:solidFill>
                        <a:latin typeface="+mn-lt"/>
                        <a:ea typeface="+mn-ea"/>
                        <a:cs typeface="+mn-cs"/>
                      </a:endParaRPr>
                    </a:p>
                    <a:p>
                      <a:r>
                        <a:rPr lang="en-US" sz="1600" b="0" kern="1200" dirty="0" err="1">
                          <a:solidFill>
                            <a:schemeClr val="tx1"/>
                          </a:solidFill>
                          <a:latin typeface="+mn-lt"/>
                          <a:ea typeface="+mn-ea"/>
                          <a:cs typeface="+mn-cs"/>
                        </a:rPr>
                        <a:t>CMD</a:t>
                      </a:r>
                      <a:r>
                        <a:rPr lang="en-US" sz="1600" b="0" kern="1200" dirty="0">
                          <a:solidFill>
                            <a:schemeClr val="tx1"/>
                          </a:solidFill>
                          <a:latin typeface="+mn-lt"/>
                          <a:ea typeface="+mn-ea"/>
                          <a:cs typeface="+mn-cs"/>
                        </a:rPr>
                        <a:t>  echo  My container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859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9233297"/>
          </a:xfrm>
          <a:prstGeom prst="rect">
            <a:avLst/>
          </a:prstGeom>
        </p:spPr>
        <p:txBody>
          <a:bodyPr wrap="square">
            <a:spAutoFit/>
          </a:bodyPr>
          <a:lstStyle/>
          <a:p>
            <a:r>
              <a:rPr lang="en-US" dirty="0" err="1"/>
              <a:t>DockerFile</a:t>
            </a:r>
            <a:endParaRPr lang="en-US" dirty="0"/>
          </a:p>
          <a:p>
            <a:endParaRPr lang="en-US" dirty="0"/>
          </a:p>
          <a:p>
            <a:endParaRPr lang="en-US" dirty="0"/>
          </a:p>
          <a:p>
            <a:endParaRPr lang="en-US" dirty="0"/>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build the image from </a:t>
            </a:r>
            <a:r>
              <a:rPr lang="en-US" dirty="0" err="1"/>
              <a:t>DockerFile</a:t>
            </a:r>
            <a:endParaRPr lang="en-US" dirty="0"/>
          </a:p>
          <a:p>
            <a:endParaRPr lang="en-US" dirty="0"/>
          </a:p>
          <a:p>
            <a:pPr lvl="1"/>
            <a:r>
              <a:rPr lang="en-US" dirty="0"/>
              <a:t>[</a:t>
            </a:r>
            <a:r>
              <a:rPr lang="en-US" dirty="0" err="1"/>
              <a:t>root@Kube-master1</a:t>
            </a:r>
            <a:r>
              <a:rPr lang="en-US" dirty="0"/>
              <a:t> data]# docker build -t </a:t>
            </a:r>
            <a:r>
              <a:rPr lang="en-US" dirty="0" err="1"/>
              <a:t>mywebserver1</a:t>
            </a:r>
            <a:r>
              <a:rPr lang="en-US" dirty="0"/>
              <a:t>.</a:t>
            </a:r>
          </a:p>
          <a:p>
            <a:pPr lvl="1"/>
            <a:endParaRPr lang="en-US" b="1" dirty="0">
              <a:solidFill>
                <a:schemeClr val="accent2"/>
              </a:solidFill>
            </a:endParaRPr>
          </a:p>
          <a:p>
            <a:pPr lvl="1"/>
            <a:endParaRPr lang="en-US" b="1" dirty="0">
              <a:solidFill>
                <a:schemeClr val="accent2"/>
              </a:solidFill>
            </a:endParaRPr>
          </a:p>
          <a:p>
            <a:pPr lvl="1"/>
            <a:endParaRPr lang="en-US" b="1" dirty="0">
              <a:solidFill>
                <a:schemeClr val="accent2"/>
              </a:solidFill>
            </a:endParaRPr>
          </a:p>
          <a:p>
            <a:endParaRPr lang="en-US" b="1" dirty="0">
              <a:solidFill>
                <a:schemeClr val="accent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8196493"/>
              </p:ext>
            </p:extLst>
          </p:nvPr>
        </p:nvGraphicFramePr>
        <p:xfrm>
          <a:off x="1542393" y="152401"/>
          <a:ext cx="6934200" cy="594360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6934200">
                  <a:extLst>
                    <a:ext uri="{9D8B030D-6E8A-4147-A177-3AD203B41FA5}">
                      <a16:colId xmlns:a16="http://schemas.microsoft.com/office/drawing/2014/main" val="20000"/>
                    </a:ext>
                  </a:extLst>
                </a:gridCol>
              </a:tblGrid>
              <a:tr h="4053840">
                <a:tc>
                  <a:txBody>
                    <a:bodyPr/>
                    <a:lstStyle/>
                    <a:p>
                      <a:r>
                        <a:rPr lang="en-US" sz="1600" b="0" kern="1200" dirty="0">
                          <a:solidFill>
                            <a:schemeClr val="tx1"/>
                          </a:solidFill>
                          <a:latin typeface="+mn-lt"/>
                          <a:ea typeface="+mn-ea"/>
                          <a:cs typeface="+mn-cs"/>
                        </a:rPr>
                        <a:t># Usage: FROM [</a:t>
                      </a:r>
                      <a:r>
                        <a:rPr lang="en-US" sz="1600" b="0" kern="1200" dirty="0" err="1">
                          <a:solidFill>
                            <a:schemeClr val="tx1"/>
                          </a:solidFill>
                          <a:latin typeface="+mn-lt"/>
                          <a:ea typeface="+mn-ea"/>
                          <a:cs typeface="+mn-cs"/>
                        </a:rPr>
                        <a:t>image_name</a:t>
                      </a:r>
                      <a:r>
                        <a:rPr lang="en-US" sz="1600" b="0" kern="1200" dirty="0">
                          <a:solidFill>
                            <a:schemeClr val="tx1"/>
                          </a:solidFill>
                          <a:latin typeface="+mn-lt"/>
                          <a:ea typeface="+mn-ea"/>
                          <a:cs typeface="+mn-cs"/>
                        </a:rPr>
                        <a:t>]</a:t>
                      </a:r>
                    </a:p>
                    <a:p>
                      <a:r>
                        <a:rPr lang="en-US" sz="1600" b="0" kern="1200" dirty="0">
                          <a:solidFill>
                            <a:schemeClr val="tx1"/>
                          </a:solidFill>
                          <a:latin typeface="+mn-lt"/>
                          <a:ea typeface="+mn-ea"/>
                          <a:cs typeface="+mn-cs"/>
                        </a:rPr>
                        <a:t>FROM </a:t>
                      </a:r>
                      <a:r>
                        <a:rPr lang="en-US" sz="1600" b="0" kern="1200" dirty="0" err="1">
                          <a:solidFill>
                            <a:schemeClr val="tx1"/>
                          </a:solidFill>
                          <a:latin typeface="+mn-lt"/>
                          <a:ea typeface="+mn-ea"/>
                          <a:cs typeface="+mn-cs"/>
                        </a:rPr>
                        <a:t>ubuntu:14.04</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MAINTAINER Anish Rana</a:t>
                      </a:r>
                    </a:p>
                    <a:p>
                      <a:r>
                        <a:rPr lang="en-US" sz="1600" b="0" kern="1200" dirty="0">
                          <a:solidFill>
                            <a:schemeClr val="tx1"/>
                          </a:solidFill>
                          <a:latin typeface="+mn-lt"/>
                          <a:ea typeface="+mn-ea"/>
                          <a:cs typeface="+mn-cs"/>
                        </a:rPr>
                        <a:t>ENV </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=Asia/Dubai</a:t>
                      </a:r>
                    </a:p>
                    <a:p>
                      <a:r>
                        <a:rPr lang="en-US" sz="1600" b="0" kern="1200" dirty="0">
                          <a:solidFill>
                            <a:schemeClr val="tx1"/>
                          </a:solidFill>
                          <a:latin typeface="+mn-lt"/>
                          <a:ea typeface="+mn-ea"/>
                          <a:cs typeface="+mn-cs"/>
                        </a:rPr>
                        <a:t>RUN ln -</a:t>
                      </a:r>
                      <a:r>
                        <a:rPr lang="en-US" sz="1600" b="0" kern="1200" dirty="0" err="1">
                          <a:solidFill>
                            <a:schemeClr val="tx1"/>
                          </a:solidFill>
                          <a:latin typeface="+mn-lt"/>
                          <a:ea typeface="+mn-ea"/>
                          <a:cs typeface="+mn-cs"/>
                        </a:rPr>
                        <a:t>snf</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usr</a:t>
                      </a:r>
                      <a:r>
                        <a:rPr lang="en-US" sz="1600" b="0" kern="1200" dirty="0">
                          <a:solidFill>
                            <a:schemeClr val="tx1"/>
                          </a:solidFill>
                          <a:latin typeface="+mn-lt"/>
                          <a:ea typeface="+mn-ea"/>
                          <a:cs typeface="+mn-cs"/>
                        </a:rPr>
                        <a:t>/share/</a:t>
                      </a:r>
                      <a:r>
                        <a:rPr lang="en-US" sz="1600" b="0" kern="1200" dirty="0" err="1">
                          <a:solidFill>
                            <a:schemeClr val="tx1"/>
                          </a:solidFill>
                          <a:latin typeface="+mn-lt"/>
                          <a:ea typeface="+mn-ea"/>
                          <a:cs typeface="+mn-cs"/>
                        </a:rPr>
                        <a:t>zoneinfo</a:t>
                      </a:r>
                      <a:r>
                        <a:rPr lang="en-US" sz="1600" b="0" kern="1200" dirty="0">
                          <a:solidFill>
                            <a:schemeClr val="tx1"/>
                          </a:solidFill>
                          <a:latin typeface="+mn-lt"/>
                          <a:ea typeface="+mn-ea"/>
                          <a:cs typeface="+mn-cs"/>
                        </a:rPr>
                        <a:t>/$</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 /etc/</a:t>
                      </a:r>
                      <a:r>
                        <a:rPr lang="en-US" sz="1600" b="0" kern="1200" dirty="0" err="1">
                          <a:solidFill>
                            <a:schemeClr val="tx1"/>
                          </a:solidFill>
                          <a:latin typeface="+mn-lt"/>
                          <a:ea typeface="+mn-ea"/>
                          <a:cs typeface="+mn-cs"/>
                        </a:rPr>
                        <a:t>localtime</a:t>
                      </a:r>
                      <a:r>
                        <a:rPr lang="en-US" sz="1600" b="0" kern="1200" dirty="0">
                          <a:solidFill>
                            <a:schemeClr val="tx1"/>
                          </a:solidFill>
                          <a:latin typeface="+mn-lt"/>
                          <a:ea typeface="+mn-ea"/>
                          <a:cs typeface="+mn-cs"/>
                        </a:rPr>
                        <a:t> &amp;&amp; echo $</a:t>
                      </a:r>
                      <a:r>
                        <a:rPr lang="en-US" sz="1600" b="0" kern="1200" dirty="0" err="1">
                          <a:solidFill>
                            <a:schemeClr val="tx1"/>
                          </a:solidFill>
                          <a:latin typeface="+mn-lt"/>
                          <a:ea typeface="+mn-ea"/>
                          <a:cs typeface="+mn-cs"/>
                        </a:rPr>
                        <a:t>TZ</a:t>
                      </a:r>
                      <a:r>
                        <a:rPr lang="en-US" sz="1600" b="0" kern="1200" dirty="0">
                          <a:solidFill>
                            <a:schemeClr val="tx1"/>
                          </a:solidFill>
                          <a:latin typeface="+mn-lt"/>
                          <a:ea typeface="+mn-ea"/>
                          <a:cs typeface="+mn-cs"/>
                        </a:rPr>
                        <a:t> &gt; /etc/</a:t>
                      </a:r>
                      <a:r>
                        <a:rPr lang="en-US" sz="1600" b="0" kern="1200" dirty="0" err="1">
                          <a:solidFill>
                            <a:schemeClr val="tx1"/>
                          </a:solidFill>
                          <a:latin typeface="+mn-lt"/>
                          <a:ea typeface="+mn-ea"/>
                          <a:cs typeface="+mn-cs"/>
                        </a:rPr>
                        <a:t>timezone</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RUN apt-get update</a:t>
                      </a:r>
                    </a:p>
                    <a:p>
                      <a:r>
                        <a:rPr lang="en-US" sz="1600" b="0" kern="1200" dirty="0">
                          <a:solidFill>
                            <a:schemeClr val="tx1"/>
                          </a:solidFill>
                          <a:latin typeface="+mn-lt"/>
                          <a:ea typeface="+mn-ea"/>
                          <a:cs typeface="+mn-cs"/>
                        </a:rPr>
                        <a:t>RUN apt-get -y install apache2 vim curl elinks</a:t>
                      </a:r>
                    </a:p>
                    <a:p>
                      <a:r>
                        <a:rPr lang="en-US" sz="1600" b="0" kern="1200" dirty="0">
                          <a:solidFill>
                            <a:schemeClr val="tx1"/>
                          </a:solidFill>
                          <a:latin typeface="+mn-lt"/>
                          <a:ea typeface="+mn-ea"/>
                          <a:cs typeface="+mn-cs"/>
                        </a:rPr>
                        <a:t>ADD    </a:t>
                      </a:r>
                      <a:r>
                        <a:rPr lang="en-US" sz="1600" b="0" kern="1200" dirty="0" err="1">
                          <a:solidFill>
                            <a:schemeClr val="tx1"/>
                          </a:solidFill>
                          <a:latin typeface="+mn-lt"/>
                          <a:ea typeface="+mn-ea"/>
                          <a:cs typeface="+mn-cs"/>
                        </a:rPr>
                        <a:t>myfile.tar</a:t>
                      </a:r>
                      <a:r>
                        <a:rPr lang="en-US" sz="1600" b="0" kern="1200" dirty="0">
                          <a:solidFill>
                            <a:schemeClr val="tx1"/>
                          </a:solidFill>
                          <a:latin typeface="+mn-lt"/>
                          <a:ea typeface="+mn-ea"/>
                          <a:cs typeface="+mn-cs"/>
                        </a:rPr>
                        <a:t>   /var/www/container1/</a:t>
                      </a:r>
                    </a:p>
                    <a:p>
                      <a:r>
                        <a:rPr lang="en-US" sz="1600" b="0" kern="1200" dirty="0">
                          <a:solidFill>
                            <a:schemeClr val="tx1"/>
                          </a:solidFill>
                          <a:latin typeface="+mn-lt"/>
                          <a:ea typeface="+mn-ea"/>
                          <a:cs typeface="+mn-cs"/>
                        </a:rPr>
                        <a:t>COPY   </a:t>
                      </a:r>
                      <a:r>
                        <a:rPr lang="en-US" sz="1600" b="0" kern="1200" dirty="0" err="1">
                          <a:solidFill>
                            <a:schemeClr val="tx1"/>
                          </a:solidFill>
                          <a:latin typeface="+mn-lt"/>
                          <a:ea typeface="+mn-ea"/>
                          <a:cs typeface="+mn-cs"/>
                        </a:rPr>
                        <a:t>file1.txt</a:t>
                      </a:r>
                      <a:r>
                        <a:rPr lang="en-US" sz="1600" b="0" kern="1200" dirty="0">
                          <a:solidFill>
                            <a:schemeClr val="tx1"/>
                          </a:solidFill>
                          <a:latin typeface="+mn-lt"/>
                          <a:ea typeface="+mn-ea"/>
                          <a:cs typeface="+mn-cs"/>
                        </a:rPr>
                        <a:t>   /var/www/container1/</a:t>
                      </a:r>
                    </a:p>
                    <a:p>
                      <a:r>
                        <a:rPr lang="en-US" sz="1600" b="0" kern="1200" dirty="0">
                          <a:solidFill>
                            <a:schemeClr val="tx1"/>
                          </a:solidFill>
                          <a:latin typeface="+mn-lt"/>
                          <a:ea typeface="+mn-ea"/>
                          <a:cs typeface="+mn-cs"/>
                        </a:rPr>
                        <a:t>RUN cd /etc/apache2/sites-available/</a:t>
                      </a:r>
                    </a:p>
                    <a:p>
                      <a:r>
                        <a:rPr lang="en-US" sz="1600" b="0" kern="1200" dirty="0">
                          <a:solidFill>
                            <a:schemeClr val="tx1"/>
                          </a:solidFill>
                          <a:latin typeface="+mn-lt"/>
                          <a:ea typeface="+mn-ea"/>
                          <a:cs typeface="+mn-cs"/>
                        </a:rPr>
                        <a:t>RUN cp /etc/apache2/sites-available/000-</a:t>
                      </a:r>
                      <a:r>
                        <a:rPr lang="en-US" sz="1600" b="0" kern="1200" dirty="0" err="1">
                          <a:solidFill>
                            <a:schemeClr val="tx1"/>
                          </a:solidFill>
                          <a:latin typeface="+mn-lt"/>
                          <a:ea typeface="+mn-ea"/>
                          <a:cs typeface="+mn-cs"/>
                        </a:rPr>
                        <a:t>default.conf</a:t>
                      </a:r>
                      <a:r>
                        <a:rPr lang="en-US" sz="1600" b="0" kern="1200" dirty="0">
                          <a:solidFill>
                            <a:schemeClr val="tx1"/>
                          </a:solidFill>
                          <a:latin typeface="+mn-lt"/>
                          <a:ea typeface="+mn-ea"/>
                          <a:cs typeface="+mn-cs"/>
                        </a:rPr>
                        <a:t> /etc/apache2/sites-available/</a:t>
                      </a:r>
                      <a:r>
                        <a:rPr lang="en-US" sz="1600" b="0" kern="1200" dirty="0" err="1">
                          <a:solidFill>
                            <a:schemeClr val="tx1"/>
                          </a:solidFill>
                          <a:latin typeface="+mn-lt"/>
                          <a:ea typeface="+mn-ea"/>
                          <a:cs typeface="+mn-cs"/>
                        </a:rPr>
                        <a:t>container1.conf</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RUN sed -i 's=</a:t>
                      </a:r>
                      <a:r>
                        <a:rPr lang="en-US" sz="1600" b="0" kern="1200" dirty="0" err="1">
                          <a:solidFill>
                            <a:schemeClr val="tx1"/>
                          </a:solidFill>
                          <a:latin typeface="+mn-lt"/>
                          <a:ea typeface="+mn-ea"/>
                          <a:cs typeface="+mn-cs"/>
                        </a:rPr>
                        <a:t>DocumentRoot</a:t>
                      </a:r>
                      <a:r>
                        <a:rPr lang="en-US" sz="1600" b="0" kern="1200" dirty="0">
                          <a:solidFill>
                            <a:schemeClr val="tx1"/>
                          </a:solidFill>
                          <a:latin typeface="+mn-lt"/>
                          <a:ea typeface="+mn-ea"/>
                          <a:cs typeface="+mn-cs"/>
                        </a:rPr>
                        <a:t> /var/www/html=</a:t>
                      </a:r>
                      <a:r>
                        <a:rPr lang="en-US" sz="1600" b="0" kern="1200" dirty="0" err="1">
                          <a:solidFill>
                            <a:schemeClr val="tx1"/>
                          </a:solidFill>
                          <a:latin typeface="+mn-lt"/>
                          <a:ea typeface="+mn-ea"/>
                          <a:cs typeface="+mn-cs"/>
                        </a:rPr>
                        <a:t>DocumentRoot</a:t>
                      </a:r>
                      <a:r>
                        <a:rPr lang="en-US" sz="1600" b="0" kern="1200" dirty="0">
                          <a:solidFill>
                            <a:schemeClr val="tx1"/>
                          </a:solidFill>
                          <a:latin typeface="+mn-lt"/>
                          <a:ea typeface="+mn-ea"/>
                          <a:cs typeface="+mn-cs"/>
                        </a:rPr>
                        <a:t>   /var/www/container1/=' /etc/apache2/sites-available/</a:t>
                      </a:r>
                      <a:r>
                        <a:rPr lang="en-US" sz="1600" b="0" kern="1200" dirty="0" err="1">
                          <a:solidFill>
                            <a:schemeClr val="tx1"/>
                          </a:solidFill>
                          <a:latin typeface="+mn-lt"/>
                          <a:ea typeface="+mn-ea"/>
                          <a:cs typeface="+mn-cs"/>
                        </a:rPr>
                        <a:t>container1.conf</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RUN sed -i '/container1/ a \\</a:t>
                      </a:r>
                      <a:r>
                        <a:rPr lang="en-US" sz="1600" b="0" kern="1200" dirty="0" err="1">
                          <a:solidFill>
                            <a:schemeClr val="tx1"/>
                          </a:solidFill>
                          <a:latin typeface="+mn-lt"/>
                          <a:ea typeface="+mn-ea"/>
                          <a:cs typeface="+mn-cs"/>
                        </a:rPr>
                        <a:t>tServerName</a:t>
                      </a:r>
                      <a:r>
                        <a:rPr lang="en-US" sz="1600" b="0" kern="1200" dirty="0">
                          <a:solidFill>
                            <a:schemeClr val="tx1"/>
                          </a:solidFill>
                          <a:latin typeface="+mn-lt"/>
                          <a:ea typeface="+mn-ea"/>
                          <a:cs typeface="+mn-cs"/>
                        </a:rPr>
                        <a:t> localhost' /etc/apache2/sites-available/</a:t>
                      </a:r>
                      <a:r>
                        <a:rPr lang="en-US" sz="1600" b="0" kern="1200" dirty="0" err="1">
                          <a:solidFill>
                            <a:schemeClr val="tx1"/>
                          </a:solidFill>
                          <a:latin typeface="+mn-lt"/>
                          <a:ea typeface="+mn-ea"/>
                          <a:cs typeface="+mn-cs"/>
                        </a:rPr>
                        <a:t>container1.conf</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RUN </a:t>
                      </a:r>
                      <a:r>
                        <a:rPr lang="en-US" sz="1600" b="0" kern="1200" dirty="0" err="1">
                          <a:solidFill>
                            <a:schemeClr val="tx1"/>
                          </a:solidFill>
                          <a:latin typeface="+mn-lt"/>
                          <a:ea typeface="+mn-ea"/>
                          <a:cs typeface="+mn-cs"/>
                        </a:rPr>
                        <a:t>a2ensite</a:t>
                      </a:r>
                      <a:r>
                        <a:rPr lang="en-US" sz="1600" b="0" kern="1200" dirty="0">
                          <a:solidFill>
                            <a:schemeClr val="tx1"/>
                          </a:solidFill>
                          <a:latin typeface="+mn-lt"/>
                          <a:ea typeface="+mn-ea"/>
                          <a:cs typeface="+mn-cs"/>
                        </a:rPr>
                        <a:t> container1</a:t>
                      </a:r>
                    </a:p>
                    <a:p>
                      <a:r>
                        <a:rPr lang="en-US" sz="1600" b="0" kern="1200" dirty="0">
                          <a:solidFill>
                            <a:schemeClr val="tx1"/>
                          </a:solidFill>
                          <a:latin typeface="+mn-lt"/>
                          <a:ea typeface="+mn-ea"/>
                          <a:cs typeface="+mn-cs"/>
                        </a:rPr>
                        <a:t>RUN </a:t>
                      </a:r>
                      <a:r>
                        <a:rPr lang="en-US" sz="1600" b="0" kern="1200" dirty="0" err="1">
                          <a:solidFill>
                            <a:schemeClr val="tx1"/>
                          </a:solidFill>
                          <a:latin typeface="+mn-lt"/>
                          <a:ea typeface="+mn-ea"/>
                          <a:cs typeface="+mn-cs"/>
                        </a:rPr>
                        <a:t>a2dissite</a:t>
                      </a:r>
                      <a:r>
                        <a:rPr lang="en-US" sz="1600" b="0" kern="1200" dirty="0">
                          <a:solidFill>
                            <a:schemeClr val="tx1"/>
                          </a:solidFill>
                          <a:latin typeface="+mn-lt"/>
                          <a:ea typeface="+mn-ea"/>
                          <a:cs typeface="+mn-cs"/>
                        </a:rPr>
                        <a:t> 000-</a:t>
                      </a:r>
                      <a:r>
                        <a:rPr lang="en-US" sz="1600" b="0" kern="1200" dirty="0" err="1">
                          <a:solidFill>
                            <a:schemeClr val="tx1"/>
                          </a:solidFill>
                          <a:latin typeface="+mn-lt"/>
                          <a:ea typeface="+mn-ea"/>
                          <a:cs typeface="+mn-cs"/>
                        </a:rPr>
                        <a:t>default.conf</a:t>
                      </a:r>
                      <a:endParaRPr lang="en-US" sz="1600" b="0" kern="1200" dirty="0">
                        <a:solidFill>
                          <a:schemeClr val="tx1"/>
                        </a:solidFill>
                        <a:latin typeface="+mn-lt"/>
                        <a:ea typeface="+mn-ea"/>
                        <a:cs typeface="+mn-cs"/>
                      </a:endParaRPr>
                    </a:p>
                    <a:p>
                      <a:r>
                        <a:rPr lang="en-US" sz="1600" b="0" kern="1200" dirty="0">
                          <a:solidFill>
                            <a:schemeClr val="tx1"/>
                          </a:solidFill>
                          <a:latin typeface="+mn-lt"/>
                          <a:ea typeface="+mn-ea"/>
                          <a:cs typeface="+mn-cs"/>
                        </a:rPr>
                        <a:t>ENV   </a:t>
                      </a:r>
                      <a:r>
                        <a:rPr lang="en-US" sz="1600" b="0" kern="1200" dirty="0" err="1">
                          <a:solidFill>
                            <a:schemeClr val="tx1"/>
                          </a:solidFill>
                          <a:latin typeface="+mn-lt"/>
                          <a:ea typeface="+mn-ea"/>
                          <a:cs typeface="+mn-cs"/>
                        </a:rPr>
                        <a:t>MY_VAR</a:t>
                      </a:r>
                      <a:r>
                        <a:rPr lang="en-US" sz="1600" b="0" kern="1200" dirty="0">
                          <a:solidFill>
                            <a:schemeClr val="tx1"/>
                          </a:solidFill>
                          <a:latin typeface="+mn-lt"/>
                          <a:ea typeface="+mn-ea"/>
                          <a:cs typeface="+mn-cs"/>
                        </a:rPr>
                        <a:t>     “This is my server”</a:t>
                      </a:r>
                    </a:p>
                    <a:p>
                      <a:r>
                        <a:rPr lang="en-US" sz="1600" b="0" kern="1200" dirty="0">
                          <a:solidFill>
                            <a:schemeClr val="tx1"/>
                          </a:solidFill>
                          <a:latin typeface="+mn-lt"/>
                          <a:ea typeface="+mn-ea"/>
                          <a:cs typeface="+mn-cs"/>
                        </a:rPr>
                        <a:t>ENV   PASSWD   </a:t>
                      </a:r>
                      <a:r>
                        <a:rPr lang="en-US" sz="1600" b="0" kern="1200" dirty="0" err="1">
                          <a:solidFill>
                            <a:schemeClr val="tx1"/>
                          </a:solidFill>
                          <a:latin typeface="+mn-lt"/>
                          <a:ea typeface="+mn-ea"/>
                          <a:cs typeface="+mn-cs"/>
                        </a:rPr>
                        <a:t>THismyPass</a:t>
                      </a:r>
                      <a:endParaRPr lang="en-US" sz="1600" b="0" kern="1200" dirty="0">
                        <a:solidFill>
                          <a:schemeClr val="tx1"/>
                        </a:solidFill>
                        <a:latin typeface="+mn-lt"/>
                        <a:ea typeface="+mn-ea"/>
                        <a:cs typeface="+mn-cs"/>
                      </a:endParaRPr>
                    </a:p>
                    <a:p>
                      <a:r>
                        <a:rPr lang="en-US" sz="1600" b="0" kern="1200" dirty="0" err="1">
                          <a:solidFill>
                            <a:schemeClr val="tx1"/>
                          </a:solidFill>
                          <a:latin typeface="+mn-lt"/>
                          <a:ea typeface="+mn-ea"/>
                          <a:cs typeface="+mn-cs"/>
                        </a:rPr>
                        <a:t>WORKDIR</a:t>
                      </a:r>
                      <a:r>
                        <a:rPr lang="en-US" sz="1600" b="0" kern="1200" dirty="0">
                          <a:solidFill>
                            <a:schemeClr val="tx1"/>
                          </a:solidFill>
                          <a:latin typeface="+mn-lt"/>
                          <a:ea typeface="+mn-ea"/>
                          <a:cs typeface="+mn-cs"/>
                        </a:rPr>
                        <a:t>      /data/</a:t>
                      </a:r>
                    </a:p>
                    <a:p>
                      <a:r>
                        <a:rPr lang="en-US" sz="1600" b="0" kern="1200" dirty="0">
                          <a:solidFill>
                            <a:schemeClr val="tx1"/>
                          </a:solidFill>
                          <a:latin typeface="+mn-lt"/>
                          <a:ea typeface="+mn-ea"/>
                          <a:cs typeface="+mn-cs"/>
                        </a:rPr>
                        <a:t>EXPOSE   8080</a:t>
                      </a:r>
                    </a:p>
                    <a:p>
                      <a:r>
                        <a:rPr lang="en-US" sz="1600" b="0" kern="1200" dirty="0">
                          <a:solidFill>
                            <a:schemeClr val="tx1"/>
                          </a:solidFill>
                          <a:latin typeface="+mn-lt"/>
                          <a:ea typeface="+mn-ea"/>
                          <a:cs typeface="+mn-cs"/>
                        </a:rPr>
                        <a:t>VOLUME   /</a:t>
                      </a:r>
                      <a:r>
                        <a:rPr lang="en-US" sz="1600" b="0" kern="1200" dirty="0" err="1">
                          <a:solidFill>
                            <a:schemeClr val="tx1"/>
                          </a:solidFill>
                          <a:latin typeface="+mn-lt"/>
                          <a:ea typeface="+mn-ea"/>
                          <a:cs typeface="+mn-cs"/>
                        </a:rPr>
                        <a:t>myvol</a:t>
                      </a:r>
                      <a:endParaRPr lang="en-US" sz="1600" b="0" kern="1200" dirty="0">
                        <a:solidFill>
                          <a:schemeClr val="tx1"/>
                        </a:solidFill>
                        <a:latin typeface="+mn-lt"/>
                        <a:ea typeface="+mn-ea"/>
                        <a:cs typeface="+mn-cs"/>
                      </a:endParaRPr>
                    </a:p>
                    <a:p>
                      <a:r>
                        <a:rPr lang="en-US" sz="1600" b="0" kern="1200" dirty="0" err="1">
                          <a:solidFill>
                            <a:schemeClr val="tx1"/>
                          </a:solidFill>
                          <a:latin typeface="+mn-lt"/>
                          <a:ea typeface="+mn-ea"/>
                          <a:cs typeface="+mn-cs"/>
                        </a:rPr>
                        <a:t>ENTRYPOINT</a:t>
                      </a:r>
                      <a:r>
                        <a:rPr lang="en-US" sz="1600" b="0" kern="1200" dirty="0">
                          <a:solidFill>
                            <a:schemeClr val="tx1"/>
                          </a:solidFill>
                          <a:latin typeface="+mn-lt"/>
                          <a:ea typeface="+mn-ea"/>
                          <a:cs typeface="+mn-cs"/>
                        </a:rPr>
                        <a:t> service apache2 restart &amp;&amp; bash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45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5" end="25"/>
                                            </p:txEl>
                                          </p:spTgt>
                                        </p:tgtEl>
                                        <p:attrNameLst>
                                          <p:attrName>style.visibility</p:attrName>
                                        </p:attrNameLst>
                                      </p:cBhvr>
                                      <p:to>
                                        <p:strVal val="visible"/>
                                      </p:to>
                                    </p:set>
                                    <p:anim calcmode="lin" valueType="num">
                                      <p:cBhvr additive="base">
                                        <p:cTn id="19" dur="500" fill="hold"/>
                                        <p:tgtEl>
                                          <p:spTgt spid="2">
                                            <p:txEl>
                                              <p:pRg st="25"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7" end="27"/>
                                            </p:txEl>
                                          </p:spTgt>
                                        </p:tgtEl>
                                        <p:attrNameLst>
                                          <p:attrName>style.visibility</p:attrName>
                                        </p:attrNameLst>
                                      </p:cBhvr>
                                      <p:to>
                                        <p:strVal val="visible"/>
                                      </p:to>
                                    </p:set>
                                    <p:anim calcmode="lin" valueType="num">
                                      <p:cBhvr additive="base">
                                        <p:cTn id="25" dur="500" fill="hold"/>
                                        <p:tgtEl>
                                          <p:spTgt spid="2">
                                            <p:txEl>
                                              <p:pRg st="27" end="2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7" end="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080A8F1-FDAE-493B-9B29-D73020EADB54}"/>
              </a:ext>
            </a:extLst>
          </p:cNvPr>
          <p:cNvSpPr>
            <a:spLocks noGrp="1"/>
          </p:cNvSpPr>
          <p:nvPr>
            <p:ph idx="1"/>
          </p:nvPr>
        </p:nvSpPr>
        <p:spPr>
          <a:xfrm>
            <a:off x="0" y="0"/>
            <a:ext cx="12192000" cy="6858000"/>
          </a:xfrm>
        </p:spPr>
        <p:txBody>
          <a:bodyPr>
            <a:normAutofit/>
          </a:bodyPr>
          <a:lstStyle/>
          <a:p>
            <a:pPr marL="0" indent="0">
              <a:buNone/>
            </a:pPr>
            <a:r>
              <a:rPr lang="en-US" sz="2000" dirty="0"/>
              <a:t>Create a container with Ubuntu image on the top of CentOS 9 Stream Operating System. </a:t>
            </a:r>
          </a:p>
          <a:p>
            <a:pPr marL="0" indent="0">
              <a:buNone/>
            </a:pPr>
            <a:r>
              <a:rPr lang="en-US" sz="2000" dirty="0"/>
              <a:t>         It means we can create different OS containers. </a:t>
            </a:r>
          </a:p>
          <a:p>
            <a:pPr marL="0" indent="0">
              <a:buNone/>
            </a:pPr>
            <a:r>
              <a:rPr lang="en-US" sz="2000" dirty="0"/>
              <a:t>Create Apache Web server </a:t>
            </a:r>
          </a:p>
          <a:p>
            <a:pPr lvl="1">
              <a:buFont typeface="Courier New" panose="02070309020205020404" pitchFamily="49" charset="0"/>
              <a:buChar char="o"/>
            </a:pPr>
            <a:r>
              <a:rPr lang="en-US" sz="2000" dirty="0"/>
              <a:t>   Download Apache Web server package, vim, curl elinks on the Ubuntu container. </a:t>
            </a:r>
          </a:p>
          <a:p>
            <a:pPr lvl="1">
              <a:buFont typeface="Courier New" panose="02070309020205020404" pitchFamily="49" charset="0"/>
              <a:buChar char="o"/>
            </a:pPr>
            <a:r>
              <a:rPr lang="en-US" sz="2000" dirty="0"/>
              <a:t>   Configure Apache Web server. </a:t>
            </a:r>
          </a:p>
          <a:p>
            <a:pPr lvl="1">
              <a:buFont typeface="Courier New" panose="02070309020205020404" pitchFamily="49" charset="0"/>
              <a:buChar char="o"/>
            </a:pPr>
            <a:r>
              <a:rPr lang="en-US" sz="2000" dirty="0"/>
              <a:t>   Create our own Directory</a:t>
            </a:r>
          </a:p>
          <a:p>
            <a:pPr lvl="1">
              <a:buFont typeface="Courier New" panose="02070309020205020404" pitchFamily="49" charset="0"/>
              <a:buChar char="o"/>
            </a:pPr>
            <a:r>
              <a:rPr lang="en-US" sz="2000" dirty="0"/>
              <a:t>   Create our HTML page. </a:t>
            </a:r>
          </a:p>
          <a:p>
            <a:pPr lvl="1">
              <a:buFont typeface="Courier New" panose="02070309020205020404" pitchFamily="49" charset="0"/>
              <a:buChar char="o"/>
            </a:pPr>
            <a:r>
              <a:rPr lang="en-US" sz="2000" dirty="0"/>
              <a:t>   How to stop, start, restart web server.</a:t>
            </a:r>
          </a:p>
          <a:p>
            <a:pPr marL="0" indent="0">
              <a:buNone/>
            </a:pPr>
            <a:endParaRPr lang="en-US" sz="2000" dirty="0"/>
          </a:p>
          <a:p>
            <a:pPr marL="0" indent="0">
              <a:buNone/>
            </a:pPr>
            <a:r>
              <a:rPr lang="en-US" sz="2000" dirty="0"/>
              <a:t>Create an image from the running container. </a:t>
            </a:r>
          </a:p>
          <a:p>
            <a:pPr marL="0" indent="0">
              <a:buNone/>
            </a:pPr>
            <a:r>
              <a:rPr lang="en-US" sz="2000" dirty="0"/>
              <a:t>Create a new container from newly created image. </a:t>
            </a:r>
          </a:p>
          <a:p>
            <a:pPr marL="0" indent="0">
              <a:buNone/>
            </a:pPr>
            <a:r>
              <a:rPr lang="en-US" sz="2000" dirty="0"/>
              <a:t>Create an Image from Dockerfile. </a:t>
            </a:r>
          </a:p>
          <a:p>
            <a:pPr marL="0" indent="0">
              <a:buNone/>
            </a:pPr>
            <a:r>
              <a:rPr lang="en-US" sz="2000" dirty="0"/>
              <a:t>What is image tagging. </a:t>
            </a:r>
          </a:p>
          <a:p>
            <a:pPr marL="0" indent="0">
              <a:buNone/>
            </a:pPr>
            <a:r>
              <a:rPr lang="en-US" sz="2000" dirty="0"/>
              <a:t>How to push the image to Docker Hub repository. So that other people can use it. </a:t>
            </a:r>
          </a:p>
          <a:p>
            <a:pPr marL="0" indent="0">
              <a:buNone/>
            </a:pPr>
            <a:r>
              <a:rPr lang="en-US" sz="2000" dirty="0"/>
              <a:t>Delete the image from the server cache and then download the image from Docker hub and then create a container. </a:t>
            </a:r>
          </a:p>
        </p:txBody>
      </p:sp>
    </p:spTree>
    <p:extLst>
      <p:ext uri="{BB962C8B-B14F-4D97-AF65-F5344CB8AC3E}">
        <p14:creationId xmlns:p14="http://schemas.microsoft.com/office/powerpoint/2010/main" val="420521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left)">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wipe(left)">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wipe(left)">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wipe(left)">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left)">
                                      <p:cBhvr>
                                        <p:cTn id="51" dur="500"/>
                                        <p:tgtEl>
                                          <p:spTgt spid="5">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11" end="11"/>
                                            </p:txEl>
                                          </p:spTgt>
                                        </p:tgtEl>
                                        <p:attrNameLst>
                                          <p:attrName>style.visibility</p:attrName>
                                        </p:attrNameLst>
                                      </p:cBhvr>
                                      <p:to>
                                        <p:strVal val="visible"/>
                                      </p:to>
                                    </p:set>
                                    <p:animEffect transition="in" filter="wipe(left)">
                                      <p:cBhvr>
                                        <p:cTn id="56" dur="500"/>
                                        <p:tgtEl>
                                          <p:spTgt spid="5">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wipe(left)">
                                      <p:cBhvr>
                                        <p:cTn id="61" dur="500"/>
                                        <p:tgtEl>
                                          <p:spTgt spid="5">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
                                            <p:txEl>
                                              <p:pRg st="13" end="13"/>
                                            </p:txEl>
                                          </p:spTgt>
                                        </p:tgtEl>
                                        <p:attrNameLst>
                                          <p:attrName>style.visibility</p:attrName>
                                        </p:attrNameLst>
                                      </p:cBhvr>
                                      <p:to>
                                        <p:strVal val="visible"/>
                                      </p:to>
                                    </p:set>
                                    <p:animEffect transition="in" filter="wipe(left)">
                                      <p:cBhvr>
                                        <p:cTn id="66" dur="500"/>
                                        <p:tgtEl>
                                          <p:spTgt spid="5">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Effect transition="in" filter="wipe(left)">
                                      <p:cBhvr>
                                        <p:cTn id="71"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35D-588A-44DC-A906-4FB0A14E95AE}"/>
              </a:ext>
            </a:extLst>
          </p:cNvPr>
          <p:cNvSpPr>
            <a:spLocks noGrp="1"/>
          </p:cNvSpPr>
          <p:nvPr>
            <p:ph type="title"/>
          </p:nvPr>
        </p:nvSpPr>
        <p:spPr/>
        <p:txBody>
          <a:bodyPr/>
          <a:lstStyle/>
          <a:p>
            <a:r>
              <a:rPr lang="en-US" dirty="0"/>
              <a:t>How to build the Image from </a:t>
            </a:r>
            <a:r>
              <a:rPr lang="en-US" dirty="0" err="1"/>
              <a:t>DockerFile</a:t>
            </a:r>
            <a:r>
              <a:rPr lang="en-US" dirty="0"/>
              <a:t> file	</a:t>
            </a:r>
          </a:p>
        </p:txBody>
      </p:sp>
      <p:sp>
        <p:nvSpPr>
          <p:cNvPr id="3" name="Content Placeholder 2">
            <a:extLst>
              <a:ext uri="{FF2B5EF4-FFF2-40B4-BE49-F238E27FC236}">
                <a16:creationId xmlns:a16="http://schemas.microsoft.com/office/drawing/2014/main" id="{CFB5AC2D-3D59-4ED2-8813-CC8684C842BE}"/>
              </a:ext>
            </a:extLst>
          </p:cNvPr>
          <p:cNvSpPr>
            <a:spLocks noGrp="1"/>
          </p:cNvSpPr>
          <p:nvPr>
            <p:ph idx="1"/>
          </p:nvPr>
        </p:nvSpPr>
        <p:spPr>
          <a:xfrm>
            <a:off x="838200" y="1825625"/>
            <a:ext cx="10365828" cy="3030154"/>
          </a:xfrm>
        </p:spPr>
        <p:txBody>
          <a:bodyPr>
            <a:normAutofit/>
          </a:bodyPr>
          <a:lstStyle/>
          <a:p>
            <a:pPr marL="285750" indent="-285750">
              <a:buFont typeface="Arial" panose="020B0604020202020204" pitchFamily="34" charset="0"/>
              <a:buChar char="•"/>
            </a:pPr>
            <a:endParaRPr lang="en-US" dirty="0"/>
          </a:p>
          <a:p>
            <a:endParaRPr lang="en-US" dirty="0"/>
          </a:p>
          <a:p>
            <a:pPr lvl="1"/>
            <a:r>
              <a:rPr lang="en-US" dirty="0"/>
              <a:t>[</a:t>
            </a:r>
            <a:r>
              <a:rPr lang="en-US" dirty="0" err="1"/>
              <a:t>root@Kube-master1</a:t>
            </a:r>
            <a:r>
              <a:rPr lang="en-US" dirty="0"/>
              <a:t> data]# </a:t>
            </a:r>
            <a:r>
              <a:rPr lang="en-US" b="1" dirty="0">
                <a:solidFill>
                  <a:schemeClr val="accent6"/>
                </a:solidFill>
              </a:rPr>
              <a:t>docker build -t </a:t>
            </a:r>
            <a:r>
              <a:rPr lang="en-US" b="1" dirty="0" err="1">
                <a:solidFill>
                  <a:schemeClr val="accent6"/>
                </a:solidFill>
              </a:rPr>
              <a:t>mywebserver1</a:t>
            </a:r>
            <a:r>
              <a:rPr lang="en-US" b="1" dirty="0">
                <a:solidFill>
                  <a:schemeClr val="accent6"/>
                </a:solidFill>
              </a:rPr>
              <a:t>  .</a:t>
            </a:r>
          </a:p>
        </p:txBody>
      </p:sp>
    </p:spTree>
    <p:extLst>
      <p:ext uri="{BB962C8B-B14F-4D97-AF65-F5344CB8AC3E}">
        <p14:creationId xmlns:p14="http://schemas.microsoft.com/office/powerpoint/2010/main" val="416421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371600"/>
            <a:ext cx="4817534" cy="4419600"/>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flipH="1">
            <a:off x="7391400" y="29718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0600" y="2839135"/>
            <a:ext cx="1752600" cy="646331"/>
          </a:xfrm>
          <a:prstGeom prst="rect">
            <a:avLst/>
          </a:prstGeom>
          <a:noFill/>
        </p:spPr>
        <p:txBody>
          <a:bodyPr wrap="square" rtlCol="0">
            <a:spAutoFit/>
          </a:bodyPr>
          <a:lstStyle/>
          <a:p>
            <a:r>
              <a:rPr lang="en-US" dirty="0"/>
              <a:t>Virtual Machine (VM)</a:t>
            </a:r>
          </a:p>
        </p:txBody>
      </p:sp>
      <p:sp>
        <p:nvSpPr>
          <p:cNvPr id="6" name="Rectangle 5"/>
          <p:cNvSpPr/>
          <p:nvPr/>
        </p:nvSpPr>
        <p:spPr>
          <a:xfrm>
            <a:off x="2362200" y="5105400"/>
            <a:ext cx="481753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CentOS 9 Operating system</a:t>
            </a:r>
          </a:p>
          <a:p>
            <a:pPr algn="ctr"/>
            <a:endParaRPr lang="en-US" dirty="0"/>
          </a:p>
        </p:txBody>
      </p:sp>
      <p:sp>
        <p:nvSpPr>
          <p:cNvPr id="2" name="TextBox 1"/>
          <p:cNvSpPr txBox="1"/>
          <p:nvPr/>
        </p:nvSpPr>
        <p:spPr>
          <a:xfrm>
            <a:off x="2370667" y="4724400"/>
            <a:ext cx="4800600" cy="381000"/>
          </a:xfrm>
          <a:prstGeom prst="rect">
            <a:avLst/>
          </a:prstGeom>
          <a:solidFill>
            <a:schemeClr val="accent3"/>
          </a:solidFill>
          <a:ln>
            <a:solidFill>
              <a:schemeClr val="tx1"/>
            </a:solidFill>
          </a:ln>
        </p:spPr>
        <p:txBody>
          <a:bodyPr wrap="square" rtlCol="0">
            <a:spAutoFit/>
          </a:bodyPr>
          <a:lstStyle/>
          <a:p>
            <a:r>
              <a:rPr lang="en-US" dirty="0">
                <a:solidFill>
                  <a:schemeClr val="lt1"/>
                </a:solidFill>
              </a:rPr>
              <a:t>                     Docker Engine</a:t>
            </a:r>
          </a:p>
        </p:txBody>
      </p:sp>
      <p:sp>
        <p:nvSpPr>
          <p:cNvPr id="7" name="Rectangle 6"/>
          <p:cNvSpPr/>
          <p:nvPr/>
        </p:nvSpPr>
        <p:spPr>
          <a:xfrm>
            <a:off x="1905000" y="304801"/>
            <a:ext cx="8382000" cy="646331"/>
          </a:xfrm>
          <a:prstGeom prst="rect">
            <a:avLst/>
          </a:prstGeom>
          <a:solidFill>
            <a:schemeClr val="bg2"/>
          </a:solidFill>
        </p:spPr>
        <p:txBody>
          <a:bodyPr wrap="square">
            <a:spAutoFit/>
          </a:bodyPr>
          <a:lstStyle/>
          <a:p>
            <a:r>
              <a:rPr lang="en-US" dirty="0"/>
              <a:t>yum remove docker  docker-client  docker-client-latest   docker-common  docker-latest docker-latest-</a:t>
            </a:r>
            <a:r>
              <a:rPr lang="en-US" dirty="0" err="1"/>
              <a:t>logrotate</a:t>
            </a:r>
            <a:r>
              <a:rPr lang="en-US" dirty="0"/>
              <a:t>  docker-</a:t>
            </a:r>
            <a:r>
              <a:rPr lang="en-US" dirty="0" err="1"/>
              <a:t>logrotate</a:t>
            </a:r>
            <a:r>
              <a:rPr lang="en-US" dirty="0"/>
              <a:t>   docker-engine </a:t>
            </a:r>
            <a:r>
              <a:rPr lang="en-US" dirty="0" err="1"/>
              <a:t>podman</a:t>
            </a:r>
            <a:r>
              <a:rPr lang="en-US" dirty="0"/>
              <a:t> </a:t>
            </a:r>
            <a:r>
              <a:rPr lang="en-US" dirty="0" err="1"/>
              <a:t>buildah</a:t>
            </a:r>
            <a:r>
              <a:rPr lang="en-US" dirty="0"/>
              <a:t> -y</a:t>
            </a:r>
          </a:p>
        </p:txBody>
      </p:sp>
      <p:sp>
        <p:nvSpPr>
          <p:cNvPr id="8" name="Rectangle 7"/>
          <p:cNvSpPr/>
          <p:nvPr/>
        </p:nvSpPr>
        <p:spPr>
          <a:xfrm>
            <a:off x="5181600" y="6019800"/>
            <a:ext cx="5257800" cy="369332"/>
          </a:xfrm>
          <a:prstGeom prst="rect">
            <a:avLst/>
          </a:prstGeom>
          <a:solidFill>
            <a:schemeClr val="bg2"/>
          </a:solidFill>
        </p:spPr>
        <p:txBody>
          <a:bodyPr wrap="square">
            <a:spAutoFit/>
          </a:bodyPr>
          <a:lstStyle/>
          <a:p>
            <a:r>
              <a:rPr lang="en-US" dirty="0"/>
              <a:t>yum install docker-</a:t>
            </a:r>
            <a:r>
              <a:rPr lang="en-US" dirty="0" err="1"/>
              <a:t>ce</a:t>
            </a:r>
            <a:r>
              <a:rPr lang="en-US" dirty="0"/>
              <a:t> docker-</a:t>
            </a:r>
            <a:r>
              <a:rPr lang="en-US" dirty="0" err="1"/>
              <a:t>ce</a:t>
            </a:r>
            <a:r>
              <a:rPr lang="en-US" dirty="0"/>
              <a:t>-cli </a:t>
            </a:r>
            <a:r>
              <a:rPr lang="en-US" dirty="0" err="1"/>
              <a:t>containerd.io</a:t>
            </a:r>
            <a:r>
              <a:rPr lang="en-US" dirty="0"/>
              <a:t> -y</a:t>
            </a:r>
          </a:p>
        </p:txBody>
      </p:sp>
    </p:spTree>
    <p:extLst>
      <p:ext uri="{BB962C8B-B14F-4D97-AF65-F5344CB8AC3E}">
        <p14:creationId xmlns:p14="http://schemas.microsoft.com/office/powerpoint/2010/main" val="178006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2"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371600"/>
            <a:ext cx="4817534" cy="4419600"/>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4" name="Right Arrow 3"/>
          <p:cNvSpPr/>
          <p:nvPr/>
        </p:nvSpPr>
        <p:spPr>
          <a:xfrm flipH="1">
            <a:off x="7391400" y="29718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0600" y="2839135"/>
            <a:ext cx="1752600" cy="646331"/>
          </a:xfrm>
          <a:prstGeom prst="rect">
            <a:avLst/>
          </a:prstGeom>
          <a:noFill/>
        </p:spPr>
        <p:txBody>
          <a:bodyPr wrap="square" rtlCol="0">
            <a:spAutoFit/>
          </a:bodyPr>
          <a:lstStyle/>
          <a:p>
            <a:r>
              <a:rPr lang="en-US" dirty="0"/>
              <a:t>Virtual Machine (VM)</a:t>
            </a:r>
          </a:p>
        </p:txBody>
      </p:sp>
      <p:sp>
        <p:nvSpPr>
          <p:cNvPr id="6" name="Rectangle 5"/>
          <p:cNvSpPr/>
          <p:nvPr/>
        </p:nvSpPr>
        <p:spPr>
          <a:xfrm>
            <a:off x="2362200" y="5105400"/>
            <a:ext cx="481753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CentOS 8 Operating system</a:t>
            </a:r>
          </a:p>
          <a:p>
            <a:pPr algn="ctr"/>
            <a:endParaRPr lang="en-US" dirty="0"/>
          </a:p>
        </p:txBody>
      </p:sp>
      <p:sp>
        <p:nvSpPr>
          <p:cNvPr id="2" name="TextBox 1"/>
          <p:cNvSpPr txBox="1"/>
          <p:nvPr/>
        </p:nvSpPr>
        <p:spPr>
          <a:xfrm>
            <a:off x="2362200" y="4730180"/>
            <a:ext cx="4817534" cy="381000"/>
          </a:xfrm>
          <a:prstGeom prst="rect">
            <a:avLst/>
          </a:prstGeom>
          <a:solidFill>
            <a:schemeClr val="accent3"/>
          </a:solidFill>
          <a:ln w="19050">
            <a:solidFill>
              <a:schemeClr val="tx1"/>
            </a:solidFill>
          </a:ln>
        </p:spPr>
        <p:txBody>
          <a:bodyPr wrap="square" rtlCol="0">
            <a:spAutoFit/>
          </a:bodyPr>
          <a:lstStyle/>
          <a:p>
            <a:r>
              <a:rPr lang="en-US" dirty="0">
                <a:solidFill>
                  <a:schemeClr val="lt1"/>
                </a:solidFill>
              </a:rPr>
              <a:t>                     Docker Engine</a:t>
            </a:r>
          </a:p>
        </p:txBody>
      </p:sp>
      <p:sp>
        <p:nvSpPr>
          <p:cNvPr id="8" name="Rectangle 7"/>
          <p:cNvSpPr/>
          <p:nvPr/>
        </p:nvSpPr>
        <p:spPr>
          <a:xfrm>
            <a:off x="2362200" y="1905180"/>
            <a:ext cx="1625600" cy="2819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Container1</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p:cNvSpPr/>
          <p:nvPr/>
        </p:nvSpPr>
        <p:spPr>
          <a:xfrm>
            <a:off x="3505201" y="0"/>
            <a:ext cx="5444067" cy="369332"/>
          </a:xfrm>
          <a:prstGeom prst="rect">
            <a:avLst/>
          </a:prstGeom>
          <a:solidFill>
            <a:schemeClr val="bg2"/>
          </a:solidFill>
        </p:spPr>
        <p:txBody>
          <a:bodyPr wrap="square">
            <a:spAutoFit/>
          </a:bodyPr>
          <a:lstStyle/>
          <a:p>
            <a:r>
              <a:rPr lang="en-US" dirty="0"/>
              <a:t>docker container run  -it --name container1  </a:t>
            </a:r>
            <a:r>
              <a:rPr lang="en-US" dirty="0" err="1"/>
              <a:t>ubuntu</a:t>
            </a:r>
            <a:endParaRPr lang="en-US" dirty="0"/>
          </a:p>
        </p:txBody>
      </p:sp>
      <p:sp>
        <p:nvSpPr>
          <p:cNvPr id="9" name="Rectangle 8">
            <a:extLst>
              <a:ext uri="{FF2B5EF4-FFF2-40B4-BE49-F238E27FC236}">
                <a16:creationId xmlns:a16="http://schemas.microsoft.com/office/drawing/2014/main" id="{B998C31B-F165-4237-A7E4-C5BD9814C80B}"/>
              </a:ext>
            </a:extLst>
          </p:cNvPr>
          <p:cNvSpPr/>
          <p:nvPr/>
        </p:nvSpPr>
        <p:spPr>
          <a:xfrm>
            <a:off x="2366434" y="4354889"/>
            <a:ext cx="162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Ubuntu:latest</a:t>
            </a:r>
            <a:endParaRPr lang="en-US" dirty="0"/>
          </a:p>
        </p:txBody>
      </p:sp>
      <p:sp>
        <p:nvSpPr>
          <p:cNvPr id="10" name="TextBox 9">
            <a:extLst>
              <a:ext uri="{FF2B5EF4-FFF2-40B4-BE49-F238E27FC236}">
                <a16:creationId xmlns:a16="http://schemas.microsoft.com/office/drawing/2014/main" id="{411BFF53-9E5B-4B42-99DF-98E22D012A25}"/>
              </a:ext>
            </a:extLst>
          </p:cNvPr>
          <p:cNvSpPr txBox="1"/>
          <p:nvPr/>
        </p:nvSpPr>
        <p:spPr>
          <a:xfrm>
            <a:off x="4038601" y="3162299"/>
            <a:ext cx="1837267" cy="369332"/>
          </a:xfrm>
          <a:prstGeom prst="rect">
            <a:avLst/>
          </a:prstGeom>
          <a:noFill/>
        </p:spPr>
        <p:txBody>
          <a:bodyPr wrap="square" rtlCol="0">
            <a:spAutoFit/>
          </a:bodyPr>
          <a:lstStyle/>
          <a:p>
            <a:r>
              <a:rPr lang="en-US" dirty="0"/>
              <a:t> </a:t>
            </a:r>
          </a:p>
        </p:txBody>
      </p:sp>
      <p:sp>
        <p:nvSpPr>
          <p:cNvPr id="11" name="Rectangle 10">
            <a:extLst>
              <a:ext uri="{FF2B5EF4-FFF2-40B4-BE49-F238E27FC236}">
                <a16:creationId xmlns:a16="http://schemas.microsoft.com/office/drawing/2014/main" id="{0EF3009D-8C46-4D05-A4D6-ABE07BFA02A9}"/>
              </a:ext>
            </a:extLst>
          </p:cNvPr>
          <p:cNvSpPr/>
          <p:nvPr/>
        </p:nvSpPr>
        <p:spPr>
          <a:xfrm>
            <a:off x="2362200" y="3968109"/>
            <a:ext cx="1625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dirty="0"/>
              <a:t>Apache2 </a:t>
            </a:r>
            <a:r>
              <a:rPr lang="en-US" sz="1600" dirty="0" err="1"/>
              <a:t>websrv</a:t>
            </a:r>
            <a:endParaRPr lang="en-US" sz="1600" dirty="0"/>
          </a:p>
        </p:txBody>
      </p:sp>
      <p:grpSp>
        <p:nvGrpSpPr>
          <p:cNvPr id="17" name="Group 16">
            <a:extLst>
              <a:ext uri="{FF2B5EF4-FFF2-40B4-BE49-F238E27FC236}">
                <a16:creationId xmlns:a16="http://schemas.microsoft.com/office/drawing/2014/main" id="{E05E82F8-E57C-4CB1-A7C9-BA9EF68D10FA}"/>
              </a:ext>
            </a:extLst>
          </p:cNvPr>
          <p:cNvGrpSpPr/>
          <p:nvPr/>
        </p:nvGrpSpPr>
        <p:grpSpPr>
          <a:xfrm>
            <a:off x="3987800" y="3968109"/>
            <a:ext cx="1270000" cy="756291"/>
            <a:chOff x="2463800" y="3543120"/>
            <a:chExt cx="1270000" cy="1181280"/>
          </a:xfrm>
        </p:grpSpPr>
        <p:sp>
          <p:nvSpPr>
            <p:cNvPr id="13" name="Bent Arrow 11">
              <a:extLst>
                <a:ext uri="{FF2B5EF4-FFF2-40B4-BE49-F238E27FC236}">
                  <a16:creationId xmlns:a16="http://schemas.microsoft.com/office/drawing/2014/main" id="{FA8B8CE4-4F60-4968-B8DE-F85529378F2F}"/>
                </a:ext>
              </a:extLst>
            </p:cNvPr>
            <p:cNvSpPr/>
            <p:nvPr/>
          </p:nvSpPr>
          <p:spPr>
            <a:xfrm flipH="1">
              <a:off x="2463800" y="3543120"/>
              <a:ext cx="1270000" cy="1181280"/>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scene3d>
                <a:camera prst="orthographicFront"/>
                <a:lightRig rig="threePt" dir="t"/>
              </a:scene3d>
              <a:sp3d/>
            </a:bodyPr>
            <a:lstStyle/>
            <a:p>
              <a:pPr algn="r"/>
              <a:endParaRPr lang="en-US" dirty="0">
                <a:ln w="0"/>
                <a:solidFill>
                  <a:schemeClr val="tx1"/>
                </a:solidFill>
                <a:effectLst>
                  <a:outerShdw blurRad="38100" dist="19050" dir="2700000" algn="tl" rotWithShape="0">
                    <a:schemeClr val="dk1">
                      <a:alpha val="40000"/>
                    </a:schemeClr>
                  </a:outerShdw>
                </a:effectLst>
              </a:endParaRPr>
            </a:p>
          </p:txBody>
        </p:sp>
        <p:sp>
          <p:nvSpPr>
            <p:cNvPr id="16" name="TextBox 15">
              <a:extLst>
                <a:ext uri="{FF2B5EF4-FFF2-40B4-BE49-F238E27FC236}">
                  <a16:creationId xmlns:a16="http://schemas.microsoft.com/office/drawing/2014/main" id="{08C544F4-A227-4C95-A22A-2EE2CBE4928F}"/>
                </a:ext>
              </a:extLst>
            </p:cNvPr>
            <p:cNvSpPr txBox="1"/>
            <p:nvPr/>
          </p:nvSpPr>
          <p:spPr>
            <a:xfrm>
              <a:off x="2683933" y="3594295"/>
              <a:ext cx="990600" cy="528801"/>
            </a:xfrm>
            <a:prstGeom prst="rect">
              <a:avLst/>
            </a:prstGeom>
            <a:noFill/>
          </p:spPr>
          <p:txBody>
            <a:bodyPr wrap="square" rtlCol="0">
              <a:spAutoFit/>
            </a:bodyPr>
            <a:lstStyle/>
            <a:p>
              <a:r>
                <a:rPr lang="en-US" sz="1600" dirty="0"/>
                <a:t>IP @</a:t>
              </a:r>
            </a:p>
          </p:txBody>
        </p:sp>
      </p:grpSp>
      <p:sp>
        <p:nvSpPr>
          <p:cNvPr id="18" name="Rectangle 17">
            <a:extLst>
              <a:ext uri="{FF2B5EF4-FFF2-40B4-BE49-F238E27FC236}">
                <a16:creationId xmlns:a16="http://schemas.microsoft.com/office/drawing/2014/main" id="{94D12E38-55FC-45AE-A788-D18E03A26F19}"/>
              </a:ext>
            </a:extLst>
          </p:cNvPr>
          <p:cNvSpPr/>
          <p:nvPr/>
        </p:nvSpPr>
        <p:spPr>
          <a:xfrm>
            <a:off x="3505201" y="371663"/>
            <a:ext cx="4044735" cy="369332"/>
          </a:xfrm>
          <a:prstGeom prst="rect">
            <a:avLst/>
          </a:prstGeom>
          <a:solidFill>
            <a:schemeClr val="bg2"/>
          </a:solidFill>
        </p:spPr>
        <p:txBody>
          <a:bodyPr wrap="square">
            <a:spAutoFit/>
          </a:bodyPr>
          <a:lstStyle/>
          <a:p>
            <a:r>
              <a:rPr lang="en-US" dirty="0"/>
              <a:t>apt-get -y install apache2 vim curl elinks</a:t>
            </a:r>
          </a:p>
        </p:txBody>
      </p:sp>
      <p:sp>
        <p:nvSpPr>
          <p:cNvPr id="23" name="Rectangle 22">
            <a:extLst>
              <a:ext uri="{FF2B5EF4-FFF2-40B4-BE49-F238E27FC236}">
                <a16:creationId xmlns:a16="http://schemas.microsoft.com/office/drawing/2014/main" id="{7D4BB6A4-F2EA-454F-9CD7-5B82C233DEAC}"/>
              </a:ext>
            </a:extLst>
          </p:cNvPr>
          <p:cNvSpPr/>
          <p:nvPr/>
        </p:nvSpPr>
        <p:spPr>
          <a:xfrm>
            <a:off x="3509433" y="735478"/>
            <a:ext cx="4596002" cy="369332"/>
          </a:xfrm>
          <a:prstGeom prst="rect">
            <a:avLst/>
          </a:prstGeom>
          <a:solidFill>
            <a:schemeClr val="bg2"/>
          </a:solidFill>
        </p:spPr>
        <p:txBody>
          <a:bodyPr wrap="none">
            <a:spAutoFit/>
          </a:bodyPr>
          <a:lstStyle/>
          <a:p>
            <a:r>
              <a:rPr lang="en-US" dirty="0"/>
              <a:t>docker container inspect container1 | grep -i IP</a:t>
            </a:r>
          </a:p>
        </p:txBody>
      </p:sp>
      <p:sp>
        <p:nvSpPr>
          <p:cNvPr id="24" name="Arrow: Down 23">
            <a:extLst>
              <a:ext uri="{FF2B5EF4-FFF2-40B4-BE49-F238E27FC236}">
                <a16:creationId xmlns:a16="http://schemas.microsoft.com/office/drawing/2014/main" id="{E6C708E2-12EE-4634-9BD5-6FFA42080B3F}"/>
              </a:ext>
            </a:extLst>
          </p:cNvPr>
          <p:cNvSpPr/>
          <p:nvPr/>
        </p:nvSpPr>
        <p:spPr>
          <a:xfrm rot="2664865">
            <a:off x="5810774" y="-524805"/>
            <a:ext cx="157456" cy="5873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66433D8C-BFE1-461A-BBD5-1E9D4B33C71A}"/>
              </a:ext>
            </a:extLst>
          </p:cNvPr>
          <p:cNvSpPr/>
          <p:nvPr/>
        </p:nvSpPr>
        <p:spPr>
          <a:xfrm rot="3647810">
            <a:off x="5227947" y="-548803"/>
            <a:ext cx="124150" cy="35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EF21308-0525-4939-805E-C0573751D59A}"/>
              </a:ext>
            </a:extLst>
          </p:cNvPr>
          <p:cNvSpPr/>
          <p:nvPr/>
        </p:nvSpPr>
        <p:spPr>
          <a:xfrm rot="2614943">
            <a:off x="4648497" y="10623"/>
            <a:ext cx="178982" cy="4610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1A97E19F-CF4E-4EB2-8D28-9E82FD96DE8C}"/>
              </a:ext>
            </a:extLst>
          </p:cNvPr>
          <p:cNvSpPr/>
          <p:nvPr/>
        </p:nvSpPr>
        <p:spPr>
          <a:xfrm>
            <a:off x="4729076" y="1037617"/>
            <a:ext cx="205495" cy="2980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repeatCount="400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1000"/>
                                        <p:tgtEl>
                                          <p:spTgt spid="25"/>
                                        </p:tgtEl>
                                      </p:cBhvr>
                                    </p:animEffect>
                                  </p:childTnLst>
                                </p:cTn>
                              </p:par>
                              <p:par>
                                <p:cTn id="19" presetID="22" presetClass="entr" presetSubtype="1" repeatCount="400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42"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22" presetClass="entr" presetSubtype="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22" presetClass="entr" presetSubtype="2"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2" presetClass="entr" presetSubtype="1"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4"/>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7" grpId="1" animBg="1"/>
      <p:bldP spid="9" grpId="0" animBg="1"/>
      <p:bldP spid="11" grpId="0" animBg="1"/>
      <p:bldP spid="18" grpId="0" animBg="1"/>
      <p:bldP spid="18" grpId="1" animBg="1"/>
      <p:bldP spid="23" grpId="0" animBg="1"/>
      <p:bldP spid="23" grpId="1" animBg="1"/>
      <p:bldP spid="24" grpId="0" animBg="1"/>
      <p:bldP spid="24" grpId="1" animBg="1"/>
      <p:bldP spid="25" grpId="0" animBg="1"/>
      <p:bldP spid="25" grpId="1" animBg="1"/>
      <p:bldP spid="12" grpId="0" animBg="1"/>
      <p:bldP spid="12" grpId="1" animBg="1"/>
      <p:bldP spid="14" grpId="0" animBg="1"/>
      <p:bldP spid="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3E16D-E687-4ACF-A36E-FAD3270D4725}"/>
              </a:ext>
            </a:extLst>
          </p:cNvPr>
          <p:cNvSpPr>
            <a:spLocks noGrp="1"/>
          </p:cNvSpPr>
          <p:nvPr>
            <p:ph type="title"/>
          </p:nvPr>
        </p:nvSpPr>
        <p:spPr>
          <a:xfrm>
            <a:off x="0" y="18255"/>
            <a:ext cx="12192000" cy="1325563"/>
          </a:xfrm>
        </p:spPr>
        <p:txBody>
          <a:bodyPr/>
          <a:lstStyle/>
          <a:p>
            <a:r>
              <a:rPr lang="en-US" dirty="0"/>
              <a:t>                 Configuration of Apache2 web server</a:t>
            </a:r>
          </a:p>
        </p:txBody>
      </p:sp>
      <p:sp>
        <p:nvSpPr>
          <p:cNvPr id="5" name="Content Placeholder 4">
            <a:extLst>
              <a:ext uri="{FF2B5EF4-FFF2-40B4-BE49-F238E27FC236}">
                <a16:creationId xmlns:a16="http://schemas.microsoft.com/office/drawing/2014/main" id="{0E5B9F74-7A51-4B3F-9505-C669F4B267C9}"/>
              </a:ext>
            </a:extLst>
          </p:cNvPr>
          <p:cNvSpPr>
            <a:spLocks noGrp="1"/>
          </p:cNvSpPr>
          <p:nvPr>
            <p:ph idx="1"/>
          </p:nvPr>
        </p:nvSpPr>
        <p:spPr>
          <a:xfrm>
            <a:off x="0" y="1253331"/>
            <a:ext cx="12192000" cy="5586414"/>
          </a:xfrm>
        </p:spPr>
        <p:txBody>
          <a:bodyPr/>
          <a:lstStyle/>
          <a:p>
            <a:pPr marL="0" indent="0">
              <a:buNone/>
            </a:pPr>
            <a:endParaRPr lang="en-US" dirty="0"/>
          </a:p>
        </p:txBody>
      </p:sp>
      <p:graphicFrame>
        <p:nvGraphicFramePr>
          <p:cNvPr id="6" name="Table 6">
            <a:extLst>
              <a:ext uri="{FF2B5EF4-FFF2-40B4-BE49-F238E27FC236}">
                <a16:creationId xmlns:a16="http://schemas.microsoft.com/office/drawing/2014/main" id="{A5C55454-F019-4EE2-90A5-6E8C6E96B45A}"/>
              </a:ext>
            </a:extLst>
          </p:cNvPr>
          <p:cNvGraphicFramePr>
            <a:graphicFrameLocks noGrp="1"/>
          </p:cNvGraphicFramePr>
          <p:nvPr>
            <p:extLst>
              <p:ext uri="{D42A27DB-BD31-4B8C-83A1-F6EECF244321}">
                <p14:modId xmlns:p14="http://schemas.microsoft.com/office/powerpoint/2010/main" val="4140971292"/>
              </p:ext>
            </p:extLst>
          </p:nvPr>
        </p:nvGraphicFramePr>
        <p:xfrm>
          <a:off x="135823" y="1327567"/>
          <a:ext cx="2068362" cy="367988"/>
        </p:xfrm>
        <a:graphic>
          <a:graphicData uri="http://schemas.openxmlformats.org/drawingml/2006/table">
            <a:tbl>
              <a:tblPr firstRow="1" bandRow="1">
                <a:tableStyleId>{5C22544A-7EE6-4342-B048-85BDC9FD1C3A}</a:tableStyleId>
              </a:tblPr>
              <a:tblGrid>
                <a:gridCol w="2068362">
                  <a:extLst>
                    <a:ext uri="{9D8B030D-6E8A-4147-A177-3AD203B41FA5}">
                      <a16:colId xmlns:a16="http://schemas.microsoft.com/office/drawing/2014/main" val="2829721705"/>
                    </a:ext>
                  </a:extLst>
                </a:gridCol>
              </a:tblGrid>
              <a:tr h="367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apt-get update</a:t>
                      </a:r>
                      <a:endParaRPr lang="en-US" dirty="0"/>
                    </a:p>
                  </a:txBody>
                  <a:tcPr/>
                </a:tc>
                <a:extLst>
                  <a:ext uri="{0D108BD9-81ED-4DB2-BD59-A6C34878D82A}">
                    <a16:rowId xmlns:a16="http://schemas.microsoft.com/office/drawing/2014/main" val="2090446723"/>
                  </a:ext>
                </a:extLst>
              </a:tr>
            </a:tbl>
          </a:graphicData>
        </a:graphic>
      </p:graphicFrame>
      <p:graphicFrame>
        <p:nvGraphicFramePr>
          <p:cNvPr id="7" name="Table 6">
            <a:extLst>
              <a:ext uri="{FF2B5EF4-FFF2-40B4-BE49-F238E27FC236}">
                <a16:creationId xmlns:a16="http://schemas.microsoft.com/office/drawing/2014/main" id="{6A417BB1-012B-4234-9AA4-112CBB9C78D7}"/>
              </a:ext>
            </a:extLst>
          </p:cNvPr>
          <p:cNvGraphicFramePr>
            <a:graphicFrameLocks noGrp="1"/>
          </p:cNvGraphicFramePr>
          <p:nvPr>
            <p:extLst>
              <p:ext uri="{D42A27DB-BD31-4B8C-83A1-F6EECF244321}">
                <p14:modId xmlns:p14="http://schemas.microsoft.com/office/powerpoint/2010/main" val="4194009409"/>
              </p:ext>
            </p:extLst>
          </p:nvPr>
        </p:nvGraphicFramePr>
        <p:xfrm>
          <a:off x="3068318" y="1291973"/>
          <a:ext cx="4129774" cy="367988"/>
        </p:xfrm>
        <a:graphic>
          <a:graphicData uri="http://schemas.openxmlformats.org/drawingml/2006/table">
            <a:tbl>
              <a:tblPr firstRow="1" bandRow="1">
                <a:tableStyleId>{5C22544A-7EE6-4342-B048-85BDC9FD1C3A}</a:tableStyleId>
              </a:tblPr>
              <a:tblGrid>
                <a:gridCol w="4129774">
                  <a:extLst>
                    <a:ext uri="{9D8B030D-6E8A-4147-A177-3AD203B41FA5}">
                      <a16:colId xmlns:a16="http://schemas.microsoft.com/office/drawing/2014/main" val="2829721705"/>
                    </a:ext>
                  </a:extLst>
                </a:gridCol>
              </a:tblGrid>
              <a:tr h="367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apt-get -y install apache2 vim curl elinks</a:t>
                      </a:r>
                      <a:endParaRPr lang="en-US" dirty="0"/>
                    </a:p>
                  </a:txBody>
                  <a:tcPr/>
                </a:tc>
                <a:extLst>
                  <a:ext uri="{0D108BD9-81ED-4DB2-BD59-A6C34878D82A}">
                    <a16:rowId xmlns:a16="http://schemas.microsoft.com/office/drawing/2014/main" val="2090446723"/>
                  </a:ext>
                </a:extLst>
              </a:tr>
            </a:tbl>
          </a:graphicData>
        </a:graphic>
      </p:graphicFrame>
      <p:graphicFrame>
        <p:nvGraphicFramePr>
          <p:cNvPr id="8" name="Table 6">
            <a:extLst>
              <a:ext uri="{FF2B5EF4-FFF2-40B4-BE49-F238E27FC236}">
                <a16:creationId xmlns:a16="http://schemas.microsoft.com/office/drawing/2014/main" id="{CBEF99FC-C88C-4180-97FA-7FB6C8616FA6}"/>
              </a:ext>
            </a:extLst>
          </p:cNvPr>
          <p:cNvGraphicFramePr>
            <a:graphicFrameLocks noGrp="1"/>
          </p:cNvGraphicFramePr>
          <p:nvPr>
            <p:extLst>
              <p:ext uri="{D42A27DB-BD31-4B8C-83A1-F6EECF244321}">
                <p14:modId xmlns:p14="http://schemas.microsoft.com/office/powerpoint/2010/main" val="2234583292"/>
              </p:ext>
            </p:extLst>
          </p:nvPr>
        </p:nvGraphicFramePr>
        <p:xfrm>
          <a:off x="1887621" y="1828455"/>
          <a:ext cx="2617002" cy="365760"/>
        </p:xfrm>
        <a:graphic>
          <a:graphicData uri="http://schemas.openxmlformats.org/drawingml/2006/table">
            <a:tbl>
              <a:tblPr firstRow="1" bandRow="1">
                <a:tableStyleId>{5C22544A-7EE6-4342-B048-85BDC9FD1C3A}</a:tableStyleId>
              </a:tblPr>
              <a:tblGrid>
                <a:gridCol w="2617002">
                  <a:extLst>
                    <a:ext uri="{9D8B030D-6E8A-4147-A177-3AD203B41FA5}">
                      <a16:colId xmlns:a16="http://schemas.microsoft.com/office/drawing/2014/main" val="2829721705"/>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Main configuration files</a:t>
                      </a:r>
                      <a:endParaRPr lang="en-US" dirty="0"/>
                    </a:p>
                  </a:txBody>
                  <a:tcPr/>
                </a:tc>
                <a:extLst>
                  <a:ext uri="{0D108BD9-81ED-4DB2-BD59-A6C34878D82A}">
                    <a16:rowId xmlns:a16="http://schemas.microsoft.com/office/drawing/2014/main" val="2090446723"/>
                  </a:ext>
                </a:extLst>
              </a:tr>
            </a:tbl>
          </a:graphicData>
        </a:graphic>
      </p:graphicFrame>
      <p:graphicFrame>
        <p:nvGraphicFramePr>
          <p:cNvPr id="9" name="Table 6">
            <a:extLst>
              <a:ext uri="{FF2B5EF4-FFF2-40B4-BE49-F238E27FC236}">
                <a16:creationId xmlns:a16="http://schemas.microsoft.com/office/drawing/2014/main" id="{19D168D3-7387-44D1-9398-1A7DB878435D}"/>
              </a:ext>
            </a:extLst>
          </p:cNvPr>
          <p:cNvGraphicFramePr>
            <a:graphicFrameLocks noGrp="1"/>
          </p:cNvGraphicFramePr>
          <p:nvPr>
            <p:extLst>
              <p:ext uri="{D42A27DB-BD31-4B8C-83A1-F6EECF244321}">
                <p14:modId xmlns:p14="http://schemas.microsoft.com/office/powerpoint/2010/main" val="1486169704"/>
              </p:ext>
            </p:extLst>
          </p:nvPr>
        </p:nvGraphicFramePr>
        <p:xfrm>
          <a:off x="0" y="2301268"/>
          <a:ext cx="11164236" cy="3931920"/>
        </p:xfrm>
        <a:graphic>
          <a:graphicData uri="http://schemas.openxmlformats.org/drawingml/2006/table">
            <a:tbl>
              <a:tblPr firstRow="1" bandRow="1">
                <a:tableStyleId>{5C22544A-7EE6-4342-B048-85BDC9FD1C3A}</a:tableStyleId>
              </a:tblPr>
              <a:tblGrid>
                <a:gridCol w="11164236">
                  <a:extLst>
                    <a:ext uri="{9D8B030D-6E8A-4147-A177-3AD203B41FA5}">
                      <a16:colId xmlns:a16="http://schemas.microsoft.com/office/drawing/2014/main" val="2829721705"/>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root@1e82edbe185d</a:t>
                      </a:r>
                      <a:r>
                        <a:rPr lang="en-US" sz="1800" dirty="0">
                          <a:effectLst/>
                          <a:latin typeface="Courier New" panose="02070309020205020404" pitchFamily="49" charset="0"/>
                          <a:cs typeface="Courier New" panose="02070309020205020404" pitchFamily="49" charset="0"/>
                        </a:rPr>
                        <a:t>:/# cd /etc/apache2/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root@1e82edbe185d</a:t>
                      </a:r>
                      <a:r>
                        <a:rPr lang="en-US" sz="1800" dirty="0">
                          <a:effectLst/>
                          <a:latin typeface="Courier New" panose="02070309020205020404" pitchFamily="49" charset="0"/>
                          <a:cs typeface="Courier New" panose="02070309020205020404" pitchFamily="49" charset="0"/>
                        </a:rPr>
                        <a:t>:/etc/apache2# ls -</a:t>
                      </a:r>
                      <a:r>
                        <a:rPr lang="en-US" sz="1800" dirty="0" err="1">
                          <a:effectLst/>
                          <a:latin typeface="Courier New" panose="02070309020205020404" pitchFamily="49" charset="0"/>
                          <a:cs typeface="Courier New" panose="02070309020205020404" pitchFamily="49" charset="0"/>
                        </a:rPr>
                        <a:t>ltr</a:t>
                      </a:r>
                      <a:endParaRPr lang="en-US" sz="18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total 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rw</a:t>
                      </a:r>
                      <a:r>
                        <a:rPr lang="en-US" sz="1800" dirty="0">
                          <a:effectLst/>
                          <a:latin typeface="Courier New" panose="02070309020205020404" pitchFamily="49" charset="0"/>
                          <a:cs typeface="Courier New" panose="02070309020205020404" pitchFamily="49" charset="0"/>
                        </a:rPr>
                        <a:t>-r--r-- 1 root root   320 Oct  1  2020 </a:t>
                      </a:r>
                      <a:r>
                        <a:rPr lang="en-US" sz="1800" dirty="0" err="1">
                          <a:effectLst/>
                          <a:latin typeface="Courier New" panose="02070309020205020404" pitchFamily="49" charset="0"/>
                          <a:cs typeface="Courier New" panose="02070309020205020404" pitchFamily="49" charset="0"/>
                        </a:rPr>
                        <a:t>ports.conf</a:t>
                      </a:r>
                      <a:endParaRPr lang="en-US" sz="18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rw</a:t>
                      </a:r>
                      <a:r>
                        <a:rPr lang="en-US" sz="1800" dirty="0">
                          <a:effectLst/>
                          <a:latin typeface="Courier New" panose="02070309020205020404" pitchFamily="49" charset="0"/>
                          <a:cs typeface="Courier New" panose="02070309020205020404" pitchFamily="49" charset="0"/>
                        </a:rPr>
                        <a:t>-r--r-- 1 root root 31063 Oct  1  2020 magic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rw</a:t>
                      </a:r>
                      <a:r>
                        <a:rPr lang="en-US" sz="1800" dirty="0">
                          <a:effectLst/>
                          <a:latin typeface="Courier New" panose="02070309020205020404" pitchFamily="49" charset="0"/>
                          <a:cs typeface="Courier New" panose="02070309020205020404" pitchFamily="49" charset="0"/>
                        </a:rPr>
                        <a:t>-r--r-- 1 root root  1782 Oct  1  2020 </a:t>
                      </a:r>
                      <a:r>
                        <a:rPr lang="en-US" sz="1800" dirty="0" err="1">
                          <a:effectLst/>
                          <a:latin typeface="Courier New" panose="02070309020205020404" pitchFamily="49" charset="0"/>
                          <a:cs typeface="Courier New" panose="02070309020205020404" pitchFamily="49" charset="0"/>
                        </a:rPr>
                        <a:t>envvars</a:t>
                      </a:r>
                      <a:endParaRPr lang="en-US" sz="18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143 Apr 23 12:48 conf-available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8192 Apr 23 12:48 mods-available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4096 Apr 23 12:48 mods-enabled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143 Apr 23 12:48 conf-enabled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rw</a:t>
                      </a:r>
                      <a:r>
                        <a:rPr lang="en-US" sz="1800" dirty="0">
                          <a:effectLst/>
                          <a:latin typeface="Courier New" panose="02070309020205020404" pitchFamily="49" charset="0"/>
                          <a:cs typeface="Courier New" panose="02070309020205020404" pitchFamily="49" charset="0"/>
                        </a:rPr>
                        <a:t>-r--r-- 1 root root  7245 Apr 23 12:50 </a:t>
                      </a:r>
                      <a:r>
                        <a:rPr lang="en-US" sz="1800" dirty="0" err="1">
                          <a:effectLst/>
                          <a:latin typeface="Courier New" panose="02070309020205020404" pitchFamily="49" charset="0"/>
                          <a:cs typeface="Courier New" panose="02070309020205020404" pitchFamily="49" charset="0"/>
                        </a:rPr>
                        <a:t>apache2.conf</a:t>
                      </a:r>
                      <a:endParaRPr lang="en-US" sz="18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77 Apr 23 12:53 sites-available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drwxr</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xr</a:t>
                      </a:r>
                      <a:r>
                        <a:rPr lang="en-US" sz="1800" dirty="0">
                          <a:effectLst/>
                          <a:latin typeface="Courier New" panose="02070309020205020404" pitchFamily="49" charset="0"/>
                          <a:cs typeface="Courier New" panose="02070309020205020404" pitchFamily="49" charset="0"/>
                        </a:rPr>
                        <a:t>-x 2 root root    29 Apr 23 12:53 sites-enabled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ourier New" panose="02070309020205020404" pitchFamily="49" charset="0"/>
                          <a:cs typeface="Courier New" panose="02070309020205020404" pitchFamily="49" charset="0"/>
                        </a:rPr>
                        <a:t>root@1e82edbe185d</a:t>
                      </a:r>
                      <a:r>
                        <a:rPr lang="en-US" sz="1800" dirty="0">
                          <a:effectLst/>
                          <a:latin typeface="Courier New" panose="02070309020205020404" pitchFamily="49" charset="0"/>
                          <a:cs typeface="Courier New" panose="02070309020205020404" pitchFamily="49" charset="0"/>
                        </a:rPr>
                        <a:t>:/etc/apache2# </a:t>
                      </a:r>
                    </a:p>
                  </a:txBody>
                  <a:tcPr/>
                </a:tc>
                <a:extLst>
                  <a:ext uri="{0D108BD9-81ED-4DB2-BD59-A6C34878D82A}">
                    <a16:rowId xmlns:a16="http://schemas.microsoft.com/office/drawing/2014/main" val="2090446723"/>
                  </a:ext>
                </a:extLst>
              </a:tr>
            </a:tbl>
          </a:graphicData>
        </a:graphic>
      </p:graphicFrame>
    </p:spTree>
    <p:extLst>
      <p:ext uri="{BB962C8B-B14F-4D97-AF65-F5344CB8AC3E}">
        <p14:creationId xmlns:p14="http://schemas.microsoft.com/office/powerpoint/2010/main" val="203464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3F543D-4DAC-44EC-B4EA-C8633278334A}"/>
              </a:ext>
            </a:extLst>
          </p:cNvPr>
          <p:cNvSpPr txBox="1"/>
          <p:nvPr/>
        </p:nvSpPr>
        <p:spPr>
          <a:xfrm>
            <a:off x="0" y="1"/>
            <a:ext cx="12192000" cy="6858000"/>
          </a:xfrm>
          <a:prstGeom prst="rect">
            <a:avLst/>
          </a:prstGeom>
          <a:noFill/>
        </p:spPr>
        <p:txBody>
          <a:bodyPr wrap="square">
            <a:spAutoFit/>
          </a:bodyPr>
          <a:lstStyle/>
          <a:p>
            <a:r>
              <a:rPr lang="en-US" dirty="0" err="1"/>
              <a:t>apache2.conf</a:t>
            </a:r>
            <a:r>
              <a:rPr lang="en-US" dirty="0"/>
              <a:t>: This is the main Apache2 configuration file. Contains settings that are global to Apache2.</a:t>
            </a:r>
          </a:p>
          <a:p>
            <a:endParaRPr lang="en-US" dirty="0"/>
          </a:p>
          <a:p>
            <a:r>
              <a:rPr lang="en-US" dirty="0" err="1"/>
              <a:t>ports.conf</a:t>
            </a:r>
            <a:r>
              <a:rPr lang="en-US" dirty="0"/>
              <a:t>: This directives determine which TCP ports Apache2 will listening on.</a:t>
            </a:r>
          </a:p>
          <a:p>
            <a:endParaRPr lang="en-US" dirty="0"/>
          </a:p>
          <a:p>
            <a:r>
              <a:rPr lang="en-US" dirty="0" err="1"/>
              <a:t>envvars</a:t>
            </a:r>
            <a:r>
              <a:rPr lang="en-US" dirty="0"/>
              <a:t>: This file hold the environment variables are set in Apache2.</a:t>
            </a:r>
          </a:p>
          <a:p>
            <a:endParaRPr lang="en-US" dirty="0"/>
          </a:p>
          <a:p>
            <a:r>
              <a:rPr lang="en-US" dirty="0"/>
              <a:t>conf-available: This directory contains available configuration files.</a:t>
            </a:r>
          </a:p>
          <a:p>
            <a:endParaRPr lang="en-US" dirty="0"/>
          </a:p>
          <a:p>
            <a:r>
              <a:rPr lang="en-US" dirty="0"/>
              <a:t>conf-enabled: This directory contains </a:t>
            </a:r>
            <a:r>
              <a:rPr lang="en-US" dirty="0" err="1"/>
              <a:t>symlinks</a:t>
            </a:r>
            <a:r>
              <a:rPr lang="en-US" dirty="0"/>
              <a:t> to the files in /etc/apache2/conf-available. If configuration file is </a:t>
            </a:r>
            <a:r>
              <a:rPr lang="en-US" dirty="0" err="1"/>
              <a:t>symlinked</a:t>
            </a:r>
            <a:r>
              <a:rPr lang="en-US" dirty="0"/>
              <a:t>, it will be enabled only after next time apache2 is restarted.</a:t>
            </a:r>
          </a:p>
          <a:p>
            <a:endParaRPr lang="en-US" dirty="0"/>
          </a:p>
          <a:p>
            <a:r>
              <a:rPr lang="en-US" dirty="0"/>
              <a:t>mods-available: this directory contains configuration files to both load modules and configure them. Not all modules will have specific configuration files, however.</a:t>
            </a:r>
          </a:p>
          <a:p>
            <a:endParaRPr lang="en-US" dirty="0"/>
          </a:p>
          <a:p>
            <a:r>
              <a:rPr lang="en-US" dirty="0"/>
              <a:t>mods-enabled: It holds </a:t>
            </a:r>
            <a:r>
              <a:rPr lang="en-US" dirty="0" err="1"/>
              <a:t>symlinks</a:t>
            </a:r>
            <a:r>
              <a:rPr lang="en-US" dirty="0"/>
              <a:t> to the files in /etc/apache2/mods-available. If configuration file is </a:t>
            </a:r>
            <a:r>
              <a:rPr lang="en-US" dirty="0" err="1"/>
              <a:t>symlinked</a:t>
            </a:r>
            <a:r>
              <a:rPr lang="en-US" dirty="0"/>
              <a:t>, it will be enabled only after next time apache2 is restarted.</a:t>
            </a:r>
          </a:p>
          <a:p>
            <a:endParaRPr lang="en-US" dirty="0"/>
          </a:p>
          <a:p>
            <a:r>
              <a:rPr lang="en-US" dirty="0"/>
              <a:t>sites-available: In this directory, we will find the </a:t>
            </a:r>
            <a:r>
              <a:rPr lang="en-US" dirty="0" err="1"/>
              <a:t>cofiguration</a:t>
            </a:r>
            <a:r>
              <a:rPr lang="en-US" dirty="0"/>
              <a:t> files for </a:t>
            </a:r>
            <a:r>
              <a:rPr lang="en-US" dirty="0" err="1"/>
              <a:t>Apache2's</a:t>
            </a:r>
            <a:r>
              <a:rPr lang="en-US" dirty="0"/>
              <a:t> </a:t>
            </a:r>
            <a:r>
              <a:rPr lang="en-US" dirty="0" err="1"/>
              <a:t>virutal</a:t>
            </a:r>
            <a:r>
              <a:rPr lang="en-US" dirty="0"/>
              <a:t> host. </a:t>
            </a:r>
          </a:p>
          <a:p>
            <a:endParaRPr lang="en-US" dirty="0"/>
          </a:p>
          <a:p>
            <a:r>
              <a:rPr lang="en-US" dirty="0"/>
              <a:t>sites-enabled: like mods-enabled, sites-enabled contains </a:t>
            </a:r>
            <a:r>
              <a:rPr lang="en-US" dirty="0" err="1"/>
              <a:t>symlinks</a:t>
            </a:r>
            <a:r>
              <a:rPr lang="en-US" dirty="0"/>
              <a:t> to the /etc/apache2/sites-available directory. If configuration file is </a:t>
            </a:r>
            <a:r>
              <a:rPr lang="en-US" dirty="0" err="1"/>
              <a:t>symlinked</a:t>
            </a:r>
            <a:r>
              <a:rPr lang="en-US" dirty="0"/>
              <a:t>, it will be enabled only after next time apache2 is restarted.</a:t>
            </a:r>
          </a:p>
          <a:p>
            <a:endParaRPr lang="en-US" dirty="0"/>
          </a:p>
          <a:p>
            <a:r>
              <a:rPr lang="en-US" dirty="0" err="1"/>
              <a:t>httpd.conf</a:t>
            </a:r>
            <a:r>
              <a:rPr lang="en-US" dirty="0"/>
              <a:t>: historically the main Apache2 config file was </a:t>
            </a:r>
            <a:r>
              <a:rPr lang="en-US" dirty="0" err="1"/>
              <a:t>httpd.conf</a:t>
            </a:r>
            <a:r>
              <a:rPr lang="en-US" dirty="0"/>
              <a:t>. In Ubuntu, </a:t>
            </a:r>
            <a:r>
              <a:rPr lang="en-US" dirty="0" err="1"/>
              <a:t>apache2.conf</a:t>
            </a:r>
            <a:r>
              <a:rPr lang="en-US" dirty="0"/>
              <a:t> has all configuration options. It was named after the httpd daemon</a:t>
            </a:r>
          </a:p>
        </p:txBody>
      </p:sp>
    </p:spTree>
    <p:extLst>
      <p:ext uri="{BB962C8B-B14F-4D97-AF65-F5344CB8AC3E}">
        <p14:creationId xmlns:p14="http://schemas.microsoft.com/office/powerpoint/2010/main" val="329785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48405-1DCD-466F-8F46-CE6D42681D12}"/>
              </a:ext>
            </a:extLst>
          </p:cNvPr>
          <p:cNvSpPr txBox="1"/>
          <p:nvPr/>
        </p:nvSpPr>
        <p:spPr>
          <a:xfrm>
            <a:off x="0" y="86916"/>
            <a:ext cx="12192000" cy="7048083"/>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rPr>
              <a:t>apt-get update</a:t>
            </a:r>
          </a:p>
          <a:p>
            <a:pPr marL="0" marR="0">
              <a:spcBef>
                <a:spcPts val="0"/>
              </a:spcBef>
              <a:spcAft>
                <a:spcPts val="0"/>
              </a:spcAft>
            </a:pPr>
            <a:r>
              <a:rPr lang="en-US" sz="1800" dirty="0">
                <a:effectLst/>
                <a:latin typeface="Calibri" panose="020F0502020204030204" pitchFamily="34" charset="0"/>
              </a:rPr>
              <a:t>apt-get -y install </a:t>
            </a:r>
            <a:r>
              <a:rPr lang="en-US" sz="1800" dirty="0">
                <a:effectLst/>
                <a:highlight>
                  <a:srgbClr val="FFFF00"/>
                </a:highlight>
                <a:latin typeface="Calibri" panose="020F0502020204030204" pitchFamily="34" charset="0"/>
              </a:rPr>
              <a:t>apache2 vim curl elinks</a:t>
            </a:r>
          </a:p>
          <a:p>
            <a:pPr marL="0" marR="0">
              <a:spcBef>
                <a:spcPts val="0"/>
              </a:spcBef>
              <a:spcAft>
                <a:spcPts val="0"/>
              </a:spcAft>
            </a:pPr>
            <a:r>
              <a:rPr lang="en-US" sz="1800" dirty="0">
                <a:effectLst/>
                <a:latin typeface="Calibri" panose="020F0502020204030204" pitchFamily="34" charset="0"/>
              </a:rPr>
              <a:t>sed -i '$a\</a:t>
            </a:r>
            <a:r>
              <a:rPr lang="en-US" sz="1800" dirty="0" err="1">
                <a:effectLst/>
                <a:latin typeface="Calibri" panose="020F0502020204030204" pitchFamily="34" charset="0"/>
              </a:rPr>
              <a:t>ServerName</a:t>
            </a:r>
            <a:r>
              <a:rPr lang="en-US" sz="1800" dirty="0">
                <a:effectLst/>
                <a:latin typeface="Calibri" panose="020F0502020204030204" pitchFamily="34" charset="0"/>
              </a:rPr>
              <a:t> 127.0.0.1'  /etc/apache2/</a:t>
            </a:r>
            <a:r>
              <a:rPr lang="en-US" sz="1800" dirty="0" err="1">
                <a:effectLst/>
                <a:highlight>
                  <a:srgbClr val="FFFF00"/>
                </a:highlight>
                <a:latin typeface="Calibri" panose="020F0502020204030204" pitchFamily="34" charset="0"/>
              </a:rPr>
              <a:t>apache2.conf</a:t>
            </a:r>
            <a:endParaRPr lang="en-US" sz="1800" dirty="0">
              <a:effectLst/>
              <a:highlight>
                <a:srgbClr val="FFFF00"/>
              </a:highligh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err="1">
                <a:effectLst/>
                <a:latin typeface="Calibri" panose="020F0502020204030204" pitchFamily="34" charset="0"/>
              </a:rPr>
              <a:t>mkdir</a:t>
            </a:r>
            <a:r>
              <a:rPr lang="en-US" sz="1800" dirty="0">
                <a:effectLst/>
                <a:latin typeface="Calibri" panose="020F0502020204030204" pitchFamily="34" charset="0"/>
              </a:rPr>
              <a:t> </a:t>
            </a:r>
            <a:r>
              <a:rPr lang="en-US" sz="1800" b="1" dirty="0">
                <a:effectLst/>
                <a:highlight>
                  <a:srgbClr val="FFFF00"/>
                </a:highlight>
                <a:latin typeface="Calibri" panose="020F0502020204030204" pitchFamily="34" charset="0"/>
              </a:rPr>
              <a:t>/var/www/container1/</a:t>
            </a:r>
          </a:p>
          <a:p>
            <a:pPr marL="0" marR="0">
              <a:spcBef>
                <a:spcPts val="0"/>
              </a:spcBef>
              <a:spcAft>
                <a:spcPts val="0"/>
              </a:spcAft>
            </a:pPr>
            <a:r>
              <a:rPr lang="en-US" sz="1800" dirty="0">
                <a:effectLst/>
                <a:latin typeface="Calibri" panose="020F0502020204030204" pitchFamily="34" charset="0"/>
              </a:rPr>
              <a:t>cd /var/www/container1/</a:t>
            </a:r>
          </a:p>
          <a:p>
            <a:pPr marL="0" marR="0">
              <a:spcBef>
                <a:spcPts val="0"/>
              </a:spcBef>
              <a:spcAft>
                <a:spcPts val="0"/>
              </a:spcAft>
            </a:pPr>
            <a:r>
              <a:rPr lang="en-US" sz="1800" dirty="0">
                <a:effectLst/>
                <a:latin typeface="Calibri" panose="020F0502020204030204" pitchFamily="34" charset="0"/>
              </a:rPr>
              <a:t>cat &gt; index.html &lt;&lt;</a:t>
            </a:r>
            <a:r>
              <a:rPr lang="en-US" sz="1800" dirty="0" err="1">
                <a:effectLst/>
                <a:latin typeface="Calibri" panose="020F0502020204030204" pitchFamily="34" charset="0"/>
              </a:rPr>
              <a:t>EOF</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&lt;html&gt;&lt;head&gt;  &lt;title&gt; Docker Container1 of Ubuntu! &lt;/title&gt;</a:t>
            </a:r>
          </a:p>
          <a:p>
            <a:pPr marL="0" marR="0">
              <a:spcBef>
                <a:spcPts val="0"/>
              </a:spcBef>
              <a:spcAft>
                <a:spcPts val="0"/>
              </a:spcAft>
            </a:pPr>
            <a:r>
              <a:rPr lang="en-US" sz="1800" dirty="0">
                <a:effectLst/>
                <a:latin typeface="Calibri" panose="020F0502020204030204" pitchFamily="34" charset="0"/>
              </a:rPr>
              <a:t>&lt;/head&gt;&lt;body&gt;  &lt;p&gt; </a:t>
            </a:r>
            <a:r>
              <a:rPr lang="en-US" sz="1800" b="1" dirty="0">
                <a:effectLst/>
                <a:latin typeface="Calibri" panose="020F0502020204030204" pitchFamily="34" charset="0"/>
              </a:rPr>
              <a:t>I'm running this website on Docker Container1 on Ubuntu OS</a:t>
            </a:r>
          </a:p>
          <a:p>
            <a:pPr marL="0" marR="0">
              <a:spcBef>
                <a:spcPts val="0"/>
              </a:spcBef>
              <a:spcAft>
                <a:spcPts val="0"/>
              </a:spcAft>
            </a:pPr>
            <a:r>
              <a:rPr lang="en-US" sz="1800" dirty="0">
                <a:effectLst/>
                <a:latin typeface="Calibri" panose="020F0502020204030204" pitchFamily="34" charset="0"/>
              </a:rPr>
              <a:t>               &lt;/body&gt;</a:t>
            </a:r>
          </a:p>
          <a:p>
            <a:pPr marL="0" marR="0">
              <a:spcBef>
                <a:spcPts val="0"/>
              </a:spcBef>
              <a:spcAft>
                <a:spcPts val="0"/>
              </a:spcAft>
            </a:pPr>
            <a:r>
              <a:rPr lang="en-US" sz="1800" dirty="0">
                <a:effectLst/>
                <a:latin typeface="Calibri" panose="020F0502020204030204" pitchFamily="34" charset="0"/>
              </a:rPr>
              <a:t>&lt;/html&gt;</a:t>
            </a:r>
          </a:p>
          <a:p>
            <a:pPr marL="0" marR="0">
              <a:spcBef>
                <a:spcPts val="0"/>
              </a:spcBef>
              <a:spcAft>
                <a:spcPts val="0"/>
              </a:spcAft>
            </a:pPr>
            <a:r>
              <a:rPr lang="en-US" sz="1800" dirty="0" err="1">
                <a:effectLst/>
                <a:latin typeface="Calibri" panose="020F0502020204030204" pitchFamily="34" charset="0"/>
              </a:rPr>
              <a:t>EOF</a:t>
            </a:r>
            <a:endParaRPr lang="en-US" sz="1800" dirty="0">
              <a:effectLst/>
              <a:latin typeface="Calibri" panose="020F0502020204030204" pitchFamily="34" charset="0"/>
            </a:endParaRPr>
          </a:p>
          <a:p>
            <a:pPr marL="0" marR="0">
              <a:spcBef>
                <a:spcPts val="0"/>
              </a:spcBef>
              <a:spcAft>
                <a:spcPts val="0"/>
              </a:spcAft>
            </a:pPr>
            <a:r>
              <a:rPr lang="en-US" sz="2000" dirty="0">
                <a:effectLst/>
                <a:latin typeface="Courier New" panose="02070309020205020404" pitchFamily="49" charset="0"/>
              </a:rPr>
              <a:t> </a:t>
            </a:r>
          </a:p>
          <a:p>
            <a:pPr marL="0" marR="0">
              <a:spcBef>
                <a:spcPts val="0"/>
              </a:spcBef>
              <a:spcAft>
                <a:spcPts val="0"/>
              </a:spcAft>
            </a:pPr>
            <a:r>
              <a:rPr lang="en-US" sz="1800" dirty="0">
                <a:effectLst/>
                <a:latin typeface="Calibri" panose="020F0502020204030204" pitchFamily="34" charset="0"/>
              </a:rPr>
              <a:t>service apache2 start</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cd /etc/apache2/sites-available/</a:t>
            </a:r>
          </a:p>
          <a:p>
            <a:pPr marL="0" marR="0">
              <a:spcBef>
                <a:spcPts val="0"/>
              </a:spcBef>
              <a:spcAft>
                <a:spcPts val="0"/>
              </a:spcAft>
            </a:pPr>
            <a:r>
              <a:rPr lang="en-US" sz="1800" dirty="0">
                <a:effectLst/>
                <a:latin typeface="Calibri" panose="020F0502020204030204" pitchFamily="34" charset="0"/>
              </a:rPr>
              <a:t>cp 000-</a:t>
            </a:r>
            <a:r>
              <a:rPr lang="en-US" sz="1800" dirty="0" err="1">
                <a:effectLst/>
                <a:latin typeface="Calibri" panose="020F0502020204030204" pitchFamily="34" charset="0"/>
              </a:rPr>
              <a:t>default.conf</a:t>
            </a:r>
            <a:r>
              <a:rPr lang="en-US" sz="1800" dirty="0">
                <a:effectLst/>
                <a:latin typeface="Calibri" panose="020F0502020204030204" pitchFamily="34" charset="0"/>
              </a:rPr>
              <a:t>  </a:t>
            </a:r>
            <a:r>
              <a:rPr lang="en-US" sz="1800" dirty="0" err="1">
                <a:effectLst/>
                <a:highlight>
                  <a:srgbClr val="FFFF00"/>
                </a:highlight>
                <a:latin typeface="Calibri" panose="020F0502020204030204" pitchFamily="34" charset="0"/>
              </a:rPr>
              <a:t>container1.conf</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sed -i 's</a:t>
            </a:r>
            <a:r>
              <a:rPr lang="en-US" sz="1800" dirty="0">
                <a:solidFill>
                  <a:srgbClr val="FF0000"/>
                </a:solidFill>
                <a:effectLst/>
                <a:highlight>
                  <a:srgbClr val="00FF00"/>
                </a:highlight>
                <a:latin typeface="Calibri" panose="020F0502020204030204" pitchFamily="34" charset="0"/>
              </a:rPr>
              <a:t>=</a:t>
            </a:r>
            <a:r>
              <a:rPr lang="en-US" sz="1800" b="1" dirty="0" err="1">
                <a:effectLst/>
                <a:latin typeface="Calibri" panose="020F0502020204030204" pitchFamily="34" charset="0"/>
              </a:rPr>
              <a:t>DocumentRoot</a:t>
            </a:r>
            <a:r>
              <a:rPr lang="en-US" sz="1800" b="1" dirty="0">
                <a:effectLst/>
                <a:latin typeface="Calibri" panose="020F0502020204030204" pitchFamily="34" charset="0"/>
              </a:rPr>
              <a:t> /var/www/html</a:t>
            </a:r>
            <a:r>
              <a:rPr lang="en-US" b="1" dirty="0">
                <a:highlight>
                  <a:srgbClr val="00FF00"/>
                </a:highlight>
                <a:latin typeface="Calibri" panose="020F0502020204030204" pitchFamily="34" charset="0"/>
              </a:rPr>
              <a:t>=</a:t>
            </a:r>
            <a:r>
              <a:rPr lang="en-US" sz="1800" dirty="0" err="1">
                <a:effectLst/>
                <a:highlight>
                  <a:srgbClr val="FFFF00"/>
                </a:highlight>
                <a:latin typeface="Calibri" panose="020F0502020204030204" pitchFamily="34" charset="0"/>
              </a:rPr>
              <a:t>DocumentRoot</a:t>
            </a:r>
            <a:r>
              <a:rPr lang="en-US" sz="1800" dirty="0">
                <a:effectLst/>
                <a:highlight>
                  <a:srgbClr val="FFFF00"/>
                </a:highlight>
                <a:latin typeface="Calibri" panose="020F0502020204030204" pitchFamily="34" charset="0"/>
              </a:rPr>
              <a:t>   /var/www/container1</a:t>
            </a:r>
            <a:r>
              <a:rPr lang="en-US" sz="1800" dirty="0">
                <a:effectLst/>
                <a:latin typeface="Calibri" panose="020F0502020204030204" pitchFamily="34" charset="0"/>
              </a:rPr>
              <a:t>/</a:t>
            </a:r>
            <a:r>
              <a:rPr lang="en-US" sz="1800" b="1" dirty="0">
                <a:effectLst/>
                <a:highlight>
                  <a:srgbClr val="00FF00"/>
                </a:highlight>
                <a:latin typeface="Calibri" panose="020F0502020204030204" pitchFamily="34" charset="0"/>
              </a:rPr>
              <a:t>=</a:t>
            </a:r>
            <a:r>
              <a:rPr lang="en-US" sz="1800" dirty="0">
                <a:effectLst/>
                <a:latin typeface="Calibri" panose="020F0502020204030204" pitchFamily="34" charset="0"/>
              </a:rPr>
              <a:t>' </a:t>
            </a:r>
            <a:r>
              <a:rPr lang="en-US" sz="1800" b="1" dirty="0" err="1">
                <a:effectLst/>
                <a:latin typeface="Calibri" panose="020F0502020204030204" pitchFamily="34" charset="0"/>
              </a:rPr>
              <a:t>container1.conf</a:t>
            </a:r>
            <a:endParaRPr lang="en-US" sz="1800" b="1"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sed -i '/container1/ a </a:t>
            </a:r>
            <a:r>
              <a:rPr lang="en-US" sz="1800" dirty="0">
                <a:effectLst/>
                <a:latin typeface="Calibri" panose="020F0502020204030204" pitchFamily="34" charset="0"/>
                <a:hlinkClick r:id="rId2" action="ppaction://hlinkfile"/>
              </a:rPr>
              <a:t>\\</a:t>
            </a:r>
            <a:r>
              <a:rPr lang="en-US" sz="1800" dirty="0" err="1">
                <a:effectLst/>
                <a:latin typeface="Calibri" panose="020F0502020204030204" pitchFamily="34" charset="0"/>
                <a:hlinkClick r:id="rId2" action="ppaction://hlinkfile"/>
              </a:rPr>
              <a:t>tServerName</a:t>
            </a:r>
            <a:r>
              <a:rPr lang="en-US" sz="1800" dirty="0">
                <a:effectLst/>
                <a:latin typeface="Calibri" panose="020F0502020204030204" pitchFamily="34" charset="0"/>
              </a:rPr>
              <a:t> localhost' </a:t>
            </a:r>
            <a:r>
              <a:rPr lang="en-US" sz="1800" b="1" dirty="0" err="1">
                <a:effectLst/>
                <a:latin typeface="Calibri" panose="020F0502020204030204" pitchFamily="34" charset="0"/>
              </a:rPr>
              <a:t>container1.conf</a:t>
            </a:r>
            <a:endParaRPr lang="en-US" sz="1800" b="1" dirty="0">
              <a:effectLst/>
              <a:latin typeface="Calibri" panose="020F0502020204030204" pitchFamily="34" charset="0"/>
            </a:endParaRPr>
          </a:p>
          <a:p>
            <a:pPr marL="0" marR="0">
              <a:spcBef>
                <a:spcPts val="0"/>
              </a:spcBef>
              <a:spcAft>
                <a:spcPts val="0"/>
              </a:spcAft>
            </a:pPr>
            <a:r>
              <a:rPr lang="en-US" sz="1800" dirty="0" err="1">
                <a:effectLst/>
                <a:latin typeface="Calibri" panose="020F0502020204030204" pitchFamily="34" charset="0"/>
              </a:rPr>
              <a:t>a2ensite</a:t>
            </a:r>
            <a:r>
              <a:rPr lang="en-US" sz="1800" dirty="0">
                <a:effectLst/>
                <a:latin typeface="Calibri" panose="020F0502020204030204" pitchFamily="34" charset="0"/>
              </a:rPr>
              <a:t> </a:t>
            </a:r>
            <a:r>
              <a:rPr lang="en-US" sz="1800" dirty="0" err="1">
                <a:effectLst/>
                <a:latin typeface="Calibri" panose="020F0502020204030204" pitchFamily="34" charset="0"/>
              </a:rPr>
              <a:t>container1.conf</a:t>
            </a:r>
            <a:endParaRPr lang="en-US" sz="1800" dirty="0">
              <a:effectLst/>
              <a:latin typeface="Calibri" panose="020F0502020204030204" pitchFamily="34" charset="0"/>
            </a:endParaRPr>
          </a:p>
          <a:p>
            <a:pPr marL="0" marR="0">
              <a:spcBef>
                <a:spcPts val="0"/>
              </a:spcBef>
              <a:spcAft>
                <a:spcPts val="0"/>
              </a:spcAft>
            </a:pPr>
            <a:r>
              <a:rPr lang="en-US" sz="1800" dirty="0" err="1">
                <a:effectLst/>
                <a:latin typeface="Calibri" panose="020F0502020204030204" pitchFamily="34" charset="0"/>
              </a:rPr>
              <a:t>a2dissite</a:t>
            </a:r>
            <a:r>
              <a:rPr lang="en-US" sz="1800" dirty="0">
                <a:effectLst/>
                <a:latin typeface="Calibri" panose="020F0502020204030204" pitchFamily="34" charset="0"/>
              </a:rPr>
              <a:t> 000-</a:t>
            </a:r>
            <a:r>
              <a:rPr lang="en-US" sz="1800" dirty="0" err="1">
                <a:effectLst/>
                <a:latin typeface="Calibri" panose="020F0502020204030204" pitchFamily="34" charset="0"/>
              </a:rPr>
              <a:t>default.conf</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service apache2 reload</a:t>
            </a:r>
          </a:p>
          <a:p>
            <a:pPr marL="0" marR="0">
              <a:spcBef>
                <a:spcPts val="0"/>
              </a:spcBef>
              <a:spcAft>
                <a:spcPts val="0"/>
              </a:spcAft>
            </a:pPr>
            <a:endParaRPr lang="en-US" dirty="0">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85480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2A4F6A-B66B-47B6-B457-6416B8F9D85C}"/>
              </a:ext>
            </a:extLst>
          </p:cNvPr>
          <p:cNvSpPr txBox="1"/>
          <p:nvPr/>
        </p:nvSpPr>
        <p:spPr>
          <a:xfrm>
            <a:off x="1780673" y="2300439"/>
            <a:ext cx="9278754" cy="1323439"/>
          </a:xfrm>
          <a:prstGeom prst="rect">
            <a:avLst/>
          </a:prstGeom>
          <a:noFill/>
        </p:spPr>
        <p:txBody>
          <a:bodyPr wrap="square">
            <a:spAutoFit/>
          </a:bodyPr>
          <a:lstStyle/>
          <a:p>
            <a:r>
              <a:rPr lang="en-US" sz="8000" dirty="0">
                <a:solidFill>
                  <a:schemeClr val="accent6"/>
                </a:solidFill>
              </a:rPr>
              <a:t>Let's follow the lab</a:t>
            </a:r>
          </a:p>
        </p:txBody>
      </p:sp>
    </p:spTree>
    <p:extLst>
      <p:ext uri="{BB962C8B-B14F-4D97-AF65-F5344CB8AC3E}">
        <p14:creationId xmlns:p14="http://schemas.microsoft.com/office/powerpoint/2010/main" val="51426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080A8F1-FDAE-493B-9B29-D73020EADB54}"/>
              </a:ext>
            </a:extLst>
          </p:cNvPr>
          <p:cNvSpPr>
            <a:spLocks noGrp="1"/>
          </p:cNvSpPr>
          <p:nvPr>
            <p:ph idx="1"/>
          </p:nvPr>
        </p:nvSpPr>
        <p:spPr>
          <a:xfrm>
            <a:off x="-28575" y="0"/>
            <a:ext cx="12192000" cy="6772275"/>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Create a container with Ubuntu image on the top of CentOS 9 Stream Operating System. </a:t>
            </a:r>
          </a:p>
          <a:p>
            <a:pPr marL="0" indent="0">
              <a:buNone/>
            </a:pPr>
            <a:r>
              <a:rPr lang="en-US" sz="2000" dirty="0"/>
              <a:t>         It means we can create different OS containers. </a:t>
            </a:r>
          </a:p>
          <a:p>
            <a:pPr marL="0" indent="0">
              <a:buNone/>
            </a:pPr>
            <a:endParaRPr lang="en-US" sz="2000" dirty="0"/>
          </a:p>
          <a:p>
            <a:pPr marL="0" indent="0">
              <a:buNone/>
            </a:pPr>
            <a:endParaRPr lang="en-US" sz="2000" dirty="0"/>
          </a:p>
        </p:txBody>
      </p:sp>
      <p:sp>
        <p:nvSpPr>
          <p:cNvPr id="10" name="Rectangle 9">
            <a:extLst>
              <a:ext uri="{FF2B5EF4-FFF2-40B4-BE49-F238E27FC236}">
                <a16:creationId xmlns:a16="http://schemas.microsoft.com/office/drawing/2014/main" id="{B76B494A-7F0E-47A9-99FB-131616F306A2}"/>
              </a:ext>
            </a:extLst>
          </p:cNvPr>
          <p:cNvSpPr/>
          <p:nvPr/>
        </p:nvSpPr>
        <p:spPr>
          <a:xfrm>
            <a:off x="1500326" y="2494625"/>
            <a:ext cx="5459767" cy="7457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en-US" sz="1800" dirty="0"/>
              <a:t>docker container run  -it --name container1  ubuntu</a:t>
            </a:r>
          </a:p>
        </p:txBody>
      </p:sp>
    </p:spTree>
    <p:extLst>
      <p:ext uri="{BB962C8B-B14F-4D97-AF65-F5344CB8AC3E}">
        <p14:creationId xmlns:p14="http://schemas.microsoft.com/office/powerpoint/2010/main" val="6302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3542</TotalTime>
  <Words>2514</Words>
  <Application>Microsoft Office PowerPoint</Application>
  <PresentationFormat>Widescreen</PresentationFormat>
  <Paragraphs>451</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Docker Course </vt:lpstr>
      <vt:lpstr>PowerPoint Presentation</vt:lpstr>
      <vt:lpstr>PowerPoint Presentation</vt:lpstr>
      <vt:lpstr>PowerPoint Presentation</vt:lpstr>
      <vt:lpstr>                 Configuration of Apache2 web server</vt:lpstr>
      <vt:lpstr>PowerPoint Presentation</vt:lpstr>
      <vt:lpstr>PowerPoint Presentation</vt:lpstr>
      <vt:lpstr>PowerPoint Presentation</vt:lpstr>
      <vt:lpstr>PowerPoint Presentation</vt:lpstr>
      <vt:lpstr>sed -i '$a\ServerName 127.0.0.1'  /etc/apache2/apache2.conf mkdir /var/www/container1/ cd /var/www/container1/ cd /etc/apache2/sites-available/ cp 000-default.conf  container1.conf sed -i 's=DocumentRoot /var/www/html=DocumentRoot   /var/www/container1/=' container1.conf sed -i '/container1/ a \\tServerName localhost' container1.conf a2ensite container1.conf a2dissite 000-default.conf</vt:lpstr>
      <vt:lpstr>PowerPoint Presentation</vt:lpstr>
      <vt:lpstr>    Docker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build the Image from DockerFile file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Course </dc:title>
  <dc:creator>RANA Anish OBS/OINIS</dc:creator>
  <cp:lastModifiedBy>RANA Anish OBS/OINIS</cp:lastModifiedBy>
  <cp:revision>39</cp:revision>
  <dcterms:created xsi:type="dcterms:W3CDTF">2022-04-23T07:32:25Z</dcterms:created>
  <dcterms:modified xsi:type="dcterms:W3CDTF">2022-07-04T04:15:42Z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222825-62ea-40f3-96b5-5375c07996e2_Enabled">
    <vt:lpwstr>true</vt:lpwstr>
  </property>
  <property fmtid="{D5CDD505-2E9C-101B-9397-08002B2CF9AE}" pid="3" name="MSIP_Label_07222825-62ea-40f3-96b5-5375c07996e2_SetDate">
    <vt:lpwstr>2022-04-23T07:34:02Z</vt:lpwstr>
  </property>
  <property fmtid="{D5CDD505-2E9C-101B-9397-08002B2CF9AE}" pid="4" name="MSIP_Label_07222825-62ea-40f3-96b5-5375c07996e2_Method">
    <vt:lpwstr>Privileged</vt:lpwstr>
  </property>
  <property fmtid="{D5CDD505-2E9C-101B-9397-08002B2CF9AE}" pid="5" name="MSIP_Label_07222825-62ea-40f3-96b5-5375c07996e2_Name">
    <vt:lpwstr>unrestricted_parent.2</vt:lpwstr>
  </property>
  <property fmtid="{D5CDD505-2E9C-101B-9397-08002B2CF9AE}" pid="6" name="MSIP_Label_07222825-62ea-40f3-96b5-5375c07996e2_SiteId">
    <vt:lpwstr>90c7a20a-f34b-40bf-bc48-b9253b6f5d20</vt:lpwstr>
  </property>
  <property fmtid="{D5CDD505-2E9C-101B-9397-08002B2CF9AE}" pid="7" name="MSIP_Label_07222825-62ea-40f3-96b5-5375c07996e2_ActionId">
    <vt:lpwstr>c110f98d-e021-4ff6-85a1-5c13f6e5e99c</vt:lpwstr>
  </property>
  <property fmtid="{D5CDD505-2E9C-101B-9397-08002B2CF9AE}" pid="8" name="MSIP_Label_07222825-62ea-40f3-96b5-5375c07996e2_ContentBits">
    <vt:lpwstr>0</vt:lpwstr>
  </property>
</Properties>
</file>