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83436-C444-284D-ACD7-0F6D17C36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FE999-5463-6E4B-B40B-E59D9BCA9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37D97-2B49-154E-AFA3-2DADC3BA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B1CC-048A-574E-AFFC-59FA09DDCA16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AA71B-EC8B-724B-9A9B-D9DB650EE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DAF3D-A1F6-C74E-944A-058D8E8F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35CE-C551-9943-A43A-6CD90152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0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DE0F0-D744-3E4F-A3F2-DAA54826A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DD793-48A6-9343-9F97-C6E07771E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8F932-8E41-834A-AE5E-B90AFFFA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B1CC-048A-574E-AFFC-59FA09DDCA16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98C0B-1C70-A24E-A876-2A7297FB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AC371-697D-744B-890E-3AD272F0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35CE-C551-9943-A43A-6CD90152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8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92CC1-F2F5-7045-8D5E-9FD0B3A48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2577F-FCBA-5C48-8872-45D867D82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3641B-DF31-AE4C-A781-07EA2146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B1CC-048A-574E-AFFC-59FA09DDCA16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1B113-65C9-0142-8B48-0D86BC81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1D737-CC29-E542-BA2A-7A3F3EA47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35CE-C551-9943-A43A-6CD90152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8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E902-38B3-8649-BAA6-02CF7C766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FD086-4CD9-6944-908C-048124A1A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8722C-6F6D-0A45-BAF1-DA7315B1D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B1CC-048A-574E-AFFC-59FA09DDCA16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E3113-F2A8-B447-AF6A-A7EA8886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C5CD5-3405-3446-B6D1-FBD6B7382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35CE-C551-9943-A43A-6CD90152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3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21DF8-BFCF-0A4F-B6B1-0A1A45688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A6303-6E66-D742-865C-CCDD8A4CF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4E6AF-A627-E54D-941A-C1EF9B3D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B1CC-048A-574E-AFFC-59FA09DDCA16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EE4E9-AB75-4B45-BA42-AAAF60BB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CE81E-53DC-CF4A-BACB-8A2C8265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35CE-C551-9943-A43A-6CD90152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2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F18BF-530A-024C-8529-070AF028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09AB6-268A-7D4C-BD40-FB6899C27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A6201-2FD8-B247-BB2B-B9B17A02F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F4FD2-ACA7-A64D-8ADD-E7CDE5DD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B1CC-048A-574E-AFFC-59FA09DDCA16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3ED6F-8B05-A048-B31F-1CE1C955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8D745-012A-054A-8EE1-A691D88D9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35CE-C551-9943-A43A-6CD90152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7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7F30-B099-9D40-99C6-44D68B23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86A7C-A35C-4744-AC8C-BB5C0E999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27BB1-7897-5645-8844-FDEAD938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5FC2A-2FA8-AF41-9E4E-57A1A3D93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E6A15-6E1E-104C-956C-06A989EDD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914EA2-7D56-4941-85F6-FB07C3AB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B1CC-048A-574E-AFFC-59FA09DDCA16}" type="datetimeFigureOut">
              <a:rPr lang="en-US" smtClean="0"/>
              <a:t>3/23/22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9855E1-4A2E-6E4D-A001-A1AF93A14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E44D8-2DE7-2C4A-B153-6CDEC57D8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35CE-C551-9943-A43A-6CD90152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6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540F-2391-924F-9CEC-CDFB02CCB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67A9EF-58F9-B147-8C30-E30BCD7E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B1CC-048A-574E-AFFC-59FA09DDCA16}" type="datetimeFigureOut">
              <a:rPr lang="en-US" smtClean="0"/>
              <a:t>3/23/22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9DBC5-136D-DF4C-8A99-6C79F179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9F53D-6CB6-C64B-971D-B2B17425C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35CE-C551-9943-A43A-6CD90152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6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D9A13-F890-C64C-B37E-F7457C93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B1CC-048A-574E-AFFC-59FA09DDCA16}" type="datetimeFigureOut">
              <a:rPr lang="en-US" smtClean="0"/>
              <a:t>3/23/22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68B0C-3901-634C-ADB3-D04C524C7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9D0B2-FCBA-8D46-A549-899A1EFA3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35CE-C551-9943-A43A-6CD90152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0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5A77B-E0B2-424E-AAA4-C18BCB1B7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4A222-321A-5E42-AA14-8D5C61C28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BFEA3-9EAC-1647-8E45-E33FCFD1F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CBE94-14D9-E444-A078-11198A457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B1CC-048A-574E-AFFC-59FA09DDCA16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1F79D-21FB-E54D-AD25-0D7AEBD9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5D2E9-4DDF-C040-AB18-FD634B11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35CE-C551-9943-A43A-6CD90152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2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D0B7-019D-674F-AB67-2F2A3A2BD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975098-FE41-514C-9CE4-7175EF782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14A64-AFC6-D048-804E-7915C3540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E66F3-1DFB-4C4E-A502-2405A7F3D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B1CC-048A-574E-AFFC-59FA09DDCA16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0BC00-FA7C-1849-BEFE-3C3D13D6D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D5CE6-2EB3-D240-A596-48C7CF6B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35CE-C551-9943-A43A-6CD90152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4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BBC335-C1E2-BB47-9EC2-CED67B4BC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E207D-718E-5F4A-8E33-8C9C5A018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728A0-FEA6-E140-825E-8FF0AADF2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5B1CC-048A-574E-AFFC-59FA09DDCA16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BCC9C-4BD6-564A-9DB9-9A57F25F2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4461E-F237-244A-AB30-A26BF46C1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E35CE-C551-9943-A43A-6CD90152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4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46D3-1A78-7949-BC95-F21C69261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519"/>
            <a:ext cx="9144000" cy="954653"/>
          </a:xfrm>
        </p:spPr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EE0AD-87A7-6446-9988-3F9A99640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723" y="1224765"/>
            <a:ext cx="10972800" cy="4925513"/>
          </a:xfrm>
        </p:spPr>
        <p:txBody>
          <a:bodyPr>
            <a:normAutofit/>
          </a:bodyPr>
          <a:lstStyle/>
          <a:p>
            <a:pPr algn="l"/>
            <a:r>
              <a:rPr lang="en-CA" sz="3200" dirty="0"/>
              <a:t>How many and which equity benchmarks does an endowment portfolio really need?	</a:t>
            </a:r>
          </a:p>
          <a:p>
            <a:pPr algn="l"/>
            <a:endParaRPr lang="en-CA" sz="3200" dirty="0"/>
          </a:p>
          <a:p>
            <a:pPr algn="l"/>
            <a:endParaRPr lang="en-CA" sz="3200" dirty="0"/>
          </a:p>
          <a:p>
            <a:pPr algn="l"/>
            <a:r>
              <a:rPr lang="en-CA" sz="3200" dirty="0"/>
              <a:t>How does the answer change for different periods?</a:t>
            </a:r>
          </a:p>
          <a:p>
            <a:pPr algn="l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5611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46D3-1A78-7949-BC95-F21C69261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519"/>
            <a:ext cx="9144000" cy="954653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EE0AD-87A7-6446-9988-3F9A99640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723" y="1224765"/>
            <a:ext cx="10972800" cy="4925513"/>
          </a:xfrm>
        </p:spPr>
        <p:txBody>
          <a:bodyPr>
            <a:normAutofit lnSpcReduction="10000"/>
          </a:bodyPr>
          <a:lstStyle/>
          <a:p>
            <a:pPr algn="l"/>
            <a:r>
              <a:rPr lang="en-CA" sz="3200" dirty="0"/>
              <a:t>Picking from n=8 assets: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Global Equity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S&amp;P500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US Midcap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EAFE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Europe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Japan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Asia Ex-Japan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Emerging Markets </a:t>
            </a:r>
          </a:p>
        </p:txBody>
      </p:sp>
    </p:spTree>
    <p:extLst>
      <p:ext uri="{BB962C8B-B14F-4D97-AF65-F5344CB8AC3E}">
        <p14:creationId xmlns:p14="http://schemas.microsoft.com/office/powerpoint/2010/main" val="60849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46D3-1A78-7949-BC95-F21C69261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519"/>
            <a:ext cx="9144000" cy="954653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EE0AD-87A7-6446-9988-3F9A99640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723" y="1224765"/>
            <a:ext cx="10972800" cy="4925513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Data has been processed in two ways: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Monthly returns (percentage) taken at end of month.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Risk-adjusted monthly return data (percentage),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Returns are expressed per one unit of risk (calculated by Blu), which should emphasize correlations and the relative return per unit risk.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9978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46D3-1A78-7949-BC95-F21C69261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519"/>
            <a:ext cx="9144000" cy="954653"/>
          </a:xfrm>
        </p:spPr>
        <p:txBody>
          <a:bodyPr>
            <a:normAutofit fontScale="90000"/>
          </a:bodyPr>
          <a:lstStyle/>
          <a:p>
            <a:r>
              <a:rPr lang="en-US" dirty="0"/>
              <a:t>How VQE/QAOA Can Be Applied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EE0AD-87A7-6446-9988-3F9A99640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723" y="1224765"/>
            <a:ext cx="10972800" cy="4925513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CA" sz="3200" dirty="0"/>
              <a:t>Using the risk-adjusted data, the VQE and QAOA algorithms pick the benchmarks.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CA" sz="3200" dirty="0"/>
              <a:t>A practitioner would then weight the picked benchmarks according to perceived risk with the lower risk benchmarks getting a higher weight instead of using equal weights.  </a:t>
            </a:r>
          </a:p>
          <a:p>
            <a:pPr marL="971550" lvl="1" indent="-514350" algn="l">
              <a:buFont typeface="+mj-lt"/>
              <a:buAutoNum type="alphaLcPeriod"/>
            </a:pPr>
            <a:r>
              <a:rPr lang="en-CA" sz="2800" dirty="0"/>
              <a:t>(Apparently) an application of risk parity analysis.</a:t>
            </a:r>
            <a:r>
              <a:rPr lang="en-CA" sz="2800" dirty="0">
                <a:effectLst/>
              </a:rPr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3193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46D3-1A78-7949-BC95-F21C69261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519"/>
            <a:ext cx="9144000" cy="954653"/>
          </a:xfrm>
        </p:spPr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EE0AD-87A7-6446-9988-3F9A99640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723" y="1224765"/>
            <a:ext cx="10972800" cy="492551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3200" dirty="0"/>
              <a:t>Used both VQE and QAOA with small ansatz (p=2).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3200" dirty="0"/>
              <a:t>Data Collected for all </a:t>
            </a:r>
            <a:r>
              <a:rPr lang="en-CA" sz="3200" i="1" dirty="0"/>
              <a:t>B</a:t>
            </a:r>
            <a:r>
              <a:rPr lang="en-CA" sz="3200" dirty="0"/>
              <a:t> portfolios, for all time periods of interest.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3200" dirty="0"/>
              <a:t>Periods of interest are: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 algn="l"/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Used two simulators, </a:t>
            </a:r>
            <a:r>
              <a:rPr lang="en-US" sz="3200" dirty="0" err="1"/>
              <a:t>statevector_simulator</a:t>
            </a:r>
            <a:r>
              <a:rPr lang="en-US" sz="3200" dirty="0"/>
              <a:t> and </a:t>
            </a:r>
            <a:r>
              <a:rPr lang="en-US" sz="3200" dirty="0" err="1"/>
              <a:t>qasm_simulator</a:t>
            </a:r>
            <a:endParaRPr lang="en-US" sz="32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1B9358D-2A4C-0D4C-8CAF-3EB45F3D0B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095451"/>
              </p:ext>
            </p:extLst>
          </p:nvPr>
        </p:nvGraphicFramePr>
        <p:xfrm>
          <a:off x="1252603" y="3265211"/>
          <a:ext cx="10058400" cy="1533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Worksheet" r:id="rId3" imgW="5080000" imgH="774700" progId="Excel.Sheet.12">
                  <p:embed/>
                </p:oleObj>
              </mc:Choice>
              <mc:Fallback>
                <p:oleObj name="Worksheet" r:id="rId3" imgW="5080000" imgH="774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2603" y="3265211"/>
                        <a:ext cx="10058400" cy="1533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533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46D3-1A78-7949-BC95-F21C69261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519"/>
            <a:ext cx="9144000" cy="954653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EE0AD-87A7-6446-9988-3F9A99640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723" y="1224765"/>
            <a:ext cx="10972800" cy="492551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err="1"/>
              <a:t>Re:VQE</a:t>
            </a:r>
            <a:r>
              <a:rPr lang="en-US" sz="3200" dirty="0"/>
              <a:t>/QAOA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QAOA tends to be more consistent with results than VQE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 err="1"/>
              <a:t>Statevector_simulator</a:t>
            </a:r>
            <a:r>
              <a:rPr lang="en-US" sz="2800" dirty="0"/>
              <a:t> is more consistent than </a:t>
            </a:r>
            <a:r>
              <a:rPr lang="en-US" sz="2800" dirty="0" err="1"/>
              <a:t>qasm_simulator</a:t>
            </a:r>
            <a:r>
              <a:rPr lang="en-US" sz="2800" dirty="0"/>
              <a:t>, because the latter samples results in shots (similar to a real device) – noisier.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Generally, the risk-scaled distributions from the results lead to messier distributions.</a:t>
            </a:r>
          </a:p>
        </p:txBody>
      </p:sp>
    </p:spTree>
    <p:extLst>
      <p:ext uri="{BB962C8B-B14F-4D97-AF65-F5344CB8AC3E}">
        <p14:creationId xmlns:p14="http://schemas.microsoft.com/office/powerpoint/2010/main" val="1660076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46D3-1A78-7949-BC95-F21C69261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519"/>
            <a:ext cx="9144000" cy="954653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EE0AD-87A7-6446-9988-3F9A99640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723" y="1224765"/>
            <a:ext cx="10972800" cy="4925513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Re: Endowment Portfolio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3200" dirty="0"/>
              <a:t>Pre-2008 Period </a:t>
            </a:r>
            <a:r>
              <a:rPr lang="en-US" sz="3200" dirty="0"/>
              <a:t>had different portfolios for </a:t>
            </a:r>
            <a:r>
              <a:rPr lang="en-CA" sz="3200" dirty="0"/>
              <a:t>Risk-Scaled and Non-Scaled for B =5,6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3200" dirty="0"/>
              <a:t>QE Period </a:t>
            </a:r>
            <a:r>
              <a:rPr lang="en-US" sz="3200" dirty="0"/>
              <a:t>had different portfolios for </a:t>
            </a:r>
            <a:r>
              <a:rPr lang="en-CA" sz="3200" dirty="0"/>
              <a:t>Risk-Scaled and Non-Scaled for B=5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Pandemic Period had different portfolios for </a:t>
            </a:r>
            <a:r>
              <a:rPr lang="en-CA" sz="3200" dirty="0"/>
              <a:t>Risk-Scaled and Non-Scaled for B=1,4,5,6,7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3200" dirty="0"/>
              <a:t>Whole Period </a:t>
            </a:r>
            <a:r>
              <a:rPr lang="en-US" sz="3200" dirty="0"/>
              <a:t>had different portfolios for </a:t>
            </a:r>
            <a:r>
              <a:rPr lang="en-CA" sz="3200" dirty="0"/>
              <a:t>Risk-Scaled and Non-Scaled for B=4,5,6</a:t>
            </a:r>
          </a:p>
          <a:p>
            <a:pPr algn="l"/>
            <a:r>
              <a:rPr lang="en-CA" sz="3200" dirty="0"/>
              <a:t>   </a:t>
            </a:r>
          </a:p>
        </p:txBody>
      </p:sp>
    </p:spTree>
    <p:extLst>
      <p:ext uri="{BB962C8B-B14F-4D97-AF65-F5344CB8AC3E}">
        <p14:creationId xmlns:p14="http://schemas.microsoft.com/office/powerpoint/2010/main" val="49864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46D3-1A78-7949-BC95-F21C69261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519"/>
            <a:ext cx="9144000" cy="954653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EE0AD-87A7-6446-9988-3F9A99640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723" y="1224765"/>
            <a:ext cx="10972800" cy="4925513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Re: Endowment Portfolio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CA" sz="2800" dirty="0"/>
              <a:t>Pre-2008 Period </a:t>
            </a:r>
            <a:r>
              <a:rPr lang="en-US" sz="2800" dirty="0"/>
              <a:t>had different portfolios for </a:t>
            </a:r>
            <a:r>
              <a:rPr lang="en-CA" sz="2800" dirty="0"/>
              <a:t>Risk-Scaled and Non-Scaled for B =5,6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CA" sz="2800" dirty="0"/>
              <a:t>QE Period </a:t>
            </a:r>
            <a:r>
              <a:rPr lang="en-US" sz="2800" dirty="0"/>
              <a:t>had different portfolios for </a:t>
            </a:r>
            <a:r>
              <a:rPr lang="en-CA" sz="2800" dirty="0"/>
              <a:t>Risk-Scaled and Non-Scaled for B=5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Pandemic Period had different portfolios for </a:t>
            </a:r>
            <a:r>
              <a:rPr lang="en-CA" sz="2800" dirty="0"/>
              <a:t>Risk-Scaled and Non-Scaled for B=1,4,5,6,7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CA" sz="2800" dirty="0"/>
              <a:t>Whole Period </a:t>
            </a:r>
            <a:r>
              <a:rPr lang="en-US" sz="2800" dirty="0"/>
              <a:t>had different portfolios for </a:t>
            </a:r>
            <a:r>
              <a:rPr lang="en-CA" sz="2800" dirty="0"/>
              <a:t>Risk-Scaled and Non-Scaled for B=4,5,6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3200" dirty="0"/>
              <a:t>Covariances had more major changes going to pandemic period than otherwise.</a:t>
            </a:r>
          </a:p>
          <a:p>
            <a:pPr algn="l"/>
            <a:r>
              <a:rPr lang="en-CA" sz="3200" dirty="0"/>
              <a:t>   </a:t>
            </a:r>
          </a:p>
        </p:txBody>
      </p:sp>
    </p:spTree>
    <p:extLst>
      <p:ext uri="{BB962C8B-B14F-4D97-AF65-F5344CB8AC3E}">
        <p14:creationId xmlns:p14="http://schemas.microsoft.com/office/powerpoint/2010/main" val="1096639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46D3-1A78-7949-BC95-F21C69261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519"/>
            <a:ext cx="9144000" cy="954653"/>
          </a:xfrm>
        </p:spPr>
        <p:txBody>
          <a:bodyPr>
            <a:normAutofit/>
          </a:bodyPr>
          <a:lstStyle/>
          <a:p>
            <a:r>
              <a:rPr lang="en-US" dirty="0"/>
              <a:t>To 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EE0AD-87A7-6446-9988-3F9A99640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723" y="1224765"/>
            <a:ext cx="10972800" cy="4925513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3200" dirty="0"/>
              <a:t>Need to compare covariances with same scales, between risk-scaled and non-scaled data for same periods and different periods respectively.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3200" dirty="0"/>
              <a:t>Plot portfolios with dollar amounts (equal weights) to see how the best chosen portfolios compare.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3200" dirty="0"/>
              <a:t>Assign non-equal weights based on the “risk-parity analysis”</a:t>
            </a:r>
          </a:p>
        </p:txBody>
      </p:sp>
    </p:spTree>
    <p:extLst>
      <p:ext uri="{BB962C8B-B14F-4D97-AF65-F5344CB8AC3E}">
        <p14:creationId xmlns:p14="http://schemas.microsoft.com/office/powerpoint/2010/main" val="1851074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437</Words>
  <Application>Microsoft Macintosh PowerPoint</Application>
  <PresentationFormat>Widescreen</PresentationFormat>
  <Paragraphs>56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Microsoft Excel Worksheet</vt:lpstr>
      <vt:lpstr>Research Questions</vt:lpstr>
      <vt:lpstr>Data</vt:lpstr>
      <vt:lpstr>Data</vt:lpstr>
      <vt:lpstr>How VQE/QAOA Can Be Applied</vt:lpstr>
      <vt:lpstr>Methods</vt:lpstr>
      <vt:lpstr>Results</vt:lpstr>
      <vt:lpstr>Results</vt:lpstr>
      <vt:lpstr>Results</vt:lpstr>
      <vt:lpstr>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Questions</dc:title>
  <dc:creator>Anish Verma</dc:creator>
  <cp:lastModifiedBy>Anish Verma</cp:lastModifiedBy>
  <cp:revision>1</cp:revision>
  <dcterms:created xsi:type="dcterms:W3CDTF">2022-03-23T16:46:06Z</dcterms:created>
  <dcterms:modified xsi:type="dcterms:W3CDTF">2022-03-23T18:17:01Z</dcterms:modified>
</cp:coreProperties>
</file>