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 id="2147483686" r:id="rId2"/>
  </p:sldMasterIdLst>
  <p:notesMasterIdLst>
    <p:notesMasterId r:id="rId78"/>
  </p:notesMasterIdLst>
  <p:handoutMasterIdLst>
    <p:handoutMasterId r:id="rId79"/>
  </p:handoutMasterIdLst>
  <p:sldIdLst>
    <p:sldId id="295" r:id="rId3"/>
    <p:sldId id="444" r:id="rId4"/>
    <p:sldId id="449" r:id="rId5"/>
    <p:sldId id="450" r:id="rId6"/>
    <p:sldId id="451" r:id="rId7"/>
    <p:sldId id="452" r:id="rId8"/>
    <p:sldId id="453" r:id="rId9"/>
    <p:sldId id="454" r:id="rId10"/>
    <p:sldId id="455" r:id="rId11"/>
    <p:sldId id="456" r:id="rId12"/>
    <p:sldId id="448" r:id="rId13"/>
    <p:sldId id="445" r:id="rId14"/>
    <p:sldId id="446" r:id="rId15"/>
    <p:sldId id="447" r:id="rId16"/>
    <p:sldId id="457" r:id="rId17"/>
    <p:sldId id="458" r:id="rId18"/>
    <p:sldId id="459" r:id="rId19"/>
    <p:sldId id="460" r:id="rId20"/>
    <p:sldId id="461" r:id="rId21"/>
    <p:sldId id="462" r:id="rId22"/>
    <p:sldId id="463" r:id="rId23"/>
    <p:sldId id="464" r:id="rId24"/>
    <p:sldId id="465" r:id="rId25"/>
    <p:sldId id="466" r:id="rId26"/>
    <p:sldId id="476" r:id="rId27"/>
    <p:sldId id="481" r:id="rId28"/>
    <p:sldId id="482" r:id="rId29"/>
    <p:sldId id="467" r:id="rId30"/>
    <p:sldId id="469" r:id="rId31"/>
    <p:sldId id="470" r:id="rId32"/>
    <p:sldId id="483" r:id="rId33"/>
    <p:sldId id="484" r:id="rId34"/>
    <p:sldId id="485" r:id="rId35"/>
    <p:sldId id="486" r:id="rId36"/>
    <p:sldId id="487" r:id="rId37"/>
    <p:sldId id="471" r:id="rId38"/>
    <p:sldId id="472" r:id="rId39"/>
    <p:sldId id="473" r:id="rId40"/>
    <p:sldId id="474" r:id="rId41"/>
    <p:sldId id="475" r:id="rId42"/>
    <p:sldId id="477" r:id="rId43"/>
    <p:sldId id="478" r:id="rId44"/>
    <p:sldId id="479" r:id="rId45"/>
    <p:sldId id="480" r:id="rId46"/>
    <p:sldId id="488" r:id="rId47"/>
    <p:sldId id="489" r:id="rId48"/>
    <p:sldId id="490" r:id="rId49"/>
    <p:sldId id="491" r:id="rId50"/>
    <p:sldId id="492" r:id="rId51"/>
    <p:sldId id="493" r:id="rId52"/>
    <p:sldId id="494" r:id="rId53"/>
    <p:sldId id="495" r:id="rId54"/>
    <p:sldId id="497" r:id="rId55"/>
    <p:sldId id="496" r:id="rId56"/>
    <p:sldId id="498" r:id="rId57"/>
    <p:sldId id="499" r:id="rId58"/>
    <p:sldId id="500" r:id="rId59"/>
    <p:sldId id="504" r:id="rId60"/>
    <p:sldId id="505" r:id="rId61"/>
    <p:sldId id="501" r:id="rId62"/>
    <p:sldId id="502" r:id="rId63"/>
    <p:sldId id="503" r:id="rId64"/>
    <p:sldId id="506" r:id="rId65"/>
    <p:sldId id="507" r:id="rId66"/>
    <p:sldId id="508" r:id="rId67"/>
    <p:sldId id="509" r:id="rId68"/>
    <p:sldId id="517" r:id="rId69"/>
    <p:sldId id="510" r:id="rId70"/>
    <p:sldId id="511" r:id="rId71"/>
    <p:sldId id="512" r:id="rId72"/>
    <p:sldId id="513" r:id="rId73"/>
    <p:sldId id="514" r:id="rId74"/>
    <p:sldId id="515" r:id="rId75"/>
    <p:sldId id="516" r:id="rId76"/>
    <p:sldId id="402" r:id="rId77"/>
  </p:sldIdLst>
  <p:sldSz cx="12188825" cy="6858000"/>
  <p:notesSz cx="6858000" cy="9144000"/>
  <p:defaultTextStyle>
    <a:defPPr>
      <a:defRPr lang="en-US"/>
    </a:defPPr>
    <a:lvl1pPr marL="0" algn="l" defTabSz="609410" rtl="0" eaLnBrk="1" latinLnBrk="0" hangingPunct="1">
      <a:defRPr sz="2400" kern="1200">
        <a:solidFill>
          <a:schemeClr val="tx1"/>
        </a:solidFill>
        <a:latin typeface="+mn-lt"/>
        <a:ea typeface="+mn-ea"/>
        <a:cs typeface="+mn-cs"/>
      </a:defRPr>
    </a:lvl1pPr>
    <a:lvl2pPr marL="609410" algn="l" defTabSz="609410" rtl="0" eaLnBrk="1" latinLnBrk="0" hangingPunct="1">
      <a:defRPr sz="2400" kern="1200">
        <a:solidFill>
          <a:schemeClr val="tx1"/>
        </a:solidFill>
        <a:latin typeface="+mn-lt"/>
        <a:ea typeface="+mn-ea"/>
        <a:cs typeface="+mn-cs"/>
      </a:defRPr>
    </a:lvl2pPr>
    <a:lvl3pPr marL="1218823" algn="l" defTabSz="609410" rtl="0" eaLnBrk="1" latinLnBrk="0" hangingPunct="1">
      <a:defRPr sz="2400" kern="1200">
        <a:solidFill>
          <a:schemeClr val="tx1"/>
        </a:solidFill>
        <a:latin typeface="+mn-lt"/>
        <a:ea typeface="+mn-ea"/>
        <a:cs typeface="+mn-cs"/>
      </a:defRPr>
    </a:lvl3pPr>
    <a:lvl4pPr marL="1828233" algn="l" defTabSz="609410" rtl="0" eaLnBrk="1" latinLnBrk="0" hangingPunct="1">
      <a:defRPr sz="2400" kern="1200">
        <a:solidFill>
          <a:schemeClr val="tx1"/>
        </a:solidFill>
        <a:latin typeface="+mn-lt"/>
        <a:ea typeface="+mn-ea"/>
        <a:cs typeface="+mn-cs"/>
      </a:defRPr>
    </a:lvl4pPr>
    <a:lvl5pPr marL="2437643" algn="l" defTabSz="609410" rtl="0" eaLnBrk="1" latinLnBrk="0" hangingPunct="1">
      <a:defRPr sz="2400" kern="1200">
        <a:solidFill>
          <a:schemeClr val="tx1"/>
        </a:solidFill>
        <a:latin typeface="+mn-lt"/>
        <a:ea typeface="+mn-ea"/>
        <a:cs typeface="+mn-cs"/>
      </a:defRPr>
    </a:lvl5pPr>
    <a:lvl6pPr marL="3047054" algn="l" defTabSz="609410" rtl="0" eaLnBrk="1" latinLnBrk="0" hangingPunct="1">
      <a:defRPr sz="2400" kern="1200">
        <a:solidFill>
          <a:schemeClr val="tx1"/>
        </a:solidFill>
        <a:latin typeface="+mn-lt"/>
        <a:ea typeface="+mn-ea"/>
        <a:cs typeface="+mn-cs"/>
      </a:defRPr>
    </a:lvl6pPr>
    <a:lvl7pPr marL="3656463" algn="l" defTabSz="609410" rtl="0" eaLnBrk="1" latinLnBrk="0" hangingPunct="1">
      <a:defRPr sz="2400" kern="1200">
        <a:solidFill>
          <a:schemeClr val="tx1"/>
        </a:solidFill>
        <a:latin typeface="+mn-lt"/>
        <a:ea typeface="+mn-ea"/>
        <a:cs typeface="+mn-cs"/>
      </a:defRPr>
    </a:lvl7pPr>
    <a:lvl8pPr marL="4265875" algn="l" defTabSz="609410" rtl="0" eaLnBrk="1" latinLnBrk="0" hangingPunct="1">
      <a:defRPr sz="2400" kern="1200">
        <a:solidFill>
          <a:schemeClr val="tx1"/>
        </a:solidFill>
        <a:latin typeface="+mn-lt"/>
        <a:ea typeface="+mn-ea"/>
        <a:cs typeface="+mn-cs"/>
      </a:defRPr>
    </a:lvl8pPr>
    <a:lvl9pPr marL="4875285" algn="l" defTabSz="60941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9">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58223"/>
    <a:srgbClr val="005BA1"/>
    <a:srgbClr val="F7994B"/>
    <a:srgbClr val="F58345"/>
    <a:srgbClr val="F79443"/>
    <a:srgbClr val="199CFF"/>
    <a:srgbClr val="E2EAF6"/>
    <a:srgbClr val="EEF3FA"/>
    <a:srgbClr val="F7F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5064" autoAdjust="0"/>
  </p:normalViewPr>
  <p:slideViewPr>
    <p:cSldViewPr snapToGrid="0" snapToObjects="1">
      <p:cViewPr varScale="1">
        <p:scale>
          <a:sx n="84" d="100"/>
          <a:sy n="84" d="100"/>
        </p:scale>
        <p:origin x="-330" y="-78"/>
      </p:cViewPr>
      <p:guideLst>
        <p:guide orient="horz" pos="4319"/>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30024"/>
    </p:cViewPr>
  </p:sorterViewPr>
  <p:notesViewPr>
    <p:cSldViewPr snapToGrid="0" snapToObjects="1">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11116F-C964-A842-8C0B-A3EC71278A5B}" type="datetimeFigureOut">
              <a:rPr lang="en-US" smtClean="0"/>
              <a:t>9/3/2018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7A3D5F-FCE8-7045-A9AB-B2A73CB409E1}" type="slidenum">
              <a:rPr lang="en-US" smtClean="0"/>
              <a:t>‹#›</a:t>
            </a:fld>
            <a:endParaRPr lang="en-US" dirty="0"/>
          </a:p>
        </p:txBody>
      </p:sp>
    </p:spTree>
    <p:extLst>
      <p:ext uri="{BB962C8B-B14F-4D97-AF65-F5344CB8AC3E}">
        <p14:creationId xmlns:p14="http://schemas.microsoft.com/office/powerpoint/2010/main" val="1909860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5D22DC-3AA2-FD46-BFD6-DC46E9E9B760}" type="datetimeFigureOut">
              <a:rPr lang="en-US" smtClean="0"/>
              <a:t>9/3/2018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7E365E-E4E3-CE44-A987-7FC63394D273}" type="slidenum">
              <a:rPr lang="en-US" smtClean="0"/>
              <a:t>‹#›</a:t>
            </a:fld>
            <a:endParaRPr lang="en-US" dirty="0"/>
          </a:p>
        </p:txBody>
      </p:sp>
    </p:spTree>
    <p:extLst>
      <p:ext uri="{BB962C8B-B14F-4D97-AF65-F5344CB8AC3E}">
        <p14:creationId xmlns:p14="http://schemas.microsoft.com/office/powerpoint/2010/main" val="570457988"/>
      </p:ext>
    </p:extLst>
  </p:cSld>
  <p:clrMap bg1="lt1" tx1="dk1" bg2="lt2" tx2="dk2" accent1="accent1" accent2="accent2" accent3="accent3" accent4="accent4" accent5="accent5" accent6="accent6" hlink="hlink" folHlink="folHlink"/>
  <p:hf hdr="0" ftr="0" dt="0"/>
  <p:notesStyle>
    <a:lvl1pPr marL="0" algn="l" defTabSz="609410" rtl="0" eaLnBrk="1" latinLnBrk="0" hangingPunct="1">
      <a:defRPr sz="1500" kern="1200">
        <a:solidFill>
          <a:schemeClr val="tx1"/>
        </a:solidFill>
        <a:latin typeface="+mn-lt"/>
        <a:ea typeface="+mn-ea"/>
        <a:cs typeface="+mn-cs"/>
      </a:defRPr>
    </a:lvl1pPr>
    <a:lvl2pPr marL="609410" algn="l" defTabSz="609410" rtl="0" eaLnBrk="1" latinLnBrk="0" hangingPunct="1">
      <a:defRPr sz="1500" kern="1200">
        <a:solidFill>
          <a:schemeClr val="tx1"/>
        </a:solidFill>
        <a:latin typeface="+mn-lt"/>
        <a:ea typeface="+mn-ea"/>
        <a:cs typeface="+mn-cs"/>
      </a:defRPr>
    </a:lvl2pPr>
    <a:lvl3pPr marL="1218823" algn="l" defTabSz="609410" rtl="0" eaLnBrk="1" latinLnBrk="0" hangingPunct="1">
      <a:defRPr sz="1500" kern="1200">
        <a:solidFill>
          <a:schemeClr val="tx1"/>
        </a:solidFill>
        <a:latin typeface="+mn-lt"/>
        <a:ea typeface="+mn-ea"/>
        <a:cs typeface="+mn-cs"/>
      </a:defRPr>
    </a:lvl3pPr>
    <a:lvl4pPr marL="1828233" algn="l" defTabSz="609410" rtl="0" eaLnBrk="1" latinLnBrk="0" hangingPunct="1">
      <a:defRPr sz="1500" kern="1200">
        <a:solidFill>
          <a:schemeClr val="tx1"/>
        </a:solidFill>
        <a:latin typeface="+mn-lt"/>
        <a:ea typeface="+mn-ea"/>
        <a:cs typeface="+mn-cs"/>
      </a:defRPr>
    </a:lvl4pPr>
    <a:lvl5pPr marL="2437643" algn="l" defTabSz="609410" rtl="0" eaLnBrk="1" latinLnBrk="0" hangingPunct="1">
      <a:defRPr sz="1500" kern="1200">
        <a:solidFill>
          <a:schemeClr val="tx1"/>
        </a:solidFill>
        <a:latin typeface="+mn-lt"/>
        <a:ea typeface="+mn-ea"/>
        <a:cs typeface="+mn-cs"/>
      </a:defRPr>
    </a:lvl5pPr>
    <a:lvl6pPr marL="3047054" algn="l" defTabSz="609410" rtl="0" eaLnBrk="1" latinLnBrk="0" hangingPunct="1">
      <a:defRPr sz="1500" kern="1200">
        <a:solidFill>
          <a:schemeClr val="tx1"/>
        </a:solidFill>
        <a:latin typeface="+mn-lt"/>
        <a:ea typeface="+mn-ea"/>
        <a:cs typeface="+mn-cs"/>
      </a:defRPr>
    </a:lvl6pPr>
    <a:lvl7pPr marL="3656463" algn="l" defTabSz="609410" rtl="0" eaLnBrk="1" latinLnBrk="0" hangingPunct="1">
      <a:defRPr sz="1500" kern="1200">
        <a:solidFill>
          <a:schemeClr val="tx1"/>
        </a:solidFill>
        <a:latin typeface="+mn-lt"/>
        <a:ea typeface="+mn-ea"/>
        <a:cs typeface="+mn-cs"/>
      </a:defRPr>
    </a:lvl7pPr>
    <a:lvl8pPr marL="4265875" algn="l" defTabSz="609410" rtl="0" eaLnBrk="1" latinLnBrk="0" hangingPunct="1">
      <a:defRPr sz="1500" kern="1200">
        <a:solidFill>
          <a:schemeClr val="tx1"/>
        </a:solidFill>
        <a:latin typeface="+mn-lt"/>
        <a:ea typeface="+mn-ea"/>
        <a:cs typeface="+mn-cs"/>
      </a:defRPr>
    </a:lvl8pPr>
    <a:lvl9pPr marL="4875285" algn="l" defTabSz="609410"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p:cNvSpPr/>
          <p:nvPr/>
        </p:nvSpPr>
        <p:spPr>
          <a:xfrm>
            <a:off x="2225" y="3"/>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39" name="Rectangle 38"/>
          <p:cNvSpPr/>
          <p:nvPr userDrawn="1"/>
        </p:nvSpPr>
        <p:spPr>
          <a:xfrm>
            <a:off x="2225" y="3"/>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pic>
        <p:nvPicPr>
          <p:cNvPr id="40" name="Picture 3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25" y="2314673"/>
            <a:ext cx="12188952" cy="4540384"/>
          </a:xfrm>
          <a:prstGeom prst="rect">
            <a:avLst/>
          </a:prstGeom>
        </p:spPr>
      </p:pic>
      <p:cxnSp>
        <p:nvCxnSpPr>
          <p:cNvPr id="50" name="Straight Connector 49"/>
          <p:cNvCxnSpPr/>
          <p:nvPr/>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5" name="Text Placeholder 34"/>
          <p:cNvSpPr>
            <a:spLocks noGrp="1"/>
          </p:cNvSpPr>
          <p:nvPr>
            <p:ph type="body" sz="quarter" idx="13" hasCustomPrompt="1"/>
          </p:nvPr>
        </p:nvSpPr>
        <p:spPr>
          <a:xfrm>
            <a:off x="5765664" y="877888"/>
            <a:ext cx="5014418" cy="825836"/>
          </a:xfrm>
          <a:prstGeom prst="rect">
            <a:avLst/>
          </a:prstGeom>
        </p:spPr>
        <p:txBody>
          <a:bodyPr lIns="0" anchor="ctr">
            <a:normAutofit/>
          </a:bodyPr>
          <a:lstStyle>
            <a:lvl1pPr marL="0" indent="0">
              <a:buNone/>
              <a:defRPr sz="3200" b="1" baseline="0">
                <a:solidFill>
                  <a:schemeClr val="accent2"/>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TITLE</a:t>
            </a:r>
            <a:endParaRPr lang="en-IN" dirty="0"/>
          </a:p>
        </p:txBody>
      </p:sp>
      <p:sp>
        <p:nvSpPr>
          <p:cNvPr id="36" name="Text Placeholder 34"/>
          <p:cNvSpPr>
            <a:spLocks noGrp="1"/>
          </p:cNvSpPr>
          <p:nvPr>
            <p:ph type="body" sz="quarter" idx="14" hasCustomPrompt="1"/>
          </p:nvPr>
        </p:nvSpPr>
        <p:spPr>
          <a:xfrm>
            <a:off x="5765664" y="1798977"/>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Presenter Name and Designation</a:t>
            </a:r>
            <a:endParaRPr lang="en-IN" dirty="0"/>
          </a:p>
        </p:txBody>
      </p:sp>
      <p:sp>
        <p:nvSpPr>
          <p:cNvPr id="53" name="Text Placeholder 34"/>
          <p:cNvSpPr>
            <a:spLocks noGrp="1"/>
          </p:cNvSpPr>
          <p:nvPr>
            <p:ph type="body" sz="quarter" idx="15" hasCustomPrompt="1"/>
          </p:nvPr>
        </p:nvSpPr>
        <p:spPr>
          <a:xfrm>
            <a:off x="5765664" y="2701925"/>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Time and Date</a:t>
            </a:r>
            <a:endParaRPr lang="en-IN" dirty="0"/>
          </a:p>
        </p:txBody>
      </p:sp>
      <p:cxnSp>
        <p:nvCxnSpPr>
          <p:cNvPr id="71" name="Straight Connector 70"/>
          <p:cNvCxnSpPr/>
          <p:nvPr userDrawn="1"/>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102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541487" y="514215"/>
            <a:ext cx="4060402" cy="278186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2017  YASH Technologies | www.yash.com | Confidential</a:t>
            </a:r>
            <a:endParaRPr lang="en-IN" sz="1200" dirty="0">
              <a:solidFill>
                <a:schemeClr val="tx1">
                  <a:lumMod val="75000"/>
                </a:schemeClr>
              </a:solidFill>
              <a:latin typeface="+mj-lt"/>
            </a:endParaRPr>
          </a:p>
        </p:txBody>
      </p:sp>
    </p:spTree>
    <p:extLst>
      <p:ext uri="{BB962C8B-B14F-4D97-AF65-F5344CB8AC3E}">
        <p14:creationId xmlns:p14="http://schemas.microsoft.com/office/powerpoint/2010/main" val="291264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8" name="Straight Connector 7"/>
          <p:cNvCxnSpPr/>
          <p:nvPr userDrawn="1"/>
        </p:nvCxnSpPr>
        <p:spPr>
          <a:xfrm>
            <a:off x="568657" y="687394"/>
            <a:ext cx="1142772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ext Placeholder 34"/>
          <p:cNvSpPr>
            <a:spLocks noGrp="1"/>
          </p:cNvSpPr>
          <p:nvPr>
            <p:ph type="body" sz="quarter" idx="14" hasCustomPrompt="1"/>
          </p:nvPr>
        </p:nvSpPr>
        <p:spPr>
          <a:xfrm>
            <a:off x="614151" y="1102937"/>
            <a:ext cx="5009182" cy="339388"/>
          </a:xfrm>
          <a:prstGeom prst="rect">
            <a:avLst/>
          </a:prstGeom>
        </p:spPr>
        <p:txBody>
          <a:bodyPr anchor="ctr">
            <a:noAutofit/>
          </a:bodyPr>
          <a:lstStyle>
            <a:lvl1pPr marL="0" indent="0">
              <a:buNone/>
              <a:defRPr sz="24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Put Great Subtitle Here</a:t>
            </a:r>
            <a:endParaRPr lang="en-IN" dirty="0"/>
          </a:p>
        </p:txBody>
      </p:sp>
    </p:spTree>
    <p:extLst>
      <p:ext uri="{BB962C8B-B14F-4D97-AF65-F5344CB8AC3E}">
        <p14:creationId xmlns:p14="http://schemas.microsoft.com/office/powerpoint/2010/main" val="139015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18" name="Rectangle 17"/>
          <p:cNvSpPr/>
          <p:nvPr userDrawn="1"/>
        </p:nvSpPr>
        <p:spPr>
          <a:xfrm>
            <a:off x="2225" y="1"/>
            <a:ext cx="12188952" cy="17852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956" y="2336292"/>
            <a:ext cx="12185218" cy="4521708"/>
          </a:xfrm>
          <a:prstGeom prst="rect">
            <a:avLst/>
          </a:prstGeom>
        </p:spPr>
      </p:pic>
      <p:sp>
        <p:nvSpPr>
          <p:cNvPr id="35" name="Text Placeholder 34"/>
          <p:cNvSpPr>
            <a:spLocks noGrp="1"/>
          </p:cNvSpPr>
          <p:nvPr>
            <p:ph type="body" sz="quarter" idx="13" hasCustomPrompt="1"/>
          </p:nvPr>
        </p:nvSpPr>
        <p:spPr>
          <a:xfrm>
            <a:off x="5607052" y="1372341"/>
            <a:ext cx="5804008" cy="825836"/>
          </a:xfrm>
          <a:prstGeom prst="rect">
            <a:avLst/>
          </a:prstGeom>
        </p:spPr>
        <p:txBody>
          <a:bodyPr lIns="0" anchor="ctr"/>
          <a:lstStyle>
            <a:lvl1pPr marL="0" indent="0">
              <a:buNone/>
              <a:defRPr sz="2900" b="1">
                <a:solidFill>
                  <a:schemeClr val="tx1"/>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THANK YOU</a:t>
            </a:r>
            <a:endParaRPr lang="en-IN" dirty="0"/>
          </a:p>
        </p:txBody>
      </p:sp>
      <p:sp>
        <p:nvSpPr>
          <p:cNvPr id="36" name="Text Placeholder 34"/>
          <p:cNvSpPr>
            <a:spLocks noGrp="1"/>
          </p:cNvSpPr>
          <p:nvPr>
            <p:ph type="body" sz="quarter" idx="14" hasCustomPrompt="1"/>
          </p:nvPr>
        </p:nvSpPr>
        <p:spPr>
          <a:xfrm>
            <a:off x="5614424" y="2293426"/>
            <a:ext cx="5797948" cy="339388"/>
          </a:xfrm>
          <a:prstGeom prst="rect">
            <a:avLst/>
          </a:prstGeom>
        </p:spPr>
        <p:txBody>
          <a:bodyPr anchor="ctr"/>
          <a:lstStyle>
            <a:lvl1pPr marL="0" indent="0">
              <a:buNone/>
              <a:defRPr sz="1800" baseline="0">
                <a:solidFill>
                  <a:schemeClr val="tx1"/>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Name &amp; Designation</a:t>
            </a:r>
            <a:endParaRPr lang="en-IN" dirty="0"/>
          </a:p>
        </p:txBody>
      </p:sp>
      <p:grpSp>
        <p:nvGrpSpPr>
          <p:cNvPr id="14" name="Group 13"/>
          <p:cNvGrpSpPr/>
          <p:nvPr userDrawn="1"/>
        </p:nvGrpSpPr>
        <p:grpSpPr>
          <a:xfrm>
            <a:off x="6509897" y="4529507"/>
            <a:ext cx="1762126" cy="431800"/>
            <a:chOff x="5213350" y="3213100"/>
            <a:chExt cx="1762125" cy="431800"/>
          </a:xfrm>
        </p:grpSpPr>
        <p:sp>
          <p:nvSpPr>
            <p:cNvPr id="7" name="Freeform 5"/>
            <p:cNvSpPr>
              <a:spLocks/>
            </p:cNvSpPr>
            <p:nvPr userDrawn="1"/>
          </p:nvSpPr>
          <p:spPr bwMode="auto">
            <a:xfrm>
              <a:off x="5878513" y="3213100"/>
              <a:ext cx="431800" cy="431800"/>
            </a:xfrm>
            <a:custGeom>
              <a:avLst/>
              <a:gdLst>
                <a:gd name="T0" fmla="*/ 2247 w 4078"/>
                <a:gd name="T1" fmla="*/ 4070 h 4080"/>
                <a:gd name="T2" fmla="*/ 2549 w 4078"/>
                <a:gd name="T3" fmla="*/ 4015 h 4080"/>
                <a:gd name="T4" fmla="*/ 2833 w 4078"/>
                <a:gd name="T5" fmla="*/ 3920 h 4080"/>
                <a:gd name="T6" fmla="*/ 3096 w 4078"/>
                <a:gd name="T7" fmla="*/ 3784 h 4080"/>
                <a:gd name="T8" fmla="*/ 3336 w 4078"/>
                <a:gd name="T9" fmla="*/ 3615 h 4080"/>
                <a:gd name="T10" fmla="*/ 3548 w 4078"/>
                <a:gd name="T11" fmla="*/ 3412 h 4080"/>
                <a:gd name="T12" fmla="*/ 3730 w 4078"/>
                <a:gd name="T13" fmla="*/ 3181 h 4080"/>
                <a:gd name="T14" fmla="*/ 3877 w 4078"/>
                <a:gd name="T15" fmla="*/ 2924 h 4080"/>
                <a:gd name="T16" fmla="*/ 3986 w 4078"/>
                <a:gd name="T17" fmla="*/ 2646 h 4080"/>
                <a:gd name="T18" fmla="*/ 4055 w 4078"/>
                <a:gd name="T19" fmla="*/ 2351 h 4080"/>
                <a:gd name="T20" fmla="*/ 4078 w 4078"/>
                <a:gd name="T21" fmla="*/ 2039 h 4080"/>
                <a:gd name="T22" fmla="*/ 4055 w 4078"/>
                <a:gd name="T23" fmla="*/ 1729 h 4080"/>
                <a:gd name="T24" fmla="*/ 3986 w 4078"/>
                <a:gd name="T25" fmla="*/ 1434 h 4080"/>
                <a:gd name="T26" fmla="*/ 3877 w 4078"/>
                <a:gd name="T27" fmla="*/ 1156 h 4080"/>
                <a:gd name="T28" fmla="*/ 3730 w 4078"/>
                <a:gd name="T29" fmla="*/ 899 h 4080"/>
                <a:gd name="T30" fmla="*/ 3548 w 4078"/>
                <a:gd name="T31" fmla="*/ 668 h 4080"/>
                <a:gd name="T32" fmla="*/ 3336 w 4078"/>
                <a:gd name="T33" fmla="*/ 465 h 4080"/>
                <a:gd name="T34" fmla="*/ 3096 w 4078"/>
                <a:gd name="T35" fmla="*/ 296 h 4080"/>
                <a:gd name="T36" fmla="*/ 2833 w 4078"/>
                <a:gd name="T37" fmla="*/ 160 h 4080"/>
                <a:gd name="T38" fmla="*/ 2549 w 4078"/>
                <a:gd name="T39" fmla="*/ 65 h 4080"/>
                <a:gd name="T40" fmla="*/ 2247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3 w 4078"/>
                <a:gd name="T59" fmla="*/ 1339 h 4080"/>
                <a:gd name="T60" fmla="*/ 41 w 4078"/>
                <a:gd name="T61" fmla="*/ 1629 h 4080"/>
                <a:gd name="T62" fmla="*/ 2 w 4078"/>
                <a:gd name="T63" fmla="*/ 1935 h 4080"/>
                <a:gd name="T64" fmla="*/ 11 w 4078"/>
                <a:gd name="T65" fmla="*/ 2249 h 4080"/>
                <a:gd name="T66" fmla="*/ 64 w 4078"/>
                <a:gd name="T67" fmla="*/ 2550 h 4080"/>
                <a:gd name="T68" fmla="*/ 161 w 4078"/>
                <a:gd name="T69" fmla="*/ 2834 h 4080"/>
                <a:gd name="T70" fmla="*/ 295 w 4078"/>
                <a:gd name="T71" fmla="*/ 3098 h 4080"/>
                <a:gd name="T72" fmla="*/ 466 w 4078"/>
                <a:gd name="T73" fmla="*/ 3338 h 4080"/>
                <a:gd name="T74" fmla="*/ 668 w 4078"/>
                <a:gd name="T75" fmla="*/ 3550 h 4080"/>
                <a:gd name="T76" fmla="*/ 898 w 4078"/>
                <a:gd name="T77" fmla="*/ 3731 h 4080"/>
                <a:gd name="T78" fmla="*/ 1154 w 4078"/>
                <a:gd name="T79" fmla="*/ 3879 h 4080"/>
                <a:gd name="T80" fmla="*/ 1432 w 4078"/>
                <a:gd name="T81" fmla="*/ 3988 h 4080"/>
                <a:gd name="T82" fmla="*/ 1729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7" y="4070"/>
                  </a:lnTo>
                  <a:lnTo>
                    <a:pt x="2349" y="4056"/>
                  </a:lnTo>
                  <a:lnTo>
                    <a:pt x="2450" y="4038"/>
                  </a:lnTo>
                  <a:lnTo>
                    <a:pt x="2549" y="4015"/>
                  </a:lnTo>
                  <a:lnTo>
                    <a:pt x="2646" y="3988"/>
                  </a:lnTo>
                  <a:lnTo>
                    <a:pt x="2740" y="3956"/>
                  </a:lnTo>
                  <a:lnTo>
                    <a:pt x="2833" y="3920"/>
                  </a:lnTo>
                  <a:lnTo>
                    <a:pt x="2922" y="3879"/>
                  </a:lnTo>
                  <a:lnTo>
                    <a:pt x="3011" y="3834"/>
                  </a:lnTo>
                  <a:lnTo>
                    <a:pt x="3096" y="3784"/>
                  </a:lnTo>
                  <a:lnTo>
                    <a:pt x="3178" y="3731"/>
                  </a:lnTo>
                  <a:lnTo>
                    <a:pt x="3259" y="3675"/>
                  </a:lnTo>
                  <a:lnTo>
                    <a:pt x="3336" y="3615"/>
                  </a:lnTo>
                  <a:lnTo>
                    <a:pt x="3410" y="3550"/>
                  </a:lnTo>
                  <a:lnTo>
                    <a:pt x="3480" y="3482"/>
                  </a:lnTo>
                  <a:lnTo>
                    <a:pt x="3548" y="3412"/>
                  </a:lnTo>
                  <a:lnTo>
                    <a:pt x="3612" y="3338"/>
                  </a:lnTo>
                  <a:lnTo>
                    <a:pt x="3673" y="3261"/>
                  </a:lnTo>
                  <a:lnTo>
                    <a:pt x="3730" y="3181"/>
                  </a:lnTo>
                  <a:lnTo>
                    <a:pt x="3783" y="3098"/>
                  </a:lnTo>
                  <a:lnTo>
                    <a:pt x="3832" y="3013"/>
                  </a:lnTo>
                  <a:lnTo>
                    <a:pt x="3877" y="2924"/>
                  </a:lnTo>
                  <a:lnTo>
                    <a:pt x="3917" y="2834"/>
                  </a:lnTo>
                  <a:lnTo>
                    <a:pt x="3954" y="2741"/>
                  </a:lnTo>
                  <a:lnTo>
                    <a:pt x="3986" y="2646"/>
                  </a:lnTo>
                  <a:lnTo>
                    <a:pt x="4014" y="2550"/>
                  </a:lnTo>
                  <a:lnTo>
                    <a:pt x="4037" y="2451"/>
                  </a:lnTo>
                  <a:lnTo>
                    <a:pt x="4055" y="2351"/>
                  </a:lnTo>
                  <a:lnTo>
                    <a:pt x="4067" y="2249"/>
                  </a:lnTo>
                  <a:lnTo>
                    <a:pt x="4076" y="2145"/>
                  </a:lnTo>
                  <a:lnTo>
                    <a:pt x="4078" y="2039"/>
                  </a:lnTo>
                  <a:lnTo>
                    <a:pt x="4076" y="1935"/>
                  </a:lnTo>
                  <a:lnTo>
                    <a:pt x="4067" y="1831"/>
                  </a:lnTo>
                  <a:lnTo>
                    <a:pt x="4055" y="1729"/>
                  </a:lnTo>
                  <a:lnTo>
                    <a:pt x="4037" y="1629"/>
                  </a:lnTo>
                  <a:lnTo>
                    <a:pt x="4014" y="1530"/>
                  </a:lnTo>
                  <a:lnTo>
                    <a:pt x="3986" y="1434"/>
                  </a:lnTo>
                  <a:lnTo>
                    <a:pt x="3954" y="1339"/>
                  </a:lnTo>
                  <a:lnTo>
                    <a:pt x="3917" y="1246"/>
                  </a:lnTo>
                  <a:lnTo>
                    <a:pt x="3877" y="1156"/>
                  </a:lnTo>
                  <a:lnTo>
                    <a:pt x="3832" y="1068"/>
                  </a:lnTo>
                  <a:lnTo>
                    <a:pt x="3783" y="982"/>
                  </a:lnTo>
                  <a:lnTo>
                    <a:pt x="3730" y="899"/>
                  </a:lnTo>
                  <a:lnTo>
                    <a:pt x="3673" y="819"/>
                  </a:lnTo>
                  <a:lnTo>
                    <a:pt x="3612" y="742"/>
                  </a:lnTo>
                  <a:lnTo>
                    <a:pt x="3548" y="668"/>
                  </a:lnTo>
                  <a:lnTo>
                    <a:pt x="3480" y="598"/>
                  </a:lnTo>
                  <a:lnTo>
                    <a:pt x="3410" y="530"/>
                  </a:lnTo>
                  <a:lnTo>
                    <a:pt x="3336" y="465"/>
                  </a:lnTo>
                  <a:lnTo>
                    <a:pt x="3259" y="405"/>
                  </a:lnTo>
                  <a:lnTo>
                    <a:pt x="3178" y="349"/>
                  </a:lnTo>
                  <a:lnTo>
                    <a:pt x="3096" y="296"/>
                  </a:lnTo>
                  <a:lnTo>
                    <a:pt x="3011" y="247"/>
                  </a:lnTo>
                  <a:lnTo>
                    <a:pt x="2922" y="201"/>
                  </a:lnTo>
                  <a:lnTo>
                    <a:pt x="2833" y="160"/>
                  </a:lnTo>
                  <a:lnTo>
                    <a:pt x="2740" y="124"/>
                  </a:lnTo>
                  <a:lnTo>
                    <a:pt x="2646" y="92"/>
                  </a:lnTo>
                  <a:lnTo>
                    <a:pt x="2549" y="65"/>
                  </a:lnTo>
                  <a:lnTo>
                    <a:pt x="2450" y="42"/>
                  </a:lnTo>
                  <a:lnTo>
                    <a:pt x="2349" y="24"/>
                  </a:lnTo>
                  <a:lnTo>
                    <a:pt x="2247" y="10"/>
                  </a:lnTo>
                  <a:lnTo>
                    <a:pt x="2144" y="3"/>
                  </a:lnTo>
                  <a:lnTo>
                    <a:pt x="2039" y="0"/>
                  </a:lnTo>
                  <a:lnTo>
                    <a:pt x="1934" y="3"/>
                  </a:lnTo>
                  <a:lnTo>
                    <a:pt x="1831" y="10"/>
                  </a:lnTo>
                  <a:lnTo>
                    <a:pt x="1729" y="24"/>
                  </a:lnTo>
                  <a:lnTo>
                    <a:pt x="1628" y="42"/>
                  </a:lnTo>
                  <a:lnTo>
                    <a:pt x="1529" y="65"/>
                  </a:lnTo>
                  <a:lnTo>
                    <a:pt x="1432" y="92"/>
                  </a:lnTo>
                  <a:lnTo>
                    <a:pt x="1338" y="124"/>
                  </a:lnTo>
                  <a:lnTo>
                    <a:pt x="1245" y="160"/>
                  </a:lnTo>
                  <a:lnTo>
                    <a:pt x="1154" y="201"/>
                  </a:lnTo>
                  <a:lnTo>
                    <a:pt x="1067" y="247"/>
                  </a:lnTo>
                  <a:lnTo>
                    <a:pt x="982" y="296"/>
                  </a:lnTo>
                  <a:lnTo>
                    <a:pt x="898" y="349"/>
                  </a:lnTo>
                  <a:lnTo>
                    <a:pt x="819" y="405"/>
                  </a:lnTo>
                  <a:lnTo>
                    <a:pt x="742" y="465"/>
                  </a:lnTo>
                  <a:lnTo>
                    <a:pt x="668" y="530"/>
                  </a:lnTo>
                  <a:lnTo>
                    <a:pt x="597" y="598"/>
                  </a:lnTo>
                  <a:lnTo>
                    <a:pt x="530" y="668"/>
                  </a:lnTo>
                  <a:lnTo>
                    <a:pt x="466" y="742"/>
                  </a:lnTo>
                  <a:lnTo>
                    <a:pt x="405" y="819"/>
                  </a:lnTo>
                  <a:lnTo>
                    <a:pt x="348" y="899"/>
                  </a:lnTo>
                  <a:lnTo>
                    <a:pt x="295" y="982"/>
                  </a:lnTo>
                  <a:lnTo>
                    <a:pt x="246" y="1068"/>
                  </a:lnTo>
                  <a:lnTo>
                    <a:pt x="201" y="1156"/>
                  </a:lnTo>
                  <a:lnTo>
                    <a:pt x="161" y="1246"/>
                  </a:lnTo>
                  <a:lnTo>
                    <a:pt x="123" y="1339"/>
                  </a:lnTo>
                  <a:lnTo>
                    <a:pt x="92" y="1434"/>
                  </a:lnTo>
                  <a:lnTo>
                    <a:pt x="64" y="1530"/>
                  </a:lnTo>
                  <a:lnTo>
                    <a:pt x="41" y="1629"/>
                  </a:lnTo>
                  <a:lnTo>
                    <a:pt x="23" y="1729"/>
                  </a:lnTo>
                  <a:lnTo>
                    <a:pt x="11" y="1831"/>
                  </a:lnTo>
                  <a:lnTo>
                    <a:pt x="2" y="1935"/>
                  </a:lnTo>
                  <a:lnTo>
                    <a:pt x="0" y="2039"/>
                  </a:lnTo>
                  <a:lnTo>
                    <a:pt x="2" y="2145"/>
                  </a:lnTo>
                  <a:lnTo>
                    <a:pt x="11" y="2249"/>
                  </a:lnTo>
                  <a:lnTo>
                    <a:pt x="23" y="2351"/>
                  </a:lnTo>
                  <a:lnTo>
                    <a:pt x="41" y="2451"/>
                  </a:lnTo>
                  <a:lnTo>
                    <a:pt x="64" y="2550"/>
                  </a:lnTo>
                  <a:lnTo>
                    <a:pt x="92" y="2646"/>
                  </a:lnTo>
                  <a:lnTo>
                    <a:pt x="123" y="2741"/>
                  </a:lnTo>
                  <a:lnTo>
                    <a:pt x="161" y="2834"/>
                  </a:lnTo>
                  <a:lnTo>
                    <a:pt x="201" y="2924"/>
                  </a:lnTo>
                  <a:lnTo>
                    <a:pt x="246" y="3013"/>
                  </a:lnTo>
                  <a:lnTo>
                    <a:pt x="295" y="3098"/>
                  </a:lnTo>
                  <a:lnTo>
                    <a:pt x="348" y="3181"/>
                  </a:lnTo>
                  <a:lnTo>
                    <a:pt x="405" y="3261"/>
                  </a:lnTo>
                  <a:lnTo>
                    <a:pt x="466" y="3338"/>
                  </a:lnTo>
                  <a:lnTo>
                    <a:pt x="530" y="3412"/>
                  </a:lnTo>
                  <a:lnTo>
                    <a:pt x="597" y="3482"/>
                  </a:lnTo>
                  <a:lnTo>
                    <a:pt x="668" y="3550"/>
                  </a:lnTo>
                  <a:lnTo>
                    <a:pt x="742" y="3615"/>
                  </a:lnTo>
                  <a:lnTo>
                    <a:pt x="819" y="3675"/>
                  </a:lnTo>
                  <a:lnTo>
                    <a:pt x="898" y="3731"/>
                  </a:lnTo>
                  <a:lnTo>
                    <a:pt x="982" y="3784"/>
                  </a:lnTo>
                  <a:lnTo>
                    <a:pt x="1067" y="3834"/>
                  </a:lnTo>
                  <a:lnTo>
                    <a:pt x="1154" y="3879"/>
                  </a:lnTo>
                  <a:lnTo>
                    <a:pt x="1245" y="3920"/>
                  </a:lnTo>
                  <a:lnTo>
                    <a:pt x="1338" y="3956"/>
                  </a:lnTo>
                  <a:lnTo>
                    <a:pt x="1432" y="3988"/>
                  </a:lnTo>
                  <a:lnTo>
                    <a:pt x="1529" y="4015"/>
                  </a:lnTo>
                  <a:lnTo>
                    <a:pt x="1628" y="4038"/>
                  </a:lnTo>
                  <a:lnTo>
                    <a:pt x="1729" y="4056"/>
                  </a:lnTo>
                  <a:lnTo>
                    <a:pt x="1831" y="4070"/>
                  </a:lnTo>
                  <a:lnTo>
                    <a:pt x="1934" y="4077"/>
                  </a:lnTo>
                  <a:lnTo>
                    <a:pt x="2039" y="40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9" name="Freeform 6"/>
            <p:cNvSpPr>
              <a:spLocks/>
            </p:cNvSpPr>
            <p:nvPr userDrawn="1"/>
          </p:nvSpPr>
          <p:spPr bwMode="auto">
            <a:xfrm>
              <a:off x="5986463" y="3351213"/>
              <a:ext cx="215900" cy="176213"/>
            </a:xfrm>
            <a:custGeom>
              <a:avLst/>
              <a:gdLst>
                <a:gd name="T0" fmla="*/ 1926 w 2043"/>
                <a:gd name="T1" fmla="*/ 238 h 1661"/>
                <a:gd name="T2" fmla="*/ 1818 w 2043"/>
                <a:gd name="T3" fmla="*/ 253 h 1661"/>
                <a:gd name="T4" fmla="*/ 1890 w 2043"/>
                <a:gd name="T5" fmla="*/ 192 h 1661"/>
                <a:gd name="T6" fmla="*/ 1947 w 2043"/>
                <a:gd name="T7" fmla="*/ 117 h 1661"/>
                <a:gd name="T8" fmla="*/ 1987 w 2043"/>
                <a:gd name="T9" fmla="*/ 31 h 1661"/>
                <a:gd name="T10" fmla="*/ 1825 w 2043"/>
                <a:gd name="T11" fmla="*/ 105 h 1661"/>
                <a:gd name="T12" fmla="*/ 1690 w 2043"/>
                <a:gd name="T13" fmla="*/ 104 h 1661"/>
                <a:gd name="T14" fmla="*/ 1603 w 2043"/>
                <a:gd name="T15" fmla="*/ 44 h 1661"/>
                <a:gd name="T16" fmla="*/ 1503 w 2043"/>
                <a:gd name="T17" fmla="*/ 9 h 1661"/>
                <a:gd name="T18" fmla="*/ 1393 w 2043"/>
                <a:gd name="T19" fmla="*/ 1 h 1661"/>
                <a:gd name="T20" fmla="*/ 1290 w 2043"/>
                <a:gd name="T21" fmla="*/ 18 h 1661"/>
                <a:gd name="T22" fmla="*/ 1197 w 2043"/>
                <a:gd name="T23" fmla="*/ 61 h 1661"/>
                <a:gd name="T24" fmla="*/ 1118 w 2043"/>
                <a:gd name="T25" fmla="*/ 122 h 1661"/>
                <a:gd name="T26" fmla="*/ 1056 w 2043"/>
                <a:gd name="T27" fmla="*/ 202 h 1661"/>
                <a:gd name="T28" fmla="*/ 1015 w 2043"/>
                <a:gd name="T29" fmla="*/ 294 h 1661"/>
                <a:gd name="T30" fmla="*/ 996 w 2043"/>
                <a:gd name="T31" fmla="*/ 397 h 1661"/>
                <a:gd name="T32" fmla="*/ 1006 w 2043"/>
                <a:gd name="T33" fmla="*/ 515 h 1661"/>
                <a:gd name="T34" fmla="*/ 846 w 2043"/>
                <a:gd name="T35" fmla="*/ 496 h 1661"/>
                <a:gd name="T36" fmla="*/ 693 w 2043"/>
                <a:gd name="T37" fmla="*/ 457 h 1661"/>
                <a:gd name="T38" fmla="*/ 549 w 2043"/>
                <a:gd name="T39" fmla="*/ 398 h 1661"/>
                <a:gd name="T40" fmla="*/ 415 w 2043"/>
                <a:gd name="T41" fmla="*/ 322 h 1661"/>
                <a:gd name="T42" fmla="*/ 293 w 2043"/>
                <a:gd name="T43" fmla="*/ 230 h 1661"/>
                <a:gd name="T44" fmla="*/ 182 w 2043"/>
                <a:gd name="T45" fmla="*/ 124 h 1661"/>
                <a:gd name="T46" fmla="*/ 108 w 2043"/>
                <a:gd name="T47" fmla="*/ 151 h 1661"/>
                <a:gd name="T48" fmla="*/ 86 w 2043"/>
                <a:gd name="T49" fmla="*/ 288 h 1661"/>
                <a:gd name="T50" fmla="*/ 106 w 2043"/>
                <a:gd name="T51" fmla="*/ 418 h 1661"/>
                <a:gd name="T52" fmla="*/ 164 w 2043"/>
                <a:gd name="T53" fmla="*/ 532 h 1661"/>
                <a:gd name="T54" fmla="*/ 252 w 2043"/>
                <a:gd name="T55" fmla="*/ 622 h 1661"/>
                <a:gd name="T56" fmla="*/ 173 w 2043"/>
                <a:gd name="T57" fmla="*/ 621 h 1661"/>
                <a:gd name="T58" fmla="*/ 82 w 2043"/>
                <a:gd name="T59" fmla="*/ 589 h 1661"/>
                <a:gd name="T60" fmla="*/ 93 w 2043"/>
                <a:gd name="T61" fmla="*/ 682 h 1661"/>
                <a:gd name="T62" fmla="*/ 122 w 2043"/>
                <a:gd name="T63" fmla="*/ 767 h 1661"/>
                <a:gd name="T64" fmla="*/ 168 w 2043"/>
                <a:gd name="T65" fmla="*/ 843 h 1661"/>
                <a:gd name="T66" fmla="*/ 228 w 2043"/>
                <a:gd name="T67" fmla="*/ 907 h 1661"/>
                <a:gd name="T68" fmla="*/ 301 w 2043"/>
                <a:gd name="T69" fmla="*/ 957 h 1661"/>
                <a:gd name="T70" fmla="*/ 383 w 2043"/>
                <a:gd name="T71" fmla="*/ 992 h 1661"/>
                <a:gd name="T72" fmla="*/ 336 w 2043"/>
                <a:gd name="T73" fmla="*/ 1015 h 1661"/>
                <a:gd name="T74" fmla="*/ 229 w 2043"/>
                <a:gd name="T75" fmla="*/ 1007 h 1661"/>
                <a:gd name="T76" fmla="*/ 261 w 2043"/>
                <a:gd name="T77" fmla="*/ 1082 h 1661"/>
                <a:gd name="T78" fmla="*/ 307 w 2043"/>
                <a:gd name="T79" fmla="*/ 1148 h 1661"/>
                <a:gd name="T80" fmla="*/ 363 w 2043"/>
                <a:gd name="T81" fmla="*/ 1204 h 1661"/>
                <a:gd name="T82" fmla="*/ 430 w 2043"/>
                <a:gd name="T83" fmla="*/ 1249 h 1661"/>
                <a:gd name="T84" fmla="*/ 505 w 2043"/>
                <a:gd name="T85" fmla="*/ 1280 h 1661"/>
                <a:gd name="T86" fmla="*/ 587 w 2043"/>
                <a:gd name="T87" fmla="*/ 1297 h 1661"/>
                <a:gd name="T88" fmla="*/ 536 w 2043"/>
                <a:gd name="T89" fmla="*/ 1357 h 1661"/>
                <a:gd name="T90" fmla="*/ 380 w 2043"/>
                <a:gd name="T91" fmla="*/ 1431 h 1661"/>
                <a:gd name="T92" fmla="*/ 209 w 2043"/>
                <a:gd name="T93" fmla="*/ 1472 h 1661"/>
                <a:gd name="T94" fmla="*/ 50 w 2043"/>
                <a:gd name="T95" fmla="*/ 1477 h 1661"/>
                <a:gd name="T96" fmla="*/ 108 w 2043"/>
                <a:gd name="T97" fmla="*/ 1534 h 1661"/>
                <a:gd name="T98" fmla="*/ 302 w 2043"/>
                <a:gd name="T99" fmla="*/ 1611 h 1661"/>
                <a:gd name="T100" fmla="*/ 511 w 2043"/>
                <a:gd name="T101" fmla="*/ 1654 h 1661"/>
                <a:gd name="T102" fmla="*/ 783 w 2043"/>
                <a:gd name="T103" fmla="*/ 1653 h 1661"/>
                <a:gd name="T104" fmla="*/ 1098 w 2043"/>
                <a:gd name="T105" fmla="*/ 1577 h 1661"/>
                <a:gd name="T106" fmla="*/ 1359 w 2043"/>
                <a:gd name="T107" fmla="*/ 1429 h 1661"/>
                <a:gd name="T108" fmla="*/ 1564 w 2043"/>
                <a:gd name="T109" fmla="*/ 1228 h 1661"/>
                <a:gd name="T110" fmla="*/ 1714 w 2043"/>
                <a:gd name="T111" fmla="*/ 990 h 1661"/>
                <a:gd name="T112" fmla="*/ 1805 w 2043"/>
                <a:gd name="T113" fmla="*/ 732 h 1661"/>
                <a:gd name="T114" fmla="*/ 1835 w 2043"/>
                <a:gd name="T115" fmla="*/ 468 h 1661"/>
                <a:gd name="T116" fmla="*/ 1864 w 2043"/>
                <a:gd name="T117" fmla="*/ 391 h 1661"/>
                <a:gd name="T118" fmla="*/ 1998 w 2043"/>
                <a:gd name="T119" fmla="*/ 258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3" h="1661">
                  <a:moveTo>
                    <a:pt x="2043" y="196"/>
                  </a:moveTo>
                  <a:lnTo>
                    <a:pt x="2015" y="209"/>
                  </a:lnTo>
                  <a:lnTo>
                    <a:pt x="1986" y="219"/>
                  </a:lnTo>
                  <a:lnTo>
                    <a:pt x="1957" y="230"/>
                  </a:lnTo>
                  <a:lnTo>
                    <a:pt x="1926" y="238"/>
                  </a:lnTo>
                  <a:lnTo>
                    <a:pt x="1896" y="246"/>
                  </a:lnTo>
                  <a:lnTo>
                    <a:pt x="1865" y="253"/>
                  </a:lnTo>
                  <a:lnTo>
                    <a:pt x="1834" y="258"/>
                  </a:lnTo>
                  <a:lnTo>
                    <a:pt x="1803" y="263"/>
                  </a:lnTo>
                  <a:lnTo>
                    <a:pt x="1818" y="253"/>
                  </a:lnTo>
                  <a:lnTo>
                    <a:pt x="1834" y="242"/>
                  </a:lnTo>
                  <a:lnTo>
                    <a:pt x="1848" y="231"/>
                  </a:lnTo>
                  <a:lnTo>
                    <a:pt x="1863" y="218"/>
                  </a:lnTo>
                  <a:lnTo>
                    <a:pt x="1877" y="206"/>
                  </a:lnTo>
                  <a:lnTo>
                    <a:pt x="1890" y="192"/>
                  </a:lnTo>
                  <a:lnTo>
                    <a:pt x="1903" y="179"/>
                  </a:lnTo>
                  <a:lnTo>
                    <a:pt x="1915" y="164"/>
                  </a:lnTo>
                  <a:lnTo>
                    <a:pt x="1926" y="149"/>
                  </a:lnTo>
                  <a:lnTo>
                    <a:pt x="1937" y="133"/>
                  </a:lnTo>
                  <a:lnTo>
                    <a:pt x="1947" y="117"/>
                  </a:lnTo>
                  <a:lnTo>
                    <a:pt x="1957" y="101"/>
                  </a:lnTo>
                  <a:lnTo>
                    <a:pt x="1965" y="84"/>
                  </a:lnTo>
                  <a:lnTo>
                    <a:pt x="1973" y="66"/>
                  </a:lnTo>
                  <a:lnTo>
                    <a:pt x="1980" y="49"/>
                  </a:lnTo>
                  <a:lnTo>
                    <a:pt x="1987" y="31"/>
                  </a:lnTo>
                  <a:lnTo>
                    <a:pt x="1956" y="49"/>
                  </a:lnTo>
                  <a:lnTo>
                    <a:pt x="1924" y="64"/>
                  </a:lnTo>
                  <a:lnTo>
                    <a:pt x="1892" y="79"/>
                  </a:lnTo>
                  <a:lnTo>
                    <a:pt x="1859" y="92"/>
                  </a:lnTo>
                  <a:lnTo>
                    <a:pt x="1825" y="105"/>
                  </a:lnTo>
                  <a:lnTo>
                    <a:pt x="1791" y="115"/>
                  </a:lnTo>
                  <a:lnTo>
                    <a:pt x="1756" y="125"/>
                  </a:lnTo>
                  <a:lnTo>
                    <a:pt x="1720" y="132"/>
                  </a:lnTo>
                  <a:lnTo>
                    <a:pt x="1706" y="117"/>
                  </a:lnTo>
                  <a:lnTo>
                    <a:pt x="1690" y="104"/>
                  </a:lnTo>
                  <a:lnTo>
                    <a:pt x="1675" y="90"/>
                  </a:lnTo>
                  <a:lnTo>
                    <a:pt x="1657" y="78"/>
                  </a:lnTo>
                  <a:lnTo>
                    <a:pt x="1640" y="65"/>
                  </a:lnTo>
                  <a:lnTo>
                    <a:pt x="1621" y="55"/>
                  </a:lnTo>
                  <a:lnTo>
                    <a:pt x="1603" y="44"/>
                  </a:lnTo>
                  <a:lnTo>
                    <a:pt x="1584" y="36"/>
                  </a:lnTo>
                  <a:lnTo>
                    <a:pt x="1564" y="28"/>
                  </a:lnTo>
                  <a:lnTo>
                    <a:pt x="1544" y="20"/>
                  </a:lnTo>
                  <a:lnTo>
                    <a:pt x="1524" y="14"/>
                  </a:lnTo>
                  <a:lnTo>
                    <a:pt x="1503" y="9"/>
                  </a:lnTo>
                  <a:lnTo>
                    <a:pt x="1481" y="5"/>
                  </a:lnTo>
                  <a:lnTo>
                    <a:pt x="1459" y="3"/>
                  </a:lnTo>
                  <a:lnTo>
                    <a:pt x="1437" y="1"/>
                  </a:lnTo>
                  <a:lnTo>
                    <a:pt x="1414" y="0"/>
                  </a:lnTo>
                  <a:lnTo>
                    <a:pt x="1393" y="1"/>
                  </a:lnTo>
                  <a:lnTo>
                    <a:pt x="1372" y="2"/>
                  </a:lnTo>
                  <a:lnTo>
                    <a:pt x="1351" y="5"/>
                  </a:lnTo>
                  <a:lnTo>
                    <a:pt x="1330" y="9"/>
                  </a:lnTo>
                  <a:lnTo>
                    <a:pt x="1309" y="13"/>
                  </a:lnTo>
                  <a:lnTo>
                    <a:pt x="1290" y="18"/>
                  </a:lnTo>
                  <a:lnTo>
                    <a:pt x="1271" y="26"/>
                  </a:lnTo>
                  <a:lnTo>
                    <a:pt x="1251" y="33"/>
                  </a:lnTo>
                  <a:lnTo>
                    <a:pt x="1233" y="41"/>
                  </a:lnTo>
                  <a:lnTo>
                    <a:pt x="1215" y="51"/>
                  </a:lnTo>
                  <a:lnTo>
                    <a:pt x="1197" y="61"/>
                  </a:lnTo>
                  <a:lnTo>
                    <a:pt x="1180" y="71"/>
                  </a:lnTo>
                  <a:lnTo>
                    <a:pt x="1164" y="83"/>
                  </a:lnTo>
                  <a:lnTo>
                    <a:pt x="1148" y="95"/>
                  </a:lnTo>
                  <a:lnTo>
                    <a:pt x="1132" y="109"/>
                  </a:lnTo>
                  <a:lnTo>
                    <a:pt x="1118" y="122"/>
                  </a:lnTo>
                  <a:lnTo>
                    <a:pt x="1104" y="137"/>
                  </a:lnTo>
                  <a:lnTo>
                    <a:pt x="1091" y="153"/>
                  </a:lnTo>
                  <a:lnTo>
                    <a:pt x="1079" y="168"/>
                  </a:lnTo>
                  <a:lnTo>
                    <a:pt x="1067" y="185"/>
                  </a:lnTo>
                  <a:lnTo>
                    <a:pt x="1056" y="202"/>
                  </a:lnTo>
                  <a:lnTo>
                    <a:pt x="1046" y="219"/>
                  </a:lnTo>
                  <a:lnTo>
                    <a:pt x="1037" y="237"/>
                  </a:lnTo>
                  <a:lnTo>
                    <a:pt x="1028" y="256"/>
                  </a:lnTo>
                  <a:lnTo>
                    <a:pt x="1021" y="276"/>
                  </a:lnTo>
                  <a:lnTo>
                    <a:pt x="1015" y="294"/>
                  </a:lnTo>
                  <a:lnTo>
                    <a:pt x="1009" y="314"/>
                  </a:lnTo>
                  <a:lnTo>
                    <a:pt x="1004" y="335"/>
                  </a:lnTo>
                  <a:lnTo>
                    <a:pt x="1000" y="356"/>
                  </a:lnTo>
                  <a:lnTo>
                    <a:pt x="998" y="377"/>
                  </a:lnTo>
                  <a:lnTo>
                    <a:pt x="996" y="397"/>
                  </a:lnTo>
                  <a:lnTo>
                    <a:pt x="996" y="419"/>
                  </a:lnTo>
                  <a:lnTo>
                    <a:pt x="996" y="444"/>
                  </a:lnTo>
                  <a:lnTo>
                    <a:pt x="998" y="468"/>
                  </a:lnTo>
                  <a:lnTo>
                    <a:pt x="1001" y="491"/>
                  </a:lnTo>
                  <a:lnTo>
                    <a:pt x="1006" y="515"/>
                  </a:lnTo>
                  <a:lnTo>
                    <a:pt x="974" y="513"/>
                  </a:lnTo>
                  <a:lnTo>
                    <a:pt x="942" y="510"/>
                  </a:lnTo>
                  <a:lnTo>
                    <a:pt x="910" y="506"/>
                  </a:lnTo>
                  <a:lnTo>
                    <a:pt x="877" y="501"/>
                  </a:lnTo>
                  <a:lnTo>
                    <a:pt x="846" y="496"/>
                  </a:lnTo>
                  <a:lnTo>
                    <a:pt x="815" y="489"/>
                  </a:lnTo>
                  <a:lnTo>
                    <a:pt x="784" y="483"/>
                  </a:lnTo>
                  <a:lnTo>
                    <a:pt x="754" y="474"/>
                  </a:lnTo>
                  <a:lnTo>
                    <a:pt x="723" y="466"/>
                  </a:lnTo>
                  <a:lnTo>
                    <a:pt x="693" y="457"/>
                  </a:lnTo>
                  <a:lnTo>
                    <a:pt x="664" y="446"/>
                  </a:lnTo>
                  <a:lnTo>
                    <a:pt x="635" y="435"/>
                  </a:lnTo>
                  <a:lnTo>
                    <a:pt x="606" y="423"/>
                  </a:lnTo>
                  <a:lnTo>
                    <a:pt x="577" y="411"/>
                  </a:lnTo>
                  <a:lnTo>
                    <a:pt x="549" y="398"/>
                  </a:lnTo>
                  <a:lnTo>
                    <a:pt x="522" y="384"/>
                  </a:lnTo>
                  <a:lnTo>
                    <a:pt x="494" y="369"/>
                  </a:lnTo>
                  <a:lnTo>
                    <a:pt x="467" y="355"/>
                  </a:lnTo>
                  <a:lnTo>
                    <a:pt x="441" y="339"/>
                  </a:lnTo>
                  <a:lnTo>
                    <a:pt x="415" y="322"/>
                  </a:lnTo>
                  <a:lnTo>
                    <a:pt x="389" y="305"/>
                  </a:lnTo>
                  <a:lnTo>
                    <a:pt x="364" y="287"/>
                  </a:lnTo>
                  <a:lnTo>
                    <a:pt x="339" y="268"/>
                  </a:lnTo>
                  <a:lnTo>
                    <a:pt x="315" y="249"/>
                  </a:lnTo>
                  <a:lnTo>
                    <a:pt x="293" y="230"/>
                  </a:lnTo>
                  <a:lnTo>
                    <a:pt x="270" y="210"/>
                  </a:lnTo>
                  <a:lnTo>
                    <a:pt x="247" y="189"/>
                  </a:lnTo>
                  <a:lnTo>
                    <a:pt x="225" y="167"/>
                  </a:lnTo>
                  <a:lnTo>
                    <a:pt x="203" y="145"/>
                  </a:lnTo>
                  <a:lnTo>
                    <a:pt x="182" y="124"/>
                  </a:lnTo>
                  <a:lnTo>
                    <a:pt x="163" y="101"/>
                  </a:lnTo>
                  <a:lnTo>
                    <a:pt x="143" y="77"/>
                  </a:lnTo>
                  <a:lnTo>
                    <a:pt x="130" y="101"/>
                  </a:lnTo>
                  <a:lnTo>
                    <a:pt x="119" y="125"/>
                  </a:lnTo>
                  <a:lnTo>
                    <a:pt x="108" y="151"/>
                  </a:lnTo>
                  <a:lnTo>
                    <a:pt x="101" y="177"/>
                  </a:lnTo>
                  <a:lnTo>
                    <a:pt x="94" y="204"/>
                  </a:lnTo>
                  <a:lnTo>
                    <a:pt x="90" y="231"/>
                  </a:lnTo>
                  <a:lnTo>
                    <a:pt x="87" y="259"/>
                  </a:lnTo>
                  <a:lnTo>
                    <a:pt x="86" y="288"/>
                  </a:lnTo>
                  <a:lnTo>
                    <a:pt x="87" y="315"/>
                  </a:lnTo>
                  <a:lnTo>
                    <a:pt x="90" y="341"/>
                  </a:lnTo>
                  <a:lnTo>
                    <a:pt x="94" y="367"/>
                  </a:lnTo>
                  <a:lnTo>
                    <a:pt x="99" y="393"/>
                  </a:lnTo>
                  <a:lnTo>
                    <a:pt x="106" y="418"/>
                  </a:lnTo>
                  <a:lnTo>
                    <a:pt x="116" y="442"/>
                  </a:lnTo>
                  <a:lnTo>
                    <a:pt x="125" y="466"/>
                  </a:lnTo>
                  <a:lnTo>
                    <a:pt x="137" y="488"/>
                  </a:lnTo>
                  <a:lnTo>
                    <a:pt x="150" y="510"/>
                  </a:lnTo>
                  <a:lnTo>
                    <a:pt x="164" y="532"/>
                  </a:lnTo>
                  <a:lnTo>
                    <a:pt x="179" y="551"/>
                  </a:lnTo>
                  <a:lnTo>
                    <a:pt x="196" y="570"/>
                  </a:lnTo>
                  <a:lnTo>
                    <a:pt x="214" y="589"/>
                  </a:lnTo>
                  <a:lnTo>
                    <a:pt x="232" y="606"/>
                  </a:lnTo>
                  <a:lnTo>
                    <a:pt x="252" y="622"/>
                  </a:lnTo>
                  <a:lnTo>
                    <a:pt x="273" y="637"/>
                  </a:lnTo>
                  <a:lnTo>
                    <a:pt x="247" y="635"/>
                  </a:lnTo>
                  <a:lnTo>
                    <a:pt x="222" y="632"/>
                  </a:lnTo>
                  <a:lnTo>
                    <a:pt x="197" y="627"/>
                  </a:lnTo>
                  <a:lnTo>
                    <a:pt x="173" y="621"/>
                  </a:lnTo>
                  <a:lnTo>
                    <a:pt x="149" y="614"/>
                  </a:lnTo>
                  <a:lnTo>
                    <a:pt x="126" y="606"/>
                  </a:lnTo>
                  <a:lnTo>
                    <a:pt x="104" y="595"/>
                  </a:lnTo>
                  <a:lnTo>
                    <a:pt x="82" y="584"/>
                  </a:lnTo>
                  <a:lnTo>
                    <a:pt x="82" y="589"/>
                  </a:lnTo>
                  <a:lnTo>
                    <a:pt x="82" y="609"/>
                  </a:lnTo>
                  <a:lnTo>
                    <a:pt x="84" y="627"/>
                  </a:lnTo>
                  <a:lnTo>
                    <a:pt x="87" y="645"/>
                  </a:lnTo>
                  <a:lnTo>
                    <a:pt x="89" y="664"/>
                  </a:lnTo>
                  <a:lnTo>
                    <a:pt x="93" y="682"/>
                  </a:lnTo>
                  <a:lnTo>
                    <a:pt x="97" y="699"/>
                  </a:lnTo>
                  <a:lnTo>
                    <a:pt x="102" y="717"/>
                  </a:lnTo>
                  <a:lnTo>
                    <a:pt x="108" y="734"/>
                  </a:lnTo>
                  <a:lnTo>
                    <a:pt x="115" y="750"/>
                  </a:lnTo>
                  <a:lnTo>
                    <a:pt x="122" y="767"/>
                  </a:lnTo>
                  <a:lnTo>
                    <a:pt x="129" y="783"/>
                  </a:lnTo>
                  <a:lnTo>
                    <a:pt x="139" y="798"/>
                  </a:lnTo>
                  <a:lnTo>
                    <a:pt x="147" y="814"/>
                  </a:lnTo>
                  <a:lnTo>
                    <a:pt x="157" y="828"/>
                  </a:lnTo>
                  <a:lnTo>
                    <a:pt x="168" y="843"/>
                  </a:lnTo>
                  <a:lnTo>
                    <a:pt x="178" y="856"/>
                  </a:lnTo>
                  <a:lnTo>
                    <a:pt x="191" y="870"/>
                  </a:lnTo>
                  <a:lnTo>
                    <a:pt x="202" y="882"/>
                  </a:lnTo>
                  <a:lnTo>
                    <a:pt x="215" y="895"/>
                  </a:lnTo>
                  <a:lnTo>
                    <a:pt x="228" y="907"/>
                  </a:lnTo>
                  <a:lnTo>
                    <a:pt x="242" y="918"/>
                  </a:lnTo>
                  <a:lnTo>
                    <a:pt x="256" y="929"/>
                  </a:lnTo>
                  <a:lnTo>
                    <a:pt x="270" y="939"/>
                  </a:lnTo>
                  <a:lnTo>
                    <a:pt x="285" y="948"/>
                  </a:lnTo>
                  <a:lnTo>
                    <a:pt x="301" y="957"/>
                  </a:lnTo>
                  <a:lnTo>
                    <a:pt x="317" y="966"/>
                  </a:lnTo>
                  <a:lnTo>
                    <a:pt x="332" y="973"/>
                  </a:lnTo>
                  <a:lnTo>
                    <a:pt x="349" y="980"/>
                  </a:lnTo>
                  <a:lnTo>
                    <a:pt x="366" y="987"/>
                  </a:lnTo>
                  <a:lnTo>
                    <a:pt x="383" y="992"/>
                  </a:lnTo>
                  <a:lnTo>
                    <a:pt x="401" y="996"/>
                  </a:lnTo>
                  <a:lnTo>
                    <a:pt x="419" y="1000"/>
                  </a:lnTo>
                  <a:lnTo>
                    <a:pt x="391" y="1006"/>
                  </a:lnTo>
                  <a:lnTo>
                    <a:pt x="364" y="1012"/>
                  </a:lnTo>
                  <a:lnTo>
                    <a:pt x="336" y="1015"/>
                  </a:lnTo>
                  <a:lnTo>
                    <a:pt x="308" y="1015"/>
                  </a:lnTo>
                  <a:lnTo>
                    <a:pt x="288" y="1015"/>
                  </a:lnTo>
                  <a:lnTo>
                    <a:pt x="269" y="1014"/>
                  </a:lnTo>
                  <a:lnTo>
                    <a:pt x="249" y="1011"/>
                  </a:lnTo>
                  <a:lnTo>
                    <a:pt x="229" y="1007"/>
                  </a:lnTo>
                  <a:lnTo>
                    <a:pt x="234" y="1023"/>
                  </a:lnTo>
                  <a:lnTo>
                    <a:pt x="241" y="1039"/>
                  </a:lnTo>
                  <a:lnTo>
                    <a:pt x="247" y="1053"/>
                  </a:lnTo>
                  <a:lnTo>
                    <a:pt x="254" y="1068"/>
                  </a:lnTo>
                  <a:lnTo>
                    <a:pt x="261" y="1082"/>
                  </a:lnTo>
                  <a:lnTo>
                    <a:pt x="270" y="1096"/>
                  </a:lnTo>
                  <a:lnTo>
                    <a:pt x="278" y="1109"/>
                  </a:lnTo>
                  <a:lnTo>
                    <a:pt x="287" y="1123"/>
                  </a:lnTo>
                  <a:lnTo>
                    <a:pt x="297" y="1135"/>
                  </a:lnTo>
                  <a:lnTo>
                    <a:pt x="307" y="1148"/>
                  </a:lnTo>
                  <a:lnTo>
                    <a:pt x="318" y="1160"/>
                  </a:lnTo>
                  <a:lnTo>
                    <a:pt x="328" y="1172"/>
                  </a:lnTo>
                  <a:lnTo>
                    <a:pt x="339" y="1183"/>
                  </a:lnTo>
                  <a:lnTo>
                    <a:pt x="352" y="1194"/>
                  </a:lnTo>
                  <a:lnTo>
                    <a:pt x="363" y="1204"/>
                  </a:lnTo>
                  <a:lnTo>
                    <a:pt x="376" y="1215"/>
                  </a:lnTo>
                  <a:lnTo>
                    <a:pt x="389" y="1224"/>
                  </a:lnTo>
                  <a:lnTo>
                    <a:pt x="403" y="1232"/>
                  </a:lnTo>
                  <a:lnTo>
                    <a:pt x="416" y="1242"/>
                  </a:lnTo>
                  <a:lnTo>
                    <a:pt x="430" y="1249"/>
                  </a:lnTo>
                  <a:lnTo>
                    <a:pt x="445" y="1256"/>
                  </a:lnTo>
                  <a:lnTo>
                    <a:pt x="459" y="1264"/>
                  </a:lnTo>
                  <a:lnTo>
                    <a:pt x="475" y="1270"/>
                  </a:lnTo>
                  <a:lnTo>
                    <a:pt x="489" y="1275"/>
                  </a:lnTo>
                  <a:lnTo>
                    <a:pt x="505" y="1280"/>
                  </a:lnTo>
                  <a:lnTo>
                    <a:pt x="522" y="1285"/>
                  </a:lnTo>
                  <a:lnTo>
                    <a:pt x="537" y="1288"/>
                  </a:lnTo>
                  <a:lnTo>
                    <a:pt x="554" y="1292"/>
                  </a:lnTo>
                  <a:lnTo>
                    <a:pt x="570" y="1295"/>
                  </a:lnTo>
                  <a:lnTo>
                    <a:pt x="587" y="1297"/>
                  </a:lnTo>
                  <a:lnTo>
                    <a:pt x="604" y="1298"/>
                  </a:lnTo>
                  <a:lnTo>
                    <a:pt x="620" y="1299"/>
                  </a:lnTo>
                  <a:lnTo>
                    <a:pt x="593" y="1320"/>
                  </a:lnTo>
                  <a:lnTo>
                    <a:pt x="565" y="1338"/>
                  </a:lnTo>
                  <a:lnTo>
                    <a:pt x="536" y="1357"/>
                  </a:lnTo>
                  <a:lnTo>
                    <a:pt x="507" y="1374"/>
                  </a:lnTo>
                  <a:lnTo>
                    <a:pt x="476" y="1391"/>
                  </a:lnTo>
                  <a:lnTo>
                    <a:pt x="445" y="1405"/>
                  </a:lnTo>
                  <a:lnTo>
                    <a:pt x="413" y="1419"/>
                  </a:lnTo>
                  <a:lnTo>
                    <a:pt x="380" y="1431"/>
                  </a:lnTo>
                  <a:lnTo>
                    <a:pt x="348" y="1442"/>
                  </a:lnTo>
                  <a:lnTo>
                    <a:pt x="313" y="1451"/>
                  </a:lnTo>
                  <a:lnTo>
                    <a:pt x="279" y="1459"/>
                  </a:lnTo>
                  <a:lnTo>
                    <a:pt x="245" y="1465"/>
                  </a:lnTo>
                  <a:lnTo>
                    <a:pt x="209" y="1472"/>
                  </a:lnTo>
                  <a:lnTo>
                    <a:pt x="173" y="1475"/>
                  </a:lnTo>
                  <a:lnTo>
                    <a:pt x="137" y="1477"/>
                  </a:lnTo>
                  <a:lnTo>
                    <a:pt x="100" y="1478"/>
                  </a:lnTo>
                  <a:lnTo>
                    <a:pt x="75" y="1478"/>
                  </a:lnTo>
                  <a:lnTo>
                    <a:pt x="50" y="1477"/>
                  </a:lnTo>
                  <a:lnTo>
                    <a:pt x="25" y="1475"/>
                  </a:lnTo>
                  <a:lnTo>
                    <a:pt x="0" y="1473"/>
                  </a:lnTo>
                  <a:lnTo>
                    <a:pt x="36" y="1494"/>
                  </a:lnTo>
                  <a:lnTo>
                    <a:pt x="72" y="1514"/>
                  </a:lnTo>
                  <a:lnTo>
                    <a:pt x="108" y="1534"/>
                  </a:lnTo>
                  <a:lnTo>
                    <a:pt x="146" y="1552"/>
                  </a:lnTo>
                  <a:lnTo>
                    <a:pt x="184" y="1569"/>
                  </a:lnTo>
                  <a:lnTo>
                    <a:pt x="223" y="1584"/>
                  </a:lnTo>
                  <a:lnTo>
                    <a:pt x="262" y="1599"/>
                  </a:lnTo>
                  <a:lnTo>
                    <a:pt x="302" y="1611"/>
                  </a:lnTo>
                  <a:lnTo>
                    <a:pt x="344" y="1623"/>
                  </a:lnTo>
                  <a:lnTo>
                    <a:pt x="384" y="1632"/>
                  </a:lnTo>
                  <a:lnTo>
                    <a:pt x="426" y="1641"/>
                  </a:lnTo>
                  <a:lnTo>
                    <a:pt x="468" y="1648"/>
                  </a:lnTo>
                  <a:lnTo>
                    <a:pt x="511" y="1654"/>
                  </a:lnTo>
                  <a:lnTo>
                    <a:pt x="555" y="1657"/>
                  </a:lnTo>
                  <a:lnTo>
                    <a:pt x="599" y="1660"/>
                  </a:lnTo>
                  <a:lnTo>
                    <a:pt x="642" y="1661"/>
                  </a:lnTo>
                  <a:lnTo>
                    <a:pt x="714" y="1659"/>
                  </a:lnTo>
                  <a:lnTo>
                    <a:pt x="783" y="1653"/>
                  </a:lnTo>
                  <a:lnTo>
                    <a:pt x="850" y="1645"/>
                  </a:lnTo>
                  <a:lnTo>
                    <a:pt x="915" y="1632"/>
                  </a:lnTo>
                  <a:lnTo>
                    <a:pt x="978" y="1616"/>
                  </a:lnTo>
                  <a:lnTo>
                    <a:pt x="1039" y="1598"/>
                  </a:lnTo>
                  <a:lnTo>
                    <a:pt x="1098" y="1577"/>
                  </a:lnTo>
                  <a:lnTo>
                    <a:pt x="1154" y="1552"/>
                  </a:lnTo>
                  <a:lnTo>
                    <a:pt x="1208" y="1525"/>
                  </a:lnTo>
                  <a:lnTo>
                    <a:pt x="1260" y="1496"/>
                  </a:lnTo>
                  <a:lnTo>
                    <a:pt x="1311" y="1463"/>
                  </a:lnTo>
                  <a:lnTo>
                    <a:pt x="1359" y="1429"/>
                  </a:lnTo>
                  <a:lnTo>
                    <a:pt x="1404" y="1393"/>
                  </a:lnTo>
                  <a:lnTo>
                    <a:pt x="1448" y="1354"/>
                  </a:lnTo>
                  <a:lnTo>
                    <a:pt x="1489" y="1315"/>
                  </a:lnTo>
                  <a:lnTo>
                    <a:pt x="1528" y="1272"/>
                  </a:lnTo>
                  <a:lnTo>
                    <a:pt x="1564" y="1228"/>
                  </a:lnTo>
                  <a:lnTo>
                    <a:pt x="1599" y="1183"/>
                  </a:lnTo>
                  <a:lnTo>
                    <a:pt x="1631" y="1137"/>
                  </a:lnTo>
                  <a:lnTo>
                    <a:pt x="1661" y="1089"/>
                  </a:lnTo>
                  <a:lnTo>
                    <a:pt x="1688" y="1040"/>
                  </a:lnTo>
                  <a:lnTo>
                    <a:pt x="1714" y="990"/>
                  </a:lnTo>
                  <a:lnTo>
                    <a:pt x="1737" y="940"/>
                  </a:lnTo>
                  <a:lnTo>
                    <a:pt x="1757" y="888"/>
                  </a:lnTo>
                  <a:lnTo>
                    <a:pt x="1775" y="836"/>
                  </a:lnTo>
                  <a:lnTo>
                    <a:pt x="1791" y="784"/>
                  </a:lnTo>
                  <a:lnTo>
                    <a:pt x="1805" y="732"/>
                  </a:lnTo>
                  <a:lnTo>
                    <a:pt x="1815" y="678"/>
                  </a:lnTo>
                  <a:lnTo>
                    <a:pt x="1824" y="625"/>
                  </a:lnTo>
                  <a:lnTo>
                    <a:pt x="1830" y="572"/>
                  </a:lnTo>
                  <a:lnTo>
                    <a:pt x="1834" y="520"/>
                  </a:lnTo>
                  <a:lnTo>
                    <a:pt x="1835" y="468"/>
                  </a:lnTo>
                  <a:lnTo>
                    <a:pt x="1835" y="455"/>
                  </a:lnTo>
                  <a:lnTo>
                    <a:pt x="1835" y="441"/>
                  </a:lnTo>
                  <a:lnTo>
                    <a:pt x="1835" y="428"/>
                  </a:lnTo>
                  <a:lnTo>
                    <a:pt x="1834" y="414"/>
                  </a:lnTo>
                  <a:lnTo>
                    <a:pt x="1864" y="391"/>
                  </a:lnTo>
                  <a:lnTo>
                    <a:pt x="1893" y="366"/>
                  </a:lnTo>
                  <a:lnTo>
                    <a:pt x="1921" y="341"/>
                  </a:lnTo>
                  <a:lnTo>
                    <a:pt x="1948" y="314"/>
                  </a:lnTo>
                  <a:lnTo>
                    <a:pt x="1974" y="287"/>
                  </a:lnTo>
                  <a:lnTo>
                    <a:pt x="1998" y="258"/>
                  </a:lnTo>
                  <a:lnTo>
                    <a:pt x="2021" y="228"/>
                  </a:lnTo>
                  <a:lnTo>
                    <a:pt x="2043" y="196"/>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0" name="Freeform 7"/>
            <p:cNvSpPr>
              <a:spLocks/>
            </p:cNvSpPr>
            <p:nvPr userDrawn="1"/>
          </p:nvSpPr>
          <p:spPr bwMode="auto">
            <a:xfrm>
              <a:off x="5213350" y="3213100"/>
              <a:ext cx="431800" cy="431800"/>
            </a:xfrm>
            <a:custGeom>
              <a:avLst/>
              <a:gdLst>
                <a:gd name="T0" fmla="*/ 2248 w 4078"/>
                <a:gd name="T1" fmla="*/ 4070 h 4080"/>
                <a:gd name="T2" fmla="*/ 2548 w 4078"/>
                <a:gd name="T3" fmla="*/ 4015 h 4080"/>
                <a:gd name="T4" fmla="*/ 2833 w 4078"/>
                <a:gd name="T5" fmla="*/ 3920 h 4080"/>
                <a:gd name="T6" fmla="*/ 3096 w 4078"/>
                <a:gd name="T7" fmla="*/ 3784 h 4080"/>
                <a:gd name="T8" fmla="*/ 3336 w 4078"/>
                <a:gd name="T9" fmla="*/ 3615 h 4080"/>
                <a:gd name="T10" fmla="*/ 3549 w 4078"/>
                <a:gd name="T11" fmla="*/ 3412 h 4080"/>
                <a:gd name="T12" fmla="*/ 3730 w 4078"/>
                <a:gd name="T13" fmla="*/ 3181 h 4080"/>
                <a:gd name="T14" fmla="*/ 3877 w 4078"/>
                <a:gd name="T15" fmla="*/ 2924 h 4080"/>
                <a:gd name="T16" fmla="*/ 3987 w 4078"/>
                <a:gd name="T17" fmla="*/ 2646 h 4080"/>
                <a:gd name="T18" fmla="*/ 4054 w 4078"/>
                <a:gd name="T19" fmla="*/ 2351 h 4080"/>
                <a:gd name="T20" fmla="*/ 4078 w 4078"/>
                <a:gd name="T21" fmla="*/ 2039 h 4080"/>
                <a:gd name="T22" fmla="*/ 4054 w 4078"/>
                <a:gd name="T23" fmla="*/ 1729 h 4080"/>
                <a:gd name="T24" fmla="*/ 3987 w 4078"/>
                <a:gd name="T25" fmla="*/ 1434 h 4080"/>
                <a:gd name="T26" fmla="*/ 3877 w 4078"/>
                <a:gd name="T27" fmla="*/ 1156 h 4080"/>
                <a:gd name="T28" fmla="*/ 3730 w 4078"/>
                <a:gd name="T29" fmla="*/ 899 h 4080"/>
                <a:gd name="T30" fmla="*/ 3549 w 4078"/>
                <a:gd name="T31" fmla="*/ 668 h 4080"/>
                <a:gd name="T32" fmla="*/ 3336 w 4078"/>
                <a:gd name="T33" fmla="*/ 465 h 4080"/>
                <a:gd name="T34" fmla="*/ 3096 w 4078"/>
                <a:gd name="T35" fmla="*/ 296 h 4080"/>
                <a:gd name="T36" fmla="*/ 2833 w 4078"/>
                <a:gd name="T37" fmla="*/ 160 h 4080"/>
                <a:gd name="T38" fmla="*/ 2548 w 4078"/>
                <a:gd name="T39" fmla="*/ 65 h 4080"/>
                <a:gd name="T40" fmla="*/ 2248 w 4078"/>
                <a:gd name="T41" fmla="*/ 10 h 4080"/>
                <a:gd name="T42" fmla="*/ 1935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7 h 4080"/>
                <a:gd name="T58" fmla="*/ 124 w 4078"/>
                <a:gd name="T59" fmla="*/ 1339 h 4080"/>
                <a:gd name="T60" fmla="*/ 42 w 4078"/>
                <a:gd name="T61" fmla="*/ 1629 h 4080"/>
                <a:gd name="T62" fmla="*/ 3 w 4078"/>
                <a:gd name="T63" fmla="*/ 1935 h 4080"/>
                <a:gd name="T64" fmla="*/ 10 w 4078"/>
                <a:gd name="T65" fmla="*/ 2249 h 4080"/>
                <a:gd name="T66" fmla="*/ 65 w 4078"/>
                <a:gd name="T67" fmla="*/ 2550 h 4080"/>
                <a:gd name="T68" fmla="*/ 160 w 4078"/>
                <a:gd name="T69" fmla="*/ 2834 h 4080"/>
                <a:gd name="T70" fmla="*/ 296 w 4078"/>
                <a:gd name="T71" fmla="*/ 3098 h 4080"/>
                <a:gd name="T72" fmla="*/ 465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8" y="4070"/>
                  </a:lnTo>
                  <a:lnTo>
                    <a:pt x="2350" y="4056"/>
                  </a:lnTo>
                  <a:lnTo>
                    <a:pt x="2450" y="4038"/>
                  </a:lnTo>
                  <a:lnTo>
                    <a:pt x="2548" y="4015"/>
                  </a:lnTo>
                  <a:lnTo>
                    <a:pt x="2645" y="3988"/>
                  </a:lnTo>
                  <a:lnTo>
                    <a:pt x="2740" y="3956"/>
                  </a:lnTo>
                  <a:lnTo>
                    <a:pt x="2833" y="3920"/>
                  </a:lnTo>
                  <a:lnTo>
                    <a:pt x="2923" y="3879"/>
                  </a:lnTo>
                  <a:lnTo>
                    <a:pt x="3011" y="3833"/>
                  </a:lnTo>
                  <a:lnTo>
                    <a:pt x="3096" y="3784"/>
                  </a:lnTo>
                  <a:lnTo>
                    <a:pt x="3179" y="3731"/>
                  </a:lnTo>
                  <a:lnTo>
                    <a:pt x="3259" y="3675"/>
                  </a:lnTo>
                  <a:lnTo>
                    <a:pt x="3336" y="3615"/>
                  </a:lnTo>
                  <a:lnTo>
                    <a:pt x="3410" y="3550"/>
                  </a:lnTo>
                  <a:lnTo>
                    <a:pt x="3481" y="3482"/>
                  </a:lnTo>
                  <a:lnTo>
                    <a:pt x="3549" y="3412"/>
                  </a:lnTo>
                  <a:lnTo>
                    <a:pt x="3612" y="3338"/>
                  </a:lnTo>
                  <a:lnTo>
                    <a:pt x="3673" y="3261"/>
                  </a:lnTo>
                  <a:lnTo>
                    <a:pt x="3730" y="3181"/>
                  </a:lnTo>
                  <a:lnTo>
                    <a:pt x="3783" y="3098"/>
                  </a:lnTo>
                  <a:lnTo>
                    <a:pt x="3832" y="3012"/>
                  </a:lnTo>
                  <a:lnTo>
                    <a:pt x="3877" y="2924"/>
                  </a:lnTo>
                  <a:lnTo>
                    <a:pt x="3918" y="2834"/>
                  </a:lnTo>
                  <a:lnTo>
                    <a:pt x="3954" y="2741"/>
                  </a:lnTo>
                  <a:lnTo>
                    <a:pt x="3987" y="2646"/>
                  </a:lnTo>
                  <a:lnTo>
                    <a:pt x="4014" y="2550"/>
                  </a:lnTo>
                  <a:lnTo>
                    <a:pt x="4037" y="2451"/>
                  </a:lnTo>
                  <a:lnTo>
                    <a:pt x="4054" y="2351"/>
                  </a:lnTo>
                  <a:lnTo>
                    <a:pt x="4068" y="2249"/>
                  </a:lnTo>
                  <a:lnTo>
                    <a:pt x="4075" y="2145"/>
                  </a:lnTo>
                  <a:lnTo>
                    <a:pt x="4078" y="2039"/>
                  </a:lnTo>
                  <a:lnTo>
                    <a:pt x="4075" y="1935"/>
                  </a:lnTo>
                  <a:lnTo>
                    <a:pt x="4068" y="1831"/>
                  </a:lnTo>
                  <a:lnTo>
                    <a:pt x="4054" y="1729"/>
                  </a:lnTo>
                  <a:lnTo>
                    <a:pt x="4037" y="1629"/>
                  </a:lnTo>
                  <a:lnTo>
                    <a:pt x="4014" y="1530"/>
                  </a:lnTo>
                  <a:lnTo>
                    <a:pt x="3987" y="1434"/>
                  </a:lnTo>
                  <a:lnTo>
                    <a:pt x="3954" y="1339"/>
                  </a:lnTo>
                  <a:lnTo>
                    <a:pt x="3918" y="1246"/>
                  </a:lnTo>
                  <a:lnTo>
                    <a:pt x="3877" y="1156"/>
                  </a:lnTo>
                  <a:lnTo>
                    <a:pt x="3832" y="1067"/>
                  </a:lnTo>
                  <a:lnTo>
                    <a:pt x="3783" y="982"/>
                  </a:lnTo>
                  <a:lnTo>
                    <a:pt x="3730" y="899"/>
                  </a:lnTo>
                  <a:lnTo>
                    <a:pt x="3673" y="819"/>
                  </a:lnTo>
                  <a:lnTo>
                    <a:pt x="3612" y="742"/>
                  </a:lnTo>
                  <a:lnTo>
                    <a:pt x="3549" y="668"/>
                  </a:lnTo>
                  <a:lnTo>
                    <a:pt x="3481" y="598"/>
                  </a:lnTo>
                  <a:lnTo>
                    <a:pt x="3410" y="530"/>
                  </a:lnTo>
                  <a:lnTo>
                    <a:pt x="3336" y="465"/>
                  </a:lnTo>
                  <a:lnTo>
                    <a:pt x="3259" y="405"/>
                  </a:lnTo>
                  <a:lnTo>
                    <a:pt x="3179" y="349"/>
                  </a:lnTo>
                  <a:lnTo>
                    <a:pt x="3096" y="296"/>
                  </a:lnTo>
                  <a:lnTo>
                    <a:pt x="3011" y="247"/>
                  </a:lnTo>
                  <a:lnTo>
                    <a:pt x="2923" y="201"/>
                  </a:lnTo>
                  <a:lnTo>
                    <a:pt x="2833" y="160"/>
                  </a:lnTo>
                  <a:lnTo>
                    <a:pt x="2740" y="124"/>
                  </a:lnTo>
                  <a:lnTo>
                    <a:pt x="2645" y="92"/>
                  </a:lnTo>
                  <a:lnTo>
                    <a:pt x="2548" y="65"/>
                  </a:lnTo>
                  <a:lnTo>
                    <a:pt x="2450" y="42"/>
                  </a:lnTo>
                  <a:lnTo>
                    <a:pt x="2350" y="24"/>
                  </a:lnTo>
                  <a:lnTo>
                    <a:pt x="2248" y="10"/>
                  </a:lnTo>
                  <a:lnTo>
                    <a:pt x="2144" y="3"/>
                  </a:lnTo>
                  <a:lnTo>
                    <a:pt x="2039" y="0"/>
                  </a:lnTo>
                  <a:lnTo>
                    <a:pt x="1935" y="3"/>
                  </a:lnTo>
                  <a:lnTo>
                    <a:pt x="1830" y="10"/>
                  </a:lnTo>
                  <a:lnTo>
                    <a:pt x="1728" y="24"/>
                  </a:lnTo>
                  <a:lnTo>
                    <a:pt x="1628" y="42"/>
                  </a:lnTo>
                  <a:lnTo>
                    <a:pt x="1530" y="65"/>
                  </a:lnTo>
                  <a:lnTo>
                    <a:pt x="1433" y="92"/>
                  </a:lnTo>
                  <a:lnTo>
                    <a:pt x="1338" y="124"/>
                  </a:lnTo>
                  <a:lnTo>
                    <a:pt x="1246" y="160"/>
                  </a:lnTo>
                  <a:lnTo>
                    <a:pt x="1155" y="201"/>
                  </a:lnTo>
                  <a:lnTo>
                    <a:pt x="1067" y="247"/>
                  </a:lnTo>
                  <a:lnTo>
                    <a:pt x="981" y="296"/>
                  </a:lnTo>
                  <a:lnTo>
                    <a:pt x="899" y="349"/>
                  </a:lnTo>
                  <a:lnTo>
                    <a:pt x="819" y="405"/>
                  </a:lnTo>
                  <a:lnTo>
                    <a:pt x="742" y="465"/>
                  </a:lnTo>
                  <a:lnTo>
                    <a:pt x="668" y="530"/>
                  </a:lnTo>
                  <a:lnTo>
                    <a:pt x="597" y="598"/>
                  </a:lnTo>
                  <a:lnTo>
                    <a:pt x="530" y="668"/>
                  </a:lnTo>
                  <a:lnTo>
                    <a:pt x="465" y="742"/>
                  </a:lnTo>
                  <a:lnTo>
                    <a:pt x="405" y="819"/>
                  </a:lnTo>
                  <a:lnTo>
                    <a:pt x="349" y="899"/>
                  </a:lnTo>
                  <a:lnTo>
                    <a:pt x="296" y="982"/>
                  </a:lnTo>
                  <a:lnTo>
                    <a:pt x="246" y="1067"/>
                  </a:lnTo>
                  <a:lnTo>
                    <a:pt x="201" y="1156"/>
                  </a:lnTo>
                  <a:lnTo>
                    <a:pt x="160" y="1246"/>
                  </a:lnTo>
                  <a:lnTo>
                    <a:pt x="124" y="1339"/>
                  </a:lnTo>
                  <a:lnTo>
                    <a:pt x="92" y="1434"/>
                  </a:lnTo>
                  <a:lnTo>
                    <a:pt x="65" y="1530"/>
                  </a:lnTo>
                  <a:lnTo>
                    <a:pt x="42" y="1629"/>
                  </a:lnTo>
                  <a:lnTo>
                    <a:pt x="24" y="1729"/>
                  </a:lnTo>
                  <a:lnTo>
                    <a:pt x="10" y="1831"/>
                  </a:lnTo>
                  <a:lnTo>
                    <a:pt x="3" y="1935"/>
                  </a:lnTo>
                  <a:lnTo>
                    <a:pt x="0" y="2039"/>
                  </a:lnTo>
                  <a:lnTo>
                    <a:pt x="3" y="2145"/>
                  </a:lnTo>
                  <a:lnTo>
                    <a:pt x="10" y="2249"/>
                  </a:lnTo>
                  <a:lnTo>
                    <a:pt x="24" y="2351"/>
                  </a:lnTo>
                  <a:lnTo>
                    <a:pt x="42" y="2451"/>
                  </a:lnTo>
                  <a:lnTo>
                    <a:pt x="65" y="2550"/>
                  </a:lnTo>
                  <a:lnTo>
                    <a:pt x="92" y="2646"/>
                  </a:lnTo>
                  <a:lnTo>
                    <a:pt x="124" y="2741"/>
                  </a:lnTo>
                  <a:lnTo>
                    <a:pt x="160" y="2834"/>
                  </a:lnTo>
                  <a:lnTo>
                    <a:pt x="201" y="2924"/>
                  </a:lnTo>
                  <a:lnTo>
                    <a:pt x="246" y="3012"/>
                  </a:lnTo>
                  <a:lnTo>
                    <a:pt x="296" y="3098"/>
                  </a:lnTo>
                  <a:lnTo>
                    <a:pt x="349" y="3181"/>
                  </a:lnTo>
                  <a:lnTo>
                    <a:pt x="405" y="3261"/>
                  </a:lnTo>
                  <a:lnTo>
                    <a:pt x="465" y="3338"/>
                  </a:lnTo>
                  <a:lnTo>
                    <a:pt x="530" y="3412"/>
                  </a:lnTo>
                  <a:lnTo>
                    <a:pt x="597" y="3482"/>
                  </a:lnTo>
                  <a:lnTo>
                    <a:pt x="668" y="3550"/>
                  </a:lnTo>
                  <a:lnTo>
                    <a:pt x="742" y="3615"/>
                  </a:lnTo>
                  <a:lnTo>
                    <a:pt x="819" y="3675"/>
                  </a:lnTo>
                  <a:lnTo>
                    <a:pt x="899" y="3731"/>
                  </a:lnTo>
                  <a:lnTo>
                    <a:pt x="981" y="3784"/>
                  </a:lnTo>
                  <a:lnTo>
                    <a:pt x="1067" y="3833"/>
                  </a:lnTo>
                  <a:lnTo>
                    <a:pt x="1155" y="3879"/>
                  </a:lnTo>
                  <a:lnTo>
                    <a:pt x="1246" y="3920"/>
                  </a:lnTo>
                  <a:lnTo>
                    <a:pt x="1338" y="3956"/>
                  </a:lnTo>
                  <a:lnTo>
                    <a:pt x="1433" y="3988"/>
                  </a:lnTo>
                  <a:lnTo>
                    <a:pt x="1530" y="4015"/>
                  </a:lnTo>
                  <a:lnTo>
                    <a:pt x="1628" y="4038"/>
                  </a:lnTo>
                  <a:lnTo>
                    <a:pt x="1728" y="4056"/>
                  </a:lnTo>
                  <a:lnTo>
                    <a:pt x="1830" y="4070"/>
                  </a:lnTo>
                  <a:lnTo>
                    <a:pt x="1935" y="4077"/>
                  </a:lnTo>
                  <a:lnTo>
                    <a:pt x="2039" y="408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1" name="Freeform 8"/>
            <p:cNvSpPr>
              <a:spLocks noEditPoints="1"/>
            </p:cNvSpPr>
            <p:nvPr userDrawn="1"/>
          </p:nvSpPr>
          <p:spPr bwMode="auto">
            <a:xfrm>
              <a:off x="5321300" y="3321050"/>
              <a:ext cx="215900" cy="198438"/>
            </a:xfrm>
            <a:custGeom>
              <a:avLst/>
              <a:gdLst>
                <a:gd name="T0" fmla="*/ 448 w 2038"/>
                <a:gd name="T1" fmla="*/ 1873 h 1873"/>
                <a:gd name="T2" fmla="*/ 210 w 2038"/>
                <a:gd name="T3" fmla="*/ 441 h 1873"/>
                <a:gd name="T4" fmla="*/ 150 w 2038"/>
                <a:gd name="T5" fmla="*/ 428 h 1873"/>
                <a:gd name="T6" fmla="*/ 99 w 2038"/>
                <a:gd name="T7" fmla="*/ 404 h 1873"/>
                <a:gd name="T8" fmla="*/ 57 w 2038"/>
                <a:gd name="T9" fmla="*/ 370 h 1873"/>
                <a:gd name="T10" fmla="*/ 26 w 2038"/>
                <a:gd name="T11" fmla="*/ 327 h 1873"/>
                <a:gd name="T12" fmla="*/ 6 w 2038"/>
                <a:gd name="T13" fmla="*/ 276 h 1873"/>
                <a:gd name="T14" fmla="*/ 0 w 2038"/>
                <a:gd name="T15" fmla="*/ 221 h 1873"/>
                <a:gd name="T16" fmla="*/ 6 w 2038"/>
                <a:gd name="T17" fmla="*/ 165 h 1873"/>
                <a:gd name="T18" fmla="*/ 26 w 2038"/>
                <a:gd name="T19" fmla="*/ 114 h 1873"/>
                <a:gd name="T20" fmla="*/ 58 w 2038"/>
                <a:gd name="T21" fmla="*/ 71 h 1873"/>
                <a:gd name="T22" fmla="*/ 101 w 2038"/>
                <a:gd name="T23" fmla="*/ 37 h 1873"/>
                <a:gd name="T24" fmla="*/ 154 w 2038"/>
                <a:gd name="T25" fmla="*/ 13 h 1873"/>
                <a:gd name="T26" fmla="*/ 215 w 2038"/>
                <a:gd name="T27" fmla="*/ 1 h 1873"/>
                <a:gd name="T28" fmla="*/ 282 w 2038"/>
                <a:gd name="T29" fmla="*/ 2 h 1873"/>
                <a:gd name="T30" fmla="*/ 341 w 2038"/>
                <a:gd name="T31" fmla="*/ 17 h 1873"/>
                <a:gd name="T32" fmla="*/ 391 w 2038"/>
                <a:gd name="T33" fmla="*/ 43 h 1873"/>
                <a:gd name="T34" fmla="*/ 431 w 2038"/>
                <a:gd name="T35" fmla="*/ 78 h 1873"/>
                <a:gd name="T36" fmla="*/ 460 w 2038"/>
                <a:gd name="T37" fmla="*/ 123 h 1873"/>
                <a:gd name="T38" fmla="*/ 476 w 2038"/>
                <a:gd name="T39" fmla="*/ 175 h 1873"/>
                <a:gd name="T40" fmla="*/ 480 w 2038"/>
                <a:gd name="T41" fmla="*/ 254 h 1873"/>
                <a:gd name="T42" fmla="*/ 465 w 2038"/>
                <a:gd name="T43" fmla="*/ 307 h 1873"/>
                <a:gd name="T44" fmla="*/ 438 w 2038"/>
                <a:gd name="T45" fmla="*/ 353 h 1873"/>
                <a:gd name="T46" fmla="*/ 400 w 2038"/>
                <a:gd name="T47" fmla="*/ 392 h 1873"/>
                <a:gd name="T48" fmla="*/ 352 w 2038"/>
                <a:gd name="T49" fmla="*/ 420 h 1873"/>
                <a:gd name="T50" fmla="*/ 292 w 2038"/>
                <a:gd name="T51" fmla="*/ 438 h 1873"/>
                <a:gd name="T52" fmla="*/ 2038 w 2038"/>
                <a:gd name="T53" fmla="*/ 1873 h 1873"/>
                <a:gd name="T54" fmla="*/ 1585 w 2038"/>
                <a:gd name="T55" fmla="*/ 1153 h 1873"/>
                <a:gd name="T56" fmla="*/ 1562 w 2038"/>
                <a:gd name="T57" fmla="*/ 1059 h 1873"/>
                <a:gd name="T58" fmla="*/ 1534 w 2038"/>
                <a:gd name="T59" fmla="*/ 1005 h 1873"/>
                <a:gd name="T60" fmla="*/ 1493 w 2038"/>
                <a:gd name="T61" fmla="*/ 964 h 1873"/>
                <a:gd name="T62" fmla="*/ 1441 w 2038"/>
                <a:gd name="T63" fmla="*/ 936 h 1873"/>
                <a:gd name="T64" fmla="*/ 1377 w 2038"/>
                <a:gd name="T65" fmla="*/ 925 h 1873"/>
                <a:gd name="T66" fmla="*/ 1283 w 2038"/>
                <a:gd name="T67" fmla="*/ 938 h 1873"/>
                <a:gd name="T68" fmla="*/ 1209 w 2038"/>
                <a:gd name="T69" fmla="*/ 985 h 1873"/>
                <a:gd name="T70" fmla="*/ 1160 w 2038"/>
                <a:gd name="T71" fmla="*/ 1052 h 1873"/>
                <a:gd name="T72" fmla="*/ 1139 w 2038"/>
                <a:gd name="T73" fmla="*/ 1115 h 1873"/>
                <a:gd name="T74" fmla="*/ 691 w 2038"/>
                <a:gd name="T75" fmla="*/ 1873 h 1873"/>
                <a:gd name="T76" fmla="*/ 692 w 2038"/>
                <a:gd name="T77" fmla="*/ 1599 h 1873"/>
                <a:gd name="T78" fmla="*/ 694 w 2038"/>
                <a:gd name="T79" fmla="*/ 1050 h 1873"/>
                <a:gd name="T80" fmla="*/ 692 w 2038"/>
                <a:gd name="T81" fmla="*/ 632 h 1873"/>
                <a:gd name="T82" fmla="*/ 1143 w 2038"/>
                <a:gd name="T83" fmla="*/ 783 h 1873"/>
                <a:gd name="T84" fmla="*/ 1195 w 2038"/>
                <a:gd name="T85" fmla="*/ 712 h 1873"/>
                <a:gd name="T86" fmla="*/ 1287 w 2038"/>
                <a:gd name="T87" fmla="*/ 647 h 1873"/>
                <a:gd name="T88" fmla="*/ 1363 w 2038"/>
                <a:gd name="T89" fmla="*/ 614 h 1873"/>
                <a:gd name="T90" fmla="*/ 1453 w 2038"/>
                <a:gd name="T91" fmla="*/ 594 h 1873"/>
                <a:gd name="T92" fmla="*/ 1561 w 2038"/>
                <a:gd name="T93" fmla="*/ 588 h 1873"/>
                <a:gd name="T94" fmla="*/ 1686 w 2038"/>
                <a:gd name="T95" fmla="*/ 608 h 1873"/>
                <a:gd name="T96" fmla="*/ 1797 w 2038"/>
                <a:gd name="T97" fmla="*/ 654 h 1873"/>
                <a:gd name="T98" fmla="*/ 1893 w 2038"/>
                <a:gd name="T99" fmla="*/ 729 h 1873"/>
                <a:gd name="T100" fmla="*/ 1967 w 2038"/>
                <a:gd name="T101" fmla="*/ 833 h 1873"/>
                <a:gd name="T102" fmla="*/ 2017 w 2038"/>
                <a:gd name="T103" fmla="*/ 966 h 1873"/>
                <a:gd name="T104" fmla="*/ 2037 w 2038"/>
                <a:gd name="T105" fmla="*/ 1129 h 1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8" h="1873">
                  <a:moveTo>
                    <a:pt x="448" y="1873"/>
                  </a:moveTo>
                  <a:lnTo>
                    <a:pt x="51" y="1873"/>
                  </a:lnTo>
                  <a:lnTo>
                    <a:pt x="51" y="601"/>
                  </a:lnTo>
                  <a:lnTo>
                    <a:pt x="448" y="601"/>
                  </a:lnTo>
                  <a:lnTo>
                    <a:pt x="448" y="1873"/>
                  </a:lnTo>
                  <a:close/>
                  <a:moveTo>
                    <a:pt x="239" y="442"/>
                  </a:moveTo>
                  <a:lnTo>
                    <a:pt x="239" y="442"/>
                  </a:lnTo>
                  <a:lnTo>
                    <a:pt x="237" y="442"/>
                  </a:lnTo>
                  <a:lnTo>
                    <a:pt x="224" y="442"/>
                  </a:lnTo>
                  <a:lnTo>
                    <a:pt x="210" y="441"/>
                  </a:lnTo>
                  <a:lnTo>
                    <a:pt x="198" y="439"/>
                  </a:lnTo>
                  <a:lnTo>
                    <a:pt x="185" y="438"/>
                  </a:lnTo>
                  <a:lnTo>
                    <a:pt x="173" y="434"/>
                  </a:lnTo>
                  <a:lnTo>
                    <a:pt x="161" y="431"/>
                  </a:lnTo>
                  <a:lnTo>
                    <a:pt x="150" y="428"/>
                  </a:lnTo>
                  <a:lnTo>
                    <a:pt x="139" y="424"/>
                  </a:lnTo>
                  <a:lnTo>
                    <a:pt x="128" y="420"/>
                  </a:lnTo>
                  <a:lnTo>
                    <a:pt x="117" y="416"/>
                  </a:lnTo>
                  <a:lnTo>
                    <a:pt x="108" y="409"/>
                  </a:lnTo>
                  <a:lnTo>
                    <a:pt x="99" y="404"/>
                  </a:lnTo>
                  <a:lnTo>
                    <a:pt x="89" y="398"/>
                  </a:lnTo>
                  <a:lnTo>
                    <a:pt x="80" y="392"/>
                  </a:lnTo>
                  <a:lnTo>
                    <a:pt x="72" y="384"/>
                  </a:lnTo>
                  <a:lnTo>
                    <a:pt x="64" y="377"/>
                  </a:lnTo>
                  <a:lnTo>
                    <a:pt x="57" y="370"/>
                  </a:lnTo>
                  <a:lnTo>
                    <a:pt x="50" y="362"/>
                  </a:lnTo>
                  <a:lnTo>
                    <a:pt x="42" y="353"/>
                  </a:lnTo>
                  <a:lnTo>
                    <a:pt x="36" y="345"/>
                  </a:lnTo>
                  <a:lnTo>
                    <a:pt x="31" y="335"/>
                  </a:lnTo>
                  <a:lnTo>
                    <a:pt x="26" y="327"/>
                  </a:lnTo>
                  <a:lnTo>
                    <a:pt x="21" y="317"/>
                  </a:lnTo>
                  <a:lnTo>
                    <a:pt x="16" y="307"/>
                  </a:lnTo>
                  <a:lnTo>
                    <a:pt x="12" y="297"/>
                  </a:lnTo>
                  <a:lnTo>
                    <a:pt x="9" y="287"/>
                  </a:lnTo>
                  <a:lnTo>
                    <a:pt x="6" y="276"/>
                  </a:lnTo>
                  <a:lnTo>
                    <a:pt x="4" y="266"/>
                  </a:lnTo>
                  <a:lnTo>
                    <a:pt x="2" y="255"/>
                  </a:lnTo>
                  <a:lnTo>
                    <a:pt x="1" y="244"/>
                  </a:lnTo>
                  <a:lnTo>
                    <a:pt x="0" y="232"/>
                  </a:lnTo>
                  <a:lnTo>
                    <a:pt x="0" y="221"/>
                  </a:lnTo>
                  <a:lnTo>
                    <a:pt x="0" y="210"/>
                  </a:lnTo>
                  <a:lnTo>
                    <a:pt x="1" y="198"/>
                  </a:lnTo>
                  <a:lnTo>
                    <a:pt x="2" y="187"/>
                  </a:lnTo>
                  <a:lnTo>
                    <a:pt x="4" y="175"/>
                  </a:lnTo>
                  <a:lnTo>
                    <a:pt x="6" y="165"/>
                  </a:lnTo>
                  <a:lnTo>
                    <a:pt x="9" y="154"/>
                  </a:lnTo>
                  <a:lnTo>
                    <a:pt x="12" y="144"/>
                  </a:lnTo>
                  <a:lnTo>
                    <a:pt x="16" y="134"/>
                  </a:lnTo>
                  <a:lnTo>
                    <a:pt x="22" y="123"/>
                  </a:lnTo>
                  <a:lnTo>
                    <a:pt x="26" y="114"/>
                  </a:lnTo>
                  <a:lnTo>
                    <a:pt x="32" y="104"/>
                  </a:lnTo>
                  <a:lnTo>
                    <a:pt x="37" y="96"/>
                  </a:lnTo>
                  <a:lnTo>
                    <a:pt x="44" y="88"/>
                  </a:lnTo>
                  <a:lnTo>
                    <a:pt x="51" y="79"/>
                  </a:lnTo>
                  <a:lnTo>
                    <a:pt x="58" y="71"/>
                  </a:lnTo>
                  <a:lnTo>
                    <a:pt x="65" y="64"/>
                  </a:lnTo>
                  <a:lnTo>
                    <a:pt x="74" y="56"/>
                  </a:lnTo>
                  <a:lnTo>
                    <a:pt x="83" y="49"/>
                  </a:lnTo>
                  <a:lnTo>
                    <a:pt x="91" y="43"/>
                  </a:lnTo>
                  <a:lnTo>
                    <a:pt x="101" y="37"/>
                  </a:lnTo>
                  <a:lnTo>
                    <a:pt x="111" y="31"/>
                  </a:lnTo>
                  <a:lnTo>
                    <a:pt x="121" y="26"/>
                  </a:lnTo>
                  <a:lnTo>
                    <a:pt x="132" y="21"/>
                  </a:lnTo>
                  <a:lnTo>
                    <a:pt x="142" y="17"/>
                  </a:lnTo>
                  <a:lnTo>
                    <a:pt x="154" y="13"/>
                  </a:lnTo>
                  <a:lnTo>
                    <a:pt x="165" y="10"/>
                  </a:lnTo>
                  <a:lnTo>
                    <a:pt x="178" y="7"/>
                  </a:lnTo>
                  <a:lnTo>
                    <a:pt x="189" y="4"/>
                  </a:lnTo>
                  <a:lnTo>
                    <a:pt x="203" y="2"/>
                  </a:lnTo>
                  <a:lnTo>
                    <a:pt x="215" y="1"/>
                  </a:lnTo>
                  <a:lnTo>
                    <a:pt x="229" y="0"/>
                  </a:lnTo>
                  <a:lnTo>
                    <a:pt x="242" y="0"/>
                  </a:lnTo>
                  <a:lnTo>
                    <a:pt x="256" y="0"/>
                  </a:lnTo>
                  <a:lnTo>
                    <a:pt x="269" y="1"/>
                  </a:lnTo>
                  <a:lnTo>
                    <a:pt x="282" y="2"/>
                  </a:lnTo>
                  <a:lnTo>
                    <a:pt x="294" y="4"/>
                  </a:lnTo>
                  <a:lnTo>
                    <a:pt x="307" y="7"/>
                  </a:lnTo>
                  <a:lnTo>
                    <a:pt x="318" y="10"/>
                  </a:lnTo>
                  <a:lnTo>
                    <a:pt x="330" y="13"/>
                  </a:lnTo>
                  <a:lnTo>
                    <a:pt x="341" y="17"/>
                  </a:lnTo>
                  <a:lnTo>
                    <a:pt x="352" y="21"/>
                  </a:lnTo>
                  <a:lnTo>
                    <a:pt x="362" y="26"/>
                  </a:lnTo>
                  <a:lnTo>
                    <a:pt x="372" y="31"/>
                  </a:lnTo>
                  <a:lnTo>
                    <a:pt x="382" y="37"/>
                  </a:lnTo>
                  <a:lnTo>
                    <a:pt x="391" y="43"/>
                  </a:lnTo>
                  <a:lnTo>
                    <a:pt x="399" y="49"/>
                  </a:lnTo>
                  <a:lnTo>
                    <a:pt x="408" y="56"/>
                  </a:lnTo>
                  <a:lnTo>
                    <a:pt x="416" y="63"/>
                  </a:lnTo>
                  <a:lnTo>
                    <a:pt x="423" y="71"/>
                  </a:lnTo>
                  <a:lnTo>
                    <a:pt x="431" y="78"/>
                  </a:lnTo>
                  <a:lnTo>
                    <a:pt x="437" y="87"/>
                  </a:lnTo>
                  <a:lnTo>
                    <a:pt x="443" y="96"/>
                  </a:lnTo>
                  <a:lnTo>
                    <a:pt x="449" y="104"/>
                  </a:lnTo>
                  <a:lnTo>
                    <a:pt x="455" y="114"/>
                  </a:lnTo>
                  <a:lnTo>
                    <a:pt x="460" y="123"/>
                  </a:lnTo>
                  <a:lnTo>
                    <a:pt x="464" y="134"/>
                  </a:lnTo>
                  <a:lnTo>
                    <a:pt x="468" y="143"/>
                  </a:lnTo>
                  <a:lnTo>
                    <a:pt x="471" y="153"/>
                  </a:lnTo>
                  <a:lnTo>
                    <a:pt x="474" y="165"/>
                  </a:lnTo>
                  <a:lnTo>
                    <a:pt x="476" y="175"/>
                  </a:lnTo>
                  <a:lnTo>
                    <a:pt x="481" y="197"/>
                  </a:lnTo>
                  <a:lnTo>
                    <a:pt x="482" y="221"/>
                  </a:lnTo>
                  <a:lnTo>
                    <a:pt x="482" y="232"/>
                  </a:lnTo>
                  <a:lnTo>
                    <a:pt x="481" y="244"/>
                  </a:lnTo>
                  <a:lnTo>
                    <a:pt x="480" y="254"/>
                  </a:lnTo>
                  <a:lnTo>
                    <a:pt x="477" y="266"/>
                  </a:lnTo>
                  <a:lnTo>
                    <a:pt x="475" y="276"/>
                  </a:lnTo>
                  <a:lnTo>
                    <a:pt x="472" y="287"/>
                  </a:lnTo>
                  <a:lnTo>
                    <a:pt x="469" y="297"/>
                  </a:lnTo>
                  <a:lnTo>
                    <a:pt x="465" y="307"/>
                  </a:lnTo>
                  <a:lnTo>
                    <a:pt x="461" y="317"/>
                  </a:lnTo>
                  <a:lnTo>
                    <a:pt x="456" y="326"/>
                  </a:lnTo>
                  <a:lnTo>
                    <a:pt x="450" y="335"/>
                  </a:lnTo>
                  <a:lnTo>
                    <a:pt x="444" y="345"/>
                  </a:lnTo>
                  <a:lnTo>
                    <a:pt x="438" y="353"/>
                  </a:lnTo>
                  <a:lnTo>
                    <a:pt x="432" y="362"/>
                  </a:lnTo>
                  <a:lnTo>
                    <a:pt x="424" y="370"/>
                  </a:lnTo>
                  <a:lnTo>
                    <a:pt x="417" y="377"/>
                  </a:lnTo>
                  <a:lnTo>
                    <a:pt x="409" y="384"/>
                  </a:lnTo>
                  <a:lnTo>
                    <a:pt x="400" y="392"/>
                  </a:lnTo>
                  <a:lnTo>
                    <a:pt x="391" y="398"/>
                  </a:lnTo>
                  <a:lnTo>
                    <a:pt x="382" y="404"/>
                  </a:lnTo>
                  <a:lnTo>
                    <a:pt x="372" y="409"/>
                  </a:lnTo>
                  <a:lnTo>
                    <a:pt x="362" y="415"/>
                  </a:lnTo>
                  <a:lnTo>
                    <a:pt x="352" y="420"/>
                  </a:lnTo>
                  <a:lnTo>
                    <a:pt x="340" y="424"/>
                  </a:lnTo>
                  <a:lnTo>
                    <a:pt x="329" y="428"/>
                  </a:lnTo>
                  <a:lnTo>
                    <a:pt x="317" y="431"/>
                  </a:lnTo>
                  <a:lnTo>
                    <a:pt x="305" y="434"/>
                  </a:lnTo>
                  <a:lnTo>
                    <a:pt x="292" y="438"/>
                  </a:lnTo>
                  <a:lnTo>
                    <a:pt x="280" y="439"/>
                  </a:lnTo>
                  <a:lnTo>
                    <a:pt x="267" y="441"/>
                  </a:lnTo>
                  <a:lnTo>
                    <a:pt x="254" y="442"/>
                  </a:lnTo>
                  <a:lnTo>
                    <a:pt x="239" y="442"/>
                  </a:lnTo>
                  <a:close/>
                  <a:moveTo>
                    <a:pt x="2038" y="1873"/>
                  </a:moveTo>
                  <a:lnTo>
                    <a:pt x="2038" y="1873"/>
                  </a:lnTo>
                  <a:lnTo>
                    <a:pt x="1588" y="1873"/>
                  </a:lnTo>
                  <a:lnTo>
                    <a:pt x="1588" y="1215"/>
                  </a:lnTo>
                  <a:lnTo>
                    <a:pt x="1587" y="1183"/>
                  </a:lnTo>
                  <a:lnTo>
                    <a:pt x="1585" y="1153"/>
                  </a:lnTo>
                  <a:lnTo>
                    <a:pt x="1581" y="1124"/>
                  </a:lnTo>
                  <a:lnTo>
                    <a:pt x="1574" y="1097"/>
                  </a:lnTo>
                  <a:lnTo>
                    <a:pt x="1571" y="1084"/>
                  </a:lnTo>
                  <a:lnTo>
                    <a:pt x="1567" y="1072"/>
                  </a:lnTo>
                  <a:lnTo>
                    <a:pt x="1562" y="1059"/>
                  </a:lnTo>
                  <a:lnTo>
                    <a:pt x="1558" y="1048"/>
                  </a:lnTo>
                  <a:lnTo>
                    <a:pt x="1552" y="1036"/>
                  </a:lnTo>
                  <a:lnTo>
                    <a:pt x="1546" y="1025"/>
                  </a:lnTo>
                  <a:lnTo>
                    <a:pt x="1540" y="1015"/>
                  </a:lnTo>
                  <a:lnTo>
                    <a:pt x="1534" y="1005"/>
                  </a:lnTo>
                  <a:lnTo>
                    <a:pt x="1526" y="996"/>
                  </a:lnTo>
                  <a:lnTo>
                    <a:pt x="1518" y="987"/>
                  </a:lnTo>
                  <a:lnTo>
                    <a:pt x="1511" y="979"/>
                  </a:lnTo>
                  <a:lnTo>
                    <a:pt x="1501" y="971"/>
                  </a:lnTo>
                  <a:lnTo>
                    <a:pt x="1493" y="964"/>
                  </a:lnTo>
                  <a:lnTo>
                    <a:pt x="1484" y="957"/>
                  </a:lnTo>
                  <a:lnTo>
                    <a:pt x="1473" y="951"/>
                  </a:lnTo>
                  <a:lnTo>
                    <a:pt x="1463" y="946"/>
                  </a:lnTo>
                  <a:lnTo>
                    <a:pt x="1453" y="941"/>
                  </a:lnTo>
                  <a:lnTo>
                    <a:pt x="1441" y="936"/>
                  </a:lnTo>
                  <a:lnTo>
                    <a:pt x="1429" y="933"/>
                  </a:lnTo>
                  <a:lnTo>
                    <a:pt x="1416" y="930"/>
                  </a:lnTo>
                  <a:lnTo>
                    <a:pt x="1404" y="928"/>
                  </a:lnTo>
                  <a:lnTo>
                    <a:pt x="1390" y="926"/>
                  </a:lnTo>
                  <a:lnTo>
                    <a:pt x="1377" y="925"/>
                  </a:lnTo>
                  <a:lnTo>
                    <a:pt x="1362" y="925"/>
                  </a:lnTo>
                  <a:lnTo>
                    <a:pt x="1341" y="926"/>
                  </a:lnTo>
                  <a:lnTo>
                    <a:pt x="1320" y="928"/>
                  </a:lnTo>
                  <a:lnTo>
                    <a:pt x="1301" y="932"/>
                  </a:lnTo>
                  <a:lnTo>
                    <a:pt x="1283" y="938"/>
                  </a:lnTo>
                  <a:lnTo>
                    <a:pt x="1266" y="946"/>
                  </a:lnTo>
                  <a:lnTo>
                    <a:pt x="1251" y="954"/>
                  </a:lnTo>
                  <a:lnTo>
                    <a:pt x="1235" y="963"/>
                  </a:lnTo>
                  <a:lnTo>
                    <a:pt x="1222" y="974"/>
                  </a:lnTo>
                  <a:lnTo>
                    <a:pt x="1209" y="985"/>
                  </a:lnTo>
                  <a:lnTo>
                    <a:pt x="1198" y="998"/>
                  </a:lnTo>
                  <a:lnTo>
                    <a:pt x="1187" y="1010"/>
                  </a:lnTo>
                  <a:lnTo>
                    <a:pt x="1177" y="1024"/>
                  </a:lnTo>
                  <a:lnTo>
                    <a:pt x="1168" y="1038"/>
                  </a:lnTo>
                  <a:lnTo>
                    <a:pt x="1160" y="1052"/>
                  </a:lnTo>
                  <a:lnTo>
                    <a:pt x="1153" y="1066"/>
                  </a:lnTo>
                  <a:lnTo>
                    <a:pt x="1148" y="1081"/>
                  </a:lnTo>
                  <a:lnTo>
                    <a:pt x="1143" y="1091"/>
                  </a:lnTo>
                  <a:lnTo>
                    <a:pt x="1140" y="1103"/>
                  </a:lnTo>
                  <a:lnTo>
                    <a:pt x="1139" y="1115"/>
                  </a:lnTo>
                  <a:lnTo>
                    <a:pt x="1138" y="1129"/>
                  </a:lnTo>
                  <a:lnTo>
                    <a:pt x="1137" y="1156"/>
                  </a:lnTo>
                  <a:lnTo>
                    <a:pt x="1137" y="1185"/>
                  </a:lnTo>
                  <a:lnTo>
                    <a:pt x="1137" y="1873"/>
                  </a:lnTo>
                  <a:lnTo>
                    <a:pt x="691" y="1873"/>
                  </a:lnTo>
                  <a:lnTo>
                    <a:pt x="691" y="1860"/>
                  </a:lnTo>
                  <a:lnTo>
                    <a:pt x="691" y="1823"/>
                  </a:lnTo>
                  <a:lnTo>
                    <a:pt x="692" y="1765"/>
                  </a:lnTo>
                  <a:lnTo>
                    <a:pt x="692" y="1689"/>
                  </a:lnTo>
                  <a:lnTo>
                    <a:pt x="692" y="1599"/>
                  </a:lnTo>
                  <a:lnTo>
                    <a:pt x="693" y="1498"/>
                  </a:lnTo>
                  <a:lnTo>
                    <a:pt x="693" y="1390"/>
                  </a:lnTo>
                  <a:lnTo>
                    <a:pt x="693" y="1277"/>
                  </a:lnTo>
                  <a:lnTo>
                    <a:pt x="693" y="1162"/>
                  </a:lnTo>
                  <a:lnTo>
                    <a:pt x="694" y="1050"/>
                  </a:lnTo>
                  <a:lnTo>
                    <a:pt x="694" y="942"/>
                  </a:lnTo>
                  <a:lnTo>
                    <a:pt x="693" y="845"/>
                  </a:lnTo>
                  <a:lnTo>
                    <a:pt x="693" y="757"/>
                  </a:lnTo>
                  <a:lnTo>
                    <a:pt x="693" y="686"/>
                  </a:lnTo>
                  <a:lnTo>
                    <a:pt x="692" y="632"/>
                  </a:lnTo>
                  <a:lnTo>
                    <a:pt x="691" y="601"/>
                  </a:lnTo>
                  <a:lnTo>
                    <a:pt x="1137" y="601"/>
                  </a:lnTo>
                  <a:lnTo>
                    <a:pt x="1137" y="801"/>
                  </a:lnTo>
                  <a:lnTo>
                    <a:pt x="1140" y="793"/>
                  </a:lnTo>
                  <a:lnTo>
                    <a:pt x="1143" y="783"/>
                  </a:lnTo>
                  <a:lnTo>
                    <a:pt x="1148" y="775"/>
                  </a:lnTo>
                  <a:lnTo>
                    <a:pt x="1153" y="766"/>
                  </a:lnTo>
                  <a:lnTo>
                    <a:pt x="1164" y="749"/>
                  </a:lnTo>
                  <a:lnTo>
                    <a:pt x="1179" y="730"/>
                  </a:lnTo>
                  <a:lnTo>
                    <a:pt x="1195" y="712"/>
                  </a:lnTo>
                  <a:lnTo>
                    <a:pt x="1214" y="695"/>
                  </a:lnTo>
                  <a:lnTo>
                    <a:pt x="1236" y="678"/>
                  </a:lnTo>
                  <a:lnTo>
                    <a:pt x="1260" y="661"/>
                  </a:lnTo>
                  <a:lnTo>
                    <a:pt x="1274" y="654"/>
                  </a:lnTo>
                  <a:lnTo>
                    <a:pt x="1287" y="647"/>
                  </a:lnTo>
                  <a:lnTo>
                    <a:pt x="1301" y="639"/>
                  </a:lnTo>
                  <a:lnTo>
                    <a:pt x="1315" y="632"/>
                  </a:lnTo>
                  <a:lnTo>
                    <a:pt x="1331" y="626"/>
                  </a:lnTo>
                  <a:lnTo>
                    <a:pt x="1346" y="620"/>
                  </a:lnTo>
                  <a:lnTo>
                    <a:pt x="1363" y="614"/>
                  </a:lnTo>
                  <a:lnTo>
                    <a:pt x="1380" y="609"/>
                  </a:lnTo>
                  <a:lnTo>
                    <a:pt x="1397" y="604"/>
                  </a:lnTo>
                  <a:lnTo>
                    <a:pt x="1415" y="601"/>
                  </a:lnTo>
                  <a:lnTo>
                    <a:pt x="1434" y="597"/>
                  </a:lnTo>
                  <a:lnTo>
                    <a:pt x="1453" y="594"/>
                  </a:lnTo>
                  <a:lnTo>
                    <a:pt x="1472" y="592"/>
                  </a:lnTo>
                  <a:lnTo>
                    <a:pt x="1492" y="590"/>
                  </a:lnTo>
                  <a:lnTo>
                    <a:pt x="1513" y="588"/>
                  </a:lnTo>
                  <a:lnTo>
                    <a:pt x="1534" y="588"/>
                  </a:lnTo>
                  <a:lnTo>
                    <a:pt x="1561" y="588"/>
                  </a:lnTo>
                  <a:lnTo>
                    <a:pt x="1587" y="591"/>
                  </a:lnTo>
                  <a:lnTo>
                    <a:pt x="1612" y="594"/>
                  </a:lnTo>
                  <a:lnTo>
                    <a:pt x="1637" y="597"/>
                  </a:lnTo>
                  <a:lnTo>
                    <a:pt x="1662" y="602"/>
                  </a:lnTo>
                  <a:lnTo>
                    <a:pt x="1686" y="608"/>
                  </a:lnTo>
                  <a:lnTo>
                    <a:pt x="1710" y="614"/>
                  </a:lnTo>
                  <a:lnTo>
                    <a:pt x="1732" y="623"/>
                  </a:lnTo>
                  <a:lnTo>
                    <a:pt x="1754" y="632"/>
                  </a:lnTo>
                  <a:lnTo>
                    <a:pt x="1776" y="643"/>
                  </a:lnTo>
                  <a:lnTo>
                    <a:pt x="1797" y="654"/>
                  </a:lnTo>
                  <a:lnTo>
                    <a:pt x="1818" y="668"/>
                  </a:lnTo>
                  <a:lnTo>
                    <a:pt x="1838" y="681"/>
                  </a:lnTo>
                  <a:lnTo>
                    <a:pt x="1856" y="696"/>
                  </a:lnTo>
                  <a:lnTo>
                    <a:pt x="1875" y="712"/>
                  </a:lnTo>
                  <a:lnTo>
                    <a:pt x="1893" y="729"/>
                  </a:lnTo>
                  <a:lnTo>
                    <a:pt x="1908" y="748"/>
                  </a:lnTo>
                  <a:lnTo>
                    <a:pt x="1925" y="768"/>
                  </a:lnTo>
                  <a:lnTo>
                    <a:pt x="1940" y="788"/>
                  </a:lnTo>
                  <a:lnTo>
                    <a:pt x="1953" y="810"/>
                  </a:lnTo>
                  <a:lnTo>
                    <a:pt x="1967" y="833"/>
                  </a:lnTo>
                  <a:lnTo>
                    <a:pt x="1978" y="857"/>
                  </a:lnTo>
                  <a:lnTo>
                    <a:pt x="1989" y="882"/>
                  </a:lnTo>
                  <a:lnTo>
                    <a:pt x="1999" y="909"/>
                  </a:lnTo>
                  <a:lnTo>
                    <a:pt x="2008" y="937"/>
                  </a:lnTo>
                  <a:lnTo>
                    <a:pt x="2017" y="966"/>
                  </a:lnTo>
                  <a:lnTo>
                    <a:pt x="2023" y="997"/>
                  </a:lnTo>
                  <a:lnTo>
                    <a:pt x="2028" y="1028"/>
                  </a:lnTo>
                  <a:lnTo>
                    <a:pt x="2033" y="1060"/>
                  </a:lnTo>
                  <a:lnTo>
                    <a:pt x="2036" y="1094"/>
                  </a:lnTo>
                  <a:lnTo>
                    <a:pt x="2037" y="1129"/>
                  </a:lnTo>
                  <a:lnTo>
                    <a:pt x="2038" y="1165"/>
                  </a:lnTo>
                  <a:lnTo>
                    <a:pt x="2038" y="187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2" name="Freeform 9"/>
            <p:cNvSpPr>
              <a:spLocks/>
            </p:cNvSpPr>
            <p:nvPr userDrawn="1"/>
          </p:nvSpPr>
          <p:spPr bwMode="auto">
            <a:xfrm>
              <a:off x="6543675" y="3213100"/>
              <a:ext cx="431800" cy="431800"/>
            </a:xfrm>
            <a:custGeom>
              <a:avLst/>
              <a:gdLst>
                <a:gd name="T0" fmla="*/ 2248 w 4078"/>
                <a:gd name="T1" fmla="*/ 4070 h 4080"/>
                <a:gd name="T2" fmla="*/ 2548 w 4078"/>
                <a:gd name="T3" fmla="*/ 4015 h 4080"/>
                <a:gd name="T4" fmla="*/ 2832 w 4078"/>
                <a:gd name="T5" fmla="*/ 3920 h 4080"/>
                <a:gd name="T6" fmla="*/ 3097 w 4078"/>
                <a:gd name="T7" fmla="*/ 3784 h 4080"/>
                <a:gd name="T8" fmla="*/ 3336 w 4078"/>
                <a:gd name="T9" fmla="*/ 3615 h 4080"/>
                <a:gd name="T10" fmla="*/ 3548 w 4078"/>
                <a:gd name="T11" fmla="*/ 3412 h 4080"/>
                <a:gd name="T12" fmla="*/ 3729 w 4078"/>
                <a:gd name="T13" fmla="*/ 3181 h 4080"/>
                <a:gd name="T14" fmla="*/ 3877 w 4078"/>
                <a:gd name="T15" fmla="*/ 2924 h 4080"/>
                <a:gd name="T16" fmla="*/ 3986 w 4078"/>
                <a:gd name="T17" fmla="*/ 2646 h 4080"/>
                <a:gd name="T18" fmla="*/ 4054 w 4078"/>
                <a:gd name="T19" fmla="*/ 2351 h 4080"/>
                <a:gd name="T20" fmla="*/ 4078 w 4078"/>
                <a:gd name="T21" fmla="*/ 2039 h 4080"/>
                <a:gd name="T22" fmla="*/ 4054 w 4078"/>
                <a:gd name="T23" fmla="*/ 1729 h 4080"/>
                <a:gd name="T24" fmla="*/ 3986 w 4078"/>
                <a:gd name="T25" fmla="*/ 1434 h 4080"/>
                <a:gd name="T26" fmla="*/ 3877 w 4078"/>
                <a:gd name="T27" fmla="*/ 1156 h 4080"/>
                <a:gd name="T28" fmla="*/ 3729 w 4078"/>
                <a:gd name="T29" fmla="*/ 899 h 4080"/>
                <a:gd name="T30" fmla="*/ 3548 w 4078"/>
                <a:gd name="T31" fmla="*/ 668 h 4080"/>
                <a:gd name="T32" fmla="*/ 3336 w 4078"/>
                <a:gd name="T33" fmla="*/ 465 h 4080"/>
                <a:gd name="T34" fmla="*/ 3097 w 4078"/>
                <a:gd name="T35" fmla="*/ 296 h 4080"/>
                <a:gd name="T36" fmla="*/ 2832 w 4078"/>
                <a:gd name="T37" fmla="*/ 160 h 4080"/>
                <a:gd name="T38" fmla="*/ 2548 w 4078"/>
                <a:gd name="T39" fmla="*/ 65 h 4080"/>
                <a:gd name="T40" fmla="*/ 2248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4 w 4078"/>
                <a:gd name="T59" fmla="*/ 1339 h 4080"/>
                <a:gd name="T60" fmla="*/ 41 w 4078"/>
                <a:gd name="T61" fmla="*/ 1629 h 4080"/>
                <a:gd name="T62" fmla="*/ 3 w 4078"/>
                <a:gd name="T63" fmla="*/ 1935 h 4080"/>
                <a:gd name="T64" fmla="*/ 10 w 4078"/>
                <a:gd name="T65" fmla="*/ 2249 h 4080"/>
                <a:gd name="T66" fmla="*/ 64 w 4078"/>
                <a:gd name="T67" fmla="*/ 2550 h 4080"/>
                <a:gd name="T68" fmla="*/ 160 w 4078"/>
                <a:gd name="T69" fmla="*/ 2834 h 4080"/>
                <a:gd name="T70" fmla="*/ 295 w 4078"/>
                <a:gd name="T71" fmla="*/ 3098 h 4080"/>
                <a:gd name="T72" fmla="*/ 466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3" y="4077"/>
                  </a:lnTo>
                  <a:lnTo>
                    <a:pt x="2248" y="4070"/>
                  </a:lnTo>
                  <a:lnTo>
                    <a:pt x="2350" y="4056"/>
                  </a:lnTo>
                  <a:lnTo>
                    <a:pt x="2449" y="4038"/>
                  </a:lnTo>
                  <a:lnTo>
                    <a:pt x="2548" y="4015"/>
                  </a:lnTo>
                  <a:lnTo>
                    <a:pt x="2645" y="3988"/>
                  </a:lnTo>
                  <a:lnTo>
                    <a:pt x="2740" y="3956"/>
                  </a:lnTo>
                  <a:lnTo>
                    <a:pt x="2832" y="3920"/>
                  </a:lnTo>
                  <a:lnTo>
                    <a:pt x="2923" y="3879"/>
                  </a:lnTo>
                  <a:lnTo>
                    <a:pt x="3011" y="3834"/>
                  </a:lnTo>
                  <a:lnTo>
                    <a:pt x="3097" y="3784"/>
                  </a:lnTo>
                  <a:lnTo>
                    <a:pt x="3179" y="3731"/>
                  </a:lnTo>
                  <a:lnTo>
                    <a:pt x="3259" y="3675"/>
                  </a:lnTo>
                  <a:lnTo>
                    <a:pt x="3336" y="3615"/>
                  </a:lnTo>
                  <a:lnTo>
                    <a:pt x="3410" y="3550"/>
                  </a:lnTo>
                  <a:lnTo>
                    <a:pt x="3481" y="3482"/>
                  </a:lnTo>
                  <a:lnTo>
                    <a:pt x="3548" y="3412"/>
                  </a:lnTo>
                  <a:lnTo>
                    <a:pt x="3613" y="3338"/>
                  </a:lnTo>
                  <a:lnTo>
                    <a:pt x="3673" y="3261"/>
                  </a:lnTo>
                  <a:lnTo>
                    <a:pt x="3729" y="3181"/>
                  </a:lnTo>
                  <a:lnTo>
                    <a:pt x="3782" y="3098"/>
                  </a:lnTo>
                  <a:lnTo>
                    <a:pt x="3832" y="3013"/>
                  </a:lnTo>
                  <a:lnTo>
                    <a:pt x="3877" y="2924"/>
                  </a:lnTo>
                  <a:lnTo>
                    <a:pt x="3918" y="2834"/>
                  </a:lnTo>
                  <a:lnTo>
                    <a:pt x="3954" y="2741"/>
                  </a:lnTo>
                  <a:lnTo>
                    <a:pt x="3986" y="2646"/>
                  </a:lnTo>
                  <a:lnTo>
                    <a:pt x="4013" y="2550"/>
                  </a:lnTo>
                  <a:lnTo>
                    <a:pt x="4036" y="2451"/>
                  </a:lnTo>
                  <a:lnTo>
                    <a:pt x="4054" y="2351"/>
                  </a:lnTo>
                  <a:lnTo>
                    <a:pt x="4068" y="2249"/>
                  </a:lnTo>
                  <a:lnTo>
                    <a:pt x="4075" y="2145"/>
                  </a:lnTo>
                  <a:lnTo>
                    <a:pt x="4078" y="2039"/>
                  </a:lnTo>
                  <a:lnTo>
                    <a:pt x="4075" y="1935"/>
                  </a:lnTo>
                  <a:lnTo>
                    <a:pt x="4068" y="1831"/>
                  </a:lnTo>
                  <a:lnTo>
                    <a:pt x="4054" y="1729"/>
                  </a:lnTo>
                  <a:lnTo>
                    <a:pt x="4036" y="1629"/>
                  </a:lnTo>
                  <a:lnTo>
                    <a:pt x="4013" y="1530"/>
                  </a:lnTo>
                  <a:lnTo>
                    <a:pt x="3986" y="1434"/>
                  </a:lnTo>
                  <a:lnTo>
                    <a:pt x="3954" y="1339"/>
                  </a:lnTo>
                  <a:lnTo>
                    <a:pt x="3918" y="1246"/>
                  </a:lnTo>
                  <a:lnTo>
                    <a:pt x="3877" y="1156"/>
                  </a:lnTo>
                  <a:lnTo>
                    <a:pt x="3832" y="1068"/>
                  </a:lnTo>
                  <a:lnTo>
                    <a:pt x="3782" y="982"/>
                  </a:lnTo>
                  <a:lnTo>
                    <a:pt x="3729" y="899"/>
                  </a:lnTo>
                  <a:lnTo>
                    <a:pt x="3673" y="819"/>
                  </a:lnTo>
                  <a:lnTo>
                    <a:pt x="3613" y="742"/>
                  </a:lnTo>
                  <a:lnTo>
                    <a:pt x="3548" y="668"/>
                  </a:lnTo>
                  <a:lnTo>
                    <a:pt x="3481" y="598"/>
                  </a:lnTo>
                  <a:lnTo>
                    <a:pt x="3410" y="530"/>
                  </a:lnTo>
                  <a:lnTo>
                    <a:pt x="3336" y="465"/>
                  </a:lnTo>
                  <a:lnTo>
                    <a:pt x="3259" y="405"/>
                  </a:lnTo>
                  <a:lnTo>
                    <a:pt x="3179" y="349"/>
                  </a:lnTo>
                  <a:lnTo>
                    <a:pt x="3097" y="296"/>
                  </a:lnTo>
                  <a:lnTo>
                    <a:pt x="3011" y="247"/>
                  </a:lnTo>
                  <a:lnTo>
                    <a:pt x="2923" y="201"/>
                  </a:lnTo>
                  <a:lnTo>
                    <a:pt x="2832" y="160"/>
                  </a:lnTo>
                  <a:lnTo>
                    <a:pt x="2740" y="124"/>
                  </a:lnTo>
                  <a:lnTo>
                    <a:pt x="2645" y="92"/>
                  </a:lnTo>
                  <a:lnTo>
                    <a:pt x="2548" y="65"/>
                  </a:lnTo>
                  <a:lnTo>
                    <a:pt x="2449" y="42"/>
                  </a:lnTo>
                  <a:lnTo>
                    <a:pt x="2350" y="24"/>
                  </a:lnTo>
                  <a:lnTo>
                    <a:pt x="2248" y="10"/>
                  </a:lnTo>
                  <a:lnTo>
                    <a:pt x="2143" y="3"/>
                  </a:lnTo>
                  <a:lnTo>
                    <a:pt x="2039" y="0"/>
                  </a:lnTo>
                  <a:lnTo>
                    <a:pt x="1934" y="3"/>
                  </a:lnTo>
                  <a:lnTo>
                    <a:pt x="1830" y="10"/>
                  </a:lnTo>
                  <a:lnTo>
                    <a:pt x="1728" y="24"/>
                  </a:lnTo>
                  <a:lnTo>
                    <a:pt x="1628" y="42"/>
                  </a:lnTo>
                  <a:lnTo>
                    <a:pt x="1530" y="65"/>
                  </a:lnTo>
                  <a:lnTo>
                    <a:pt x="1433" y="92"/>
                  </a:lnTo>
                  <a:lnTo>
                    <a:pt x="1338" y="124"/>
                  </a:lnTo>
                  <a:lnTo>
                    <a:pt x="1245" y="160"/>
                  </a:lnTo>
                  <a:lnTo>
                    <a:pt x="1155" y="201"/>
                  </a:lnTo>
                  <a:lnTo>
                    <a:pt x="1067" y="247"/>
                  </a:lnTo>
                  <a:lnTo>
                    <a:pt x="982" y="296"/>
                  </a:lnTo>
                  <a:lnTo>
                    <a:pt x="899" y="349"/>
                  </a:lnTo>
                  <a:lnTo>
                    <a:pt x="819" y="405"/>
                  </a:lnTo>
                  <a:lnTo>
                    <a:pt x="742" y="465"/>
                  </a:lnTo>
                  <a:lnTo>
                    <a:pt x="668" y="530"/>
                  </a:lnTo>
                  <a:lnTo>
                    <a:pt x="597" y="598"/>
                  </a:lnTo>
                  <a:lnTo>
                    <a:pt x="529" y="668"/>
                  </a:lnTo>
                  <a:lnTo>
                    <a:pt x="466" y="742"/>
                  </a:lnTo>
                  <a:lnTo>
                    <a:pt x="405" y="819"/>
                  </a:lnTo>
                  <a:lnTo>
                    <a:pt x="348" y="899"/>
                  </a:lnTo>
                  <a:lnTo>
                    <a:pt x="295" y="982"/>
                  </a:lnTo>
                  <a:lnTo>
                    <a:pt x="246" y="1068"/>
                  </a:lnTo>
                  <a:lnTo>
                    <a:pt x="201" y="1156"/>
                  </a:lnTo>
                  <a:lnTo>
                    <a:pt x="160" y="1246"/>
                  </a:lnTo>
                  <a:lnTo>
                    <a:pt x="124" y="1339"/>
                  </a:lnTo>
                  <a:lnTo>
                    <a:pt x="91" y="1434"/>
                  </a:lnTo>
                  <a:lnTo>
                    <a:pt x="64" y="1530"/>
                  </a:lnTo>
                  <a:lnTo>
                    <a:pt x="41" y="1629"/>
                  </a:lnTo>
                  <a:lnTo>
                    <a:pt x="24" y="1729"/>
                  </a:lnTo>
                  <a:lnTo>
                    <a:pt x="10" y="1831"/>
                  </a:lnTo>
                  <a:lnTo>
                    <a:pt x="3" y="1935"/>
                  </a:lnTo>
                  <a:lnTo>
                    <a:pt x="0" y="2039"/>
                  </a:lnTo>
                  <a:lnTo>
                    <a:pt x="3" y="2145"/>
                  </a:lnTo>
                  <a:lnTo>
                    <a:pt x="10" y="2249"/>
                  </a:lnTo>
                  <a:lnTo>
                    <a:pt x="24" y="2351"/>
                  </a:lnTo>
                  <a:lnTo>
                    <a:pt x="41" y="2451"/>
                  </a:lnTo>
                  <a:lnTo>
                    <a:pt x="64" y="2550"/>
                  </a:lnTo>
                  <a:lnTo>
                    <a:pt x="91" y="2646"/>
                  </a:lnTo>
                  <a:lnTo>
                    <a:pt x="124" y="2741"/>
                  </a:lnTo>
                  <a:lnTo>
                    <a:pt x="160" y="2834"/>
                  </a:lnTo>
                  <a:lnTo>
                    <a:pt x="201" y="2924"/>
                  </a:lnTo>
                  <a:lnTo>
                    <a:pt x="246" y="3013"/>
                  </a:lnTo>
                  <a:lnTo>
                    <a:pt x="295" y="3098"/>
                  </a:lnTo>
                  <a:lnTo>
                    <a:pt x="348" y="3181"/>
                  </a:lnTo>
                  <a:lnTo>
                    <a:pt x="405" y="3261"/>
                  </a:lnTo>
                  <a:lnTo>
                    <a:pt x="466" y="3338"/>
                  </a:lnTo>
                  <a:lnTo>
                    <a:pt x="529" y="3412"/>
                  </a:lnTo>
                  <a:lnTo>
                    <a:pt x="597" y="3482"/>
                  </a:lnTo>
                  <a:lnTo>
                    <a:pt x="668" y="3550"/>
                  </a:lnTo>
                  <a:lnTo>
                    <a:pt x="742" y="3615"/>
                  </a:lnTo>
                  <a:lnTo>
                    <a:pt x="819" y="3675"/>
                  </a:lnTo>
                  <a:lnTo>
                    <a:pt x="899" y="3731"/>
                  </a:lnTo>
                  <a:lnTo>
                    <a:pt x="982" y="3784"/>
                  </a:lnTo>
                  <a:lnTo>
                    <a:pt x="1067" y="3834"/>
                  </a:lnTo>
                  <a:lnTo>
                    <a:pt x="1155" y="3879"/>
                  </a:lnTo>
                  <a:lnTo>
                    <a:pt x="1245" y="3920"/>
                  </a:lnTo>
                  <a:lnTo>
                    <a:pt x="1338" y="3956"/>
                  </a:lnTo>
                  <a:lnTo>
                    <a:pt x="1433" y="3988"/>
                  </a:lnTo>
                  <a:lnTo>
                    <a:pt x="1530" y="4015"/>
                  </a:lnTo>
                  <a:lnTo>
                    <a:pt x="1628" y="4038"/>
                  </a:lnTo>
                  <a:lnTo>
                    <a:pt x="1728" y="4056"/>
                  </a:lnTo>
                  <a:lnTo>
                    <a:pt x="1830" y="4070"/>
                  </a:lnTo>
                  <a:lnTo>
                    <a:pt x="1934" y="4077"/>
                  </a:lnTo>
                  <a:lnTo>
                    <a:pt x="2039" y="40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3" name="Freeform 10"/>
            <p:cNvSpPr>
              <a:spLocks/>
            </p:cNvSpPr>
            <p:nvPr userDrawn="1"/>
          </p:nvSpPr>
          <p:spPr bwMode="auto">
            <a:xfrm>
              <a:off x="6707188" y="3321050"/>
              <a:ext cx="104775" cy="215900"/>
            </a:xfrm>
            <a:custGeom>
              <a:avLst/>
              <a:gdLst>
                <a:gd name="T0" fmla="*/ 210 w 984"/>
                <a:gd name="T1" fmla="*/ 675 h 2040"/>
                <a:gd name="T2" fmla="*/ 211 w 984"/>
                <a:gd name="T3" fmla="*/ 433 h 2040"/>
                <a:gd name="T4" fmla="*/ 214 w 984"/>
                <a:gd name="T5" fmla="*/ 374 h 2040"/>
                <a:gd name="T6" fmla="*/ 218 w 984"/>
                <a:gd name="T7" fmla="*/ 331 h 2040"/>
                <a:gd name="T8" fmla="*/ 224 w 984"/>
                <a:gd name="T9" fmla="*/ 289 h 2040"/>
                <a:gd name="T10" fmla="*/ 234 w 984"/>
                <a:gd name="T11" fmla="*/ 247 h 2040"/>
                <a:gd name="T12" fmla="*/ 248 w 984"/>
                <a:gd name="T13" fmla="*/ 207 h 2040"/>
                <a:gd name="T14" fmla="*/ 268 w 984"/>
                <a:gd name="T15" fmla="*/ 170 h 2040"/>
                <a:gd name="T16" fmla="*/ 292 w 984"/>
                <a:gd name="T17" fmla="*/ 137 h 2040"/>
                <a:gd name="T18" fmla="*/ 321 w 984"/>
                <a:gd name="T19" fmla="*/ 105 h 2040"/>
                <a:gd name="T20" fmla="*/ 352 w 984"/>
                <a:gd name="T21" fmla="*/ 77 h 2040"/>
                <a:gd name="T22" fmla="*/ 388 w 984"/>
                <a:gd name="T23" fmla="*/ 53 h 2040"/>
                <a:gd name="T24" fmla="*/ 428 w 984"/>
                <a:gd name="T25" fmla="*/ 33 h 2040"/>
                <a:gd name="T26" fmla="*/ 472 w 984"/>
                <a:gd name="T27" fmla="*/ 17 h 2040"/>
                <a:gd name="T28" fmla="*/ 522 w 984"/>
                <a:gd name="T29" fmla="*/ 7 h 2040"/>
                <a:gd name="T30" fmla="*/ 576 w 984"/>
                <a:gd name="T31" fmla="*/ 0 h 2040"/>
                <a:gd name="T32" fmla="*/ 654 w 984"/>
                <a:gd name="T33" fmla="*/ 0 h 2040"/>
                <a:gd name="T34" fmla="*/ 740 w 984"/>
                <a:gd name="T35" fmla="*/ 3 h 2040"/>
                <a:gd name="T36" fmla="*/ 812 w 984"/>
                <a:gd name="T37" fmla="*/ 9 h 2040"/>
                <a:gd name="T38" fmla="*/ 870 w 984"/>
                <a:gd name="T39" fmla="*/ 16 h 2040"/>
                <a:gd name="T40" fmla="*/ 935 w 984"/>
                <a:gd name="T41" fmla="*/ 26 h 2040"/>
                <a:gd name="T42" fmla="*/ 978 w 984"/>
                <a:gd name="T43" fmla="*/ 37 h 2040"/>
                <a:gd name="T44" fmla="*/ 932 w 984"/>
                <a:gd name="T45" fmla="*/ 350 h 2040"/>
                <a:gd name="T46" fmla="*/ 916 w 984"/>
                <a:gd name="T47" fmla="*/ 346 h 2040"/>
                <a:gd name="T48" fmla="*/ 877 w 984"/>
                <a:gd name="T49" fmla="*/ 338 h 2040"/>
                <a:gd name="T50" fmla="*/ 822 w 984"/>
                <a:gd name="T51" fmla="*/ 329 h 2040"/>
                <a:gd name="T52" fmla="*/ 761 w 984"/>
                <a:gd name="T53" fmla="*/ 325 h 2040"/>
                <a:gd name="T54" fmla="*/ 731 w 984"/>
                <a:gd name="T55" fmla="*/ 326 h 2040"/>
                <a:gd name="T56" fmla="*/ 703 w 984"/>
                <a:gd name="T57" fmla="*/ 331 h 2040"/>
                <a:gd name="T58" fmla="*/ 677 w 984"/>
                <a:gd name="T59" fmla="*/ 339 h 2040"/>
                <a:gd name="T60" fmla="*/ 653 w 984"/>
                <a:gd name="T61" fmla="*/ 350 h 2040"/>
                <a:gd name="T62" fmla="*/ 634 w 984"/>
                <a:gd name="T63" fmla="*/ 365 h 2040"/>
                <a:gd name="T64" fmla="*/ 618 w 984"/>
                <a:gd name="T65" fmla="*/ 384 h 2040"/>
                <a:gd name="T66" fmla="*/ 609 w 984"/>
                <a:gd name="T67" fmla="*/ 408 h 2040"/>
                <a:gd name="T68" fmla="*/ 606 w 984"/>
                <a:gd name="T69" fmla="*/ 436 h 2040"/>
                <a:gd name="T70" fmla="*/ 942 w 984"/>
                <a:gd name="T71" fmla="*/ 675 h 2040"/>
                <a:gd name="T72" fmla="*/ 606 w 984"/>
                <a:gd name="T73" fmla="*/ 980 h 2040"/>
                <a:gd name="T74" fmla="*/ 210 w 984"/>
                <a:gd name="T75" fmla="*/ 2040 h 2040"/>
                <a:gd name="T76" fmla="*/ 0 w 984"/>
                <a:gd name="T77" fmla="*/ 98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84" h="2040">
                  <a:moveTo>
                    <a:pt x="0" y="675"/>
                  </a:moveTo>
                  <a:lnTo>
                    <a:pt x="210" y="675"/>
                  </a:lnTo>
                  <a:lnTo>
                    <a:pt x="210" y="470"/>
                  </a:lnTo>
                  <a:lnTo>
                    <a:pt x="211" y="433"/>
                  </a:lnTo>
                  <a:lnTo>
                    <a:pt x="212" y="394"/>
                  </a:lnTo>
                  <a:lnTo>
                    <a:pt x="214" y="374"/>
                  </a:lnTo>
                  <a:lnTo>
                    <a:pt x="215" y="352"/>
                  </a:lnTo>
                  <a:lnTo>
                    <a:pt x="218" y="331"/>
                  </a:lnTo>
                  <a:lnTo>
                    <a:pt x="220" y="311"/>
                  </a:lnTo>
                  <a:lnTo>
                    <a:pt x="224" y="289"/>
                  </a:lnTo>
                  <a:lnTo>
                    <a:pt x="228" y="268"/>
                  </a:lnTo>
                  <a:lnTo>
                    <a:pt x="234" y="247"/>
                  </a:lnTo>
                  <a:lnTo>
                    <a:pt x="241" y="226"/>
                  </a:lnTo>
                  <a:lnTo>
                    <a:pt x="248" y="207"/>
                  </a:lnTo>
                  <a:lnTo>
                    <a:pt x="257" y="188"/>
                  </a:lnTo>
                  <a:lnTo>
                    <a:pt x="268" y="170"/>
                  </a:lnTo>
                  <a:lnTo>
                    <a:pt x="279" y="153"/>
                  </a:lnTo>
                  <a:lnTo>
                    <a:pt x="292" y="137"/>
                  </a:lnTo>
                  <a:lnTo>
                    <a:pt x="306" y="121"/>
                  </a:lnTo>
                  <a:lnTo>
                    <a:pt x="321" y="105"/>
                  </a:lnTo>
                  <a:lnTo>
                    <a:pt x="336" y="91"/>
                  </a:lnTo>
                  <a:lnTo>
                    <a:pt x="352" y="77"/>
                  </a:lnTo>
                  <a:lnTo>
                    <a:pt x="370" y="65"/>
                  </a:lnTo>
                  <a:lnTo>
                    <a:pt x="388" y="53"/>
                  </a:lnTo>
                  <a:lnTo>
                    <a:pt x="407" y="43"/>
                  </a:lnTo>
                  <a:lnTo>
                    <a:pt x="428" y="33"/>
                  </a:lnTo>
                  <a:lnTo>
                    <a:pt x="449" y="24"/>
                  </a:lnTo>
                  <a:lnTo>
                    <a:pt x="472" y="17"/>
                  </a:lnTo>
                  <a:lnTo>
                    <a:pt x="496" y="11"/>
                  </a:lnTo>
                  <a:lnTo>
                    <a:pt x="522" y="7"/>
                  </a:lnTo>
                  <a:lnTo>
                    <a:pt x="548" y="2"/>
                  </a:lnTo>
                  <a:lnTo>
                    <a:pt x="576" y="0"/>
                  </a:lnTo>
                  <a:lnTo>
                    <a:pt x="606" y="0"/>
                  </a:lnTo>
                  <a:lnTo>
                    <a:pt x="654" y="0"/>
                  </a:lnTo>
                  <a:lnTo>
                    <a:pt x="698" y="1"/>
                  </a:lnTo>
                  <a:lnTo>
                    <a:pt x="740" y="3"/>
                  </a:lnTo>
                  <a:lnTo>
                    <a:pt x="778" y="5"/>
                  </a:lnTo>
                  <a:lnTo>
                    <a:pt x="812" y="9"/>
                  </a:lnTo>
                  <a:lnTo>
                    <a:pt x="842" y="12"/>
                  </a:lnTo>
                  <a:lnTo>
                    <a:pt x="870" y="16"/>
                  </a:lnTo>
                  <a:lnTo>
                    <a:pt x="895" y="19"/>
                  </a:lnTo>
                  <a:lnTo>
                    <a:pt x="935" y="26"/>
                  </a:lnTo>
                  <a:lnTo>
                    <a:pt x="963" y="31"/>
                  </a:lnTo>
                  <a:lnTo>
                    <a:pt x="978" y="37"/>
                  </a:lnTo>
                  <a:lnTo>
                    <a:pt x="984" y="38"/>
                  </a:lnTo>
                  <a:lnTo>
                    <a:pt x="932" y="350"/>
                  </a:lnTo>
                  <a:lnTo>
                    <a:pt x="927" y="349"/>
                  </a:lnTo>
                  <a:lnTo>
                    <a:pt x="916" y="346"/>
                  </a:lnTo>
                  <a:lnTo>
                    <a:pt x="899" y="343"/>
                  </a:lnTo>
                  <a:lnTo>
                    <a:pt x="877" y="338"/>
                  </a:lnTo>
                  <a:lnTo>
                    <a:pt x="851" y="333"/>
                  </a:lnTo>
                  <a:lnTo>
                    <a:pt x="822" y="329"/>
                  </a:lnTo>
                  <a:lnTo>
                    <a:pt x="792" y="326"/>
                  </a:lnTo>
                  <a:lnTo>
                    <a:pt x="761" y="325"/>
                  </a:lnTo>
                  <a:lnTo>
                    <a:pt x="746" y="325"/>
                  </a:lnTo>
                  <a:lnTo>
                    <a:pt x="731" y="326"/>
                  </a:lnTo>
                  <a:lnTo>
                    <a:pt x="716" y="328"/>
                  </a:lnTo>
                  <a:lnTo>
                    <a:pt x="703" y="331"/>
                  </a:lnTo>
                  <a:lnTo>
                    <a:pt x="689" y="334"/>
                  </a:lnTo>
                  <a:lnTo>
                    <a:pt x="677" y="339"/>
                  </a:lnTo>
                  <a:lnTo>
                    <a:pt x="664" y="344"/>
                  </a:lnTo>
                  <a:lnTo>
                    <a:pt x="653" y="350"/>
                  </a:lnTo>
                  <a:lnTo>
                    <a:pt x="642" y="357"/>
                  </a:lnTo>
                  <a:lnTo>
                    <a:pt x="634" y="365"/>
                  </a:lnTo>
                  <a:lnTo>
                    <a:pt x="626" y="374"/>
                  </a:lnTo>
                  <a:lnTo>
                    <a:pt x="618" y="384"/>
                  </a:lnTo>
                  <a:lnTo>
                    <a:pt x="613" y="396"/>
                  </a:lnTo>
                  <a:lnTo>
                    <a:pt x="609" y="408"/>
                  </a:lnTo>
                  <a:lnTo>
                    <a:pt x="607" y="422"/>
                  </a:lnTo>
                  <a:lnTo>
                    <a:pt x="606" y="436"/>
                  </a:lnTo>
                  <a:lnTo>
                    <a:pt x="606" y="675"/>
                  </a:lnTo>
                  <a:lnTo>
                    <a:pt x="942" y="675"/>
                  </a:lnTo>
                  <a:lnTo>
                    <a:pt x="919" y="980"/>
                  </a:lnTo>
                  <a:lnTo>
                    <a:pt x="606" y="980"/>
                  </a:lnTo>
                  <a:lnTo>
                    <a:pt x="606" y="2040"/>
                  </a:lnTo>
                  <a:lnTo>
                    <a:pt x="210" y="2040"/>
                  </a:lnTo>
                  <a:lnTo>
                    <a:pt x="210" y="980"/>
                  </a:lnTo>
                  <a:lnTo>
                    <a:pt x="0" y="980"/>
                  </a:lnTo>
                  <a:lnTo>
                    <a:pt x="0" y="67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grpSp>
      <p:sp>
        <p:nvSpPr>
          <p:cNvPr id="17" name="Rectangle 16"/>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2017  YASH Technologies | www.yash.com | Confidential</a:t>
            </a:r>
            <a:endParaRPr lang="en-IN" sz="1200" dirty="0">
              <a:solidFill>
                <a:schemeClr val="tx1">
                  <a:lumMod val="75000"/>
                </a:schemeClr>
              </a:solidFill>
              <a:latin typeface="+mj-lt"/>
            </a:endParaRPr>
          </a:p>
        </p:txBody>
      </p:sp>
      <p:cxnSp>
        <p:nvCxnSpPr>
          <p:cNvPr id="54" name="Straight Connector 53"/>
          <p:cNvCxnSpPr/>
          <p:nvPr userDrawn="1"/>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5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705261" y="664402"/>
            <a:ext cx="3781426" cy="259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46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5138" y="1414463"/>
            <a:ext cx="470916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4" name="Content Placeholder 3"/>
          <p:cNvSpPr>
            <a:spLocks noGrp="1"/>
          </p:cNvSpPr>
          <p:nvPr>
            <p:ph sz="half" idx="2"/>
          </p:nvPr>
        </p:nvSpPr>
        <p:spPr>
          <a:xfrm>
            <a:off x="465138" y="2438402"/>
            <a:ext cx="470916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Text Placeholder 4"/>
          <p:cNvSpPr>
            <a:spLocks noGrp="1"/>
          </p:cNvSpPr>
          <p:nvPr>
            <p:ph type="body" sz="quarter" idx="3" hasCustomPrompt="1"/>
          </p:nvPr>
        </p:nvSpPr>
        <p:spPr>
          <a:xfrm>
            <a:off x="5728653" y="1414463"/>
            <a:ext cx="470916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6" name="Content Placeholder 5"/>
          <p:cNvSpPr>
            <a:spLocks noGrp="1"/>
          </p:cNvSpPr>
          <p:nvPr>
            <p:ph sz="quarter" idx="4"/>
          </p:nvPr>
        </p:nvSpPr>
        <p:spPr>
          <a:xfrm>
            <a:off x="5728653" y="2438402"/>
            <a:ext cx="470916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Title 1"/>
          <p:cNvSpPr>
            <a:spLocks noGrp="1"/>
          </p:cNvSpPr>
          <p:nvPr>
            <p:ph type="title" hasCustomPrompt="1"/>
          </p:nvPr>
        </p:nvSpPr>
        <p:spPr>
          <a:xfrm>
            <a:off x="465139" y="273053"/>
            <a:ext cx="9958847" cy="625475"/>
          </a:xfrm>
          <a:prstGeom prst="rect">
            <a:avLst/>
          </a:prstGeom>
        </p:spPr>
        <p:txBody>
          <a:bodyPr/>
          <a:lstStyle>
            <a:lvl1pPr marL="0" indent="0" algn="l">
              <a:buFont typeface="Arial" panose="020B0604020202020204" pitchFamily="34" charset="0"/>
              <a:buNone/>
              <a:defRPr/>
            </a:lvl1pPr>
          </a:lstStyle>
          <a:p>
            <a:r>
              <a:rPr lang="en-US" dirty="0"/>
              <a:t>Click to Edit Master Title Style</a:t>
            </a:r>
            <a:endParaRPr lang="en-IN" dirty="0"/>
          </a:p>
        </p:txBody>
      </p:sp>
    </p:spTree>
    <p:extLst>
      <p:ext uri="{BB962C8B-B14F-4D97-AF65-F5344CB8AC3E}">
        <p14:creationId xmlns:p14="http://schemas.microsoft.com/office/powerpoint/2010/main" val="3677709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723900"/>
            <a:ext cx="12188825" cy="6134100"/>
          </a:xfrm>
          <a:prstGeom prst="rect">
            <a:avLst/>
          </a:prstGeom>
        </p:spPr>
        <p:txBody>
          <a:bodyPr lIns="91427" tIns="45714" rIns="91427" bIns="45714"/>
          <a:lstStyle/>
          <a:p>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8453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ext Placeholder 3"/>
          <p:cNvSpPr>
            <a:spLocks noGrp="1"/>
          </p:cNvSpPr>
          <p:nvPr>
            <p:ph type="body" sz="half" idx="2"/>
          </p:nvPr>
        </p:nvSpPr>
        <p:spPr>
          <a:xfrm>
            <a:off x="533400" y="1600201"/>
            <a:ext cx="8153400" cy="381000"/>
          </a:xfrm>
          <a:prstGeom prst="rect">
            <a:avLst/>
          </a:prstGeom>
        </p:spPr>
        <p:txBody>
          <a:bodyPr lIns="91427" tIns="45714" rIns="91427" bIns="45714"/>
          <a:lstStyle>
            <a:lvl1pPr>
              <a:buClr>
                <a:srgbClr val="E23827"/>
              </a:buClr>
              <a:defRPr/>
            </a:lvl1pPr>
          </a:lstStyle>
          <a:p>
            <a:pPr lvl="0"/>
            <a:r>
              <a:rPr lang="en-US" dirty="0"/>
              <a:t>Click to edit Master text styles</a:t>
            </a:r>
          </a:p>
        </p:txBody>
      </p:sp>
      <p:sp>
        <p:nvSpPr>
          <p:cNvPr id="6" name="Text Placeholder 3"/>
          <p:cNvSpPr>
            <a:spLocks noGrp="1"/>
          </p:cNvSpPr>
          <p:nvPr>
            <p:ph type="body" sz="half" idx="13"/>
          </p:nvPr>
        </p:nvSpPr>
        <p:spPr>
          <a:xfrm>
            <a:off x="533400" y="2209801"/>
            <a:ext cx="8153400" cy="381000"/>
          </a:xfrm>
          <a:prstGeom prst="rect">
            <a:avLst/>
          </a:prstGeom>
        </p:spPr>
        <p:txBody>
          <a:bodyPr lIns="91427" tIns="45714" rIns="91427" bIns="45714"/>
          <a:lstStyle>
            <a:lvl1pPr>
              <a:buClr>
                <a:srgbClr val="E23827"/>
              </a:buClr>
              <a:defRPr sz="1500">
                <a:solidFill>
                  <a:srgbClr val="3B3B3B"/>
                </a:solidFill>
              </a:defRPr>
            </a:lvl1pPr>
          </a:lstStyle>
          <a:p>
            <a:pPr lvl="0"/>
            <a:r>
              <a:rPr lang="en-US" dirty="0"/>
              <a:t>Click to edit Master text styles</a:t>
            </a:r>
          </a:p>
        </p:txBody>
      </p:sp>
      <p:sp>
        <p:nvSpPr>
          <p:cNvPr id="7" name="Text Placeholder 3"/>
          <p:cNvSpPr>
            <a:spLocks noGrp="1"/>
          </p:cNvSpPr>
          <p:nvPr>
            <p:ph type="body" sz="half" idx="14"/>
          </p:nvPr>
        </p:nvSpPr>
        <p:spPr>
          <a:xfrm>
            <a:off x="533400" y="2819401"/>
            <a:ext cx="8153400" cy="381000"/>
          </a:xfrm>
          <a:prstGeom prst="rect">
            <a:avLst/>
          </a:prstGeom>
        </p:spPr>
        <p:txBody>
          <a:bodyPr lIns="91427" tIns="45714" rIns="91427" bIns="45714"/>
          <a:lstStyle>
            <a:lvl1pPr>
              <a:buClr>
                <a:srgbClr val="E23827"/>
              </a:buClr>
              <a:defRPr sz="1400"/>
            </a:lvl1pPr>
          </a:lstStyle>
          <a:p>
            <a:pPr lvl="0"/>
            <a:r>
              <a:rPr lang="en-US" dirty="0"/>
              <a:t>Click to edit Master text styles</a:t>
            </a:r>
          </a:p>
        </p:txBody>
      </p:sp>
      <p:sp>
        <p:nvSpPr>
          <p:cNvPr id="8" name="Text Placeholder 3"/>
          <p:cNvSpPr>
            <a:spLocks noGrp="1"/>
          </p:cNvSpPr>
          <p:nvPr>
            <p:ph type="body" sz="half" idx="15"/>
          </p:nvPr>
        </p:nvSpPr>
        <p:spPr>
          <a:xfrm>
            <a:off x="533400" y="3429001"/>
            <a:ext cx="8153400" cy="381000"/>
          </a:xfrm>
          <a:prstGeom prst="rect">
            <a:avLst/>
          </a:prstGeom>
        </p:spPr>
        <p:txBody>
          <a:bodyPr lIns="91427" tIns="45714" rIns="91427" bIns="45714"/>
          <a:lstStyle>
            <a:lvl1pPr>
              <a:buClr>
                <a:srgbClr val="E23827"/>
              </a:buClr>
              <a:defRPr sz="1200"/>
            </a:lvl1pPr>
          </a:lstStyle>
          <a:p>
            <a:pPr lvl="0"/>
            <a:r>
              <a:rPr lang="en-US" dirty="0"/>
              <a:t>Click to edit Master text styles</a:t>
            </a:r>
          </a:p>
        </p:txBody>
      </p:sp>
      <p:sp>
        <p:nvSpPr>
          <p:cNvPr id="9" name="Text Placeholder 3"/>
          <p:cNvSpPr>
            <a:spLocks noGrp="1"/>
          </p:cNvSpPr>
          <p:nvPr>
            <p:ph type="body" sz="half" idx="16"/>
          </p:nvPr>
        </p:nvSpPr>
        <p:spPr>
          <a:xfrm>
            <a:off x="533400" y="4038600"/>
            <a:ext cx="8153400" cy="381000"/>
          </a:xfrm>
          <a:prstGeom prst="rect">
            <a:avLst/>
          </a:prstGeom>
        </p:spPr>
        <p:txBody>
          <a:bodyPr lIns="91427" tIns="45714" rIns="91427" bIns="45714"/>
          <a:lstStyle>
            <a:lvl1pPr>
              <a:buClr>
                <a:srgbClr val="E23827"/>
              </a:buClr>
              <a:defRPr sz="1000"/>
            </a:lvl1pPr>
          </a:lstStyle>
          <a:p>
            <a:pPr lvl="0"/>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9762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568328" y="933450"/>
            <a:ext cx="11242675" cy="4991100"/>
          </a:xfrm>
          <a:prstGeom prst="rect">
            <a:avLst/>
          </a:prstGeom>
        </p:spPr>
        <p:txBody>
          <a:bodyPr lIns="91427" tIns="45714" rIns="91427" bIns="45714"/>
          <a:lstStyle>
            <a:lvl1pPr>
              <a:buClr>
                <a:srgbClr val="E23827"/>
              </a:buClr>
              <a:defRPr/>
            </a:lvl1pPr>
            <a:lvl2pPr>
              <a:buClr>
                <a:srgbClr val="E23827"/>
              </a:buClr>
              <a:defRPr/>
            </a:lvl2pPr>
            <a:lvl3pPr>
              <a:buClr>
                <a:srgbClr val="E23827"/>
              </a:buClr>
              <a:defRPr/>
            </a:lvl3pPr>
            <a:lvl4pPr>
              <a:buClr>
                <a:srgbClr val="E23827"/>
              </a:buClr>
              <a:defRPr/>
            </a:lvl4pPr>
            <a:lvl5pPr>
              <a:buClr>
                <a:srgbClr val="E23827"/>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59382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half" idx="2"/>
          </p:nvPr>
        </p:nvSpPr>
        <p:spPr>
          <a:xfrm>
            <a:off x="426720" y="3398520"/>
            <a:ext cx="11460480"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
        <p:nvSpPr>
          <p:cNvPr id="7" name="Text Placeholder 3"/>
          <p:cNvSpPr>
            <a:spLocks noGrp="1"/>
          </p:cNvSpPr>
          <p:nvPr>
            <p:ph type="body" sz="quarter" idx="10"/>
          </p:nvPr>
        </p:nvSpPr>
        <p:spPr>
          <a:xfrm>
            <a:off x="473077" y="736600"/>
            <a:ext cx="11250613"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Tree>
    <p:extLst>
      <p:ext uri="{BB962C8B-B14F-4D97-AF65-F5344CB8AC3E}">
        <p14:creationId xmlns:p14="http://schemas.microsoft.com/office/powerpoint/2010/main" val="370972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half" idx="2"/>
          </p:nvPr>
        </p:nvSpPr>
        <p:spPr>
          <a:xfrm>
            <a:off x="426720" y="3398520"/>
            <a:ext cx="5667694"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
        <p:nvSpPr>
          <p:cNvPr id="7" name="Text Placeholder 3"/>
          <p:cNvSpPr>
            <a:spLocks noGrp="1"/>
          </p:cNvSpPr>
          <p:nvPr>
            <p:ph type="body" sz="quarter" idx="10"/>
          </p:nvPr>
        </p:nvSpPr>
        <p:spPr>
          <a:xfrm>
            <a:off x="426723" y="736600"/>
            <a:ext cx="5667693"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
        <p:nvSpPr>
          <p:cNvPr id="5" name="Text Placeholder 3"/>
          <p:cNvSpPr>
            <a:spLocks noGrp="1"/>
          </p:cNvSpPr>
          <p:nvPr>
            <p:ph type="body" sz="quarter" idx="11"/>
          </p:nvPr>
        </p:nvSpPr>
        <p:spPr>
          <a:xfrm>
            <a:off x="6246816" y="736600"/>
            <a:ext cx="5621337"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
        <p:nvSpPr>
          <p:cNvPr id="6" name="Text Placeholder 3"/>
          <p:cNvSpPr>
            <a:spLocks noGrp="1"/>
          </p:cNvSpPr>
          <p:nvPr>
            <p:ph type="body" sz="half" idx="12"/>
          </p:nvPr>
        </p:nvSpPr>
        <p:spPr>
          <a:xfrm>
            <a:off x="6246814" y="3413760"/>
            <a:ext cx="5667694"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Tree>
    <p:extLst>
      <p:ext uri="{BB962C8B-B14F-4D97-AF65-F5344CB8AC3E}">
        <p14:creationId xmlns:p14="http://schemas.microsoft.com/office/powerpoint/2010/main" val="353726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3077" y="736599"/>
            <a:ext cx="11250613" cy="4832350"/>
          </a:xfrm>
        </p:spPr>
        <p:txBody>
          <a:bodyPr>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20916182"/>
      </p:ext>
    </p:extLst>
  </p:cSld>
  <p:clrMapOvr>
    <a:masterClrMapping/>
  </p:clrMapOvr>
  <p:extLst mod="1">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0"/>
          </p:nvPr>
        </p:nvSpPr>
        <p:spPr>
          <a:xfrm>
            <a:off x="568330" y="928687"/>
            <a:ext cx="10969624" cy="5008562"/>
          </a:xfrm>
        </p:spPr>
        <p:txBody>
          <a:bodyPr/>
          <a:lstStyle>
            <a:lvl1pPr>
              <a:buClr>
                <a:srgbClr val="E23827"/>
              </a:buClr>
              <a:defRPr>
                <a:solidFill>
                  <a:schemeClr val="tx1">
                    <a:lumMod val="50000"/>
                  </a:schemeClr>
                </a:solidFill>
              </a:defRPr>
            </a:lvl1pPr>
            <a:lvl2pPr>
              <a:buClr>
                <a:srgbClr val="E23827"/>
              </a:buClr>
              <a:defRPr>
                <a:solidFill>
                  <a:schemeClr val="tx1">
                    <a:lumMod val="50000"/>
                  </a:schemeClr>
                </a:solidFill>
              </a:defRPr>
            </a:lvl2pPr>
            <a:lvl3pPr>
              <a:buClr>
                <a:srgbClr val="E23827"/>
              </a:buClr>
              <a:defRPr>
                <a:solidFill>
                  <a:schemeClr val="tx1">
                    <a:lumMod val="50000"/>
                  </a:schemeClr>
                </a:solidFill>
              </a:defRPr>
            </a:lvl3pPr>
            <a:lvl4pPr>
              <a:buClr>
                <a:srgbClr val="E23827"/>
              </a:buClr>
              <a:defRPr>
                <a:solidFill>
                  <a:schemeClr val="tx1">
                    <a:lumMod val="50000"/>
                  </a:schemeClr>
                </a:solidFill>
              </a:defRPr>
            </a:lvl4pPr>
            <a:lvl5pPr>
              <a:buClr>
                <a:srgbClr val="E23827"/>
              </a:buClr>
              <a:defRPr>
                <a:solidFill>
                  <a:schemeClr val="tx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007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Seperater">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25" y="2314673"/>
            <a:ext cx="12188952" cy="4540384"/>
          </a:xfrm>
          <a:prstGeom prst="rect">
            <a:avLst/>
          </a:prstGeom>
        </p:spPr>
      </p:pic>
      <p:sp>
        <p:nvSpPr>
          <p:cNvPr id="17" name="Rectangle 16"/>
          <p:cNvSpPr/>
          <p:nvPr userDrawn="1"/>
        </p:nvSpPr>
        <p:spPr>
          <a:xfrm>
            <a:off x="2225" y="1"/>
            <a:ext cx="12188952" cy="10652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2" name="Title 1"/>
          <p:cNvSpPr>
            <a:spLocks noGrp="1"/>
          </p:cNvSpPr>
          <p:nvPr>
            <p:ph type="title" hasCustomPrompt="1"/>
          </p:nvPr>
        </p:nvSpPr>
        <p:spPr>
          <a:xfrm>
            <a:off x="755877" y="2035212"/>
            <a:ext cx="8764586" cy="639761"/>
          </a:xfrm>
          <a:prstGeom prst="rect">
            <a:avLst/>
          </a:prstGeom>
        </p:spPr>
        <p:txBody>
          <a:bodyPr/>
          <a:lstStyle>
            <a:lvl1pPr algn="l">
              <a:defRPr b="1"/>
            </a:lvl1pPr>
          </a:lstStyle>
          <a:p>
            <a:pPr lvl="0"/>
            <a:r>
              <a:rPr lang="en-US" dirty="0"/>
              <a:t>Section Name Here</a:t>
            </a:r>
            <a:endParaRPr lang="en-IN" dirty="0"/>
          </a:p>
        </p:txBody>
      </p:sp>
      <p:sp>
        <p:nvSpPr>
          <p:cNvPr id="4" name="Text Placeholder 4"/>
          <p:cNvSpPr>
            <a:spLocks noGrp="1"/>
          </p:cNvSpPr>
          <p:nvPr>
            <p:ph type="body" sz="quarter" idx="11" hasCustomPrompt="1"/>
          </p:nvPr>
        </p:nvSpPr>
        <p:spPr>
          <a:xfrm>
            <a:off x="755877" y="2811497"/>
            <a:ext cx="8764586" cy="508000"/>
          </a:xfrm>
          <a:prstGeom prst="rect">
            <a:avLst/>
          </a:prstGeom>
        </p:spPr>
        <p:txBody>
          <a:bodyPr anchor="ctr">
            <a:normAutofit/>
          </a:bodyPr>
          <a:lstStyle>
            <a:lvl1pPr marL="0" indent="0" algn="l">
              <a:buNone/>
              <a:defRPr sz="2400" b="0" baseline="0">
                <a:solidFill>
                  <a:schemeClr val="accent6">
                    <a:lumMod val="50000"/>
                  </a:schemeClr>
                </a:solidFill>
                <a:latin typeface="+mn-lt"/>
              </a:defRPr>
            </a:lvl1pPr>
          </a:lstStyle>
          <a:p>
            <a:pPr lvl="0"/>
            <a:r>
              <a:rPr lang="en-US" dirty="0"/>
              <a:t>Insert Subtitle Here</a:t>
            </a:r>
            <a:endParaRPr lang="en-IN" dirty="0"/>
          </a:p>
        </p:txBody>
      </p:sp>
      <p:sp>
        <p:nvSpPr>
          <p:cNvPr id="6" name="Rectangle 5"/>
          <p:cNvSpPr/>
          <p:nvPr/>
        </p:nvSpPr>
        <p:spPr>
          <a:xfrm>
            <a:off x="2225" y="1"/>
            <a:ext cx="12188952" cy="10652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15" name="Rectangle 14"/>
          <p:cNvSpPr/>
          <p:nvPr/>
        </p:nvSpPr>
        <p:spPr>
          <a:xfrm>
            <a:off x="10435788" y="6517266"/>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sp>
        <p:nvSpPr>
          <p:cNvPr id="25" name="Rectangle 24"/>
          <p:cNvSpPr/>
          <p:nvPr userDrawn="1"/>
        </p:nvSpPr>
        <p:spPr>
          <a:xfrm>
            <a:off x="10435788" y="6517266"/>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pic>
        <p:nvPicPr>
          <p:cNvPr id="26" name="Picture 4" descr="J:\yash-branding\logo\YASH-SM-logo\yash-witout-taglin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9762102" y="215030"/>
            <a:ext cx="2066159" cy="120376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2016  YASH Technologies | www.yash.com | Confidential</a:t>
            </a:r>
            <a:endParaRPr lang="en-IN" sz="1200" dirty="0">
              <a:solidFill>
                <a:schemeClr val="tx1">
                  <a:lumMod val="75000"/>
                </a:schemeClr>
              </a:solidFill>
              <a:latin typeface="+mj-lt"/>
            </a:endParaRPr>
          </a:p>
        </p:txBody>
      </p:sp>
    </p:spTree>
    <p:extLst>
      <p:ext uri="{BB962C8B-B14F-4D97-AF65-F5344CB8AC3E}">
        <p14:creationId xmlns:p14="http://schemas.microsoft.com/office/powerpoint/2010/main" val="1053557738"/>
      </p:ext>
    </p:extLst>
  </p:cSld>
  <p:clrMapOvr>
    <a:masterClrMapping/>
  </p:clrMapOvr>
  <p:extLst mod="1">
    <p:ext uri="{DCECCB84-F9BA-43D5-87BE-67443E8EF086}">
      <p15:sldGuideLst xmlns:p15="http://schemas.microsoft.com/office/powerpoint/2012/main" xmlns="">
        <p15:guide id="0" orient="horz" pos="2160" userDrawn="1">
          <p15:clr>
            <a:srgbClr val="FBAE40"/>
          </p15:clr>
        </p15:guide>
        <p15:guide id="1" pos="383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3425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68330" y="831850"/>
            <a:ext cx="10969624" cy="4941888"/>
          </a:xfrm>
        </p:spPr>
        <p:txBody>
          <a:bodyPr/>
          <a:lstStyle/>
          <a:p>
            <a:r>
              <a:rPr lang="en-US" dirty="0"/>
              <a:t>Click icon to add table</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104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68330" y="804863"/>
            <a:ext cx="10969624" cy="4818062"/>
          </a:xfrm>
        </p:spPr>
        <p:txBody>
          <a:bodyPr/>
          <a:lstStyle>
            <a:lvl1pPr>
              <a:buClr>
                <a:srgbClr val="C00000"/>
              </a:buClr>
              <a:defRPr>
                <a:solidFill>
                  <a:srgbClr val="3B3B3B"/>
                </a:solidFill>
              </a:defRPr>
            </a:lvl1pPr>
            <a:lvl2pPr>
              <a:buClr>
                <a:srgbClr val="C00000"/>
              </a:buClr>
              <a:defRPr>
                <a:solidFill>
                  <a:srgbClr val="3B3B3B"/>
                </a:solidFill>
              </a:defRPr>
            </a:lvl2pPr>
            <a:lvl3pPr>
              <a:buClr>
                <a:srgbClr val="C00000"/>
              </a:buClr>
              <a:defRPr>
                <a:solidFill>
                  <a:srgbClr val="3B3B3B"/>
                </a:solidFill>
              </a:defRPr>
            </a:lvl3pPr>
            <a:lvl4pPr>
              <a:buClr>
                <a:srgbClr val="C00000"/>
              </a:buClr>
              <a:defRPr>
                <a:solidFill>
                  <a:srgbClr val="3B3B3B"/>
                </a:solidFill>
              </a:defRPr>
            </a:lvl4pPr>
            <a:lvl5pPr>
              <a:buClr>
                <a:srgbClr val="C00000"/>
              </a:buClr>
              <a:defRPr>
                <a:solidFill>
                  <a:srgbClr val="3B3B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903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3"/>
          <p:cNvSpPr>
            <a:spLocks noGrp="1"/>
          </p:cNvSpPr>
          <p:nvPr>
            <p:ph type="pic" sz="quarter" idx="10"/>
          </p:nvPr>
        </p:nvSpPr>
        <p:spPr>
          <a:xfrm>
            <a:off x="6094417" y="792164"/>
            <a:ext cx="5614987" cy="4884737"/>
          </a:xfrm>
        </p:spPr>
        <p:txBody>
          <a:bodyPr/>
          <a:lstStyle/>
          <a:p>
            <a:r>
              <a:rPr lang="en-US" dirty="0"/>
              <a:t>Click icon to add picture</a:t>
            </a:r>
          </a:p>
        </p:txBody>
      </p:sp>
      <p:sp>
        <p:nvSpPr>
          <p:cNvPr id="6" name="Text Placeholder 5"/>
          <p:cNvSpPr>
            <a:spLocks noGrp="1"/>
          </p:cNvSpPr>
          <p:nvPr>
            <p:ph type="body" sz="quarter" idx="11"/>
          </p:nvPr>
        </p:nvSpPr>
        <p:spPr>
          <a:xfrm>
            <a:off x="568325" y="792164"/>
            <a:ext cx="5354637" cy="488473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9920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68325" y="792163"/>
            <a:ext cx="5354637" cy="5008562"/>
          </a:xfrm>
        </p:spPr>
        <p:txBody>
          <a:bodyPr>
            <a:normAutofit/>
          </a:bodyPr>
          <a:lstStyle>
            <a:lvl1pPr marL="0" indent="0">
              <a:buNone/>
              <a:defRPr sz="1800"/>
            </a:lvl1pPr>
          </a:lstStyle>
          <a:p>
            <a:pPr lvl="0"/>
            <a:r>
              <a:rPr lang="en-US"/>
              <a:t>Click to edit Master text styles</a:t>
            </a:r>
          </a:p>
        </p:txBody>
      </p:sp>
      <p:sp>
        <p:nvSpPr>
          <p:cNvPr id="5" name="Text Placeholder 4"/>
          <p:cNvSpPr>
            <a:spLocks noGrp="1"/>
          </p:cNvSpPr>
          <p:nvPr>
            <p:ph type="body" sz="quarter" idx="12"/>
          </p:nvPr>
        </p:nvSpPr>
        <p:spPr>
          <a:xfrm>
            <a:off x="6094411" y="792163"/>
            <a:ext cx="5656263" cy="5008562"/>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405298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p:nvSpPr>
        <p:spPr>
          <a:xfrm>
            <a:off x="11098221" y="185083"/>
            <a:ext cx="1515301" cy="323153"/>
          </a:xfrm>
          <a:prstGeom prst="rect">
            <a:avLst/>
          </a:prstGeom>
        </p:spPr>
        <p:txBody>
          <a:bodyPr wrap="square" lIns="91427" tIns="45714" rIns="91427" bIns="45714">
            <a:spAutoFit/>
          </a:bodyPr>
          <a:lstStyle/>
          <a:p>
            <a:pPr algn="ctr"/>
            <a:fld id="{74838859-96C6-4195-B61C-5C9EE7AAD6E5}" type="slidenum">
              <a:rPr lang="en-US" sz="1500" smtClean="0"/>
              <a:pPr/>
              <a:t>‹#›</a:t>
            </a:fld>
            <a:endParaRPr lang="en-IN" sz="1500" dirty="0">
              <a:solidFill>
                <a:schemeClr val="tx1">
                  <a:lumMod val="75000"/>
                </a:schemeClr>
              </a:solidFill>
              <a:latin typeface="+mj-lt"/>
            </a:endParaRPr>
          </a:p>
        </p:txBody>
      </p:sp>
      <p:pic>
        <p:nvPicPr>
          <p:cNvPr id="2" name="Picture 1"/>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575" y="571232"/>
            <a:ext cx="12173138" cy="6285620"/>
          </a:xfrm>
          <a:prstGeom prst="rect">
            <a:avLst/>
          </a:prstGeom>
        </p:spPr>
      </p:pic>
      <p:sp>
        <p:nvSpPr>
          <p:cNvPr id="3" name="Title Placeholder 2"/>
          <p:cNvSpPr>
            <a:spLocks noGrp="1"/>
          </p:cNvSpPr>
          <p:nvPr>
            <p:ph type="title"/>
          </p:nvPr>
        </p:nvSpPr>
        <p:spPr>
          <a:xfrm>
            <a:off x="568659" y="56271"/>
            <a:ext cx="10969624" cy="516932"/>
          </a:xfrm>
          <a:prstGeom prst="rect">
            <a:avLst/>
          </a:prstGeom>
        </p:spPr>
        <p:txBody>
          <a:bodyPr vert="horz" lIns="91427" tIns="45714" rIns="91427" bIns="45714" rtlCol="0" anchor="ctr">
            <a:normAutofit/>
          </a:bodyPr>
          <a:lstStyle/>
          <a:p>
            <a:r>
              <a:rPr lang="en-US"/>
              <a:t>Click to edit Master title style</a:t>
            </a:r>
            <a:endParaRPr lang="en-US" dirty="0"/>
          </a:p>
        </p:txBody>
      </p:sp>
      <p:sp>
        <p:nvSpPr>
          <p:cNvPr id="5" name="Text Placeholder 4"/>
          <p:cNvSpPr>
            <a:spLocks noGrp="1"/>
          </p:cNvSpPr>
          <p:nvPr>
            <p:ph type="body" idx="1"/>
          </p:nvPr>
        </p:nvSpPr>
        <p:spPr>
          <a:xfrm>
            <a:off x="609603" y="1108873"/>
            <a:ext cx="10969624" cy="4525963"/>
          </a:xfrm>
          <a:prstGeom prst="rect">
            <a:avLst/>
          </a:prstGeom>
        </p:spPr>
        <p:txBody>
          <a:bodyPr vert="horz" lIns="91427" tIns="45714" rIns="91427" bIns="45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p:nvPicPr>
        <p:blipFill>
          <a:blip r:embed="rId15">
            <a:extLst>
              <a:ext uri="{28A0092B-C50C-407E-A947-70E740481C1C}">
                <a14:useLocalDpi xmlns:a14="http://schemas.microsoft.com/office/drawing/2010/main"/>
              </a:ext>
            </a:extLst>
          </a:blip>
          <a:stretch>
            <a:fillRect/>
          </a:stretch>
        </p:blipFill>
        <p:spPr>
          <a:xfrm rot="10800000">
            <a:off x="102278" y="129326"/>
            <a:ext cx="471658" cy="389905"/>
          </a:xfrm>
          <a:prstGeom prst="rect">
            <a:avLst/>
          </a:prstGeom>
        </p:spPr>
      </p:pic>
      <p:pic>
        <p:nvPicPr>
          <p:cNvPr id="9" name="Picture 3" descr="J:\yash-branding\logo\YASH-SM-logo\yash-tagline-SM-logo.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10318767" y="5816228"/>
            <a:ext cx="1870060" cy="128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862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9" r:id="rId3"/>
    <p:sldLayoutId id="2147483677" r:id="rId4"/>
    <p:sldLayoutId id="2147483678" r:id="rId5"/>
    <p:sldLayoutId id="2147483681" r:id="rId6"/>
    <p:sldLayoutId id="2147483682" r:id="rId7"/>
    <p:sldLayoutId id="2147483683" r:id="rId8"/>
    <p:sldLayoutId id="2147483684" r:id="rId9"/>
    <p:sldLayoutId id="2147483685" r:id="rId10"/>
    <p:sldLayoutId id="2147483680" r:id="rId11"/>
    <p:sldLayoutId id="2147483781" r:id="rId12"/>
  </p:sldLayoutIdLst>
  <p:hf hdr="0" ftr="0" dt="0"/>
  <p:txStyles>
    <p:title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p:titleStyle>
    <p:bodyStyle>
      <a:lvl1pPr marL="457025" indent="-457025" algn="l" defTabSz="609365" rtl="0" eaLnBrk="1" latinLnBrk="0" hangingPunct="1">
        <a:spcBef>
          <a:spcPts val="1200"/>
        </a:spcBef>
        <a:spcAft>
          <a:spcPts val="600"/>
        </a:spcAft>
        <a:buFont typeface="Wingdings" panose="05000000000000000000" pitchFamily="2" charset="2"/>
        <a:buChar char="§"/>
        <a:defRPr sz="2400" kern="1200">
          <a:solidFill>
            <a:srgbClr val="4B4B4B"/>
          </a:solidFill>
          <a:latin typeface="+mj-lt"/>
          <a:ea typeface="+mn-ea"/>
          <a:cs typeface="+mn-cs"/>
        </a:defRPr>
      </a:lvl1pPr>
      <a:lvl2pPr marL="990217" indent="-380854" algn="l" defTabSz="609365" rtl="0" eaLnBrk="1" latinLnBrk="0" hangingPunct="1">
        <a:spcBef>
          <a:spcPts val="1200"/>
        </a:spcBef>
        <a:spcAft>
          <a:spcPts val="600"/>
        </a:spcAft>
        <a:buFont typeface="Wingdings" panose="05000000000000000000" pitchFamily="2" charset="2"/>
        <a:buChar char="§"/>
        <a:defRPr sz="2100" kern="1200">
          <a:solidFill>
            <a:srgbClr val="4B4B4B"/>
          </a:solidFill>
          <a:latin typeface="+mj-lt"/>
          <a:ea typeface="+mn-ea"/>
          <a:cs typeface="+mn-cs"/>
        </a:defRPr>
      </a:lvl2pPr>
      <a:lvl3pPr marL="1523412" indent="-304683" algn="l" defTabSz="609365" rtl="0" eaLnBrk="1" latinLnBrk="0" hangingPunct="1">
        <a:spcBef>
          <a:spcPts val="1200"/>
        </a:spcBef>
        <a:spcAft>
          <a:spcPts val="600"/>
        </a:spcAft>
        <a:buFont typeface="Wingdings" panose="05000000000000000000" pitchFamily="2" charset="2"/>
        <a:buChar char="§"/>
        <a:defRPr sz="1500" kern="1200">
          <a:solidFill>
            <a:srgbClr val="4B4B4B"/>
          </a:solidFill>
          <a:latin typeface="+mj-lt"/>
          <a:ea typeface="+mn-ea"/>
          <a:cs typeface="+mn-cs"/>
        </a:defRPr>
      </a:lvl3pPr>
      <a:lvl4pPr marL="2132778"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4pPr>
      <a:lvl5pPr marL="2742142"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65" rtl="0" eaLnBrk="1" latinLnBrk="0" hangingPunct="1">
        <a:defRPr sz="2400" kern="1200">
          <a:solidFill>
            <a:schemeClr val="tx1"/>
          </a:solidFill>
          <a:latin typeface="+mn-lt"/>
          <a:ea typeface="+mn-ea"/>
          <a:cs typeface="+mn-cs"/>
        </a:defRPr>
      </a:lvl1pPr>
      <a:lvl2pPr marL="609365" algn="l" defTabSz="609365" rtl="0" eaLnBrk="1" latinLnBrk="0" hangingPunct="1">
        <a:defRPr sz="2400" kern="1200">
          <a:solidFill>
            <a:schemeClr val="tx1"/>
          </a:solidFill>
          <a:latin typeface="+mn-lt"/>
          <a:ea typeface="+mn-ea"/>
          <a:cs typeface="+mn-cs"/>
        </a:defRPr>
      </a:lvl2pPr>
      <a:lvl3pPr marL="1218729" algn="l" defTabSz="609365" rtl="0" eaLnBrk="1" latinLnBrk="0" hangingPunct="1">
        <a:defRPr sz="2400" kern="1200">
          <a:solidFill>
            <a:schemeClr val="tx1"/>
          </a:solidFill>
          <a:latin typeface="+mn-lt"/>
          <a:ea typeface="+mn-ea"/>
          <a:cs typeface="+mn-cs"/>
        </a:defRPr>
      </a:lvl3pPr>
      <a:lvl4pPr marL="1828095" algn="l" defTabSz="609365" rtl="0" eaLnBrk="1" latinLnBrk="0" hangingPunct="1">
        <a:defRPr sz="2400" kern="1200">
          <a:solidFill>
            <a:schemeClr val="tx1"/>
          </a:solidFill>
          <a:latin typeface="+mn-lt"/>
          <a:ea typeface="+mn-ea"/>
          <a:cs typeface="+mn-cs"/>
        </a:defRPr>
      </a:lvl4pPr>
      <a:lvl5pPr marL="2437459" algn="l" defTabSz="609365" rtl="0" eaLnBrk="1" latinLnBrk="0" hangingPunct="1">
        <a:defRPr sz="2400" kern="1200">
          <a:solidFill>
            <a:schemeClr val="tx1"/>
          </a:solidFill>
          <a:latin typeface="+mn-lt"/>
          <a:ea typeface="+mn-ea"/>
          <a:cs typeface="+mn-cs"/>
        </a:defRPr>
      </a:lvl5pPr>
      <a:lvl6pPr marL="3046825" algn="l" defTabSz="609365" rtl="0" eaLnBrk="1" latinLnBrk="0" hangingPunct="1">
        <a:defRPr sz="2400" kern="1200">
          <a:solidFill>
            <a:schemeClr val="tx1"/>
          </a:solidFill>
          <a:latin typeface="+mn-lt"/>
          <a:ea typeface="+mn-ea"/>
          <a:cs typeface="+mn-cs"/>
        </a:defRPr>
      </a:lvl6pPr>
      <a:lvl7pPr marL="3656190" algn="l" defTabSz="609365" rtl="0" eaLnBrk="1" latinLnBrk="0" hangingPunct="1">
        <a:defRPr sz="2400" kern="1200">
          <a:solidFill>
            <a:schemeClr val="tx1"/>
          </a:solidFill>
          <a:latin typeface="+mn-lt"/>
          <a:ea typeface="+mn-ea"/>
          <a:cs typeface="+mn-cs"/>
        </a:defRPr>
      </a:lvl7pPr>
      <a:lvl8pPr marL="4265554" algn="l" defTabSz="609365" rtl="0" eaLnBrk="1" latinLnBrk="0" hangingPunct="1">
        <a:defRPr sz="2400" kern="1200">
          <a:solidFill>
            <a:schemeClr val="tx1"/>
          </a:solidFill>
          <a:latin typeface="+mn-lt"/>
          <a:ea typeface="+mn-ea"/>
          <a:cs typeface="+mn-cs"/>
        </a:defRPr>
      </a:lvl8pPr>
      <a:lvl9pPr marL="4874920" algn="l" defTabSz="60936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23"/>
          <p:cNvSpPr/>
          <p:nvPr/>
        </p:nvSpPr>
        <p:spPr>
          <a:xfrm>
            <a:off x="-141231" y="6601840"/>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sp>
        <p:nvSpPr>
          <p:cNvPr id="3" name="Title Placeholder 2"/>
          <p:cNvSpPr>
            <a:spLocks noGrp="1"/>
          </p:cNvSpPr>
          <p:nvPr>
            <p:ph type="title"/>
          </p:nvPr>
        </p:nvSpPr>
        <p:spPr>
          <a:xfrm>
            <a:off x="568659" y="56271"/>
            <a:ext cx="10969624" cy="516932"/>
          </a:xfrm>
          <a:prstGeom prst="rect">
            <a:avLst/>
          </a:prstGeom>
        </p:spPr>
        <p:txBody>
          <a:bodyPr vert="horz" lIns="91427" tIns="45714" rIns="91427" bIns="45714" rtlCol="0" anchor="ctr">
            <a:normAutofit/>
          </a:bodyPr>
          <a:lstStyle/>
          <a:p>
            <a:r>
              <a:rPr lang="en-US" dirty="0"/>
              <a:t>Click to edit Master title style</a:t>
            </a:r>
          </a:p>
        </p:txBody>
      </p:sp>
      <p:pic>
        <p:nvPicPr>
          <p:cNvPr id="6" name="Picture 5"/>
          <p:cNvPicPr>
            <a:picLocks noChangeAspect="1"/>
          </p:cNvPicPr>
          <p:nvPr/>
        </p:nvPicPr>
        <p:blipFill>
          <a:blip r:embed="rId7">
            <a:extLst>
              <a:ext uri="{28A0092B-C50C-407E-A947-70E740481C1C}">
                <a14:useLocalDpi xmlns:a14="http://schemas.microsoft.com/office/drawing/2010/main"/>
              </a:ext>
            </a:extLst>
          </a:blip>
          <a:stretch>
            <a:fillRect/>
          </a:stretch>
        </p:blipFill>
        <p:spPr>
          <a:xfrm rot="10800000">
            <a:off x="102278" y="129326"/>
            <a:ext cx="471658" cy="389905"/>
          </a:xfrm>
          <a:prstGeom prst="rect">
            <a:avLst/>
          </a:prstGeom>
        </p:spPr>
      </p:pic>
      <p:sp>
        <p:nvSpPr>
          <p:cNvPr id="9" name="Content Placeholder 3"/>
          <p:cNvSpPr txBox="1">
            <a:spLocks/>
          </p:cNvSpPr>
          <p:nvPr/>
        </p:nvSpPr>
        <p:spPr>
          <a:xfrm>
            <a:off x="568325" y="1028700"/>
            <a:ext cx="10969625" cy="5181600"/>
          </a:xfrm>
          <a:prstGeom prst="rect">
            <a:avLst/>
          </a:prstGeom>
        </p:spPr>
        <p:txBody>
          <a:bodyPr lIns="91427" tIns="45714" rIns="91427" bIns="45714"/>
          <a:lstStyle>
            <a:lvl1pPr marL="457086" indent="-457086" algn="l" defTabSz="609448" rtl="0" eaLnBrk="1" latinLnBrk="0" hangingPunct="1">
              <a:spcBef>
                <a:spcPts val="1200"/>
              </a:spcBef>
              <a:spcAft>
                <a:spcPts val="600"/>
              </a:spcAft>
              <a:buClr>
                <a:srgbClr val="E23827"/>
              </a:buClr>
              <a:buFont typeface="Wingdings" panose="05000000000000000000" pitchFamily="2" charset="2"/>
              <a:buChar char="§"/>
              <a:defRPr sz="2400" kern="1200">
                <a:solidFill>
                  <a:srgbClr val="4B4B4B"/>
                </a:solidFill>
                <a:latin typeface="+mj-lt"/>
                <a:ea typeface="+mn-ea"/>
                <a:cs typeface="+mn-cs"/>
              </a:defRPr>
            </a:lvl1pPr>
            <a:lvl2pPr marL="990352" indent="-380905" algn="l" defTabSz="609448" rtl="0" eaLnBrk="1" latinLnBrk="0" hangingPunct="1">
              <a:spcBef>
                <a:spcPts val="1200"/>
              </a:spcBef>
              <a:spcAft>
                <a:spcPts val="600"/>
              </a:spcAft>
              <a:buClr>
                <a:srgbClr val="E23827"/>
              </a:buClr>
              <a:buFont typeface="Wingdings" panose="05000000000000000000" pitchFamily="2" charset="2"/>
              <a:buChar char="§"/>
              <a:defRPr sz="2000" kern="1200">
                <a:solidFill>
                  <a:srgbClr val="4B4B4B"/>
                </a:solidFill>
                <a:latin typeface="+mj-lt"/>
                <a:ea typeface="+mn-ea"/>
                <a:cs typeface="+mn-cs"/>
              </a:defRPr>
            </a:lvl2pPr>
            <a:lvl3pPr marL="1523619" indent="-304724" algn="l" defTabSz="609448" rtl="0" eaLnBrk="1" latinLnBrk="0" hangingPunct="1">
              <a:spcBef>
                <a:spcPts val="1200"/>
              </a:spcBef>
              <a:spcAft>
                <a:spcPts val="600"/>
              </a:spcAft>
              <a:buClr>
                <a:srgbClr val="E23827"/>
              </a:buClr>
              <a:buFont typeface="Wingdings" panose="05000000000000000000" pitchFamily="2" charset="2"/>
              <a:buChar char="§"/>
              <a:defRPr sz="1600" kern="1200">
                <a:solidFill>
                  <a:srgbClr val="4B4B4B"/>
                </a:solidFill>
                <a:latin typeface="+mj-lt"/>
                <a:ea typeface="+mn-ea"/>
                <a:cs typeface="+mn-cs"/>
              </a:defRPr>
            </a:lvl3pPr>
            <a:lvl4pPr marL="2133067" indent="-304724" algn="l" defTabSz="609448" rtl="0" eaLnBrk="1" latinLnBrk="0" hangingPunct="1">
              <a:spcBef>
                <a:spcPts val="1200"/>
              </a:spcBef>
              <a:spcAft>
                <a:spcPts val="600"/>
              </a:spcAft>
              <a:buClr>
                <a:srgbClr val="E23827"/>
              </a:buClr>
              <a:buFont typeface="Wingdings" panose="05000000000000000000" pitchFamily="2" charset="2"/>
              <a:buChar char="§"/>
              <a:defRPr sz="1400" kern="1200">
                <a:solidFill>
                  <a:srgbClr val="4B4B4B"/>
                </a:solidFill>
                <a:latin typeface="+mj-lt"/>
                <a:ea typeface="+mn-ea"/>
                <a:cs typeface="+mn-cs"/>
              </a:defRPr>
            </a:lvl4pPr>
            <a:lvl5pPr marL="2742514" indent="-304724" algn="l" defTabSz="609448" rtl="0" eaLnBrk="1" latinLnBrk="0" hangingPunct="1">
              <a:spcBef>
                <a:spcPts val="1200"/>
              </a:spcBef>
              <a:spcAft>
                <a:spcPts val="600"/>
              </a:spcAft>
              <a:buClr>
                <a:srgbClr val="E23827"/>
              </a:buClr>
              <a:buFont typeface="Wingdings" panose="05000000000000000000" pitchFamily="2" charset="2"/>
              <a:buChar char="§"/>
              <a:defRPr sz="1400" kern="1200">
                <a:solidFill>
                  <a:srgbClr val="4B4B4B"/>
                </a:solidFill>
                <a:latin typeface="+mj-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9098412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6" r:id="rId4"/>
    <p:sldLayoutId id="2147483697" r:id="rId5"/>
  </p:sldLayoutIdLst>
  <p:hf hdr="0" ftr="0" dt="0"/>
  <p:txStyles>
    <p:title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p:titleStyle>
    <p:bodyStyle>
      <a:lvl1pPr marL="457025" indent="-457025" algn="l" defTabSz="609365" rtl="0" eaLnBrk="1" latinLnBrk="0" hangingPunct="1">
        <a:spcBef>
          <a:spcPts val="1200"/>
        </a:spcBef>
        <a:spcAft>
          <a:spcPts val="600"/>
        </a:spcAft>
        <a:buFont typeface="Wingdings" panose="05000000000000000000" pitchFamily="2" charset="2"/>
        <a:buChar char="§"/>
        <a:defRPr sz="2400" kern="1200">
          <a:solidFill>
            <a:srgbClr val="4B4B4B"/>
          </a:solidFill>
          <a:latin typeface="+mj-lt"/>
          <a:ea typeface="+mn-ea"/>
          <a:cs typeface="+mn-cs"/>
        </a:defRPr>
      </a:lvl1pPr>
      <a:lvl2pPr marL="990217" indent="-380854" algn="l" defTabSz="609365" rtl="0" eaLnBrk="1" latinLnBrk="0" hangingPunct="1">
        <a:spcBef>
          <a:spcPts val="1200"/>
        </a:spcBef>
        <a:spcAft>
          <a:spcPts val="600"/>
        </a:spcAft>
        <a:buFont typeface="Wingdings" panose="05000000000000000000" pitchFamily="2" charset="2"/>
        <a:buChar char="§"/>
        <a:defRPr sz="2100" kern="1200">
          <a:solidFill>
            <a:srgbClr val="4B4B4B"/>
          </a:solidFill>
          <a:latin typeface="+mj-lt"/>
          <a:ea typeface="+mn-ea"/>
          <a:cs typeface="+mn-cs"/>
        </a:defRPr>
      </a:lvl2pPr>
      <a:lvl3pPr marL="1523412" indent="-304683" algn="l" defTabSz="609365" rtl="0" eaLnBrk="1" latinLnBrk="0" hangingPunct="1">
        <a:spcBef>
          <a:spcPts val="1200"/>
        </a:spcBef>
        <a:spcAft>
          <a:spcPts val="600"/>
        </a:spcAft>
        <a:buFont typeface="Wingdings" panose="05000000000000000000" pitchFamily="2" charset="2"/>
        <a:buChar char="§"/>
        <a:defRPr sz="1500" kern="1200">
          <a:solidFill>
            <a:srgbClr val="4B4B4B"/>
          </a:solidFill>
          <a:latin typeface="+mj-lt"/>
          <a:ea typeface="+mn-ea"/>
          <a:cs typeface="+mn-cs"/>
        </a:defRPr>
      </a:lvl3pPr>
      <a:lvl4pPr marL="2132778"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4pPr>
      <a:lvl5pPr marL="2742142"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65" rtl="0" eaLnBrk="1" latinLnBrk="0" hangingPunct="1">
        <a:defRPr sz="2400" kern="1200">
          <a:solidFill>
            <a:schemeClr val="tx1"/>
          </a:solidFill>
          <a:latin typeface="+mn-lt"/>
          <a:ea typeface="+mn-ea"/>
          <a:cs typeface="+mn-cs"/>
        </a:defRPr>
      </a:lvl1pPr>
      <a:lvl2pPr marL="609365" algn="l" defTabSz="609365" rtl="0" eaLnBrk="1" latinLnBrk="0" hangingPunct="1">
        <a:defRPr sz="2400" kern="1200">
          <a:solidFill>
            <a:schemeClr val="tx1"/>
          </a:solidFill>
          <a:latin typeface="+mn-lt"/>
          <a:ea typeface="+mn-ea"/>
          <a:cs typeface="+mn-cs"/>
        </a:defRPr>
      </a:lvl2pPr>
      <a:lvl3pPr marL="1218729" algn="l" defTabSz="609365" rtl="0" eaLnBrk="1" latinLnBrk="0" hangingPunct="1">
        <a:defRPr sz="2400" kern="1200">
          <a:solidFill>
            <a:schemeClr val="tx1"/>
          </a:solidFill>
          <a:latin typeface="+mn-lt"/>
          <a:ea typeface="+mn-ea"/>
          <a:cs typeface="+mn-cs"/>
        </a:defRPr>
      </a:lvl3pPr>
      <a:lvl4pPr marL="1828095" algn="l" defTabSz="609365" rtl="0" eaLnBrk="1" latinLnBrk="0" hangingPunct="1">
        <a:defRPr sz="2400" kern="1200">
          <a:solidFill>
            <a:schemeClr val="tx1"/>
          </a:solidFill>
          <a:latin typeface="+mn-lt"/>
          <a:ea typeface="+mn-ea"/>
          <a:cs typeface="+mn-cs"/>
        </a:defRPr>
      </a:lvl4pPr>
      <a:lvl5pPr marL="2437459" algn="l" defTabSz="609365" rtl="0" eaLnBrk="1" latinLnBrk="0" hangingPunct="1">
        <a:defRPr sz="2400" kern="1200">
          <a:solidFill>
            <a:schemeClr val="tx1"/>
          </a:solidFill>
          <a:latin typeface="+mn-lt"/>
          <a:ea typeface="+mn-ea"/>
          <a:cs typeface="+mn-cs"/>
        </a:defRPr>
      </a:lvl5pPr>
      <a:lvl6pPr marL="3046825" algn="l" defTabSz="609365" rtl="0" eaLnBrk="1" latinLnBrk="0" hangingPunct="1">
        <a:defRPr sz="2400" kern="1200">
          <a:solidFill>
            <a:schemeClr val="tx1"/>
          </a:solidFill>
          <a:latin typeface="+mn-lt"/>
          <a:ea typeface="+mn-ea"/>
          <a:cs typeface="+mn-cs"/>
        </a:defRPr>
      </a:lvl6pPr>
      <a:lvl7pPr marL="3656190" algn="l" defTabSz="609365" rtl="0" eaLnBrk="1" latinLnBrk="0" hangingPunct="1">
        <a:defRPr sz="2400" kern="1200">
          <a:solidFill>
            <a:schemeClr val="tx1"/>
          </a:solidFill>
          <a:latin typeface="+mn-lt"/>
          <a:ea typeface="+mn-ea"/>
          <a:cs typeface="+mn-cs"/>
        </a:defRPr>
      </a:lvl7pPr>
      <a:lvl8pPr marL="4265554" algn="l" defTabSz="609365" rtl="0" eaLnBrk="1" latinLnBrk="0" hangingPunct="1">
        <a:defRPr sz="2400" kern="1200">
          <a:solidFill>
            <a:schemeClr val="tx1"/>
          </a:solidFill>
          <a:latin typeface="+mn-lt"/>
          <a:ea typeface="+mn-ea"/>
          <a:cs typeface="+mn-cs"/>
        </a:defRPr>
      </a:lvl8pPr>
      <a:lvl9pPr marL="4874920" algn="l" defTabSz="60936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hyperlink" Target="http://www.nodeclipse.org/updates"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hyperlink" Target="https://www.enterprisedb.com/downloads/postgres-postgresql-downloads#windows" TargetMode="Externa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hyperlink" Target="http://localhost:3000/api/employees" TargetMode="Externa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hyperlink" Target="http://localhost:3000/api/employees/1?email=updatedforsumeet@yash.com" TargetMode="Externa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486403" y="1547767"/>
            <a:ext cx="6766220" cy="825836"/>
          </a:xfrm>
        </p:spPr>
        <p:txBody>
          <a:bodyPr>
            <a:normAutofit/>
          </a:bodyPr>
          <a:lstStyle/>
          <a:p>
            <a:r>
              <a:rPr lang="en-US" dirty="0" smtClean="0">
                <a:solidFill>
                  <a:srgbClr val="005BA1"/>
                </a:solidFill>
              </a:rPr>
              <a:t>Node.js</a:t>
            </a:r>
            <a:endParaRPr lang="en-US" dirty="0">
              <a:solidFill>
                <a:srgbClr val="005BA1"/>
              </a:solidFill>
            </a:endParaRPr>
          </a:p>
        </p:txBody>
      </p:sp>
      <p:sp>
        <p:nvSpPr>
          <p:cNvPr id="3" name="TextBox 2"/>
          <p:cNvSpPr txBox="1"/>
          <p:nvPr/>
        </p:nvSpPr>
        <p:spPr>
          <a:xfrm>
            <a:off x="7014177" y="4321646"/>
            <a:ext cx="1461294" cy="338554"/>
          </a:xfrm>
          <a:prstGeom prst="rect">
            <a:avLst/>
          </a:prstGeom>
          <a:noFill/>
        </p:spPr>
        <p:txBody>
          <a:bodyPr wrap="square" rtlCol="0">
            <a:spAutoFit/>
          </a:bodyPr>
          <a:lstStyle/>
          <a:p>
            <a:r>
              <a:rPr lang="en-IN" sz="1600" b="1" dirty="0" smtClean="0">
                <a:solidFill>
                  <a:srgbClr val="005BA1"/>
                </a:solidFill>
              </a:rPr>
              <a:t>Prepared by:</a:t>
            </a:r>
            <a:endParaRPr lang="en-IN" sz="1600" b="1" dirty="0">
              <a:solidFill>
                <a:srgbClr val="005BA1"/>
              </a:solidFill>
            </a:endParaRPr>
          </a:p>
        </p:txBody>
      </p:sp>
      <p:sp>
        <p:nvSpPr>
          <p:cNvPr id="5" name="TextBox 4"/>
          <p:cNvSpPr txBox="1"/>
          <p:nvPr/>
        </p:nvSpPr>
        <p:spPr>
          <a:xfrm>
            <a:off x="8349825" y="4324068"/>
            <a:ext cx="3434344" cy="584775"/>
          </a:xfrm>
          <a:prstGeom prst="rect">
            <a:avLst/>
          </a:prstGeom>
          <a:noFill/>
        </p:spPr>
        <p:txBody>
          <a:bodyPr wrap="square" rtlCol="0">
            <a:spAutoFit/>
          </a:bodyPr>
          <a:lstStyle/>
          <a:p>
            <a:r>
              <a:rPr lang="en-IN" sz="1600" dirty="0">
                <a:solidFill>
                  <a:srgbClr val="005BA1"/>
                </a:solidFill>
              </a:rPr>
              <a:t>Sumeet Muchhal </a:t>
            </a:r>
            <a:r>
              <a:rPr lang="en-IN" sz="1600" dirty="0" smtClean="0">
                <a:solidFill>
                  <a:srgbClr val="005BA1"/>
                </a:solidFill>
              </a:rPr>
              <a:t/>
            </a:r>
            <a:br>
              <a:rPr lang="en-IN" sz="1600" dirty="0" smtClean="0">
                <a:solidFill>
                  <a:srgbClr val="005BA1"/>
                </a:solidFill>
              </a:rPr>
            </a:br>
            <a:endParaRPr lang="en-IN" sz="1600" dirty="0">
              <a:solidFill>
                <a:srgbClr val="005BA1"/>
              </a:solidFill>
            </a:endParaRPr>
          </a:p>
        </p:txBody>
      </p:sp>
    </p:spTree>
    <p:extLst>
      <p:ext uri="{BB962C8B-B14F-4D97-AF65-F5344CB8AC3E}">
        <p14:creationId xmlns:p14="http://schemas.microsoft.com/office/powerpoint/2010/main" val="297962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Node.js</a:t>
            </a:r>
            <a:endParaRPr lang="en-IN" dirty="0"/>
          </a:p>
        </p:txBody>
      </p:sp>
      <p:sp>
        <p:nvSpPr>
          <p:cNvPr id="2" name="TextBox 1"/>
          <p:cNvSpPr txBox="1"/>
          <p:nvPr/>
        </p:nvSpPr>
        <p:spPr>
          <a:xfrm>
            <a:off x="503777" y="888640"/>
            <a:ext cx="10752360" cy="646331"/>
          </a:xfrm>
          <a:prstGeom prst="rect">
            <a:avLst/>
          </a:prstGeom>
          <a:noFill/>
        </p:spPr>
        <p:txBody>
          <a:bodyPr wrap="square" rtlCol="0">
            <a:spAutoFit/>
          </a:bodyPr>
          <a:lstStyle/>
          <a:p>
            <a:r>
              <a:rPr lang="en-IN" sz="1800" dirty="0"/>
              <a:t>Suppose there is a </a:t>
            </a:r>
            <a:r>
              <a:rPr lang="en-IN" sz="1800" i="1" dirty="0"/>
              <a:t>ready</a:t>
            </a:r>
            <a:r>
              <a:rPr lang="en-IN" sz="1800" dirty="0"/>
              <a:t> event that is emitted when an order is ready. Another way to write the previous code would be to explicitly listen to the </a:t>
            </a:r>
            <a:r>
              <a:rPr lang="en-IN" sz="1800" i="1" dirty="0"/>
              <a:t>ready</a:t>
            </a:r>
            <a:r>
              <a:rPr lang="en-IN" sz="1800" dirty="0"/>
              <a:t> event:</a:t>
            </a:r>
          </a:p>
        </p:txBody>
      </p:sp>
      <p:sp>
        <p:nvSpPr>
          <p:cNvPr id="5" name="TextBox 4"/>
          <p:cNvSpPr txBox="1"/>
          <p:nvPr/>
        </p:nvSpPr>
        <p:spPr>
          <a:xfrm>
            <a:off x="759853" y="1622726"/>
            <a:ext cx="9839460" cy="4801314"/>
          </a:xfrm>
          <a:prstGeom prst="rect">
            <a:avLst/>
          </a:prstGeom>
          <a:solidFill>
            <a:schemeClr val="bg1">
              <a:lumMod val="65000"/>
            </a:schemeClr>
          </a:solidFill>
        </p:spPr>
        <p:txBody>
          <a:bodyPr wrap="square" rtlCol="0">
            <a:spAutoFit/>
          </a:bodyPr>
          <a:lstStyle/>
          <a:p>
            <a:r>
              <a:rPr lang="en-IN" sz="1800" dirty="0"/>
              <a:t>/ </a:t>
            </a:r>
            <a:r>
              <a:rPr lang="en-IN" sz="1800" dirty="0" smtClean="0"/>
              <a:t>/requesting </a:t>
            </a:r>
            <a:r>
              <a:rPr lang="en-IN" sz="1800" dirty="0"/>
              <a:t>drinks for table 1 and listening to the 'ready' event.</a:t>
            </a:r>
          </a:p>
          <a:p>
            <a:r>
              <a:rPr lang="en-IN" sz="1800" dirty="0"/>
              <a:t>var requestDrinksTable1 = </a:t>
            </a:r>
            <a:r>
              <a:rPr lang="en-IN" sz="1800" dirty="0" err="1"/>
              <a:t>requestDrinksNonBlocking</a:t>
            </a:r>
            <a:r>
              <a:rPr lang="en-IN" sz="1800" dirty="0"/>
              <a:t>(['Coke', 'Tea', 'Water']);</a:t>
            </a:r>
          </a:p>
          <a:p>
            <a:r>
              <a:rPr lang="en-IN" sz="1800" dirty="0"/>
              <a:t>requestDrinksTable1.on('ready', function(drinks){</a:t>
            </a:r>
          </a:p>
          <a:p>
            <a:r>
              <a:rPr lang="en-IN" sz="1800" dirty="0"/>
              <a:t>  return </a:t>
            </a:r>
            <a:r>
              <a:rPr lang="en-IN" sz="1800" dirty="0" err="1"/>
              <a:t>serveOrder</a:t>
            </a:r>
            <a:r>
              <a:rPr lang="en-IN" sz="1800" dirty="0"/>
              <a:t>(drinks);</a:t>
            </a:r>
          </a:p>
          <a:p>
            <a:r>
              <a:rPr lang="en-IN" sz="1800" dirty="0"/>
              <a:t>});</a:t>
            </a:r>
          </a:p>
          <a:p>
            <a:endParaRPr lang="en-IN" sz="1800" dirty="0"/>
          </a:p>
          <a:p>
            <a:r>
              <a:rPr lang="en-IN" sz="1800" dirty="0"/>
              <a:t>// requesting drinks for table 2 and listening to the 'ready' event.</a:t>
            </a:r>
          </a:p>
          <a:p>
            <a:r>
              <a:rPr lang="en-IN" sz="1800" dirty="0"/>
              <a:t>var requestDrinksTable2 = </a:t>
            </a:r>
            <a:r>
              <a:rPr lang="en-IN" sz="1800" dirty="0" err="1"/>
              <a:t>requestDrinksNonBlocking</a:t>
            </a:r>
            <a:r>
              <a:rPr lang="en-IN" sz="1800" dirty="0"/>
              <a:t>(['Beer', 'Scotch', 'Vodka']);</a:t>
            </a:r>
          </a:p>
          <a:p>
            <a:r>
              <a:rPr lang="en-IN" sz="1800" dirty="0"/>
              <a:t>requestDrinksTable2.on('ready', function(drinks){</a:t>
            </a:r>
          </a:p>
          <a:p>
            <a:r>
              <a:rPr lang="en-IN" sz="1800" dirty="0"/>
              <a:t>  return </a:t>
            </a:r>
            <a:r>
              <a:rPr lang="en-IN" sz="1800" dirty="0" err="1"/>
              <a:t>serveOrder</a:t>
            </a:r>
            <a:r>
              <a:rPr lang="en-IN" sz="1800" dirty="0"/>
              <a:t>(drinks);</a:t>
            </a:r>
          </a:p>
          <a:p>
            <a:r>
              <a:rPr lang="en-IN" sz="1800" dirty="0"/>
              <a:t>});</a:t>
            </a:r>
          </a:p>
          <a:p>
            <a:endParaRPr lang="en-IN" sz="1800" dirty="0"/>
          </a:p>
          <a:p>
            <a:r>
              <a:rPr lang="en-IN" sz="1800" dirty="0"/>
              <a:t>// requesting food for table 1 and listening to the 'ready' event.</a:t>
            </a:r>
          </a:p>
          <a:p>
            <a:r>
              <a:rPr lang="en-IN" sz="1800" dirty="0"/>
              <a:t>var requestFoodTable1 = </a:t>
            </a:r>
            <a:r>
              <a:rPr lang="en-IN" sz="1800" dirty="0" err="1"/>
              <a:t>requestFoodNonBlocking</a:t>
            </a:r>
            <a:r>
              <a:rPr lang="en-IN" sz="1800" dirty="0"/>
              <a:t>(['Burger', 'Salad', 'Pizza']);</a:t>
            </a:r>
          </a:p>
          <a:p>
            <a:r>
              <a:rPr lang="en-IN" sz="1800" dirty="0"/>
              <a:t>requestFoodTable1.on('ready', function(food){</a:t>
            </a:r>
          </a:p>
          <a:p>
            <a:r>
              <a:rPr lang="en-IN" sz="1800" dirty="0"/>
              <a:t>  return </a:t>
            </a:r>
            <a:r>
              <a:rPr lang="en-IN" sz="1800" dirty="0" err="1"/>
              <a:t>serveOrder</a:t>
            </a:r>
            <a:r>
              <a:rPr lang="en-IN" sz="1800" dirty="0"/>
              <a:t>(food);</a:t>
            </a:r>
          </a:p>
          <a:p>
            <a:r>
              <a:rPr lang="en-IN" sz="1800" dirty="0"/>
              <a:t>});</a:t>
            </a:r>
          </a:p>
        </p:txBody>
      </p:sp>
    </p:spTree>
    <p:extLst>
      <p:ext uri="{BB962C8B-B14F-4D97-AF65-F5344CB8AC3E}">
        <p14:creationId xmlns:p14="http://schemas.microsoft.com/office/powerpoint/2010/main" val="2344396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Installation Steps</a:t>
            </a:r>
            <a:endParaRPr lang="en-IN" dirty="0"/>
          </a:p>
        </p:txBody>
      </p:sp>
      <p:sp>
        <p:nvSpPr>
          <p:cNvPr id="2" name="TextBox 1"/>
          <p:cNvSpPr txBox="1"/>
          <p:nvPr/>
        </p:nvSpPr>
        <p:spPr>
          <a:xfrm>
            <a:off x="566670" y="1146220"/>
            <a:ext cx="10650829" cy="2677656"/>
          </a:xfrm>
          <a:prstGeom prst="rect">
            <a:avLst/>
          </a:prstGeom>
          <a:noFill/>
        </p:spPr>
        <p:txBody>
          <a:bodyPr wrap="square" rtlCol="0">
            <a:spAutoFit/>
          </a:bodyPr>
          <a:lstStyle/>
          <a:p>
            <a:pPr marL="342900" indent="-342900">
              <a:buFont typeface="Wingdings" panose="05000000000000000000" pitchFamily="2" charset="2"/>
              <a:buChar char="Ø"/>
            </a:pPr>
            <a:r>
              <a:rPr lang="en-US" sz="1800" dirty="0">
                <a:cs typeface="Arial" panose="020B0604020202020204" pitchFamily="34" charset="0"/>
              </a:rPr>
              <a:t>Download </a:t>
            </a:r>
            <a:r>
              <a:rPr lang="en-US" sz="1800" dirty="0" smtClean="0">
                <a:cs typeface="Arial" panose="020B0604020202020204" pitchFamily="34" charset="0"/>
              </a:rPr>
              <a:t>Node.js version </a:t>
            </a:r>
            <a:r>
              <a:rPr lang="en-IN" sz="1800" b="1" dirty="0" smtClean="0"/>
              <a:t>v6.11.1</a:t>
            </a:r>
            <a:r>
              <a:rPr lang="en-IN" sz="1800" dirty="0" smtClean="0"/>
              <a:t> </a:t>
            </a:r>
            <a:r>
              <a:rPr lang="en-US" sz="1800" dirty="0">
                <a:cs typeface="Arial" panose="020B0604020202020204" pitchFamily="34" charset="0"/>
              </a:rPr>
              <a:t>from </a:t>
            </a:r>
            <a:r>
              <a:rPr lang="en-US" sz="1800" dirty="0" smtClean="0">
                <a:cs typeface="Arial" panose="020B0604020202020204" pitchFamily="34" charset="0"/>
                <a:hlinkClick r:id="rId2"/>
              </a:rPr>
              <a:t>https</a:t>
            </a:r>
            <a:r>
              <a:rPr lang="en-US" sz="1800" dirty="0">
                <a:cs typeface="Arial" panose="020B0604020202020204" pitchFamily="34" charset="0"/>
                <a:hlinkClick r:id="rId2"/>
              </a:rPr>
              <a:t>://nodejs.org/en/download</a:t>
            </a:r>
            <a:r>
              <a:rPr lang="en-US" sz="1800" dirty="0" smtClean="0">
                <a:cs typeface="Arial" panose="020B0604020202020204" pitchFamily="34" charset="0"/>
                <a:hlinkClick r:id="rId2"/>
              </a:rPr>
              <a:t>/</a:t>
            </a:r>
            <a:r>
              <a:rPr lang="en-US" sz="1800" dirty="0" smtClean="0">
                <a:cs typeface="Arial" panose="020B0604020202020204" pitchFamily="34" charset="0"/>
              </a:rPr>
              <a:t>.</a:t>
            </a:r>
            <a:br>
              <a:rPr lang="en-US" sz="1800" dirty="0" smtClean="0">
                <a:cs typeface="Arial" panose="020B0604020202020204" pitchFamily="34" charset="0"/>
              </a:rPr>
            </a:br>
            <a:endParaRPr lang="en-US" sz="1800" dirty="0" smtClean="0">
              <a:cs typeface="Arial" panose="020B0604020202020204" pitchFamily="34" charset="0"/>
            </a:endParaRPr>
          </a:p>
          <a:p>
            <a:pPr marL="342900" indent="-342900">
              <a:buFont typeface="Wingdings" panose="05000000000000000000" pitchFamily="2" charset="2"/>
              <a:buChar char="Ø"/>
            </a:pPr>
            <a:r>
              <a:rPr lang="en-IN" sz="1800" b="1" dirty="0"/>
              <a:t>Run the installer</a:t>
            </a:r>
            <a:r>
              <a:rPr lang="en-IN" sz="1800" dirty="0"/>
              <a:t> (the .msi file you downloaded in the previous step</a:t>
            </a:r>
            <a:r>
              <a:rPr lang="en-IN" sz="1800" dirty="0" smtClean="0"/>
              <a:t>.)</a:t>
            </a:r>
            <a:br>
              <a:rPr lang="en-IN" sz="1800" dirty="0" smtClean="0"/>
            </a:br>
            <a:endParaRPr lang="en-IN" sz="1800" dirty="0"/>
          </a:p>
          <a:p>
            <a:pPr marL="342900" indent="-342900">
              <a:buFont typeface="Wingdings" panose="05000000000000000000" pitchFamily="2" charset="2"/>
              <a:buChar char="Ø"/>
            </a:pPr>
            <a:r>
              <a:rPr lang="en-IN" sz="1800" b="1" dirty="0"/>
              <a:t>Follow the prompts in the installer</a:t>
            </a:r>
            <a:r>
              <a:rPr lang="en-IN" sz="1800" dirty="0"/>
              <a:t> (Accept the license agreement, click the NEXT button a bunch of times and accept the default installation settings</a:t>
            </a:r>
            <a:r>
              <a:rPr lang="en-IN" sz="1800" dirty="0" smtClean="0"/>
              <a:t>).</a:t>
            </a:r>
            <a:br>
              <a:rPr lang="en-IN" sz="1800" dirty="0" smtClean="0"/>
            </a:br>
            <a:endParaRPr lang="en-IN" sz="1800" dirty="0" smtClean="0"/>
          </a:p>
          <a:p>
            <a:pPr marL="342900" indent="-342900">
              <a:buFont typeface="Wingdings" panose="05000000000000000000" pitchFamily="2" charset="2"/>
              <a:buChar char="Ø"/>
            </a:pPr>
            <a:endParaRPr lang="en-US" sz="1800" dirty="0">
              <a:cs typeface="Arial" panose="020B0604020202020204" pitchFamily="34" charset="0"/>
            </a:endParaRPr>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1893440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Test it!</a:t>
            </a:r>
            <a:endParaRPr lang="en-IN" dirty="0"/>
          </a:p>
        </p:txBody>
      </p:sp>
      <p:sp>
        <p:nvSpPr>
          <p:cNvPr id="7" name="TextBox 6"/>
          <p:cNvSpPr txBox="1"/>
          <p:nvPr/>
        </p:nvSpPr>
        <p:spPr>
          <a:xfrm>
            <a:off x="631065" y="1107583"/>
            <a:ext cx="10805374" cy="5355312"/>
          </a:xfrm>
          <a:prstGeom prst="rect">
            <a:avLst/>
          </a:prstGeom>
          <a:noFill/>
        </p:spPr>
        <p:txBody>
          <a:bodyPr wrap="square" rtlCol="0">
            <a:spAutoFit/>
          </a:bodyPr>
          <a:lstStyle/>
          <a:p>
            <a:r>
              <a:rPr lang="en-IN" sz="1800" dirty="0"/>
              <a:t>Make sure you have Node and NPM installed by running simple commands to see what version of each is installed and to run a simple test program</a:t>
            </a:r>
            <a:r>
              <a:rPr lang="en-IN" sz="1800" dirty="0" smtClean="0"/>
              <a:t>:</a:t>
            </a:r>
            <a:br>
              <a:rPr lang="en-IN" sz="1800" dirty="0" smtClean="0"/>
            </a:br>
            <a:endParaRPr lang="en-IN" sz="1800" dirty="0" smtClean="0"/>
          </a:p>
          <a:p>
            <a:pPr marL="285750" indent="-285750">
              <a:buFont typeface="Wingdings" panose="05000000000000000000" pitchFamily="2" charset="2"/>
              <a:buChar char="Ø"/>
            </a:pPr>
            <a:r>
              <a:rPr lang="en-IN" sz="1800" b="1" dirty="0"/>
              <a:t>Test Node.</a:t>
            </a:r>
            <a:r>
              <a:rPr lang="en-IN" sz="1800" dirty="0"/>
              <a:t> To see if Node is installed, open the Windows Command </a:t>
            </a:r>
            <a:r>
              <a:rPr lang="en-IN" sz="1800" dirty="0" smtClean="0"/>
              <a:t>Prompt, </a:t>
            </a:r>
            <a:r>
              <a:rPr lang="en-IN" sz="1800" dirty="0"/>
              <a:t>and type </a:t>
            </a:r>
            <a:r>
              <a:rPr lang="en-IN" sz="1800" b="1" dirty="0"/>
              <a:t>node -v</a:t>
            </a:r>
            <a:r>
              <a:rPr lang="en-IN" sz="1800" dirty="0" smtClean="0"/>
              <a:t>.</a:t>
            </a:r>
            <a:br>
              <a:rPr lang="en-IN" sz="1800" dirty="0" smtClean="0"/>
            </a:br>
            <a:r>
              <a:rPr lang="en-IN" sz="1800" dirty="0" smtClean="0"/>
              <a:t>This </a:t>
            </a:r>
            <a:r>
              <a:rPr lang="en-IN" sz="1800" dirty="0"/>
              <a:t>should print a version number, so you’ll see something like this </a:t>
            </a:r>
            <a:r>
              <a:rPr lang="en-IN" sz="1800" b="1" dirty="0" smtClean="0"/>
              <a:t>v6.11.1</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b="1" dirty="0"/>
              <a:t>Test NPM.</a:t>
            </a:r>
            <a:r>
              <a:rPr lang="en-IN" sz="1800" dirty="0"/>
              <a:t> To see if NPM is installed, type npm -v in Windows Command Prompt</a:t>
            </a:r>
            <a:r>
              <a:rPr lang="en-IN" sz="1800" dirty="0" smtClean="0"/>
              <a:t>.</a:t>
            </a:r>
            <a:br>
              <a:rPr lang="en-IN" sz="1800" dirty="0" smtClean="0"/>
            </a:br>
            <a:r>
              <a:rPr lang="en-IN" sz="1800" dirty="0" smtClean="0"/>
              <a:t>This </a:t>
            </a:r>
            <a:r>
              <a:rPr lang="en-IN" sz="1800" dirty="0"/>
              <a:t>should print NPM’s version number so you’ll see something like this </a:t>
            </a:r>
            <a:r>
              <a:rPr lang="en-IN" sz="1800" b="1" dirty="0" smtClean="0"/>
              <a:t>3.10.10</a:t>
            </a:r>
            <a:br>
              <a:rPr lang="en-IN" sz="1800" b="1" dirty="0" smtClean="0"/>
            </a:br>
            <a:endParaRPr lang="en-IN" sz="1800" b="1" dirty="0" smtClean="0"/>
          </a:p>
          <a:p>
            <a:pPr marL="285750" indent="-285750">
              <a:buFont typeface="Wingdings" panose="05000000000000000000" pitchFamily="2" charset="2"/>
              <a:buChar char="Ø"/>
            </a:pPr>
            <a:r>
              <a:rPr lang="en-IN" sz="1800" b="1" dirty="0" smtClean="0"/>
              <a:t>Create </a:t>
            </a:r>
            <a:r>
              <a:rPr lang="en-IN" sz="1800" b="1" dirty="0"/>
              <a:t>a test file and run it.</a:t>
            </a:r>
            <a:r>
              <a:rPr lang="en-IN" sz="1800" dirty="0"/>
              <a:t> A simple way to test that node.js works is to create a JavaScript file: name it </a:t>
            </a:r>
            <a:r>
              <a:rPr lang="en-IN" sz="1800" b="1" dirty="0"/>
              <a:t>hello.js</a:t>
            </a:r>
            <a:r>
              <a:rPr lang="en-IN" sz="1800" dirty="0"/>
              <a:t>, and just add the code </a:t>
            </a:r>
            <a:r>
              <a:rPr lang="en-IN" sz="1800" b="1" dirty="0"/>
              <a:t>console.log('Node is installed</a:t>
            </a:r>
            <a:r>
              <a:rPr lang="en-IN" sz="1800" b="1" dirty="0" smtClean="0"/>
              <a:t>!');</a:t>
            </a:r>
            <a:r>
              <a:rPr lang="en-IN" sz="1800" dirty="0" smtClean="0"/>
              <a:t>.</a:t>
            </a:r>
            <a:br>
              <a:rPr lang="en-IN" sz="1800" dirty="0" smtClean="0"/>
            </a:br>
            <a:r>
              <a:rPr lang="en-IN" sz="1800" dirty="0" smtClean="0"/>
              <a:t/>
            </a:r>
            <a:br>
              <a:rPr lang="en-IN" sz="1800" dirty="0" smtClean="0"/>
            </a:br>
            <a:r>
              <a:rPr lang="en-IN" sz="1800" dirty="0" smtClean="0"/>
              <a:t>To </a:t>
            </a:r>
            <a:r>
              <a:rPr lang="en-IN" sz="1800" dirty="0"/>
              <a:t>run the code simply open your command line program, navigate to the folder where you save the file and type </a:t>
            </a:r>
            <a:r>
              <a:rPr lang="en-IN" sz="1800" b="1" dirty="0"/>
              <a:t>node hello.js</a:t>
            </a:r>
            <a:r>
              <a:rPr lang="en-IN" sz="1800" dirty="0"/>
              <a:t>. This will start Node and run the code in the hello.js file</a:t>
            </a:r>
            <a:r>
              <a:rPr lang="en-IN" sz="1800" dirty="0" smtClean="0"/>
              <a:t>.</a:t>
            </a:r>
            <a:br>
              <a:rPr lang="en-IN" sz="1800" dirty="0" smtClean="0"/>
            </a:br>
            <a:r>
              <a:rPr lang="en-IN" sz="1800" dirty="0" smtClean="0"/>
              <a:t>You </a:t>
            </a:r>
            <a:r>
              <a:rPr lang="en-IN" sz="1800" dirty="0"/>
              <a:t>should see the </a:t>
            </a:r>
            <a:r>
              <a:rPr lang="en-IN" sz="1800" dirty="0" smtClean="0"/>
              <a:t>output:</a:t>
            </a:r>
            <a:br>
              <a:rPr lang="en-IN" sz="1800" dirty="0" smtClean="0"/>
            </a:br>
            <a:r>
              <a:rPr lang="en-IN" sz="1800" dirty="0" smtClean="0"/>
              <a:t/>
            </a:r>
            <a:br>
              <a:rPr lang="en-IN" sz="1800" dirty="0" smtClean="0"/>
            </a:br>
            <a:r>
              <a:rPr lang="en-IN" sz="1800" b="1" dirty="0" smtClean="0"/>
              <a:t>Node </a:t>
            </a:r>
            <a:r>
              <a:rPr lang="en-IN" sz="1800" b="1" dirty="0"/>
              <a:t>is installed!</a:t>
            </a:r>
            <a:r>
              <a:rPr lang="en-IN" sz="1800" dirty="0"/>
              <a:t>.</a:t>
            </a:r>
          </a:p>
          <a:p>
            <a:pPr marL="285750" indent="-285750">
              <a:buFont typeface="Wingdings" panose="05000000000000000000" pitchFamily="2" charset="2"/>
              <a:buChar char="Ø"/>
            </a:pPr>
            <a:endParaRPr lang="en-IN" sz="1800" b="1" dirty="0"/>
          </a:p>
          <a:p>
            <a:endParaRPr lang="en-IN" sz="1800" dirty="0"/>
          </a:p>
        </p:txBody>
      </p:sp>
    </p:spTree>
    <p:extLst>
      <p:ext uri="{BB962C8B-B14F-4D97-AF65-F5344CB8AC3E}">
        <p14:creationId xmlns:p14="http://schemas.microsoft.com/office/powerpoint/2010/main" val="1935507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How to update Node and NPM</a:t>
            </a:r>
            <a:endParaRPr lang="en-IN" dirty="0"/>
          </a:p>
        </p:txBody>
      </p:sp>
      <p:sp>
        <p:nvSpPr>
          <p:cNvPr id="7" name="TextBox 6"/>
          <p:cNvSpPr txBox="1"/>
          <p:nvPr/>
        </p:nvSpPr>
        <p:spPr>
          <a:xfrm>
            <a:off x="465139" y="1043189"/>
            <a:ext cx="10649329" cy="923330"/>
          </a:xfrm>
          <a:prstGeom prst="rect">
            <a:avLst/>
          </a:prstGeom>
          <a:noFill/>
        </p:spPr>
        <p:txBody>
          <a:bodyPr wrap="square" rtlCol="0">
            <a:spAutoFit/>
          </a:bodyPr>
          <a:lstStyle/>
          <a:p>
            <a:r>
              <a:rPr lang="en-IN" sz="1800" dirty="0"/>
              <a:t>New versions of Node and NPM come out frequently. To install the updates, just download the installer from the Nodejs.org site and run it again. The new version of Node and NPM will replace the older versions.</a:t>
            </a:r>
          </a:p>
        </p:txBody>
      </p:sp>
    </p:spTree>
    <p:extLst>
      <p:ext uri="{BB962C8B-B14F-4D97-AF65-F5344CB8AC3E}">
        <p14:creationId xmlns:p14="http://schemas.microsoft.com/office/powerpoint/2010/main" val="3332300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How to Uninstall Node and NPM</a:t>
            </a:r>
            <a:endParaRPr lang="en-IN" dirty="0"/>
          </a:p>
        </p:txBody>
      </p:sp>
      <p:sp>
        <p:nvSpPr>
          <p:cNvPr id="8" name="TextBox 7"/>
          <p:cNvSpPr txBox="1"/>
          <p:nvPr/>
        </p:nvSpPr>
        <p:spPr>
          <a:xfrm>
            <a:off x="592428" y="1236372"/>
            <a:ext cx="10779617" cy="2400657"/>
          </a:xfrm>
          <a:prstGeom prst="rect">
            <a:avLst/>
          </a:prstGeom>
          <a:noFill/>
        </p:spPr>
        <p:txBody>
          <a:bodyPr wrap="square" rtlCol="0">
            <a:spAutoFit/>
          </a:bodyPr>
          <a:lstStyle/>
          <a:p>
            <a:pPr marL="342900" indent="-342900">
              <a:buFont typeface="Wingdings" panose="05000000000000000000" pitchFamily="2" charset="2"/>
              <a:buChar char="Ø"/>
            </a:pPr>
            <a:r>
              <a:rPr lang="en-IN" sz="1800" dirty="0"/>
              <a:t>Open the Windows Control </a:t>
            </a:r>
            <a:r>
              <a:rPr lang="en-IN" sz="1800" dirty="0" smtClean="0"/>
              <a:t>Panel</a:t>
            </a:r>
            <a:br>
              <a:rPr lang="en-IN" sz="1800" dirty="0" smtClean="0"/>
            </a:br>
            <a:endParaRPr lang="en-IN" sz="1800" dirty="0" smtClean="0"/>
          </a:p>
          <a:p>
            <a:pPr marL="342900" indent="-342900">
              <a:buFont typeface="Wingdings" panose="05000000000000000000" pitchFamily="2" charset="2"/>
              <a:buChar char="Ø"/>
            </a:pPr>
            <a:r>
              <a:rPr lang="en-IN" sz="1800" dirty="0"/>
              <a:t>Choose the “Programs and Features” </a:t>
            </a:r>
            <a:r>
              <a:rPr lang="en-IN" sz="1800" dirty="0" smtClean="0"/>
              <a:t>option</a:t>
            </a:r>
            <a:br>
              <a:rPr lang="en-IN" sz="1800" dirty="0" smtClean="0"/>
            </a:br>
            <a:endParaRPr lang="en-IN" sz="1800" dirty="0"/>
          </a:p>
          <a:p>
            <a:pPr marL="342900" indent="-342900">
              <a:buFont typeface="Wingdings" panose="05000000000000000000" pitchFamily="2" charset="2"/>
              <a:buChar char="Ø"/>
            </a:pPr>
            <a:r>
              <a:rPr lang="en-IN" sz="1800" dirty="0"/>
              <a:t>Click the “Uninstall a program” </a:t>
            </a:r>
            <a:r>
              <a:rPr lang="en-IN" sz="1800" dirty="0" smtClean="0"/>
              <a:t>option</a:t>
            </a:r>
            <a:br>
              <a:rPr lang="en-IN" sz="1800" dirty="0" smtClean="0"/>
            </a:br>
            <a:endParaRPr lang="en-IN" sz="1800" dirty="0"/>
          </a:p>
          <a:p>
            <a:pPr marL="342900" indent="-342900">
              <a:buFont typeface="Wingdings" panose="05000000000000000000" pitchFamily="2" charset="2"/>
              <a:buChar char="Ø"/>
            </a:pPr>
            <a:r>
              <a:rPr lang="en-IN" sz="1800" dirty="0"/>
              <a:t>Select Node.js, and click the Uninstall link.</a:t>
            </a:r>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1175689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 First Example</a:t>
            </a:r>
            <a:endParaRPr lang="en-IN" dirty="0"/>
          </a:p>
        </p:txBody>
      </p:sp>
      <p:sp>
        <p:nvSpPr>
          <p:cNvPr id="8" name="TextBox 7"/>
          <p:cNvSpPr txBox="1"/>
          <p:nvPr/>
        </p:nvSpPr>
        <p:spPr>
          <a:xfrm>
            <a:off x="528033" y="1004550"/>
            <a:ext cx="10779617" cy="2400657"/>
          </a:xfrm>
          <a:prstGeom prst="rect">
            <a:avLst/>
          </a:prstGeom>
          <a:noFill/>
        </p:spPr>
        <p:txBody>
          <a:bodyPr wrap="square" rtlCol="0">
            <a:spAutoFit/>
          </a:bodyPr>
          <a:lstStyle/>
          <a:p>
            <a:r>
              <a:rPr lang="en-IN" sz="1800" b="1" dirty="0">
                <a:solidFill>
                  <a:srgbClr val="F58223"/>
                </a:solidFill>
              </a:rPr>
              <a:t>Node.js console-based </a:t>
            </a:r>
            <a:r>
              <a:rPr lang="en-IN" sz="1800" b="1" dirty="0" smtClean="0">
                <a:solidFill>
                  <a:srgbClr val="F58223"/>
                </a:solidFill>
              </a:rPr>
              <a:t>Example</a:t>
            </a:r>
          </a:p>
          <a:p>
            <a:endParaRPr lang="en-IN" sz="1800" b="1" dirty="0">
              <a:solidFill>
                <a:srgbClr val="F58223"/>
              </a:solidFill>
            </a:endParaRPr>
          </a:p>
          <a:p>
            <a:pPr marL="285750" indent="-285750">
              <a:buFont typeface="Wingdings" panose="05000000000000000000" pitchFamily="2" charset="2"/>
              <a:buChar char="Ø"/>
            </a:pPr>
            <a:r>
              <a:rPr lang="en-IN" sz="1800" dirty="0" smtClean="0"/>
              <a:t>Create directory called “c:\projects\node\examples”</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Create file called “console-example.js” inside examples directory.</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Type the following code in the console-example.js file.</a:t>
            </a:r>
          </a:p>
          <a:p>
            <a:pPr marL="285750" indent="-285750">
              <a:buFont typeface="Wingdings" panose="05000000000000000000" pitchFamily="2" charset="2"/>
              <a:buChar char="Ø"/>
            </a:pPr>
            <a:endParaRPr lang="en-IN" dirty="0"/>
          </a:p>
        </p:txBody>
      </p:sp>
      <p:sp>
        <p:nvSpPr>
          <p:cNvPr id="3" name="TextBox 2"/>
          <p:cNvSpPr txBox="1"/>
          <p:nvPr/>
        </p:nvSpPr>
        <p:spPr>
          <a:xfrm>
            <a:off x="560229" y="3837902"/>
            <a:ext cx="10612191" cy="369332"/>
          </a:xfrm>
          <a:prstGeom prst="rect">
            <a:avLst/>
          </a:prstGeom>
          <a:noFill/>
        </p:spPr>
        <p:txBody>
          <a:bodyPr wrap="square" rtlCol="0">
            <a:spAutoFit/>
          </a:bodyPr>
          <a:lstStyle/>
          <a:p>
            <a:pPr marL="285750" indent="-285750">
              <a:buFont typeface="Wingdings" panose="05000000000000000000" pitchFamily="2" charset="2"/>
              <a:buChar char="Ø"/>
            </a:pPr>
            <a:r>
              <a:rPr lang="en-IN" sz="1800" dirty="0" smtClean="0"/>
              <a:t>Open command prompt and run the following code:</a:t>
            </a:r>
            <a:endParaRPr lang="en-IN" sz="1800" dirty="0"/>
          </a:p>
        </p:txBody>
      </p:sp>
      <p:sp>
        <p:nvSpPr>
          <p:cNvPr id="7" name="TextBox 6"/>
          <p:cNvSpPr txBox="1"/>
          <p:nvPr/>
        </p:nvSpPr>
        <p:spPr>
          <a:xfrm>
            <a:off x="693311" y="4441080"/>
            <a:ext cx="10612191" cy="369332"/>
          </a:xfrm>
          <a:prstGeom prst="rect">
            <a:avLst/>
          </a:prstGeom>
          <a:solidFill>
            <a:schemeClr val="bg1">
              <a:lumMod val="50000"/>
            </a:schemeClr>
          </a:solidFill>
        </p:spPr>
        <p:txBody>
          <a:bodyPr wrap="square" rtlCol="0">
            <a:spAutoFit/>
          </a:bodyPr>
          <a:lstStyle/>
          <a:p>
            <a:r>
              <a:rPr lang="en-IN" sz="1800" b="1" dirty="0" smtClean="0">
                <a:solidFill>
                  <a:schemeClr val="bg1"/>
                </a:solidFill>
              </a:rPr>
              <a:t>node console-example.js</a:t>
            </a:r>
            <a:endParaRPr lang="en-IN" dirty="0"/>
          </a:p>
        </p:txBody>
      </p:sp>
      <p:sp>
        <p:nvSpPr>
          <p:cNvPr id="9" name="TextBox 8"/>
          <p:cNvSpPr txBox="1"/>
          <p:nvPr/>
        </p:nvSpPr>
        <p:spPr>
          <a:xfrm>
            <a:off x="716921" y="3254064"/>
            <a:ext cx="10612191" cy="369332"/>
          </a:xfrm>
          <a:prstGeom prst="rect">
            <a:avLst/>
          </a:prstGeom>
          <a:solidFill>
            <a:schemeClr val="bg1">
              <a:lumMod val="50000"/>
            </a:schemeClr>
          </a:solidFill>
        </p:spPr>
        <p:txBody>
          <a:bodyPr wrap="square" rtlCol="0">
            <a:spAutoFit/>
          </a:bodyPr>
          <a:lstStyle/>
          <a:p>
            <a:r>
              <a:rPr lang="en-IN" sz="1800" b="1" dirty="0" smtClean="0">
                <a:solidFill>
                  <a:schemeClr val="bg1"/>
                </a:solidFill>
              </a:rPr>
              <a:t>Console.log(“Hello, World!”);</a:t>
            </a:r>
            <a:endParaRPr lang="en-IN" dirty="0"/>
          </a:p>
        </p:txBody>
      </p:sp>
    </p:spTree>
    <p:extLst>
      <p:ext uri="{BB962C8B-B14F-4D97-AF65-F5344CB8AC3E}">
        <p14:creationId xmlns:p14="http://schemas.microsoft.com/office/powerpoint/2010/main" val="473015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 First Example</a:t>
            </a:r>
            <a:endParaRPr lang="en-IN" dirty="0"/>
          </a:p>
        </p:txBody>
      </p:sp>
      <p:sp>
        <p:nvSpPr>
          <p:cNvPr id="8" name="TextBox 7"/>
          <p:cNvSpPr txBox="1"/>
          <p:nvPr/>
        </p:nvSpPr>
        <p:spPr>
          <a:xfrm>
            <a:off x="528033" y="1004550"/>
            <a:ext cx="10779617" cy="369332"/>
          </a:xfrm>
          <a:prstGeom prst="rect">
            <a:avLst/>
          </a:prstGeom>
          <a:noFill/>
        </p:spPr>
        <p:txBody>
          <a:bodyPr wrap="square" rtlCol="0">
            <a:spAutoFit/>
          </a:bodyPr>
          <a:lstStyle/>
          <a:p>
            <a:r>
              <a:rPr lang="en-IN" sz="1800" b="1" dirty="0">
                <a:solidFill>
                  <a:srgbClr val="F58223"/>
                </a:solidFill>
              </a:rPr>
              <a:t>Node.js console-based </a:t>
            </a:r>
            <a:r>
              <a:rPr lang="en-IN" sz="1800" b="1" dirty="0" smtClean="0">
                <a:solidFill>
                  <a:srgbClr val="F58223"/>
                </a:solidFill>
              </a:rPr>
              <a:t>Example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749" y="1598389"/>
            <a:ext cx="631507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28033" y="5087155"/>
            <a:ext cx="10019764" cy="369332"/>
          </a:xfrm>
          <a:prstGeom prst="rect">
            <a:avLst/>
          </a:prstGeom>
          <a:noFill/>
        </p:spPr>
        <p:txBody>
          <a:bodyPr wrap="square" rtlCol="0">
            <a:spAutoFit/>
          </a:bodyPr>
          <a:lstStyle/>
          <a:p>
            <a:r>
              <a:rPr lang="en-IN" sz="1800" dirty="0"/>
              <a:t>Here, </a:t>
            </a:r>
            <a:r>
              <a:rPr lang="en-IN" sz="1800" b="1" dirty="0"/>
              <a:t>console.log()</a:t>
            </a:r>
            <a:r>
              <a:rPr lang="en-IN" sz="1800" dirty="0"/>
              <a:t> function displays message on console.</a:t>
            </a:r>
          </a:p>
        </p:txBody>
      </p:sp>
    </p:spTree>
    <p:extLst>
      <p:ext uri="{BB962C8B-B14F-4D97-AF65-F5344CB8AC3E}">
        <p14:creationId xmlns:p14="http://schemas.microsoft.com/office/powerpoint/2010/main" val="2342263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 Console</a:t>
            </a:r>
            <a:endParaRPr lang="en-IN" dirty="0"/>
          </a:p>
        </p:txBody>
      </p:sp>
      <p:sp>
        <p:nvSpPr>
          <p:cNvPr id="8" name="TextBox 7"/>
          <p:cNvSpPr txBox="1"/>
          <p:nvPr/>
        </p:nvSpPr>
        <p:spPr>
          <a:xfrm>
            <a:off x="528033" y="1004550"/>
            <a:ext cx="10779617" cy="4154984"/>
          </a:xfrm>
          <a:prstGeom prst="rect">
            <a:avLst/>
          </a:prstGeom>
          <a:noFill/>
        </p:spPr>
        <p:txBody>
          <a:bodyPr wrap="square" rtlCol="0">
            <a:spAutoFit/>
          </a:bodyPr>
          <a:lstStyle/>
          <a:p>
            <a:r>
              <a:rPr lang="en-IN" sz="1800" dirty="0" smtClean="0"/>
              <a:t>The </a:t>
            </a:r>
            <a:r>
              <a:rPr lang="en-IN" sz="1800" dirty="0"/>
              <a:t>Node.js </a:t>
            </a:r>
            <a:r>
              <a:rPr lang="en-IN" sz="1800" b="1" dirty="0"/>
              <a:t>console</a:t>
            </a:r>
            <a:r>
              <a:rPr lang="en-IN" sz="1800" dirty="0"/>
              <a:t> module provides a simple debugging console similar to JavaScript console mechanism provided by web browsers.</a:t>
            </a:r>
          </a:p>
          <a:p>
            <a:endParaRPr lang="en-IN" sz="1800" dirty="0" smtClean="0"/>
          </a:p>
          <a:p>
            <a:r>
              <a:rPr lang="en-IN" sz="1800" dirty="0" smtClean="0"/>
              <a:t>There </a:t>
            </a:r>
            <a:r>
              <a:rPr lang="en-IN" sz="1800" dirty="0"/>
              <a:t>are three console methods that are used to write any node.js stream:</a:t>
            </a:r>
          </a:p>
          <a:p>
            <a:endParaRPr lang="en-IN" sz="1800" b="1" dirty="0">
              <a:solidFill>
                <a:srgbClr val="F58223"/>
              </a:solidFill>
            </a:endParaRPr>
          </a:p>
          <a:p>
            <a:pPr marL="952310" lvl="1" indent="-342900">
              <a:buFont typeface="+mj-lt"/>
              <a:buAutoNum type="arabicPeriod"/>
            </a:pPr>
            <a:r>
              <a:rPr lang="en-IN" sz="1800" dirty="0"/>
              <a:t>console.log()</a:t>
            </a:r>
          </a:p>
          <a:p>
            <a:pPr marL="952310" lvl="1" indent="-342900">
              <a:buFont typeface="+mj-lt"/>
              <a:buAutoNum type="arabicPeriod"/>
            </a:pPr>
            <a:r>
              <a:rPr lang="en-IN" sz="1800" dirty="0"/>
              <a:t>console.error()</a:t>
            </a:r>
          </a:p>
          <a:p>
            <a:pPr marL="952310" lvl="1" indent="-342900">
              <a:buFont typeface="+mj-lt"/>
              <a:buAutoNum type="arabicPeriod"/>
            </a:pPr>
            <a:r>
              <a:rPr lang="en-IN" sz="1800" dirty="0"/>
              <a:t>console.warn</a:t>
            </a:r>
            <a:r>
              <a:rPr lang="en-IN" sz="1800" dirty="0" smtClean="0"/>
              <a:t>()</a:t>
            </a:r>
          </a:p>
          <a:p>
            <a:pPr marL="952310" lvl="1" indent="-342900">
              <a:buFont typeface="+mj-lt"/>
              <a:buAutoNum type="arabicPeriod"/>
            </a:pPr>
            <a:endParaRPr lang="en-IN" sz="1800" dirty="0"/>
          </a:p>
          <a:p>
            <a:r>
              <a:rPr lang="en-IN" sz="1800" b="1" dirty="0"/>
              <a:t>Node.js console.log</a:t>
            </a:r>
            <a:r>
              <a:rPr lang="en-IN" sz="1800" b="1" dirty="0" smtClean="0"/>
              <a:t>()</a:t>
            </a:r>
            <a:br>
              <a:rPr lang="en-IN" sz="1800" b="1" dirty="0" smtClean="0"/>
            </a:br>
            <a:endParaRPr lang="en-IN" sz="1800" b="1" dirty="0"/>
          </a:p>
          <a:p>
            <a:r>
              <a:rPr lang="en-IN" sz="1800" dirty="0"/>
              <a:t>The console.log() function is used to display simple message on console.</a:t>
            </a:r>
          </a:p>
          <a:p>
            <a:endParaRPr lang="en-IN" dirty="0" smtClean="0"/>
          </a:p>
          <a:p>
            <a:r>
              <a:rPr lang="en-IN" sz="1800" dirty="0" smtClean="0"/>
              <a:t>Example: console.log(“Hello, World!”);</a:t>
            </a:r>
            <a:r>
              <a:rPr lang="en-IN" sz="1800" dirty="0"/>
              <a:t> </a:t>
            </a:r>
          </a:p>
        </p:txBody>
      </p:sp>
    </p:spTree>
    <p:extLst>
      <p:ext uri="{BB962C8B-B14F-4D97-AF65-F5344CB8AC3E}">
        <p14:creationId xmlns:p14="http://schemas.microsoft.com/office/powerpoint/2010/main" val="948486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 Console</a:t>
            </a:r>
            <a:endParaRPr lang="en-IN" dirty="0"/>
          </a:p>
        </p:txBody>
      </p:sp>
      <p:sp>
        <p:nvSpPr>
          <p:cNvPr id="8" name="TextBox 7"/>
          <p:cNvSpPr txBox="1"/>
          <p:nvPr/>
        </p:nvSpPr>
        <p:spPr>
          <a:xfrm>
            <a:off x="528033" y="1004550"/>
            <a:ext cx="10779617" cy="4401205"/>
          </a:xfrm>
          <a:prstGeom prst="rect">
            <a:avLst/>
          </a:prstGeom>
          <a:noFill/>
        </p:spPr>
        <p:txBody>
          <a:bodyPr wrap="square" rtlCol="0">
            <a:spAutoFit/>
          </a:bodyPr>
          <a:lstStyle/>
          <a:p>
            <a:r>
              <a:rPr lang="en-IN" sz="1800" b="1" dirty="0" smtClean="0"/>
              <a:t>Node.js </a:t>
            </a:r>
            <a:r>
              <a:rPr lang="en-IN" sz="1800" b="1" dirty="0"/>
              <a:t>console.log</a:t>
            </a:r>
            <a:r>
              <a:rPr lang="en-IN" sz="1800" b="1" dirty="0" smtClean="0"/>
              <a:t>()</a:t>
            </a:r>
            <a:br>
              <a:rPr lang="en-IN" sz="1800" b="1" dirty="0" smtClean="0"/>
            </a:br>
            <a:endParaRPr lang="en-IN" sz="1800" b="1" dirty="0" smtClean="0"/>
          </a:p>
          <a:p>
            <a:r>
              <a:rPr lang="en-IN" sz="1800" dirty="0"/>
              <a:t>We can also use format specifier in console.log() function</a:t>
            </a:r>
            <a:r>
              <a:rPr lang="en-IN" sz="1800" dirty="0" smtClean="0"/>
              <a:t>.</a:t>
            </a:r>
            <a:br>
              <a:rPr lang="en-IN" sz="1800" dirty="0" smtClean="0"/>
            </a:br>
            <a:r>
              <a:rPr lang="en-IN" sz="1800" dirty="0"/>
              <a:t/>
            </a:r>
            <a:br>
              <a:rPr lang="en-IN" sz="1800" dirty="0"/>
            </a:br>
            <a:r>
              <a:rPr lang="en-IN" sz="1800" dirty="0" smtClean="0"/>
              <a:t>Example</a:t>
            </a:r>
            <a:r>
              <a:rPr lang="en-IN" sz="1800" dirty="0"/>
              <a:t>: console.log('hello %s and %s ', 'A', 'B</a:t>
            </a:r>
            <a:r>
              <a:rPr lang="en-IN" sz="1800" dirty="0" smtClean="0"/>
              <a:t>');</a:t>
            </a:r>
          </a:p>
          <a:p>
            <a:endParaRPr lang="en-IN" sz="1800" dirty="0"/>
          </a:p>
          <a:p>
            <a:r>
              <a:rPr lang="en-IN" sz="1800" dirty="0" smtClean="0"/>
              <a:t>We can also use constant and variable</a:t>
            </a:r>
          </a:p>
          <a:p>
            <a:endParaRPr lang="en-IN" sz="1800" dirty="0" smtClean="0"/>
          </a:p>
          <a:p>
            <a:r>
              <a:rPr lang="en-IN" sz="1800" dirty="0" smtClean="0"/>
              <a:t>Example:</a:t>
            </a:r>
          </a:p>
          <a:p>
            <a:endParaRPr lang="en-IN" sz="1800" dirty="0"/>
          </a:p>
          <a:p>
            <a:r>
              <a:rPr lang="en-IN" sz="1800" dirty="0"/>
              <a:t>const name = "Sumeet Muchhal";</a:t>
            </a:r>
          </a:p>
          <a:p>
            <a:r>
              <a:rPr lang="en-IN" sz="1800" dirty="0"/>
              <a:t>console.log(`My name is ${name</a:t>
            </a:r>
            <a:r>
              <a:rPr lang="en-IN" sz="1800" dirty="0" smtClean="0"/>
              <a:t>}`);</a:t>
            </a:r>
          </a:p>
          <a:p>
            <a:endParaRPr lang="en-IN" sz="1800" dirty="0"/>
          </a:p>
          <a:p>
            <a:r>
              <a:rPr lang="en-IN" sz="1800" dirty="0" smtClean="0"/>
              <a:t>Note: To use the const in console.log you need to put your string inside </a:t>
            </a:r>
            <a:r>
              <a:rPr lang="en-IN" sz="2800" dirty="0" smtClean="0"/>
              <a:t>``</a:t>
            </a:r>
            <a:r>
              <a:rPr lang="en-IN" sz="1800" dirty="0" smtClean="0"/>
              <a:t/>
            </a:r>
            <a:br>
              <a:rPr lang="en-IN" sz="1800" dirty="0" smtClean="0"/>
            </a:br>
            <a:endParaRPr lang="en-IN" sz="1800" dirty="0"/>
          </a:p>
        </p:txBody>
      </p:sp>
    </p:spTree>
    <p:extLst>
      <p:ext uri="{BB962C8B-B14F-4D97-AF65-F5344CB8AC3E}">
        <p14:creationId xmlns:p14="http://schemas.microsoft.com/office/powerpoint/2010/main" val="294048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 Console</a:t>
            </a:r>
            <a:endParaRPr lang="en-IN" dirty="0"/>
          </a:p>
        </p:txBody>
      </p:sp>
      <p:sp>
        <p:nvSpPr>
          <p:cNvPr id="8" name="TextBox 7"/>
          <p:cNvSpPr txBox="1"/>
          <p:nvPr/>
        </p:nvSpPr>
        <p:spPr>
          <a:xfrm>
            <a:off x="528033" y="1004550"/>
            <a:ext cx="10779617" cy="3139321"/>
          </a:xfrm>
          <a:prstGeom prst="rect">
            <a:avLst/>
          </a:prstGeom>
          <a:noFill/>
        </p:spPr>
        <p:txBody>
          <a:bodyPr wrap="square" rtlCol="0">
            <a:spAutoFit/>
          </a:bodyPr>
          <a:lstStyle/>
          <a:p>
            <a:r>
              <a:rPr lang="en-IN" sz="1800" b="1" dirty="0" smtClean="0"/>
              <a:t>console.warn()</a:t>
            </a:r>
            <a:br>
              <a:rPr lang="en-IN" sz="1800" b="1" dirty="0" smtClean="0"/>
            </a:br>
            <a:endParaRPr lang="en-IN" sz="1800" b="1" dirty="0" smtClean="0"/>
          </a:p>
          <a:p>
            <a:r>
              <a:rPr lang="en-IN" sz="1800" dirty="0"/>
              <a:t>The console.warn() function is used to display warning message on console</a:t>
            </a:r>
            <a:r>
              <a:rPr lang="en-IN" sz="1800" dirty="0" smtClean="0"/>
              <a:t>.</a:t>
            </a:r>
            <a:br>
              <a:rPr lang="en-IN" sz="1800" dirty="0" smtClean="0"/>
            </a:br>
            <a:r>
              <a:rPr lang="en-IN" sz="1800" dirty="0" smtClean="0"/>
              <a:t>Warn method follow the same format as log message.</a:t>
            </a:r>
          </a:p>
          <a:p>
            <a:endParaRPr lang="en-IN" sz="1800" dirty="0"/>
          </a:p>
          <a:p>
            <a:r>
              <a:rPr lang="en-IN" sz="1800" b="1" dirty="0" smtClean="0"/>
              <a:t>console.error()</a:t>
            </a:r>
            <a:br>
              <a:rPr lang="en-IN" sz="1800" b="1" dirty="0" smtClean="0"/>
            </a:br>
            <a:endParaRPr lang="en-IN" sz="1800" b="1" dirty="0"/>
          </a:p>
          <a:p>
            <a:r>
              <a:rPr lang="en-IN" sz="1800" dirty="0"/>
              <a:t>The console.error() function is used to render error message on console</a:t>
            </a:r>
            <a:r>
              <a:rPr lang="en-IN" sz="1800" dirty="0" smtClean="0"/>
              <a:t>.</a:t>
            </a:r>
            <a:br>
              <a:rPr lang="en-IN" sz="1800" dirty="0" smtClean="0"/>
            </a:br>
            <a:r>
              <a:rPr lang="en-IN" sz="1800" dirty="0"/>
              <a:t/>
            </a:r>
            <a:br>
              <a:rPr lang="en-IN" sz="1800" dirty="0"/>
            </a:br>
            <a:r>
              <a:rPr lang="en-IN" sz="1800" dirty="0"/>
              <a:t>console.error(new Error("Something is wrong</a:t>
            </a:r>
            <a:r>
              <a:rPr lang="en-IN" sz="1800" dirty="0" smtClean="0"/>
              <a:t>"));</a:t>
            </a:r>
          </a:p>
          <a:p>
            <a:endParaRPr lang="en-IN" sz="1800" dirty="0"/>
          </a:p>
        </p:txBody>
      </p:sp>
    </p:spTree>
    <p:extLst>
      <p:ext uri="{BB962C8B-B14F-4D97-AF65-F5344CB8AC3E}">
        <p14:creationId xmlns:p14="http://schemas.microsoft.com/office/powerpoint/2010/main" val="3650294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Node.js</a:t>
            </a:r>
            <a:endParaRPr lang="en-IN" dirty="0"/>
          </a:p>
        </p:txBody>
      </p:sp>
      <p:sp>
        <p:nvSpPr>
          <p:cNvPr id="2" name="TextBox 1"/>
          <p:cNvSpPr txBox="1"/>
          <p:nvPr/>
        </p:nvSpPr>
        <p:spPr>
          <a:xfrm>
            <a:off x="465140" y="1146220"/>
            <a:ext cx="10752360" cy="1292662"/>
          </a:xfrm>
          <a:prstGeom prst="rect">
            <a:avLst/>
          </a:prstGeom>
          <a:noFill/>
        </p:spPr>
        <p:txBody>
          <a:bodyPr wrap="square" rtlCol="0">
            <a:spAutoFit/>
          </a:bodyPr>
          <a:lstStyle/>
          <a:p>
            <a:r>
              <a:rPr lang="en-IN" sz="1800" dirty="0">
                <a:cs typeface="Arial" panose="020B0604020202020204" pitchFamily="34" charset="0"/>
              </a:rPr>
              <a:t>Node.js is a framework for writing server-side JavaScript applications</a:t>
            </a:r>
            <a:r>
              <a:rPr lang="en-IN" sz="1800" dirty="0" smtClean="0">
                <a:cs typeface="Arial" panose="020B0604020202020204" pitchFamily="34" charset="0"/>
              </a:rPr>
              <a:t>.</a:t>
            </a:r>
            <a:br>
              <a:rPr lang="en-IN" sz="1800" dirty="0" smtClean="0">
                <a:cs typeface="Arial" panose="020B0604020202020204" pitchFamily="34" charset="0"/>
              </a:rPr>
            </a:br>
            <a:r>
              <a:rPr lang="en-IN" sz="1800" dirty="0" smtClean="0">
                <a:cs typeface="Arial" panose="020B0604020202020204" pitchFamily="34" charset="0"/>
              </a:rPr>
              <a:t>It </a:t>
            </a:r>
            <a:r>
              <a:rPr lang="en-IN" sz="1800" dirty="0">
                <a:cs typeface="Arial" panose="020B0604020202020204" pitchFamily="34" charset="0"/>
              </a:rPr>
              <a:t>is built on top of the V8 JavaScript runtime and uses an </a:t>
            </a:r>
            <a:r>
              <a:rPr lang="en-IN" sz="1800" b="1" dirty="0">
                <a:cs typeface="Arial" panose="020B0604020202020204" pitchFamily="34" charset="0"/>
              </a:rPr>
              <a:t>event-driven</a:t>
            </a:r>
            <a:r>
              <a:rPr lang="en-IN" sz="1800" dirty="0">
                <a:cs typeface="Arial" panose="020B0604020202020204" pitchFamily="34" charset="0"/>
              </a:rPr>
              <a:t>, </a:t>
            </a:r>
            <a:r>
              <a:rPr lang="en-IN" sz="1800" b="1" dirty="0">
                <a:cs typeface="Arial" panose="020B0604020202020204" pitchFamily="34" charset="0"/>
              </a:rPr>
              <a:t>non-blocking I/O </a:t>
            </a:r>
            <a:r>
              <a:rPr lang="en-IN" sz="1800" dirty="0">
                <a:cs typeface="Arial" panose="020B0604020202020204" pitchFamily="34" charset="0"/>
              </a:rPr>
              <a:t>model that makes it perfect for data-intensive, real-time applications.</a:t>
            </a:r>
            <a:endParaRPr lang="en-US" sz="1800" dirty="0">
              <a:cs typeface="Arial" panose="020B0604020202020204" pitchFamily="34" charset="0"/>
            </a:endParaRPr>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3721391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28033" y="1004550"/>
            <a:ext cx="10779617" cy="646331"/>
          </a:xfrm>
          <a:prstGeom prst="rect">
            <a:avLst/>
          </a:prstGeom>
          <a:noFill/>
        </p:spPr>
        <p:txBody>
          <a:bodyPr wrap="square" rtlCol="0">
            <a:spAutoFit/>
          </a:bodyPr>
          <a:lstStyle/>
          <a:p>
            <a:r>
              <a:rPr lang="en-IN" sz="1800" b="1" dirty="0" smtClean="0"/>
              <a:t>How do we write logs to File System ?</a:t>
            </a:r>
            <a:endParaRPr lang="en-IN" sz="1800" dirty="0" smtClean="0"/>
          </a:p>
          <a:p>
            <a:endParaRPr lang="en-IN" sz="1800" dirty="0"/>
          </a:p>
        </p:txBody>
      </p:sp>
      <p:sp>
        <p:nvSpPr>
          <p:cNvPr id="2" name="TextBox 1"/>
          <p:cNvSpPr txBox="1"/>
          <p:nvPr/>
        </p:nvSpPr>
        <p:spPr>
          <a:xfrm>
            <a:off x="605306" y="1506825"/>
            <a:ext cx="7765961" cy="2585323"/>
          </a:xfrm>
          <a:prstGeom prst="rect">
            <a:avLst/>
          </a:prstGeom>
          <a:solidFill>
            <a:schemeClr val="bg1">
              <a:lumMod val="50000"/>
            </a:schemeClr>
          </a:solidFill>
        </p:spPr>
        <p:txBody>
          <a:bodyPr wrap="square" rtlCol="0">
            <a:spAutoFit/>
          </a:bodyPr>
          <a:lstStyle/>
          <a:p>
            <a:r>
              <a:rPr lang="en-IN" sz="1800" b="1" dirty="0">
                <a:solidFill>
                  <a:schemeClr val="bg1"/>
                </a:solidFill>
              </a:rPr>
              <a:t>var fs = require("fs");</a:t>
            </a:r>
          </a:p>
          <a:p>
            <a:r>
              <a:rPr lang="en-IN" sz="1800" b="1" dirty="0">
                <a:solidFill>
                  <a:schemeClr val="bg1"/>
                </a:solidFill>
              </a:rPr>
              <a:t>var  console  = require("console");</a:t>
            </a:r>
          </a:p>
          <a:p>
            <a:endParaRPr lang="en-IN" sz="1800" b="1" dirty="0">
              <a:solidFill>
                <a:schemeClr val="bg1"/>
              </a:solidFill>
            </a:endParaRPr>
          </a:p>
          <a:p>
            <a:r>
              <a:rPr lang="en-IN" sz="1800" b="1" dirty="0">
                <a:solidFill>
                  <a:schemeClr val="bg1"/>
                </a:solidFill>
              </a:rPr>
              <a:t>const output = fs.createWriteStream('./stdout.log');</a:t>
            </a:r>
          </a:p>
          <a:p>
            <a:r>
              <a:rPr lang="en-IN" sz="1800" b="1" dirty="0">
                <a:solidFill>
                  <a:schemeClr val="bg1"/>
                </a:solidFill>
              </a:rPr>
              <a:t>const </a:t>
            </a:r>
            <a:r>
              <a:rPr lang="en-IN" sz="1800" b="1" dirty="0" err="1">
                <a:solidFill>
                  <a:schemeClr val="bg1"/>
                </a:solidFill>
              </a:rPr>
              <a:t>errorOutput</a:t>
            </a:r>
            <a:r>
              <a:rPr lang="en-IN" sz="1800" b="1" dirty="0">
                <a:solidFill>
                  <a:schemeClr val="bg1"/>
                </a:solidFill>
              </a:rPr>
              <a:t> = fs.createWriteStream('./stderr.log');</a:t>
            </a:r>
          </a:p>
          <a:p>
            <a:endParaRPr lang="en-IN" sz="1800" b="1" dirty="0">
              <a:solidFill>
                <a:schemeClr val="bg1"/>
              </a:solidFill>
            </a:endParaRPr>
          </a:p>
          <a:p>
            <a:r>
              <a:rPr lang="en-IN" sz="1800" b="1" dirty="0">
                <a:solidFill>
                  <a:schemeClr val="bg1"/>
                </a:solidFill>
              </a:rPr>
              <a:t>const logger = new </a:t>
            </a:r>
            <a:r>
              <a:rPr lang="en-IN" sz="1800" b="1" dirty="0" err="1">
                <a:solidFill>
                  <a:schemeClr val="bg1"/>
                </a:solidFill>
              </a:rPr>
              <a:t>console.Console</a:t>
            </a:r>
            <a:r>
              <a:rPr lang="en-IN" sz="1800" b="1" dirty="0">
                <a:solidFill>
                  <a:schemeClr val="bg1"/>
                </a:solidFill>
              </a:rPr>
              <a:t>(output, </a:t>
            </a:r>
            <a:r>
              <a:rPr lang="en-IN" sz="1800" b="1" dirty="0" err="1">
                <a:solidFill>
                  <a:schemeClr val="bg1"/>
                </a:solidFill>
              </a:rPr>
              <a:t>errorOutput</a:t>
            </a:r>
            <a:r>
              <a:rPr lang="en-IN" sz="1800" b="1" dirty="0">
                <a:solidFill>
                  <a:schemeClr val="bg1"/>
                </a:solidFill>
              </a:rPr>
              <a:t>);</a:t>
            </a:r>
          </a:p>
          <a:p>
            <a:endParaRPr lang="en-IN" sz="1800" b="1" dirty="0">
              <a:solidFill>
                <a:schemeClr val="bg1"/>
              </a:solidFill>
            </a:endParaRPr>
          </a:p>
          <a:p>
            <a:r>
              <a:rPr lang="en-IN" sz="1800" b="1" dirty="0">
                <a:solidFill>
                  <a:schemeClr val="bg1"/>
                </a:solidFill>
              </a:rPr>
              <a:t>logger.log("</a:t>
            </a:r>
            <a:r>
              <a:rPr lang="en-IN" sz="1800" b="1" dirty="0" smtClean="0">
                <a:solidFill>
                  <a:schemeClr val="bg1"/>
                </a:solidFill>
              </a:rPr>
              <a:t>Hello");</a:t>
            </a:r>
            <a:endParaRPr lang="en-IN" sz="1800" b="1" dirty="0">
              <a:solidFill>
                <a:schemeClr val="bg1"/>
              </a:solidFill>
            </a:endParaRPr>
          </a:p>
        </p:txBody>
      </p:sp>
      <p:sp>
        <p:nvSpPr>
          <p:cNvPr id="3" name="TextBox 2"/>
          <p:cNvSpPr txBox="1"/>
          <p:nvPr/>
        </p:nvSpPr>
        <p:spPr>
          <a:xfrm>
            <a:off x="605306" y="4327299"/>
            <a:ext cx="8731877" cy="1200329"/>
          </a:xfrm>
          <a:prstGeom prst="rect">
            <a:avLst/>
          </a:prstGeom>
          <a:noFill/>
        </p:spPr>
        <p:txBody>
          <a:bodyPr wrap="square" rtlCol="0">
            <a:spAutoFit/>
          </a:bodyPr>
          <a:lstStyle/>
          <a:p>
            <a:r>
              <a:rPr lang="en-IN" sz="1800" dirty="0" smtClean="0"/>
              <a:t>Questions ?</a:t>
            </a:r>
          </a:p>
          <a:p>
            <a:endParaRPr lang="en-IN" sz="1800" dirty="0"/>
          </a:p>
          <a:p>
            <a:r>
              <a:rPr lang="en-IN" sz="1800" dirty="0" smtClean="0"/>
              <a:t>What is the difference between const and var ?</a:t>
            </a:r>
          </a:p>
          <a:p>
            <a:r>
              <a:rPr lang="en-IN" sz="1800" dirty="0" smtClean="0"/>
              <a:t>What is the purpose of require(“fs”) and/or require(“console”) ?</a:t>
            </a:r>
            <a:endParaRPr lang="en-IN" sz="1800" dirty="0"/>
          </a:p>
        </p:txBody>
      </p:sp>
    </p:spTree>
    <p:extLst>
      <p:ext uri="{BB962C8B-B14F-4D97-AF65-F5344CB8AC3E}">
        <p14:creationId xmlns:p14="http://schemas.microsoft.com/office/powerpoint/2010/main" val="600885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28033" y="1004550"/>
            <a:ext cx="10779617" cy="4524315"/>
          </a:xfrm>
          <a:prstGeom prst="rect">
            <a:avLst/>
          </a:prstGeom>
          <a:noFill/>
        </p:spPr>
        <p:txBody>
          <a:bodyPr wrap="square" rtlCol="0">
            <a:spAutoFit/>
          </a:bodyPr>
          <a:lstStyle/>
          <a:p>
            <a:r>
              <a:rPr lang="en-IN" sz="1800" b="1" dirty="0" smtClean="0"/>
              <a:t>const v/s var</a:t>
            </a:r>
          </a:p>
          <a:p>
            <a:endParaRPr lang="en-IN" sz="1800" b="1" dirty="0"/>
          </a:p>
          <a:p>
            <a:r>
              <a:rPr lang="en-IN" sz="1800" dirty="0"/>
              <a:t>A variable </a:t>
            </a:r>
            <a:r>
              <a:rPr lang="en-IN" sz="1800" dirty="0" smtClean="0"/>
              <a:t>(var) is </a:t>
            </a:r>
            <a:r>
              <a:rPr lang="en-IN" sz="1800" dirty="0"/>
              <a:t>a data structure that contains information that is expected to change.</a:t>
            </a:r>
          </a:p>
          <a:p>
            <a:r>
              <a:rPr lang="en-IN" sz="1800" dirty="0"/>
              <a:t>A constant </a:t>
            </a:r>
            <a:r>
              <a:rPr lang="en-IN" sz="1800" dirty="0" smtClean="0"/>
              <a:t>(const) is </a:t>
            </a:r>
            <a:r>
              <a:rPr lang="en-IN" sz="1800" dirty="0"/>
              <a:t>a data structure that contains information that will never change. </a:t>
            </a:r>
            <a:endParaRPr lang="en-IN" sz="1800" dirty="0" smtClean="0"/>
          </a:p>
          <a:p>
            <a:endParaRPr lang="en-IN" sz="1800" dirty="0"/>
          </a:p>
          <a:p>
            <a:r>
              <a:rPr lang="en-IN" sz="1800" b="1" dirty="0"/>
              <a:t>Include Modules</a:t>
            </a:r>
          </a:p>
          <a:p>
            <a:r>
              <a:rPr lang="en-IN" sz="1800" dirty="0" smtClean="0"/>
              <a:t/>
            </a:r>
            <a:br>
              <a:rPr lang="en-IN" sz="1800" dirty="0" smtClean="0"/>
            </a:br>
            <a:r>
              <a:rPr lang="en-IN" sz="1800" dirty="0" smtClean="0"/>
              <a:t>To </a:t>
            </a:r>
            <a:r>
              <a:rPr lang="en-IN" sz="1800" dirty="0"/>
              <a:t>include a module, use the require() function with the name of the module</a:t>
            </a:r>
            <a:r>
              <a:rPr lang="en-IN" sz="1800" dirty="0" smtClean="0"/>
              <a:t>:</a:t>
            </a:r>
            <a:br>
              <a:rPr lang="en-IN" sz="1800" dirty="0" smtClean="0"/>
            </a:br>
            <a:r>
              <a:rPr lang="en-IN" sz="1800" dirty="0" smtClean="0"/>
              <a:t>Example: </a:t>
            </a:r>
            <a:r>
              <a:rPr lang="en-IN" sz="1800" b="1" dirty="0"/>
              <a:t>var fs = require("fs</a:t>
            </a:r>
            <a:r>
              <a:rPr lang="en-IN" sz="1800" b="1" dirty="0" smtClean="0"/>
              <a:t>");</a:t>
            </a:r>
            <a:br>
              <a:rPr lang="en-IN" sz="1800" b="1" dirty="0" smtClean="0"/>
            </a:br>
            <a:r>
              <a:rPr lang="en-IN" sz="1800" b="1" dirty="0" smtClean="0"/>
              <a:t/>
            </a:r>
            <a:br>
              <a:rPr lang="en-IN" sz="1800" b="1" dirty="0" smtClean="0"/>
            </a:br>
            <a:r>
              <a:rPr lang="en-IN" sz="1800" dirty="0"/>
              <a:t>Now your application has access to the </a:t>
            </a:r>
            <a:r>
              <a:rPr lang="en-IN" sz="1800" dirty="0" smtClean="0"/>
              <a:t>fs (File System) module</a:t>
            </a:r>
            <a:r>
              <a:rPr lang="en-IN" sz="1800" dirty="0"/>
              <a:t>, and is able to create a </a:t>
            </a:r>
            <a:r>
              <a:rPr lang="en-IN" sz="1800" dirty="0" smtClean="0"/>
              <a:t>Stream:</a:t>
            </a:r>
            <a:br>
              <a:rPr lang="en-IN" sz="1800" dirty="0" smtClean="0"/>
            </a:br>
            <a:r>
              <a:rPr lang="en-IN" sz="1800" dirty="0" smtClean="0"/>
              <a:t/>
            </a:r>
            <a:br>
              <a:rPr lang="en-IN" sz="1800" dirty="0" smtClean="0"/>
            </a:br>
            <a:r>
              <a:rPr lang="en-IN" sz="1800" b="1" dirty="0"/>
              <a:t>const output = fs.createWriteStream('./stdout.log</a:t>
            </a:r>
            <a:r>
              <a:rPr lang="en-IN" sz="1800" b="1" dirty="0" smtClean="0"/>
              <a:t>');</a:t>
            </a:r>
          </a:p>
          <a:p>
            <a:endParaRPr lang="en-IN" sz="1800" b="1" dirty="0"/>
          </a:p>
          <a:p>
            <a:r>
              <a:rPr lang="en-IN" sz="1800" dirty="0" smtClean="0"/>
              <a:t>In </a:t>
            </a:r>
            <a:r>
              <a:rPr lang="en-IN" sz="1800" dirty="0"/>
              <a:t>Node.js, files and modules are in one-to-one correspondence (each file is treated as a separate module</a:t>
            </a:r>
            <a:r>
              <a:rPr lang="en-IN" sz="1800" dirty="0" smtClean="0"/>
              <a:t>).</a:t>
            </a:r>
            <a:endParaRPr lang="en-IN" sz="1800" dirty="0"/>
          </a:p>
        </p:txBody>
      </p:sp>
    </p:spTree>
    <p:extLst>
      <p:ext uri="{BB962C8B-B14F-4D97-AF65-F5344CB8AC3E}">
        <p14:creationId xmlns:p14="http://schemas.microsoft.com/office/powerpoint/2010/main" val="2940340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28033" y="1004550"/>
            <a:ext cx="10779617" cy="923330"/>
          </a:xfrm>
          <a:prstGeom prst="rect">
            <a:avLst/>
          </a:prstGeom>
          <a:noFill/>
        </p:spPr>
        <p:txBody>
          <a:bodyPr wrap="square" rtlCol="0">
            <a:spAutoFit/>
          </a:bodyPr>
          <a:lstStyle/>
          <a:p>
            <a:r>
              <a:rPr lang="en-IN" sz="1800" b="1" dirty="0" smtClean="0"/>
              <a:t>Include </a:t>
            </a:r>
            <a:r>
              <a:rPr lang="en-IN" sz="1800" b="1" dirty="0"/>
              <a:t>Modules</a:t>
            </a:r>
          </a:p>
          <a:p>
            <a:r>
              <a:rPr lang="en-IN" sz="1800" dirty="0" smtClean="0"/>
              <a:t/>
            </a:r>
            <a:br>
              <a:rPr lang="en-IN" sz="1800" dirty="0" smtClean="0"/>
            </a:br>
            <a:r>
              <a:rPr lang="en-IN" sz="1800" dirty="0" smtClean="0"/>
              <a:t>As </a:t>
            </a:r>
            <a:r>
              <a:rPr lang="en-IN" sz="1800" dirty="0"/>
              <a:t>an example, consider a file named foo.js:</a:t>
            </a:r>
          </a:p>
        </p:txBody>
      </p:sp>
      <p:sp>
        <p:nvSpPr>
          <p:cNvPr id="2" name="TextBox 1"/>
          <p:cNvSpPr txBox="1"/>
          <p:nvPr/>
        </p:nvSpPr>
        <p:spPr>
          <a:xfrm>
            <a:off x="605306" y="1983344"/>
            <a:ext cx="10328856" cy="646331"/>
          </a:xfrm>
          <a:prstGeom prst="rect">
            <a:avLst/>
          </a:prstGeom>
          <a:solidFill>
            <a:schemeClr val="bg1">
              <a:lumMod val="50000"/>
            </a:schemeClr>
          </a:solidFill>
        </p:spPr>
        <p:txBody>
          <a:bodyPr wrap="square" rtlCol="0">
            <a:spAutoFit/>
          </a:bodyPr>
          <a:lstStyle/>
          <a:p>
            <a:r>
              <a:rPr lang="en-IN" sz="1800" b="1" dirty="0">
                <a:solidFill>
                  <a:schemeClr val="bg1"/>
                </a:solidFill>
              </a:rPr>
              <a:t>const circle = require('./circle.js'); </a:t>
            </a:r>
            <a:endParaRPr lang="en-IN" sz="1800" b="1" dirty="0" smtClean="0">
              <a:solidFill>
                <a:schemeClr val="bg1"/>
              </a:solidFill>
            </a:endParaRPr>
          </a:p>
          <a:p>
            <a:r>
              <a:rPr lang="en-IN" sz="1800" b="1" dirty="0" smtClean="0">
                <a:solidFill>
                  <a:schemeClr val="bg1"/>
                </a:solidFill>
              </a:rPr>
              <a:t>console.log</a:t>
            </a:r>
            <a:r>
              <a:rPr lang="en-IN" sz="1800" b="1" dirty="0">
                <a:solidFill>
                  <a:schemeClr val="bg1"/>
                </a:solidFill>
              </a:rPr>
              <a:t>(`The area of a circle of radius 4 is ${circle.area(4)}`);</a:t>
            </a:r>
          </a:p>
        </p:txBody>
      </p:sp>
      <p:sp>
        <p:nvSpPr>
          <p:cNvPr id="3" name="TextBox 2"/>
          <p:cNvSpPr txBox="1"/>
          <p:nvPr/>
        </p:nvSpPr>
        <p:spPr>
          <a:xfrm>
            <a:off x="540911" y="2884866"/>
            <a:ext cx="10328856" cy="369332"/>
          </a:xfrm>
          <a:prstGeom prst="rect">
            <a:avLst/>
          </a:prstGeom>
          <a:noFill/>
        </p:spPr>
        <p:txBody>
          <a:bodyPr wrap="square" rtlCol="0">
            <a:spAutoFit/>
          </a:bodyPr>
          <a:lstStyle/>
          <a:p>
            <a:r>
              <a:rPr lang="en-IN" sz="1800" dirty="0" smtClean="0"/>
              <a:t>Here are the contents of circle.js</a:t>
            </a:r>
            <a:endParaRPr lang="en-IN" sz="1800" dirty="0"/>
          </a:p>
        </p:txBody>
      </p:sp>
      <p:sp>
        <p:nvSpPr>
          <p:cNvPr id="5" name="TextBox 4"/>
          <p:cNvSpPr txBox="1"/>
          <p:nvPr/>
        </p:nvSpPr>
        <p:spPr>
          <a:xfrm>
            <a:off x="605306" y="3348504"/>
            <a:ext cx="10328856" cy="1477328"/>
          </a:xfrm>
          <a:prstGeom prst="rect">
            <a:avLst/>
          </a:prstGeom>
          <a:solidFill>
            <a:schemeClr val="bg1">
              <a:lumMod val="50000"/>
            </a:schemeClr>
          </a:solidFill>
        </p:spPr>
        <p:txBody>
          <a:bodyPr wrap="square" rtlCol="0">
            <a:spAutoFit/>
          </a:bodyPr>
          <a:lstStyle/>
          <a:p>
            <a:r>
              <a:rPr lang="pt-BR" sz="1800" b="1" dirty="0">
                <a:solidFill>
                  <a:schemeClr val="bg1"/>
                </a:solidFill>
              </a:rPr>
              <a:t>const { PI } = Math;</a:t>
            </a:r>
          </a:p>
          <a:p>
            <a:endParaRPr lang="pt-BR" sz="1800" b="1" dirty="0">
              <a:solidFill>
                <a:schemeClr val="bg1"/>
              </a:solidFill>
            </a:endParaRPr>
          </a:p>
          <a:p>
            <a:r>
              <a:rPr lang="pt-BR" sz="1800" b="1" dirty="0">
                <a:solidFill>
                  <a:schemeClr val="bg1"/>
                </a:solidFill>
              </a:rPr>
              <a:t>exports.area = (r) =&gt; PI * Math.pow(r,2);</a:t>
            </a:r>
          </a:p>
          <a:p>
            <a:endParaRPr lang="pt-BR" sz="1800" b="1" dirty="0">
              <a:solidFill>
                <a:schemeClr val="bg1"/>
              </a:solidFill>
            </a:endParaRPr>
          </a:p>
          <a:p>
            <a:r>
              <a:rPr lang="pt-BR" sz="1800" b="1" dirty="0" smtClean="0">
                <a:solidFill>
                  <a:schemeClr val="bg1"/>
                </a:solidFill>
              </a:rPr>
              <a:t>circumference </a:t>
            </a:r>
            <a:r>
              <a:rPr lang="pt-BR" sz="1800" b="1" dirty="0">
                <a:solidFill>
                  <a:schemeClr val="bg1"/>
                </a:solidFill>
              </a:rPr>
              <a:t>= (r) =&gt; 2 * PI * r;</a:t>
            </a:r>
            <a:endParaRPr lang="en-IN" sz="1800" b="1" dirty="0">
              <a:solidFill>
                <a:schemeClr val="bg1"/>
              </a:solidFill>
            </a:endParaRPr>
          </a:p>
        </p:txBody>
      </p:sp>
      <p:sp>
        <p:nvSpPr>
          <p:cNvPr id="7" name="TextBox 6"/>
          <p:cNvSpPr txBox="1"/>
          <p:nvPr/>
        </p:nvSpPr>
        <p:spPr>
          <a:xfrm>
            <a:off x="528033" y="5074274"/>
            <a:ext cx="10238705" cy="1200329"/>
          </a:xfrm>
          <a:prstGeom prst="rect">
            <a:avLst/>
          </a:prstGeom>
          <a:noFill/>
        </p:spPr>
        <p:txBody>
          <a:bodyPr wrap="square" rtlCol="0">
            <a:spAutoFit/>
          </a:bodyPr>
          <a:lstStyle/>
          <a:p>
            <a:r>
              <a:rPr lang="en-IN" sz="1800" dirty="0" smtClean="0"/>
              <a:t>Now call the </a:t>
            </a:r>
            <a:r>
              <a:rPr lang="pt-BR" sz="1800" b="1" dirty="0"/>
              <a:t>circumference </a:t>
            </a:r>
            <a:r>
              <a:rPr lang="pt-BR" sz="1800" dirty="0" smtClean="0"/>
              <a:t>function</a:t>
            </a:r>
            <a:r>
              <a:rPr lang="pt-BR" sz="1800" b="1" dirty="0" smtClean="0"/>
              <a:t> </a:t>
            </a:r>
            <a:r>
              <a:rPr lang="pt-BR" sz="1800" dirty="0" smtClean="0"/>
              <a:t>from foo.js. You will get the error similar to</a:t>
            </a:r>
            <a:br>
              <a:rPr lang="pt-BR" sz="1800" dirty="0" smtClean="0"/>
            </a:br>
            <a:r>
              <a:rPr lang="en-IN" sz="1800" dirty="0" err="1">
                <a:solidFill>
                  <a:srgbClr val="FF0000"/>
                </a:solidFill>
              </a:rPr>
              <a:t>TypeError</a:t>
            </a:r>
            <a:r>
              <a:rPr lang="en-IN" sz="1800" dirty="0">
                <a:solidFill>
                  <a:srgbClr val="FF0000"/>
                </a:solidFill>
              </a:rPr>
              <a:t>: </a:t>
            </a:r>
            <a:r>
              <a:rPr lang="en-IN" sz="1800" dirty="0" err="1">
                <a:solidFill>
                  <a:srgbClr val="FF0000"/>
                </a:solidFill>
              </a:rPr>
              <a:t>circle.circumference</a:t>
            </a:r>
            <a:r>
              <a:rPr lang="en-IN" sz="1800" dirty="0">
                <a:solidFill>
                  <a:srgbClr val="FF0000"/>
                </a:solidFill>
              </a:rPr>
              <a:t> is not a </a:t>
            </a:r>
            <a:r>
              <a:rPr lang="en-IN" sz="1800" dirty="0" smtClean="0">
                <a:solidFill>
                  <a:srgbClr val="FF0000"/>
                </a:solidFill>
              </a:rPr>
              <a:t>function.</a:t>
            </a:r>
          </a:p>
          <a:p>
            <a:endParaRPr lang="en-IN" sz="1800" dirty="0"/>
          </a:p>
          <a:p>
            <a:r>
              <a:rPr lang="en-IN" sz="1800" dirty="0" smtClean="0"/>
              <a:t>Why ? </a:t>
            </a:r>
            <a:endParaRPr lang="en-IN" sz="1800" dirty="0"/>
          </a:p>
        </p:txBody>
      </p:sp>
    </p:spTree>
    <p:extLst>
      <p:ext uri="{BB962C8B-B14F-4D97-AF65-F5344CB8AC3E}">
        <p14:creationId xmlns:p14="http://schemas.microsoft.com/office/powerpoint/2010/main" val="2525531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28033" y="1004550"/>
            <a:ext cx="10779617" cy="1200329"/>
          </a:xfrm>
          <a:prstGeom prst="rect">
            <a:avLst/>
          </a:prstGeom>
          <a:noFill/>
        </p:spPr>
        <p:txBody>
          <a:bodyPr wrap="square" rtlCol="0">
            <a:spAutoFit/>
          </a:bodyPr>
          <a:lstStyle/>
          <a:p>
            <a:r>
              <a:rPr lang="en-IN" sz="1800" dirty="0"/>
              <a:t>In Node, things are only visible to other things in the same file</a:t>
            </a:r>
            <a:r>
              <a:rPr lang="en-IN" sz="1800" dirty="0" smtClean="0"/>
              <a:t>.</a:t>
            </a:r>
          </a:p>
          <a:p>
            <a:r>
              <a:rPr lang="en-IN" sz="1800" dirty="0" smtClean="0"/>
              <a:t>By</a:t>
            </a:r>
            <a:r>
              <a:rPr lang="en-IN" sz="1800" dirty="0"/>
              <a:t> </a:t>
            </a:r>
            <a:r>
              <a:rPr lang="en-IN" sz="1800" i="1" dirty="0"/>
              <a:t>things</a:t>
            </a:r>
            <a:r>
              <a:rPr lang="en-IN" sz="1800" dirty="0"/>
              <a:t>, I mean variables, functions, classes and class </a:t>
            </a:r>
            <a:r>
              <a:rPr lang="en-IN" sz="1800" dirty="0" smtClean="0"/>
              <a:t>members.</a:t>
            </a:r>
          </a:p>
          <a:p>
            <a:endParaRPr lang="en-IN" sz="1800" dirty="0"/>
          </a:p>
          <a:p>
            <a:r>
              <a:rPr lang="en-IN" sz="1800" dirty="0"/>
              <a:t>To expose things we use </a:t>
            </a:r>
            <a:r>
              <a:rPr lang="en-IN" sz="1800" b="1" dirty="0"/>
              <a:t>module.exports</a:t>
            </a:r>
            <a:r>
              <a:rPr lang="en-IN" sz="1800" dirty="0"/>
              <a:t> and export everything we want:</a:t>
            </a:r>
          </a:p>
        </p:txBody>
      </p:sp>
      <p:sp>
        <p:nvSpPr>
          <p:cNvPr id="9" name="TextBox 8"/>
          <p:cNvSpPr txBox="1"/>
          <p:nvPr/>
        </p:nvSpPr>
        <p:spPr>
          <a:xfrm>
            <a:off x="605306" y="2382579"/>
            <a:ext cx="10328856" cy="1477328"/>
          </a:xfrm>
          <a:prstGeom prst="rect">
            <a:avLst/>
          </a:prstGeom>
          <a:solidFill>
            <a:schemeClr val="bg1">
              <a:lumMod val="50000"/>
            </a:schemeClr>
          </a:solidFill>
        </p:spPr>
        <p:txBody>
          <a:bodyPr wrap="square" rtlCol="0">
            <a:spAutoFit/>
          </a:bodyPr>
          <a:lstStyle/>
          <a:p>
            <a:r>
              <a:rPr lang="pt-BR" sz="1800" b="1" dirty="0">
                <a:solidFill>
                  <a:schemeClr val="bg1"/>
                </a:solidFill>
              </a:rPr>
              <a:t>const { PI } = Math;</a:t>
            </a:r>
          </a:p>
          <a:p>
            <a:endParaRPr lang="pt-BR" sz="1800" b="1" dirty="0">
              <a:solidFill>
                <a:schemeClr val="bg1"/>
              </a:solidFill>
            </a:endParaRPr>
          </a:p>
          <a:p>
            <a:r>
              <a:rPr lang="pt-BR" sz="1800" b="1" dirty="0">
                <a:solidFill>
                  <a:schemeClr val="bg1"/>
                </a:solidFill>
              </a:rPr>
              <a:t>exports.area = (r) =&gt; PI * Math.pow(r,2);</a:t>
            </a:r>
          </a:p>
          <a:p>
            <a:endParaRPr lang="pt-BR" sz="1800" b="1" dirty="0">
              <a:solidFill>
                <a:schemeClr val="bg1"/>
              </a:solidFill>
            </a:endParaRPr>
          </a:p>
          <a:p>
            <a:r>
              <a:rPr lang="pt-BR" sz="1800" b="1" dirty="0">
                <a:solidFill>
                  <a:schemeClr val="bg1"/>
                </a:solidFill>
              </a:rPr>
              <a:t>exports.</a:t>
            </a:r>
            <a:r>
              <a:rPr lang="pt-BR" sz="1800" b="1" dirty="0" smtClean="0">
                <a:solidFill>
                  <a:schemeClr val="bg1"/>
                </a:solidFill>
              </a:rPr>
              <a:t>circumference </a:t>
            </a:r>
            <a:r>
              <a:rPr lang="pt-BR" sz="1800" b="1" dirty="0">
                <a:solidFill>
                  <a:schemeClr val="bg1"/>
                </a:solidFill>
              </a:rPr>
              <a:t>= (r) =&gt; 2 * PI * r;</a:t>
            </a:r>
            <a:endParaRPr lang="en-IN" sz="1800" b="1" dirty="0">
              <a:solidFill>
                <a:schemeClr val="bg1"/>
              </a:solidFill>
            </a:endParaRPr>
          </a:p>
        </p:txBody>
      </p:sp>
      <p:sp>
        <p:nvSpPr>
          <p:cNvPr id="10" name="TextBox 9"/>
          <p:cNvSpPr txBox="1"/>
          <p:nvPr/>
        </p:nvSpPr>
        <p:spPr>
          <a:xfrm>
            <a:off x="616037" y="4170612"/>
            <a:ext cx="10328856" cy="2031325"/>
          </a:xfrm>
          <a:prstGeom prst="rect">
            <a:avLst/>
          </a:prstGeom>
          <a:solidFill>
            <a:schemeClr val="bg1">
              <a:lumMod val="50000"/>
            </a:schemeClr>
          </a:solidFill>
        </p:spPr>
        <p:txBody>
          <a:bodyPr wrap="square" rtlCol="0">
            <a:spAutoFit/>
          </a:bodyPr>
          <a:lstStyle/>
          <a:p>
            <a:r>
              <a:rPr lang="pt-BR" sz="1800" b="1" dirty="0">
                <a:solidFill>
                  <a:schemeClr val="bg1"/>
                </a:solidFill>
              </a:rPr>
              <a:t>const { PI } = Math;</a:t>
            </a:r>
          </a:p>
          <a:p>
            <a:endParaRPr lang="pt-BR" sz="1800" b="1" dirty="0">
              <a:solidFill>
                <a:schemeClr val="bg1"/>
              </a:solidFill>
            </a:endParaRPr>
          </a:p>
          <a:p>
            <a:r>
              <a:rPr lang="pt-BR" sz="1800" b="1" dirty="0">
                <a:solidFill>
                  <a:schemeClr val="bg1"/>
                </a:solidFill>
              </a:rPr>
              <a:t>exports.area = (r) =&gt; PI * Math.pow(r,2);</a:t>
            </a:r>
          </a:p>
          <a:p>
            <a:endParaRPr lang="pt-BR" sz="1800" b="1" dirty="0">
              <a:solidFill>
                <a:schemeClr val="bg1"/>
              </a:solidFill>
            </a:endParaRPr>
          </a:p>
          <a:p>
            <a:r>
              <a:rPr lang="pt-BR" sz="1800" b="1" dirty="0">
                <a:solidFill>
                  <a:schemeClr val="bg1"/>
                </a:solidFill>
              </a:rPr>
              <a:t>circumference = (r) =&gt; 2 * PI * r;</a:t>
            </a:r>
          </a:p>
          <a:p>
            <a:endParaRPr lang="pt-BR" sz="1800" b="1" dirty="0">
              <a:solidFill>
                <a:schemeClr val="bg1"/>
              </a:solidFill>
            </a:endParaRPr>
          </a:p>
          <a:p>
            <a:r>
              <a:rPr lang="pt-BR" sz="1800" b="1" dirty="0">
                <a:solidFill>
                  <a:schemeClr val="bg1"/>
                </a:solidFill>
              </a:rPr>
              <a:t>exports.cf = </a:t>
            </a:r>
            <a:r>
              <a:rPr lang="pt-BR" sz="1800" b="1" dirty="0" smtClean="0">
                <a:solidFill>
                  <a:schemeClr val="bg1"/>
                </a:solidFill>
              </a:rPr>
              <a:t>circumference   // exposing function with name cf</a:t>
            </a:r>
            <a:endParaRPr lang="en-IN" sz="1800" b="1" dirty="0">
              <a:solidFill>
                <a:schemeClr val="bg1"/>
              </a:solidFill>
            </a:endParaRPr>
          </a:p>
        </p:txBody>
      </p:sp>
    </p:spTree>
    <p:extLst>
      <p:ext uri="{BB962C8B-B14F-4D97-AF65-F5344CB8AC3E}">
        <p14:creationId xmlns:p14="http://schemas.microsoft.com/office/powerpoint/2010/main" val="20217076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28033" y="1004550"/>
            <a:ext cx="10779617" cy="1477328"/>
          </a:xfrm>
          <a:prstGeom prst="rect">
            <a:avLst/>
          </a:prstGeom>
          <a:noFill/>
        </p:spPr>
        <p:txBody>
          <a:bodyPr wrap="square" rtlCol="0">
            <a:spAutoFit/>
          </a:bodyPr>
          <a:lstStyle/>
          <a:p>
            <a:r>
              <a:rPr lang="en-IN" sz="1800" b="1" dirty="0" smtClean="0">
                <a:solidFill>
                  <a:srgbClr val="F58223"/>
                </a:solidFill>
              </a:rPr>
              <a:t>Global Objects</a:t>
            </a:r>
          </a:p>
          <a:p>
            <a:endParaRPr lang="en-IN" sz="1800" b="1" dirty="0">
              <a:solidFill>
                <a:srgbClr val="F58223"/>
              </a:solidFill>
            </a:endParaRPr>
          </a:p>
          <a:p>
            <a:pPr marL="285750" indent="-285750">
              <a:buFont typeface="Wingdings" panose="05000000000000000000" pitchFamily="2" charset="2"/>
              <a:buChar char="Ø"/>
            </a:pPr>
            <a:r>
              <a:rPr lang="en-US" sz="1800" dirty="0">
                <a:latin typeface="Calibri" panose="020F0502020204030204" pitchFamily="34" charset="0"/>
              </a:rPr>
              <a:t>Node.js global objects are global in nature and they are available in all modules. </a:t>
            </a:r>
          </a:p>
          <a:p>
            <a:pPr marL="285750" indent="-285750">
              <a:buFont typeface="Wingdings" panose="05000000000000000000" pitchFamily="2" charset="2"/>
              <a:buChar char="Ø"/>
            </a:pPr>
            <a:r>
              <a:rPr lang="en-US" sz="1800" dirty="0" smtClean="0">
                <a:latin typeface="Calibri" panose="020F0502020204030204" pitchFamily="34" charset="0"/>
              </a:rPr>
              <a:t>We don’t need to include Global objects in application</a:t>
            </a:r>
            <a:r>
              <a:rPr lang="en-US" sz="1800" dirty="0">
                <a:latin typeface="Calibri" panose="020F0502020204030204" pitchFamily="34" charset="0"/>
              </a:rPr>
              <a:t>, rather it can be use directly. </a:t>
            </a:r>
          </a:p>
          <a:p>
            <a:pPr marL="285750" indent="-285750">
              <a:buFont typeface="Wingdings" panose="05000000000000000000" pitchFamily="2" charset="2"/>
              <a:buChar char="Ø"/>
            </a:pPr>
            <a:r>
              <a:rPr lang="en-US" sz="1800" dirty="0">
                <a:latin typeface="Calibri" panose="020F0502020204030204" pitchFamily="34" charset="0"/>
              </a:rPr>
              <a:t>These objects are modules, functions, strings and object itself</a:t>
            </a:r>
            <a:r>
              <a:rPr lang="en-US" sz="1800" dirty="0" smtClean="0">
                <a:latin typeface="Calibri" panose="020F0502020204030204" pitchFamily="34" charset="0"/>
              </a:rPr>
              <a:t>.</a:t>
            </a:r>
            <a:endParaRPr lang="en-IN" sz="1800" b="1" dirty="0">
              <a:solidFill>
                <a:srgbClr val="F58223"/>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081931762"/>
              </p:ext>
            </p:extLst>
          </p:nvPr>
        </p:nvGraphicFramePr>
        <p:xfrm>
          <a:off x="592425" y="2600685"/>
          <a:ext cx="11191743" cy="3235960"/>
        </p:xfrm>
        <a:graphic>
          <a:graphicData uri="http://schemas.openxmlformats.org/drawingml/2006/table">
            <a:tbl>
              <a:tblPr firstRow="1" bandRow="1">
                <a:tableStyleId>{5C22544A-7EE6-4342-B048-85BDC9FD1C3A}</a:tableStyleId>
              </a:tblPr>
              <a:tblGrid>
                <a:gridCol w="2212017"/>
                <a:gridCol w="8979726"/>
              </a:tblGrid>
              <a:tr h="370840">
                <a:tc>
                  <a:txBody>
                    <a:bodyPr/>
                    <a:lstStyle/>
                    <a:p>
                      <a:r>
                        <a:rPr lang="en-IN" sz="1800" dirty="0" smtClean="0">
                          <a:latin typeface="+mn-lt"/>
                        </a:rPr>
                        <a:t>Global Object</a:t>
                      </a:r>
                      <a:endParaRPr lang="en-IN" sz="1800" dirty="0">
                        <a:latin typeface="+mn-lt"/>
                      </a:endParaRPr>
                    </a:p>
                  </a:txBody>
                  <a:tcPr/>
                </a:tc>
                <a:tc>
                  <a:txBody>
                    <a:bodyPr/>
                    <a:lstStyle/>
                    <a:p>
                      <a:endParaRPr lang="en-IN" sz="1800">
                        <a:latin typeface="+mn-lt"/>
                      </a:endParaRPr>
                    </a:p>
                  </a:txBody>
                  <a:tcPr/>
                </a:tc>
              </a:tr>
              <a:tr h="370840">
                <a:tc>
                  <a:txBody>
                    <a:bodyPr/>
                    <a:lstStyle/>
                    <a:p>
                      <a:r>
                        <a:rPr lang="en-IN" sz="1800" dirty="0" smtClean="0">
                          <a:latin typeface="+mn-lt"/>
                        </a:rPr>
                        <a:t>process</a:t>
                      </a:r>
                      <a:endParaRPr lang="en-IN" sz="1800" dirty="0">
                        <a:latin typeface="+mn-lt"/>
                      </a:endParaRPr>
                    </a:p>
                  </a:txBody>
                  <a:tcPr/>
                </a:tc>
                <a:tc>
                  <a:txBody>
                    <a:bodyPr/>
                    <a:lstStyle/>
                    <a:p>
                      <a:pPr marL="0" marR="0" indent="0" algn="l" defTabSz="609365"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mn-lt"/>
                        </a:rPr>
                        <a:t>In computing, a process is an instance of a computer program that is being</a:t>
                      </a:r>
                      <a:r>
                        <a:rPr lang="en-US" sz="1800" b="0" baseline="0" dirty="0" smtClean="0">
                          <a:solidFill>
                            <a:schemeClr val="tx1"/>
                          </a:solidFill>
                          <a:latin typeface="+mn-lt"/>
                        </a:rPr>
                        <a:t> executed.</a:t>
                      </a:r>
                      <a:endParaRPr lang="en-IN" sz="1800" dirty="0">
                        <a:latin typeface="+mn-lt"/>
                      </a:endParaRPr>
                    </a:p>
                  </a:txBody>
                  <a:tcPr/>
                </a:tc>
              </a:tr>
              <a:tr h="370840">
                <a:tc>
                  <a:txBody>
                    <a:bodyPr/>
                    <a:lstStyle/>
                    <a:p>
                      <a:r>
                        <a:rPr lang="en-IN" sz="1800" dirty="0" smtClean="0">
                          <a:latin typeface="+mn-lt"/>
                        </a:rPr>
                        <a:t>console</a:t>
                      </a:r>
                      <a:endParaRPr lang="en-IN" sz="1800" dirty="0">
                        <a:latin typeface="+mn-lt"/>
                      </a:endParaRPr>
                    </a:p>
                  </a:txBody>
                  <a:tcPr/>
                </a:tc>
                <a:tc>
                  <a:txBody>
                    <a:bodyPr/>
                    <a:lstStyle/>
                    <a:p>
                      <a:pPr marL="0" marR="0" indent="0" algn="l" defTabSz="609365"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mn-lt"/>
                        </a:rPr>
                        <a:t>For printing to </a:t>
                      </a:r>
                      <a:r>
                        <a:rPr lang="en-US" sz="1800" b="0" dirty="0" err="1" smtClean="0">
                          <a:solidFill>
                            <a:schemeClr val="tx1"/>
                          </a:solidFill>
                          <a:latin typeface="+mn-lt"/>
                        </a:rPr>
                        <a:t>stdout</a:t>
                      </a:r>
                      <a:r>
                        <a:rPr lang="en-US" sz="1800" b="0" dirty="0" smtClean="0">
                          <a:solidFill>
                            <a:schemeClr val="tx1"/>
                          </a:solidFill>
                          <a:latin typeface="+mn-lt"/>
                        </a:rPr>
                        <a:t> and </a:t>
                      </a:r>
                      <a:r>
                        <a:rPr lang="en-US" sz="1800" b="0" dirty="0" err="1" smtClean="0">
                          <a:solidFill>
                            <a:schemeClr val="tx1"/>
                          </a:solidFill>
                          <a:latin typeface="+mn-lt"/>
                        </a:rPr>
                        <a:t>stderr</a:t>
                      </a:r>
                      <a:r>
                        <a:rPr lang="en-US" sz="1800" b="0" dirty="0" smtClean="0">
                          <a:solidFill>
                            <a:schemeClr val="tx1"/>
                          </a:solidFill>
                          <a:latin typeface="+mn-lt"/>
                        </a:rPr>
                        <a:t>.</a:t>
                      </a:r>
                      <a:endParaRPr lang="en-IN" sz="1800" dirty="0">
                        <a:latin typeface="+mn-lt"/>
                      </a:endParaRPr>
                    </a:p>
                  </a:txBody>
                  <a:tcPr/>
                </a:tc>
              </a:tr>
              <a:tr h="370840">
                <a:tc>
                  <a:txBody>
                    <a:bodyPr/>
                    <a:lstStyle/>
                    <a:p>
                      <a:r>
                        <a:rPr lang="en-IN" sz="1800" dirty="0" smtClean="0">
                          <a:latin typeface="+mn-lt"/>
                        </a:rPr>
                        <a:t>require</a:t>
                      </a:r>
                      <a:endParaRPr lang="en-IN" sz="1800" dirty="0">
                        <a:latin typeface="+mn-lt"/>
                      </a:endParaRPr>
                    </a:p>
                  </a:txBody>
                  <a:tcPr/>
                </a:tc>
                <a:tc>
                  <a:txBody>
                    <a:bodyPr/>
                    <a:lstStyle/>
                    <a:p>
                      <a:pPr marL="0" marR="0" indent="0" algn="l" defTabSz="609365"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mn-lt"/>
                        </a:rPr>
                        <a:t>refer to external library.</a:t>
                      </a:r>
                      <a:endParaRPr lang="en-IN" sz="1800" dirty="0">
                        <a:latin typeface="+mn-lt"/>
                      </a:endParaRPr>
                    </a:p>
                  </a:txBody>
                  <a:tcPr/>
                </a:tc>
              </a:tr>
              <a:tr h="370840">
                <a:tc>
                  <a:txBody>
                    <a:bodyPr/>
                    <a:lstStyle/>
                    <a:p>
                      <a:r>
                        <a:rPr lang="en-IN" sz="1800" dirty="0" smtClean="0"/>
                        <a:t>__filename</a:t>
                      </a:r>
                      <a:endParaRPr lang="en-IN" sz="1800" dirty="0"/>
                    </a:p>
                  </a:txBody>
                  <a:tcPr/>
                </a:tc>
                <a:tc>
                  <a:txBody>
                    <a:bodyPr/>
                    <a:lstStyle/>
                    <a:p>
                      <a:pPr marL="0" marR="0" indent="0" algn="l" defTabSz="609365"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mn-lt"/>
                        </a:rPr>
                        <a:t>return current file’s name</a:t>
                      </a:r>
                      <a:endParaRPr lang="en-IN" sz="1800" dirty="0">
                        <a:latin typeface="+mn-lt"/>
                      </a:endParaRPr>
                    </a:p>
                  </a:txBody>
                  <a:tcPr/>
                </a:tc>
              </a:tr>
              <a:tr h="370840">
                <a:tc>
                  <a:txBody>
                    <a:bodyPr/>
                    <a:lstStyle/>
                    <a:p>
                      <a:r>
                        <a:rPr lang="en-IN" sz="1800" dirty="0" smtClean="0"/>
                        <a:t>__dirname</a:t>
                      </a:r>
                      <a:endParaRPr lang="en-IN" sz="1800" dirty="0"/>
                    </a:p>
                  </a:txBody>
                  <a:tcPr/>
                </a:tc>
                <a:tc>
                  <a:txBody>
                    <a:bodyPr/>
                    <a:lstStyle/>
                    <a:p>
                      <a:r>
                        <a:rPr lang="en-US" sz="1800" b="0" dirty="0" smtClean="0">
                          <a:solidFill>
                            <a:schemeClr val="tx1"/>
                          </a:solidFill>
                          <a:latin typeface="+mn-lt"/>
                        </a:rPr>
                        <a:t>return current directory</a:t>
                      </a:r>
                      <a:endParaRPr lang="en-IN" sz="1800" dirty="0">
                        <a:latin typeface="+mn-lt"/>
                      </a:endParaRPr>
                    </a:p>
                  </a:txBody>
                  <a:tcPr/>
                </a:tc>
              </a:tr>
              <a:tr h="370840">
                <a:tc>
                  <a:txBody>
                    <a:bodyPr/>
                    <a:lstStyle/>
                    <a:p>
                      <a:r>
                        <a:rPr lang="en-IN" sz="1800" dirty="0" err="1" smtClean="0"/>
                        <a:t>setTimeout</a:t>
                      </a:r>
                      <a:r>
                        <a:rPr lang="en-IN" sz="1800" dirty="0" smtClean="0"/>
                        <a:t>(</a:t>
                      </a:r>
                      <a:r>
                        <a:rPr lang="en-IN" sz="1800" dirty="0" err="1" smtClean="0"/>
                        <a:t>cb</a:t>
                      </a:r>
                      <a:r>
                        <a:rPr lang="en-IN" sz="1800" dirty="0" smtClean="0"/>
                        <a:t>, </a:t>
                      </a:r>
                      <a:r>
                        <a:rPr lang="en-IN" sz="1800" dirty="0" err="1" smtClean="0"/>
                        <a:t>ms</a:t>
                      </a:r>
                      <a:r>
                        <a:rPr lang="en-IN" sz="1800" dirty="0" smtClean="0"/>
                        <a:t>)</a:t>
                      </a:r>
                      <a:endParaRPr lang="en-IN" sz="1800" dirty="0"/>
                    </a:p>
                  </a:txBody>
                  <a:tcPr/>
                </a:tc>
                <a:tc>
                  <a:txBody>
                    <a:bodyPr/>
                    <a:lstStyle/>
                    <a:p>
                      <a:r>
                        <a:rPr lang="en-US" sz="1800" b="0" dirty="0" smtClean="0">
                          <a:solidFill>
                            <a:schemeClr val="tx1"/>
                          </a:solidFill>
                          <a:latin typeface="+mn-lt"/>
                        </a:rPr>
                        <a:t>Run callback (</a:t>
                      </a:r>
                      <a:r>
                        <a:rPr lang="en-US" sz="1800" b="0" dirty="0" err="1" smtClean="0">
                          <a:solidFill>
                            <a:schemeClr val="tx1"/>
                          </a:solidFill>
                          <a:latin typeface="+mn-lt"/>
                        </a:rPr>
                        <a:t>cb</a:t>
                      </a:r>
                      <a:r>
                        <a:rPr lang="en-US" sz="1800" b="0" dirty="0" smtClean="0">
                          <a:solidFill>
                            <a:schemeClr val="tx1"/>
                          </a:solidFill>
                          <a:latin typeface="+mn-lt"/>
                        </a:rPr>
                        <a:t>) after provided (</a:t>
                      </a:r>
                      <a:r>
                        <a:rPr lang="en-US" sz="1800" b="0" dirty="0" err="1" smtClean="0">
                          <a:solidFill>
                            <a:schemeClr val="tx1"/>
                          </a:solidFill>
                          <a:latin typeface="+mn-lt"/>
                        </a:rPr>
                        <a:t>ms</a:t>
                      </a:r>
                      <a:r>
                        <a:rPr lang="en-US" sz="1800" b="0" dirty="0" smtClean="0">
                          <a:solidFill>
                            <a:schemeClr val="tx1"/>
                          </a:solidFill>
                          <a:latin typeface="+mn-lt"/>
                        </a:rPr>
                        <a:t>) milliseconds. The timeout must be </a:t>
                      </a:r>
                      <a:r>
                        <a:rPr lang="en-US" sz="1800" b="0" baseline="0" dirty="0" smtClean="0">
                          <a:solidFill>
                            <a:schemeClr val="tx1"/>
                          </a:solidFill>
                          <a:latin typeface="+mn-lt"/>
                        </a:rPr>
                        <a:t>                                           </a:t>
                      </a:r>
                      <a:r>
                        <a:rPr lang="en-US" sz="1800" b="0" dirty="0" smtClean="0">
                          <a:solidFill>
                            <a:schemeClr val="tx1"/>
                          </a:solidFill>
                          <a:latin typeface="+mn-lt"/>
                        </a:rPr>
                        <a:t>range of 1 - 2,147,483,647. i.e. cannot span more than 24.8 days.</a:t>
                      </a:r>
                      <a:endParaRPr lang="en-IN" sz="1800" dirty="0">
                        <a:latin typeface="+mn-lt"/>
                      </a:endParaRPr>
                    </a:p>
                  </a:txBody>
                  <a:tcPr/>
                </a:tc>
              </a:tr>
              <a:tr h="370840">
                <a:tc>
                  <a:txBody>
                    <a:bodyPr/>
                    <a:lstStyle/>
                    <a:p>
                      <a:r>
                        <a:rPr lang="en-IN" sz="1800" dirty="0" err="1" smtClean="0"/>
                        <a:t>clearTimeout</a:t>
                      </a:r>
                      <a:r>
                        <a:rPr lang="en-IN" sz="1800" dirty="0" smtClean="0"/>
                        <a:t>(t)</a:t>
                      </a:r>
                      <a:endParaRPr lang="en-IN" sz="1800" dirty="0"/>
                    </a:p>
                  </a:txBody>
                  <a:tcPr/>
                </a:tc>
                <a:tc>
                  <a:txBody>
                    <a:bodyPr/>
                    <a:lstStyle/>
                    <a:p>
                      <a:r>
                        <a:rPr lang="en-US" sz="1800" b="0" dirty="0" smtClean="0">
                          <a:solidFill>
                            <a:schemeClr val="tx1"/>
                          </a:solidFill>
                          <a:latin typeface="+mn-lt"/>
                        </a:rPr>
                        <a:t>Stop a timer that was previously created with </a:t>
                      </a:r>
                      <a:r>
                        <a:rPr lang="en-US" sz="1800" b="0" dirty="0" err="1" smtClean="0">
                          <a:solidFill>
                            <a:schemeClr val="tx1"/>
                          </a:solidFill>
                          <a:latin typeface="+mn-lt"/>
                        </a:rPr>
                        <a:t>setTimeout</a:t>
                      </a:r>
                      <a:r>
                        <a:rPr lang="en-US" sz="1800" b="0" dirty="0" smtClean="0">
                          <a:solidFill>
                            <a:schemeClr val="tx1"/>
                          </a:solidFill>
                          <a:latin typeface="+mn-lt"/>
                        </a:rPr>
                        <a:t>().</a:t>
                      </a:r>
                      <a:endParaRPr lang="en-IN" sz="1800" dirty="0">
                        <a:latin typeface="+mn-lt"/>
                      </a:endParaRPr>
                    </a:p>
                  </a:txBody>
                  <a:tcPr/>
                </a:tc>
              </a:tr>
            </a:tbl>
          </a:graphicData>
        </a:graphic>
      </p:graphicFrame>
    </p:spTree>
    <p:extLst>
      <p:ext uri="{BB962C8B-B14F-4D97-AF65-F5344CB8AC3E}">
        <p14:creationId xmlns:p14="http://schemas.microsoft.com/office/powerpoint/2010/main" val="520212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28033" y="1004550"/>
            <a:ext cx="10779617" cy="2862322"/>
          </a:xfrm>
          <a:prstGeom prst="rect">
            <a:avLst/>
          </a:prstGeom>
          <a:noFill/>
        </p:spPr>
        <p:txBody>
          <a:bodyPr wrap="square" rtlCol="0">
            <a:spAutoFit/>
          </a:bodyPr>
          <a:lstStyle/>
          <a:p>
            <a:r>
              <a:rPr lang="en-US" sz="1800" b="1" dirty="0" smtClean="0">
                <a:solidFill>
                  <a:srgbClr val="F58223"/>
                </a:solidFill>
              </a:rPr>
              <a:t>REPL</a:t>
            </a:r>
          </a:p>
          <a:p>
            <a:endParaRPr lang="en-US" sz="1800" b="1" dirty="0">
              <a:solidFill>
                <a:srgbClr val="F58223"/>
              </a:solidFill>
            </a:endParaRPr>
          </a:p>
          <a:p>
            <a:pPr marL="285750" indent="-285750">
              <a:buFont typeface="Wingdings" panose="05000000000000000000" pitchFamily="2" charset="2"/>
              <a:buChar char="Ø"/>
            </a:pPr>
            <a:r>
              <a:rPr lang="en-US" sz="1800" dirty="0">
                <a:cs typeface="Arial" panose="020B0604020202020204" pitchFamily="34" charset="0"/>
              </a:rPr>
              <a:t>REPL stands for Read </a:t>
            </a:r>
            <a:r>
              <a:rPr lang="en-US" sz="1800" dirty="0" err="1">
                <a:cs typeface="Arial" panose="020B0604020202020204" pitchFamily="34" charset="0"/>
              </a:rPr>
              <a:t>Eval</a:t>
            </a:r>
            <a:r>
              <a:rPr lang="en-US" sz="1800" dirty="0">
                <a:cs typeface="Arial" panose="020B0604020202020204" pitchFamily="34" charset="0"/>
              </a:rPr>
              <a:t> Print Loop </a:t>
            </a:r>
            <a:r>
              <a:rPr lang="en-US" sz="1800" dirty="0" smtClean="0">
                <a:cs typeface="Arial" panose="020B0604020202020204" pitchFamily="34" charset="0"/>
              </a:rPr>
              <a:t>.</a:t>
            </a:r>
            <a:br>
              <a:rPr lang="en-US" sz="1800" dirty="0" smtClean="0">
                <a:cs typeface="Arial" panose="020B0604020202020204" pitchFamily="34" charset="0"/>
              </a:rPr>
            </a:br>
            <a:endParaRPr lang="en-US" sz="1800" dirty="0">
              <a:cs typeface="Arial" panose="020B0604020202020204" pitchFamily="34" charset="0"/>
            </a:endParaRPr>
          </a:p>
          <a:p>
            <a:pPr marL="285750" indent="-285750">
              <a:buFont typeface="Wingdings" panose="05000000000000000000" pitchFamily="2" charset="2"/>
              <a:buChar char="Ø"/>
            </a:pPr>
            <a:r>
              <a:rPr lang="en-US" sz="1800" dirty="0">
                <a:cs typeface="Arial" panose="020B0604020202020204" pitchFamily="34" charset="0"/>
              </a:rPr>
              <a:t>it represents a computer environment like a Windows console or Unix/Linux shell where a command is entered and the system responds with an output in an interactive mode. </a:t>
            </a:r>
            <a:r>
              <a:rPr lang="en-US" sz="1800" dirty="0" smtClean="0">
                <a:cs typeface="Arial" panose="020B0604020202020204" pitchFamily="34" charset="0"/>
              </a:rPr>
              <a:t/>
            </a:r>
            <a:br>
              <a:rPr lang="en-US" sz="1800" dirty="0" smtClean="0">
                <a:cs typeface="Arial" panose="020B0604020202020204" pitchFamily="34" charset="0"/>
              </a:rPr>
            </a:br>
            <a:endParaRPr lang="en-US" sz="1800" dirty="0">
              <a:cs typeface="Arial" panose="020B0604020202020204" pitchFamily="34" charset="0"/>
            </a:endParaRPr>
          </a:p>
          <a:p>
            <a:pPr marL="285750" indent="-285750">
              <a:buFont typeface="Wingdings" panose="05000000000000000000" pitchFamily="2" charset="2"/>
              <a:buChar char="Ø"/>
            </a:pPr>
            <a:r>
              <a:rPr lang="en-US" sz="1800" dirty="0">
                <a:cs typeface="Arial" panose="020B0604020202020204" pitchFamily="34" charset="0"/>
              </a:rPr>
              <a:t>Node.js or Node comes bundled with a REPL environment. </a:t>
            </a:r>
            <a:r>
              <a:rPr lang="en-US" sz="1800" dirty="0" smtClean="0">
                <a:cs typeface="Arial" panose="020B0604020202020204" pitchFamily="34" charset="0"/>
              </a:rPr>
              <a:t/>
            </a:r>
            <a:br>
              <a:rPr lang="en-US" sz="1800" dirty="0" smtClean="0">
                <a:cs typeface="Arial" panose="020B0604020202020204" pitchFamily="34" charset="0"/>
              </a:rPr>
            </a:br>
            <a:endParaRPr lang="en-US" sz="1800" dirty="0">
              <a:cs typeface="Arial" panose="020B0604020202020204" pitchFamily="34" charset="0"/>
            </a:endParaRPr>
          </a:p>
          <a:p>
            <a:r>
              <a:rPr lang="en-US" sz="1800" dirty="0">
                <a:cs typeface="Arial" panose="020B0604020202020204" pitchFamily="34" charset="0"/>
              </a:rPr>
              <a:t>It performs the following tasks</a:t>
            </a:r>
            <a:r>
              <a:rPr lang="en-US" sz="1800" dirty="0" smtClean="0">
                <a:cs typeface="Arial" panose="020B0604020202020204" pitchFamily="34" charset="0"/>
              </a:rPr>
              <a:t>:</a:t>
            </a:r>
            <a:endParaRPr lang="en-IN" sz="1800" b="1" dirty="0">
              <a:solidFill>
                <a:srgbClr val="F58223"/>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70196073"/>
              </p:ext>
            </p:extLst>
          </p:nvPr>
        </p:nvGraphicFramePr>
        <p:xfrm>
          <a:off x="656823" y="3970994"/>
          <a:ext cx="10650827" cy="1905000"/>
        </p:xfrm>
        <a:graphic>
          <a:graphicData uri="http://schemas.openxmlformats.org/drawingml/2006/table">
            <a:tbl>
              <a:tblPr firstRow="1" bandRow="1">
                <a:tableStyleId>{5C22544A-7EE6-4342-B048-85BDC9FD1C3A}</a:tableStyleId>
              </a:tblPr>
              <a:tblGrid>
                <a:gridCol w="10650827"/>
              </a:tblGrid>
              <a:tr h="1905000">
                <a:tc>
                  <a:txBody>
                    <a:bodyPr/>
                    <a:lstStyle/>
                    <a:p>
                      <a:pPr marL="285750" indent="-285750">
                        <a:buFont typeface="Wingdings" panose="05000000000000000000" pitchFamily="2" charset="2"/>
                        <a:buChar char="ü"/>
                      </a:pPr>
                      <a:r>
                        <a:rPr lang="en-US" sz="1800" b="0" dirty="0" smtClean="0">
                          <a:solidFill>
                            <a:schemeClr val="tx2"/>
                          </a:solidFill>
                          <a:latin typeface="+mn-lt"/>
                          <a:cs typeface="Arial" panose="020B0604020202020204" pitchFamily="34" charset="0"/>
                        </a:rPr>
                        <a:t>Read</a:t>
                      </a:r>
                      <a:r>
                        <a:rPr lang="en-US" sz="1800" b="0" dirty="0" smtClean="0">
                          <a:solidFill>
                            <a:schemeClr val="accent1"/>
                          </a:solidFill>
                          <a:latin typeface="+mn-lt"/>
                          <a:cs typeface="Arial" panose="020B0604020202020204" pitchFamily="34" charset="0"/>
                        </a:rPr>
                        <a:t> -  Reads user's input, parses the input into JavaScript </a:t>
                      </a:r>
                      <a:r>
                        <a:rPr lang="en-US" sz="1800" b="0" baseline="0" dirty="0" smtClean="0">
                          <a:solidFill>
                            <a:schemeClr val="accent1"/>
                          </a:solidFill>
                          <a:latin typeface="+mn-lt"/>
                          <a:cs typeface="Arial" panose="020B0604020202020204" pitchFamily="34" charset="0"/>
                        </a:rPr>
                        <a:t>d</a:t>
                      </a:r>
                      <a:r>
                        <a:rPr lang="en-US" sz="1800" b="0" dirty="0" smtClean="0">
                          <a:solidFill>
                            <a:schemeClr val="accent1"/>
                          </a:solidFill>
                          <a:latin typeface="+mn-lt"/>
                          <a:cs typeface="Arial" panose="020B0604020202020204" pitchFamily="34" charset="0"/>
                        </a:rPr>
                        <a:t>ata -structure, and</a:t>
                      </a:r>
                      <a:r>
                        <a:rPr lang="en-US" sz="1800" b="0" baseline="0" dirty="0" smtClean="0">
                          <a:solidFill>
                            <a:schemeClr val="accent1"/>
                          </a:solidFill>
                          <a:latin typeface="+mn-lt"/>
                          <a:cs typeface="Arial" panose="020B0604020202020204" pitchFamily="34" charset="0"/>
                        </a:rPr>
                        <a:t> </a:t>
                      </a:r>
                      <a:r>
                        <a:rPr lang="en-US" sz="1800" b="0" dirty="0" smtClean="0">
                          <a:solidFill>
                            <a:schemeClr val="accent1"/>
                          </a:solidFill>
                          <a:latin typeface="+mn-lt"/>
                          <a:cs typeface="Arial" panose="020B0604020202020204" pitchFamily="34" charset="0"/>
                        </a:rPr>
                        <a:t>stores in memory.</a:t>
                      </a:r>
                      <a:endParaRPr lang="en-US" sz="1800" b="0" baseline="0" dirty="0" smtClean="0">
                        <a:solidFill>
                          <a:schemeClr val="accent1"/>
                        </a:solidFill>
                        <a:latin typeface="+mn-lt"/>
                        <a:cs typeface="Arial" panose="020B0604020202020204" pitchFamily="34" charset="0"/>
                      </a:endParaRPr>
                    </a:p>
                    <a:p>
                      <a:pPr marL="285750" indent="-285750" algn="l" defTabSz="914400" rtl="0" eaLnBrk="1" latinLnBrk="0" hangingPunct="1">
                        <a:buFont typeface="Wingdings" panose="05000000000000000000" pitchFamily="2" charset="2"/>
                        <a:buChar char="ü"/>
                      </a:pPr>
                      <a:r>
                        <a:rPr lang="en-US" sz="1800" b="0" kern="1200" dirty="0" smtClean="0">
                          <a:solidFill>
                            <a:schemeClr val="tx2"/>
                          </a:solidFill>
                          <a:latin typeface="+mn-lt"/>
                          <a:ea typeface="+mn-ea"/>
                          <a:cs typeface="Arial" panose="020B0604020202020204" pitchFamily="34" charset="0"/>
                        </a:rPr>
                        <a:t>Eval </a:t>
                      </a:r>
                      <a:r>
                        <a:rPr lang="en-US" sz="1800" b="0" dirty="0" smtClean="0">
                          <a:solidFill>
                            <a:schemeClr val="accent1"/>
                          </a:solidFill>
                          <a:latin typeface="+mn-lt"/>
                          <a:cs typeface="Arial" panose="020B0604020202020204" pitchFamily="34" charset="0"/>
                        </a:rPr>
                        <a:t>-   </a:t>
                      </a:r>
                      <a:r>
                        <a:rPr lang="en-US" sz="1800" b="0" kern="1200" dirty="0" smtClean="0">
                          <a:solidFill>
                            <a:schemeClr val="accent1"/>
                          </a:solidFill>
                          <a:latin typeface="+mn-lt"/>
                          <a:ea typeface="+mn-ea"/>
                          <a:cs typeface="Arial" panose="020B0604020202020204" pitchFamily="34" charset="0"/>
                        </a:rPr>
                        <a:t>Takes and evaluates the data structure.</a:t>
                      </a:r>
                    </a:p>
                    <a:p>
                      <a:pPr marL="285750" indent="-285750" algn="l" defTabSz="914400" rtl="0" eaLnBrk="1" latinLnBrk="0" hangingPunct="1">
                        <a:buFont typeface="Wingdings" panose="05000000000000000000" pitchFamily="2" charset="2"/>
                        <a:buChar char="ü"/>
                      </a:pPr>
                      <a:r>
                        <a:rPr lang="en-US" sz="1800" b="0" kern="1200" dirty="0" smtClean="0">
                          <a:solidFill>
                            <a:schemeClr val="tx2"/>
                          </a:solidFill>
                          <a:latin typeface="+mn-lt"/>
                          <a:ea typeface="+mn-ea"/>
                          <a:cs typeface="Arial" panose="020B0604020202020204" pitchFamily="34" charset="0"/>
                        </a:rPr>
                        <a:t>Print </a:t>
                      </a:r>
                      <a:r>
                        <a:rPr lang="en-US" sz="1800" b="0" dirty="0" smtClean="0">
                          <a:solidFill>
                            <a:schemeClr val="accent1"/>
                          </a:solidFill>
                          <a:latin typeface="+mn-lt"/>
                          <a:cs typeface="Arial" panose="020B0604020202020204" pitchFamily="34" charset="0"/>
                        </a:rPr>
                        <a:t>-   </a:t>
                      </a:r>
                      <a:r>
                        <a:rPr lang="en-US" sz="1800" b="0" kern="1200" dirty="0" smtClean="0">
                          <a:solidFill>
                            <a:schemeClr val="accent1"/>
                          </a:solidFill>
                          <a:latin typeface="+mn-lt"/>
                          <a:ea typeface="+mn-ea"/>
                          <a:cs typeface="Arial" panose="020B0604020202020204" pitchFamily="34" charset="0"/>
                        </a:rPr>
                        <a:t>Prints the result.</a:t>
                      </a:r>
                    </a:p>
                    <a:p>
                      <a:pPr marL="285750" indent="-285750" algn="l" defTabSz="914400" rtl="0" eaLnBrk="1" latinLnBrk="0" hangingPunct="1">
                        <a:buFont typeface="Wingdings" panose="05000000000000000000" pitchFamily="2" charset="2"/>
                        <a:buChar char="ü"/>
                      </a:pPr>
                      <a:r>
                        <a:rPr lang="en-US" sz="1800" b="0" kern="1200" dirty="0" smtClean="0">
                          <a:solidFill>
                            <a:schemeClr val="tx2"/>
                          </a:solidFill>
                          <a:latin typeface="+mn-lt"/>
                          <a:ea typeface="+mn-ea"/>
                          <a:cs typeface="Arial" panose="020B0604020202020204" pitchFamily="34" charset="0"/>
                        </a:rPr>
                        <a:t>Loop </a:t>
                      </a:r>
                      <a:r>
                        <a:rPr lang="en-US" sz="1800" b="0" dirty="0" smtClean="0">
                          <a:solidFill>
                            <a:schemeClr val="accent1"/>
                          </a:solidFill>
                          <a:latin typeface="+mn-lt"/>
                          <a:cs typeface="Arial" panose="020B0604020202020204" pitchFamily="34" charset="0"/>
                        </a:rPr>
                        <a:t>-  </a:t>
                      </a:r>
                      <a:r>
                        <a:rPr lang="en-US" sz="1800" b="0" kern="1200" dirty="0" smtClean="0">
                          <a:solidFill>
                            <a:schemeClr val="accent1"/>
                          </a:solidFill>
                          <a:latin typeface="+mn-lt"/>
                          <a:ea typeface="+mn-ea"/>
                          <a:cs typeface="Arial" panose="020B0604020202020204" pitchFamily="34" charset="0"/>
                        </a:rPr>
                        <a:t>Loops the above command until the user presses ctrl-c</a:t>
                      </a:r>
                      <a:r>
                        <a:rPr lang="en-US" sz="1800" b="0" kern="1200" baseline="0" dirty="0" smtClean="0">
                          <a:solidFill>
                            <a:schemeClr val="accent1"/>
                          </a:solidFill>
                          <a:latin typeface="+mn-lt"/>
                          <a:ea typeface="+mn-ea"/>
                          <a:cs typeface="Arial" panose="020B0604020202020204" pitchFamily="34" charset="0"/>
                        </a:rPr>
                        <a:t> </a:t>
                      </a:r>
                      <a:r>
                        <a:rPr lang="en-US" sz="1800" b="0" kern="1200" dirty="0" smtClean="0">
                          <a:solidFill>
                            <a:schemeClr val="accent1"/>
                          </a:solidFill>
                          <a:latin typeface="+mn-lt"/>
                          <a:ea typeface="+mn-ea"/>
                          <a:cs typeface="Arial" panose="020B0604020202020204" pitchFamily="34" charset="0"/>
                        </a:rPr>
                        <a:t>twice.</a:t>
                      </a:r>
                      <a:endParaRPr lang="en-US" sz="1800" b="0" kern="1200" dirty="0">
                        <a:solidFill>
                          <a:schemeClr val="accent1"/>
                        </a:solidFill>
                        <a:latin typeface="+mn-lt"/>
                        <a:ea typeface="+mn-ea"/>
                        <a:cs typeface="Arial" panose="020B0604020202020204" pitchFamily="34" charset="0"/>
                      </a:endParaRPr>
                    </a:p>
                  </a:txBody>
                  <a:tcPr>
                    <a:solidFill>
                      <a:schemeClr val="bg1"/>
                    </a:solidFill>
                  </a:tcPr>
                </a:tc>
              </a:tr>
            </a:tbl>
          </a:graphicData>
        </a:graphic>
      </p:graphicFrame>
    </p:spTree>
    <p:extLst>
      <p:ext uri="{BB962C8B-B14F-4D97-AF65-F5344CB8AC3E}">
        <p14:creationId xmlns:p14="http://schemas.microsoft.com/office/powerpoint/2010/main" val="3665629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28033" y="1004550"/>
            <a:ext cx="10779617" cy="1754326"/>
          </a:xfrm>
          <a:prstGeom prst="rect">
            <a:avLst/>
          </a:prstGeom>
          <a:noFill/>
        </p:spPr>
        <p:txBody>
          <a:bodyPr wrap="square" rtlCol="0">
            <a:spAutoFit/>
          </a:bodyPr>
          <a:lstStyle/>
          <a:p>
            <a:r>
              <a:rPr lang="en-US" sz="1800" b="1" dirty="0" smtClean="0">
                <a:solidFill>
                  <a:srgbClr val="F58223"/>
                </a:solidFill>
              </a:rPr>
              <a:t>REPL</a:t>
            </a:r>
          </a:p>
          <a:p>
            <a:endParaRPr lang="en-US" sz="1800" b="1" dirty="0" smtClean="0">
              <a:solidFill>
                <a:srgbClr val="F58223"/>
              </a:solidFill>
            </a:endParaRPr>
          </a:p>
          <a:p>
            <a:pPr marL="285750" indent="-285750">
              <a:buFont typeface="Wingdings" panose="05000000000000000000" pitchFamily="2" charset="2"/>
              <a:buChar char="Ø"/>
            </a:pPr>
            <a:r>
              <a:rPr lang="en-US" sz="1800" dirty="0">
                <a:cs typeface="Arial" panose="020B0604020202020204" pitchFamily="34" charset="0"/>
              </a:rPr>
              <a:t>Simply write node on shell/console without any arguments as  </a:t>
            </a:r>
            <a:r>
              <a:rPr lang="en-US" sz="1800" dirty="0" smtClean="0">
                <a:cs typeface="Arial" panose="020B0604020202020204" pitchFamily="34" charset="0"/>
              </a:rPr>
              <a:t>follows</a:t>
            </a:r>
          </a:p>
          <a:p>
            <a:r>
              <a:rPr lang="en-US" sz="1800" b="1" dirty="0">
                <a:solidFill>
                  <a:srgbClr val="F58223"/>
                </a:solidFill>
                <a:cs typeface="Arial" panose="020B0604020202020204" pitchFamily="34" charset="0"/>
              </a:rPr>
              <a:t> </a:t>
            </a:r>
            <a:r>
              <a:rPr lang="en-US" sz="1800" b="1" dirty="0" smtClean="0">
                <a:cs typeface="Arial" panose="020B0604020202020204" pitchFamily="34" charset="0"/>
              </a:rPr>
              <a:t>node</a:t>
            </a:r>
          </a:p>
          <a:p>
            <a:endParaRPr lang="en-US" sz="1800" b="1" dirty="0" smtClean="0">
              <a:solidFill>
                <a:srgbClr val="F58223"/>
              </a:solidFill>
            </a:endParaRPr>
          </a:p>
          <a:p>
            <a:pPr marL="285750" indent="-285750">
              <a:buFont typeface="Wingdings" panose="05000000000000000000" pitchFamily="2" charset="2"/>
              <a:buChar char="Ø"/>
            </a:pPr>
            <a:r>
              <a:rPr lang="en-US" sz="1800" dirty="0">
                <a:cs typeface="Arial" panose="020B0604020202020204" pitchFamily="34" charset="0"/>
              </a:rPr>
              <a:t>Let's try a simple mathematics at the Node.js REPL command </a:t>
            </a:r>
            <a:r>
              <a:rPr lang="en-US" sz="1800" dirty="0" smtClean="0">
                <a:cs typeface="Arial" panose="020B0604020202020204" pitchFamily="34" charset="0"/>
              </a:rPr>
              <a:t>prompt</a:t>
            </a:r>
            <a:endParaRPr lang="en-US" sz="1800" b="1" dirty="0">
              <a:solidFill>
                <a:srgbClr val="F58223"/>
              </a:solidFill>
            </a:endParaRPr>
          </a:p>
        </p:txBody>
      </p:sp>
      <p:sp>
        <p:nvSpPr>
          <p:cNvPr id="2" name="TextBox 1"/>
          <p:cNvSpPr txBox="1"/>
          <p:nvPr/>
        </p:nvSpPr>
        <p:spPr>
          <a:xfrm>
            <a:off x="682580" y="2923500"/>
            <a:ext cx="7753082" cy="2308324"/>
          </a:xfrm>
          <a:prstGeom prst="rect">
            <a:avLst/>
          </a:prstGeom>
          <a:solidFill>
            <a:schemeClr val="bg1">
              <a:lumMod val="50000"/>
            </a:schemeClr>
          </a:solidFill>
        </p:spPr>
        <p:txBody>
          <a:bodyPr wrap="square" rtlCol="0">
            <a:spAutoFit/>
          </a:bodyPr>
          <a:lstStyle/>
          <a:p>
            <a:r>
              <a:rPr lang="es-ES" sz="1800" b="1" dirty="0">
                <a:solidFill>
                  <a:schemeClr val="bg1"/>
                </a:solidFill>
              </a:rPr>
              <a:t>&gt; 1 + 3</a:t>
            </a:r>
          </a:p>
          <a:p>
            <a:r>
              <a:rPr lang="es-ES" sz="1800" b="1" dirty="0">
                <a:solidFill>
                  <a:schemeClr val="bg1"/>
                </a:solidFill>
              </a:rPr>
              <a:t>4</a:t>
            </a:r>
          </a:p>
          <a:p>
            <a:r>
              <a:rPr lang="es-ES" sz="1800" b="1" dirty="0">
                <a:solidFill>
                  <a:schemeClr val="bg1"/>
                </a:solidFill>
              </a:rPr>
              <a:t>&gt; x = 10</a:t>
            </a:r>
          </a:p>
          <a:p>
            <a:r>
              <a:rPr lang="es-ES" sz="1800" b="1" dirty="0">
                <a:solidFill>
                  <a:schemeClr val="bg1"/>
                </a:solidFill>
              </a:rPr>
              <a:t>10</a:t>
            </a:r>
          </a:p>
          <a:p>
            <a:r>
              <a:rPr lang="es-ES" sz="1800" b="1" dirty="0">
                <a:solidFill>
                  <a:schemeClr val="bg1"/>
                </a:solidFill>
              </a:rPr>
              <a:t>&gt; var y = 10</a:t>
            </a:r>
          </a:p>
          <a:p>
            <a:r>
              <a:rPr lang="es-ES" sz="1800" b="1" dirty="0">
                <a:solidFill>
                  <a:schemeClr val="bg1"/>
                </a:solidFill>
              </a:rPr>
              <a:t>undefined</a:t>
            </a:r>
          </a:p>
          <a:p>
            <a:r>
              <a:rPr lang="es-ES" sz="1800" b="1" dirty="0">
                <a:solidFill>
                  <a:schemeClr val="bg1"/>
                </a:solidFill>
              </a:rPr>
              <a:t>&gt; x + y</a:t>
            </a:r>
          </a:p>
          <a:p>
            <a:r>
              <a:rPr lang="es-ES" sz="1800" b="1" dirty="0">
                <a:solidFill>
                  <a:schemeClr val="bg1"/>
                </a:solidFill>
              </a:rPr>
              <a:t>20</a:t>
            </a:r>
            <a:endParaRPr lang="en-IN" sz="1800" b="1" dirty="0">
              <a:solidFill>
                <a:schemeClr val="bg1"/>
              </a:solidFill>
            </a:endParaRPr>
          </a:p>
        </p:txBody>
      </p:sp>
    </p:spTree>
    <p:extLst>
      <p:ext uri="{BB962C8B-B14F-4D97-AF65-F5344CB8AC3E}">
        <p14:creationId xmlns:p14="http://schemas.microsoft.com/office/powerpoint/2010/main" val="114652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28033" y="1004550"/>
            <a:ext cx="10779617" cy="1477328"/>
          </a:xfrm>
          <a:prstGeom prst="rect">
            <a:avLst/>
          </a:prstGeom>
          <a:noFill/>
        </p:spPr>
        <p:txBody>
          <a:bodyPr wrap="square" rtlCol="0">
            <a:spAutoFit/>
          </a:bodyPr>
          <a:lstStyle/>
          <a:p>
            <a:r>
              <a:rPr lang="en-US" sz="1800" b="1" dirty="0" smtClean="0">
                <a:solidFill>
                  <a:srgbClr val="F58223"/>
                </a:solidFill>
              </a:rPr>
              <a:t>REPL</a:t>
            </a:r>
          </a:p>
          <a:p>
            <a:endParaRPr lang="en-US" sz="1800" b="1" dirty="0">
              <a:solidFill>
                <a:srgbClr val="F58223"/>
              </a:solidFill>
            </a:endParaRPr>
          </a:p>
          <a:p>
            <a:pPr marL="285750" indent="-285750">
              <a:buFont typeface="Wingdings" panose="05000000000000000000" pitchFamily="2" charset="2"/>
              <a:buChar char="Ø"/>
            </a:pPr>
            <a:r>
              <a:rPr lang="en-US" sz="1800" dirty="0">
                <a:latin typeface="Calibri" panose="020F0502020204030204" pitchFamily="34" charset="0"/>
                <a:cs typeface="Arial" panose="020B0604020202020204" pitchFamily="34" charset="0"/>
              </a:rPr>
              <a:t>REPL Commands</a:t>
            </a:r>
          </a:p>
          <a:p>
            <a:endParaRPr lang="en-US" sz="1800" b="1" dirty="0" smtClean="0">
              <a:solidFill>
                <a:srgbClr val="F58223"/>
              </a:solidFill>
            </a:endParaRPr>
          </a:p>
          <a:p>
            <a:endParaRPr lang="en-US" sz="1800" b="1" dirty="0" smtClean="0">
              <a:solidFill>
                <a:srgbClr val="F58223"/>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213397561"/>
              </p:ext>
            </p:extLst>
          </p:nvPr>
        </p:nvGraphicFramePr>
        <p:xfrm>
          <a:off x="697605" y="2021985"/>
          <a:ext cx="10403984" cy="3931920"/>
        </p:xfrm>
        <a:graphic>
          <a:graphicData uri="http://schemas.openxmlformats.org/drawingml/2006/table">
            <a:tbl>
              <a:tblPr firstRow="1" bandRow="1">
                <a:tableStyleId>{5C22544A-7EE6-4342-B048-85BDC9FD1C3A}</a:tableStyleId>
              </a:tblPr>
              <a:tblGrid>
                <a:gridCol w="10403984"/>
              </a:tblGrid>
              <a:tr h="2782266">
                <a:tc>
                  <a:txBody>
                    <a:bodyPr/>
                    <a:lstStyle/>
                    <a:p>
                      <a:pPr>
                        <a:buFont typeface="Wingdings" panose="05000000000000000000" pitchFamily="2" charset="2"/>
                        <a:buChar char="Ø"/>
                      </a:pPr>
                      <a:endParaRPr lang="en-US" sz="1800" b="1" dirty="0" smtClean="0">
                        <a:solidFill>
                          <a:schemeClr val="bg1"/>
                        </a:solidFill>
                        <a:latin typeface="+mn-lt"/>
                        <a:cs typeface="Arial" panose="020B0604020202020204" pitchFamily="34" charset="0"/>
                      </a:endParaRPr>
                    </a:p>
                    <a:p>
                      <a:pPr marL="0" indent="0" algn="l" rtl="0" eaLnBrk="1" fontAlgn="base" hangingPunct="1">
                        <a:spcBef>
                          <a:spcPct val="20000"/>
                        </a:spcBef>
                        <a:spcAft>
                          <a:spcPct val="0"/>
                        </a:spcAft>
                        <a:buClr>
                          <a:srgbClr val="FF3300"/>
                        </a:buClr>
                        <a:buFont typeface="Trebuchet MS" pitchFamily="34" charset="0"/>
                        <a:buNone/>
                      </a:pPr>
                      <a:r>
                        <a:rPr lang="en-US" sz="1800" b="1" dirty="0" smtClean="0">
                          <a:solidFill>
                            <a:schemeClr val="bg1"/>
                          </a:solidFill>
                          <a:latin typeface="+mn-lt"/>
                          <a:ea typeface="+mn-ea"/>
                          <a:cs typeface="Arial" panose="020B0604020202020204" pitchFamily="34" charset="0"/>
                        </a:rPr>
                        <a:t>    ctrl + c - terminate the current command.</a:t>
                      </a:r>
                    </a:p>
                    <a:p>
                      <a:pPr marL="0" indent="0" algn="l" rtl="0" eaLnBrk="1" fontAlgn="base" hangingPunct="1">
                        <a:spcBef>
                          <a:spcPct val="20000"/>
                        </a:spcBef>
                        <a:spcAft>
                          <a:spcPct val="0"/>
                        </a:spcAft>
                        <a:buClr>
                          <a:srgbClr val="FF3300"/>
                        </a:buClr>
                        <a:buFont typeface="Trebuchet MS" pitchFamily="34" charset="0"/>
                        <a:buNone/>
                      </a:pPr>
                      <a:r>
                        <a:rPr lang="en-US" sz="1800" b="1" dirty="0" smtClean="0">
                          <a:solidFill>
                            <a:schemeClr val="bg1"/>
                          </a:solidFill>
                          <a:latin typeface="+mn-lt"/>
                          <a:ea typeface="+mn-ea"/>
                          <a:cs typeface="Arial" panose="020B0604020202020204" pitchFamily="34" charset="0"/>
                        </a:rPr>
                        <a:t>    ctrl + c twice - terminate the Node REPL.</a:t>
                      </a:r>
                    </a:p>
                    <a:p>
                      <a:pPr marL="0" indent="0" algn="l" rtl="0" eaLnBrk="1" fontAlgn="base" hangingPunct="1">
                        <a:spcBef>
                          <a:spcPct val="20000"/>
                        </a:spcBef>
                        <a:spcAft>
                          <a:spcPct val="0"/>
                        </a:spcAft>
                        <a:buClr>
                          <a:srgbClr val="FF3300"/>
                        </a:buClr>
                        <a:buFont typeface="Trebuchet MS" pitchFamily="34" charset="0"/>
                        <a:buNone/>
                      </a:pPr>
                      <a:r>
                        <a:rPr lang="en-US" sz="1800" b="1" dirty="0" smtClean="0">
                          <a:solidFill>
                            <a:schemeClr val="bg1"/>
                          </a:solidFill>
                          <a:latin typeface="+mn-lt"/>
                          <a:ea typeface="+mn-ea"/>
                          <a:cs typeface="Arial" panose="020B0604020202020204" pitchFamily="34" charset="0"/>
                        </a:rPr>
                        <a:t>    ctrl + d - terminate the Node REPL.</a:t>
                      </a:r>
                    </a:p>
                    <a:p>
                      <a:pPr marL="0" indent="0" algn="l" rtl="0" eaLnBrk="1" fontAlgn="base" hangingPunct="1">
                        <a:spcBef>
                          <a:spcPct val="20000"/>
                        </a:spcBef>
                        <a:spcAft>
                          <a:spcPct val="0"/>
                        </a:spcAft>
                        <a:buClr>
                          <a:srgbClr val="FF3300"/>
                        </a:buClr>
                        <a:buFont typeface="Trebuchet MS" pitchFamily="34" charset="0"/>
                        <a:buNone/>
                      </a:pPr>
                      <a:r>
                        <a:rPr lang="en-US" sz="1800" b="1" dirty="0" smtClean="0">
                          <a:solidFill>
                            <a:schemeClr val="bg1"/>
                          </a:solidFill>
                          <a:latin typeface="+mn-lt"/>
                          <a:ea typeface="+mn-ea"/>
                          <a:cs typeface="Arial" panose="020B0604020202020204" pitchFamily="34" charset="0"/>
                        </a:rPr>
                        <a:t>    Up/Down Keys - see command history and modify previous commands.</a:t>
                      </a:r>
                    </a:p>
                    <a:p>
                      <a:pPr marL="0" indent="0" algn="l" rtl="0" eaLnBrk="1" fontAlgn="base" hangingPunct="1">
                        <a:spcBef>
                          <a:spcPct val="20000"/>
                        </a:spcBef>
                        <a:spcAft>
                          <a:spcPct val="0"/>
                        </a:spcAft>
                        <a:buClr>
                          <a:srgbClr val="FF3300"/>
                        </a:buClr>
                        <a:buFont typeface="Trebuchet MS" pitchFamily="34" charset="0"/>
                        <a:buNone/>
                      </a:pPr>
                      <a:r>
                        <a:rPr lang="en-US" sz="1800" b="1" dirty="0" smtClean="0">
                          <a:solidFill>
                            <a:schemeClr val="bg1"/>
                          </a:solidFill>
                          <a:latin typeface="+mn-lt"/>
                          <a:ea typeface="+mn-ea"/>
                          <a:cs typeface="Arial" panose="020B0604020202020204" pitchFamily="34" charset="0"/>
                        </a:rPr>
                        <a:t>    tab Keys - list of current commands.</a:t>
                      </a:r>
                    </a:p>
                    <a:p>
                      <a:pPr marL="0" indent="0" algn="l" rtl="0" eaLnBrk="1" fontAlgn="base" hangingPunct="1">
                        <a:spcBef>
                          <a:spcPct val="20000"/>
                        </a:spcBef>
                        <a:spcAft>
                          <a:spcPct val="0"/>
                        </a:spcAft>
                        <a:buClr>
                          <a:srgbClr val="FF3300"/>
                        </a:buClr>
                        <a:buFont typeface="Trebuchet MS" pitchFamily="34" charset="0"/>
                        <a:buNone/>
                      </a:pPr>
                      <a:r>
                        <a:rPr lang="en-US" sz="1800" b="1" dirty="0" smtClean="0">
                          <a:solidFill>
                            <a:schemeClr val="bg1"/>
                          </a:solidFill>
                          <a:latin typeface="+mn-lt"/>
                          <a:ea typeface="+mn-ea"/>
                          <a:cs typeface="Arial" panose="020B0604020202020204" pitchFamily="34" charset="0"/>
                        </a:rPr>
                        <a:t>    .help - list of all commands.</a:t>
                      </a:r>
                    </a:p>
                    <a:p>
                      <a:pPr marL="0" indent="0" algn="l" rtl="0" eaLnBrk="1" fontAlgn="base" hangingPunct="1">
                        <a:spcBef>
                          <a:spcPct val="20000"/>
                        </a:spcBef>
                        <a:spcAft>
                          <a:spcPct val="0"/>
                        </a:spcAft>
                        <a:buClr>
                          <a:srgbClr val="FF3300"/>
                        </a:buClr>
                        <a:buFont typeface="Trebuchet MS" pitchFamily="34" charset="0"/>
                        <a:buNone/>
                      </a:pPr>
                      <a:r>
                        <a:rPr lang="en-US" sz="1800" b="1" dirty="0" smtClean="0">
                          <a:solidFill>
                            <a:schemeClr val="bg1"/>
                          </a:solidFill>
                          <a:latin typeface="+mn-lt"/>
                          <a:ea typeface="+mn-ea"/>
                          <a:cs typeface="Arial" panose="020B0604020202020204" pitchFamily="34" charset="0"/>
                        </a:rPr>
                        <a:t>    .break - exit from multiline expression.</a:t>
                      </a:r>
                    </a:p>
                    <a:p>
                      <a:pPr marL="0" indent="0" algn="l" rtl="0" eaLnBrk="1" fontAlgn="base" hangingPunct="1">
                        <a:spcBef>
                          <a:spcPct val="20000"/>
                        </a:spcBef>
                        <a:spcAft>
                          <a:spcPct val="0"/>
                        </a:spcAft>
                        <a:buClr>
                          <a:srgbClr val="FF3300"/>
                        </a:buClr>
                        <a:buFont typeface="Trebuchet MS" pitchFamily="34" charset="0"/>
                        <a:buNone/>
                      </a:pPr>
                      <a:r>
                        <a:rPr lang="en-US" sz="1800" b="1" dirty="0" smtClean="0">
                          <a:solidFill>
                            <a:schemeClr val="bg1"/>
                          </a:solidFill>
                          <a:latin typeface="+mn-lt"/>
                          <a:ea typeface="+mn-ea"/>
                          <a:cs typeface="Arial" panose="020B0604020202020204" pitchFamily="34" charset="0"/>
                        </a:rPr>
                        <a:t>    .clear - exit from multiline expression.</a:t>
                      </a:r>
                    </a:p>
                    <a:p>
                      <a:pPr marL="0" indent="0" algn="l" rtl="0" eaLnBrk="1" fontAlgn="base" hangingPunct="1">
                        <a:spcBef>
                          <a:spcPct val="20000"/>
                        </a:spcBef>
                        <a:spcAft>
                          <a:spcPct val="0"/>
                        </a:spcAft>
                        <a:buClr>
                          <a:srgbClr val="FF3300"/>
                        </a:buClr>
                        <a:buFont typeface="Trebuchet MS" pitchFamily="34" charset="0"/>
                        <a:buNone/>
                      </a:pPr>
                      <a:r>
                        <a:rPr lang="en-US" sz="1800" b="1" dirty="0" smtClean="0">
                          <a:solidFill>
                            <a:schemeClr val="bg1"/>
                          </a:solidFill>
                          <a:latin typeface="+mn-lt"/>
                          <a:ea typeface="+mn-ea"/>
                          <a:cs typeface="Arial" panose="020B0604020202020204" pitchFamily="34" charset="0"/>
                        </a:rPr>
                        <a:t>    .save filename - save the current Node REPL session to a file.</a:t>
                      </a:r>
                    </a:p>
                    <a:p>
                      <a:pPr marL="0" indent="0" algn="l" rtl="0" eaLnBrk="1" fontAlgn="base" hangingPunct="1">
                        <a:spcBef>
                          <a:spcPct val="20000"/>
                        </a:spcBef>
                        <a:spcAft>
                          <a:spcPct val="0"/>
                        </a:spcAft>
                        <a:buClr>
                          <a:srgbClr val="FF3300"/>
                        </a:buClr>
                        <a:buFont typeface="Trebuchet MS" pitchFamily="34" charset="0"/>
                        <a:buNone/>
                      </a:pPr>
                      <a:r>
                        <a:rPr lang="en-US" sz="1800" b="1" dirty="0" smtClean="0">
                          <a:solidFill>
                            <a:schemeClr val="bg1"/>
                          </a:solidFill>
                          <a:latin typeface="+mn-lt"/>
                          <a:ea typeface="+mn-ea"/>
                          <a:cs typeface="Arial" panose="020B0604020202020204" pitchFamily="34" charset="0"/>
                        </a:rPr>
                        <a:t>    .load filename - load file content in current Node REPL session.</a:t>
                      </a:r>
                    </a:p>
                    <a:p>
                      <a:endParaRPr lang="en-US" sz="1800" b="1" dirty="0">
                        <a:solidFill>
                          <a:schemeClr val="bg1"/>
                        </a:solidFill>
                        <a:latin typeface="+mn-lt"/>
                      </a:endParaRPr>
                    </a:p>
                  </a:txBody>
                  <a:tcPr>
                    <a:solidFill>
                      <a:schemeClr val="bg1">
                        <a:lumMod val="50000"/>
                      </a:schemeClr>
                    </a:solidFill>
                  </a:tcPr>
                </a:tc>
              </a:tr>
            </a:tbl>
          </a:graphicData>
        </a:graphic>
      </p:graphicFrame>
    </p:spTree>
    <p:extLst>
      <p:ext uri="{BB962C8B-B14F-4D97-AF65-F5344CB8AC3E}">
        <p14:creationId xmlns:p14="http://schemas.microsoft.com/office/powerpoint/2010/main" val="711787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28033" y="1004550"/>
            <a:ext cx="10779617" cy="3970318"/>
          </a:xfrm>
          <a:prstGeom prst="rect">
            <a:avLst/>
          </a:prstGeom>
          <a:noFill/>
        </p:spPr>
        <p:txBody>
          <a:bodyPr wrap="square" rtlCol="0">
            <a:spAutoFit/>
          </a:bodyPr>
          <a:lstStyle/>
          <a:p>
            <a:pPr lvl="0"/>
            <a:r>
              <a:rPr lang="en-IN" sz="1800" b="1" dirty="0">
                <a:solidFill>
                  <a:srgbClr val="F58223"/>
                </a:solidFill>
              </a:rPr>
              <a:t>Project Setup </a:t>
            </a:r>
            <a:r>
              <a:rPr lang="en-IN" sz="1800" b="1" dirty="0" smtClean="0">
                <a:solidFill>
                  <a:srgbClr val="F58223"/>
                </a:solidFill>
              </a:rPr>
              <a:t>on Eclipse</a:t>
            </a:r>
            <a:br>
              <a:rPr lang="en-IN" sz="1800" b="1" dirty="0" smtClean="0">
                <a:solidFill>
                  <a:srgbClr val="F58223"/>
                </a:solidFill>
              </a:rPr>
            </a:br>
            <a:endParaRPr lang="en-IN" sz="1800" b="1" dirty="0" smtClean="0">
              <a:solidFill>
                <a:srgbClr val="F58223"/>
              </a:solidFill>
            </a:endParaRPr>
          </a:p>
          <a:p>
            <a:pPr marL="285750" lvl="0" indent="-285750">
              <a:buFont typeface="Wingdings" panose="05000000000000000000" pitchFamily="2" charset="2"/>
              <a:buChar char="Ø"/>
            </a:pPr>
            <a:r>
              <a:rPr lang="en-IN" sz="1800" dirty="0" smtClean="0"/>
              <a:t>The </a:t>
            </a:r>
            <a:r>
              <a:rPr lang="en-IN" sz="1800" dirty="0"/>
              <a:t>Eclipse Plugin for Node application project can be downloaded from </a:t>
            </a:r>
            <a:r>
              <a:rPr lang="en-IN" sz="1800" dirty="0" smtClean="0"/>
              <a:t>:- </a:t>
            </a:r>
            <a:r>
              <a:rPr lang="en-IN" sz="1800" u="sng" dirty="0" smtClean="0">
                <a:hlinkClick r:id="rId2"/>
              </a:rPr>
              <a:t>http://www.nodeclipse.org/updates</a:t>
            </a:r>
            <a:endParaRPr lang="en-IN" sz="1800" u="sng" dirty="0" smtClean="0"/>
          </a:p>
          <a:p>
            <a:pPr marL="285750" lvl="0" indent="-285750">
              <a:buFont typeface="Wingdings" panose="05000000000000000000" pitchFamily="2" charset="2"/>
              <a:buChar char="Ø"/>
            </a:pPr>
            <a:endParaRPr lang="en-IN" sz="1800" u="sng" dirty="0"/>
          </a:p>
          <a:p>
            <a:pPr marL="285750" lvl="0" indent="-285750">
              <a:buFont typeface="Wingdings" panose="05000000000000000000" pitchFamily="2" charset="2"/>
              <a:buChar char="Ø"/>
            </a:pPr>
            <a:r>
              <a:rPr lang="en-IN" sz="1800" dirty="0" smtClean="0"/>
              <a:t>Install plugin and restart the workspace.</a:t>
            </a:r>
            <a:r>
              <a:rPr lang="en-IN" sz="1800" u="sng" dirty="0" smtClean="0"/>
              <a:t/>
            </a:r>
            <a:br>
              <a:rPr lang="en-IN" sz="1800" u="sng" dirty="0" smtClean="0"/>
            </a:br>
            <a:endParaRPr lang="en-IN" sz="1800" u="sng" dirty="0" smtClean="0"/>
          </a:p>
          <a:p>
            <a:pPr marL="285750" lvl="0" indent="-285750">
              <a:buFont typeface="Wingdings" panose="05000000000000000000" pitchFamily="2" charset="2"/>
              <a:buChar char="Ø"/>
            </a:pPr>
            <a:endParaRPr lang="en-IN" sz="1800" u="sng" dirty="0" smtClean="0"/>
          </a:p>
          <a:p>
            <a:pPr marL="285750" lvl="0" indent="-285750">
              <a:buFont typeface="Wingdings" panose="05000000000000000000" pitchFamily="2" charset="2"/>
              <a:buChar char="Ø"/>
            </a:pPr>
            <a:endParaRPr lang="en-IN" sz="1800" u="sng" dirty="0" smtClean="0"/>
          </a:p>
          <a:p>
            <a:endParaRPr lang="en-IN" sz="1800" u="sng" dirty="0"/>
          </a:p>
          <a:p>
            <a:endParaRPr lang="en-IN" sz="1800" dirty="0"/>
          </a:p>
          <a:p>
            <a:endParaRPr lang="en-IN" sz="1800" b="1" dirty="0" smtClean="0">
              <a:solidFill>
                <a:srgbClr val="F58223"/>
              </a:solidFill>
            </a:endParaRPr>
          </a:p>
          <a:p>
            <a:endParaRPr lang="en-IN" sz="1800" b="1" dirty="0">
              <a:solidFill>
                <a:srgbClr val="F58223"/>
              </a:solidFill>
            </a:endParaRPr>
          </a:p>
          <a:p>
            <a:endParaRPr lang="en-IN" sz="1800" b="1" dirty="0">
              <a:solidFill>
                <a:srgbClr val="F58223"/>
              </a:solidFill>
            </a:endParaRPr>
          </a:p>
        </p:txBody>
      </p:sp>
    </p:spTree>
    <p:extLst>
      <p:ext uri="{BB962C8B-B14F-4D97-AF65-F5344CB8AC3E}">
        <p14:creationId xmlns:p14="http://schemas.microsoft.com/office/powerpoint/2010/main" val="40547113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15154" y="862881"/>
            <a:ext cx="10779617" cy="1200329"/>
          </a:xfrm>
          <a:prstGeom prst="rect">
            <a:avLst/>
          </a:prstGeom>
          <a:noFill/>
        </p:spPr>
        <p:txBody>
          <a:bodyPr wrap="square" rtlCol="0">
            <a:spAutoFit/>
          </a:bodyPr>
          <a:lstStyle/>
          <a:p>
            <a:pPr lvl="0"/>
            <a:r>
              <a:rPr lang="en-IN" sz="1800" b="1" dirty="0">
                <a:solidFill>
                  <a:srgbClr val="FF0000"/>
                </a:solidFill>
              </a:rPr>
              <a:t>Creation of </a:t>
            </a:r>
            <a:r>
              <a:rPr lang="en-IN" sz="1800" b="1" dirty="0" smtClean="0">
                <a:solidFill>
                  <a:srgbClr val="FF0000"/>
                </a:solidFill>
              </a:rPr>
              <a:t>node.js </a:t>
            </a:r>
            <a:r>
              <a:rPr lang="en-IN" sz="1800" b="1" dirty="0">
                <a:solidFill>
                  <a:srgbClr val="FF0000"/>
                </a:solidFill>
              </a:rPr>
              <a:t>project</a:t>
            </a:r>
            <a:r>
              <a:rPr lang="en-IN" sz="1800" b="1" dirty="0" smtClean="0">
                <a:solidFill>
                  <a:srgbClr val="F58223"/>
                </a:solidFill>
              </a:rPr>
              <a:t/>
            </a:r>
            <a:br>
              <a:rPr lang="en-IN" sz="1800" b="1" dirty="0" smtClean="0">
                <a:solidFill>
                  <a:srgbClr val="F58223"/>
                </a:solidFill>
              </a:rPr>
            </a:br>
            <a:endParaRPr lang="en-IN" sz="1800" b="1" dirty="0" smtClean="0">
              <a:solidFill>
                <a:srgbClr val="F58223"/>
              </a:solidFill>
            </a:endParaRPr>
          </a:p>
          <a:p>
            <a:pPr marL="285750" lvl="0" indent="-285750">
              <a:buFont typeface="Wingdings" panose="05000000000000000000" pitchFamily="2" charset="2"/>
              <a:buChar char="Ø"/>
            </a:pPr>
            <a:r>
              <a:rPr lang="en-IN" sz="1800" dirty="0"/>
              <a:t>To create node.js project go to file menu of eclipse - &gt; new -&gt; node.js project</a:t>
            </a:r>
            <a:r>
              <a:rPr lang="en-IN" sz="1800" dirty="0" smtClean="0"/>
              <a:t>.</a:t>
            </a:r>
          </a:p>
          <a:p>
            <a:pPr marL="285750" indent="-285750">
              <a:buFont typeface="Wingdings" panose="05000000000000000000" pitchFamily="2" charset="2"/>
              <a:buChar char="Ø"/>
            </a:pPr>
            <a:r>
              <a:rPr lang="en-IN" sz="1800" dirty="0"/>
              <a:t>Write project name and use </a:t>
            </a:r>
            <a:r>
              <a:rPr lang="en-IN" sz="1800" dirty="0" smtClean="0"/>
              <a:t>template </a:t>
            </a:r>
            <a:r>
              <a:rPr lang="en-IN" sz="1800" dirty="0"/>
              <a:t>according to requirement. Click finish</a:t>
            </a:r>
            <a:r>
              <a:rPr lang="en-IN" sz="1800" dirty="0" smtClean="0"/>
              <a:t>.</a:t>
            </a:r>
            <a:endParaRPr lang="en-IN" sz="1800" b="1" dirty="0">
              <a:solidFill>
                <a:srgbClr val="F58223"/>
              </a:solidFill>
            </a:endParaRPr>
          </a:p>
        </p:txBody>
      </p:sp>
      <p:pic>
        <p:nvPicPr>
          <p:cNvPr id="4" name="Picture 3"/>
          <p:cNvPicPr/>
          <p:nvPr/>
        </p:nvPicPr>
        <p:blipFill>
          <a:blip r:embed="rId2"/>
          <a:stretch>
            <a:fillRect/>
          </a:stretch>
        </p:blipFill>
        <p:spPr>
          <a:xfrm>
            <a:off x="2830020" y="2190750"/>
            <a:ext cx="5086350" cy="4667250"/>
          </a:xfrm>
          <a:prstGeom prst="rect">
            <a:avLst/>
          </a:prstGeom>
        </p:spPr>
      </p:pic>
    </p:spTree>
    <p:extLst>
      <p:ext uri="{BB962C8B-B14F-4D97-AF65-F5344CB8AC3E}">
        <p14:creationId xmlns:p14="http://schemas.microsoft.com/office/powerpoint/2010/main" val="2175469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Node.js</a:t>
            </a:r>
            <a:endParaRPr lang="en-IN" dirty="0"/>
          </a:p>
        </p:txBody>
      </p:sp>
      <p:sp>
        <p:nvSpPr>
          <p:cNvPr id="2" name="TextBox 1"/>
          <p:cNvSpPr txBox="1"/>
          <p:nvPr/>
        </p:nvSpPr>
        <p:spPr>
          <a:xfrm>
            <a:off x="465140" y="978793"/>
            <a:ext cx="10752360" cy="646331"/>
          </a:xfrm>
          <a:prstGeom prst="rect">
            <a:avLst/>
          </a:prstGeom>
          <a:noFill/>
        </p:spPr>
        <p:txBody>
          <a:bodyPr wrap="square" rtlCol="0">
            <a:spAutoFit/>
          </a:bodyPr>
          <a:lstStyle/>
          <a:p>
            <a:r>
              <a:rPr lang="en-IN" sz="1800" dirty="0"/>
              <a:t>In order to understand non-blocking I/O, let’s picture a common scenario</a:t>
            </a:r>
            <a:r>
              <a:rPr lang="en-IN" sz="1800" dirty="0" smtClean="0"/>
              <a:t>.</a:t>
            </a:r>
            <a:br>
              <a:rPr lang="en-IN" sz="1800" dirty="0" smtClean="0"/>
            </a:br>
            <a:r>
              <a:rPr lang="en-IN" sz="1800" dirty="0" smtClean="0"/>
              <a:t>Suppose </a:t>
            </a:r>
            <a:r>
              <a:rPr lang="en-IN" sz="1800" dirty="0"/>
              <a:t>you are at a restaurant with friends.</a:t>
            </a:r>
            <a:endParaRPr lang="en-IN" dirty="0"/>
          </a:p>
        </p:txBody>
      </p:sp>
      <p:pic>
        <p:nvPicPr>
          <p:cNvPr id="1026" name="Picture 2" descr="C:\Users\sumeetm\Desktop\french-restaura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590" y="1779672"/>
            <a:ext cx="6157531" cy="460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833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15154" y="862881"/>
            <a:ext cx="10779617" cy="923330"/>
          </a:xfrm>
          <a:prstGeom prst="rect">
            <a:avLst/>
          </a:prstGeom>
          <a:noFill/>
        </p:spPr>
        <p:txBody>
          <a:bodyPr wrap="square" rtlCol="0">
            <a:spAutoFit/>
          </a:bodyPr>
          <a:lstStyle/>
          <a:p>
            <a:pPr lvl="0"/>
            <a:r>
              <a:rPr lang="en-IN" sz="1800" b="1" dirty="0">
                <a:solidFill>
                  <a:srgbClr val="FF0000"/>
                </a:solidFill>
              </a:rPr>
              <a:t>Creation of </a:t>
            </a:r>
            <a:r>
              <a:rPr lang="en-IN" sz="1800" b="1" dirty="0" smtClean="0">
                <a:solidFill>
                  <a:srgbClr val="FF0000"/>
                </a:solidFill>
              </a:rPr>
              <a:t>node.js </a:t>
            </a:r>
            <a:r>
              <a:rPr lang="en-IN" sz="1800" b="1" dirty="0">
                <a:solidFill>
                  <a:srgbClr val="FF0000"/>
                </a:solidFill>
              </a:rPr>
              <a:t>project</a:t>
            </a:r>
            <a:r>
              <a:rPr lang="en-IN" sz="1800" b="1" dirty="0" smtClean="0">
                <a:solidFill>
                  <a:srgbClr val="F58223"/>
                </a:solidFill>
              </a:rPr>
              <a:t/>
            </a:r>
            <a:br>
              <a:rPr lang="en-IN" sz="1800" b="1" dirty="0" smtClean="0">
                <a:solidFill>
                  <a:srgbClr val="F58223"/>
                </a:solidFill>
              </a:rPr>
            </a:br>
            <a:endParaRPr lang="en-IN" sz="1800" b="1" dirty="0" smtClean="0">
              <a:solidFill>
                <a:srgbClr val="F58223"/>
              </a:solidFill>
            </a:endParaRPr>
          </a:p>
          <a:p>
            <a:pPr marL="285750" lvl="0" indent="-285750">
              <a:buFont typeface="Wingdings" panose="05000000000000000000" pitchFamily="2" charset="2"/>
              <a:buChar char="Ø"/>
            </a:pPr>
            <a:r>
              <a:rPr lang="en-IN" sz="1800" dirty="0" smtClean="0"/>
              <a:t>If </a:t>
            </a:r>
            <a:r>
              <a:rPr lang="en-IN" sz="1800" dirty="0"/>
              <a:t>you choose none/empty then the project structure will look like</a:t>
            </a:r>
            <a:r>
              <a:rPr lang="en-IN" sz="1800" dirty="0" smtClean="0"/>
              <a:t>:</a:t>
            </a:r>
            <a:endParaRPr lang="en-IN" sz="1800" b="1" dirty="0" smtClean="0">
              <a:solidFill>
                <a:srgbClr val="F58223"/>
              </a:solidFill>
            </a:endParaRPr>
          </a:p>
        </p:txBody>
      </p:sp>
      <p:pic>
        <p:nvPicPr>
          <p:cNvPr id="5" name="Picture 4"/>
          <p:cNvPicPr/>
          <p:nvPr/>
        </p:nvPicPr>
        <p:blipFill>
          <a:blip r:embed="rId2"/>
          <a:stretch>
            <a:fillRect/>
          </a:stretch>
        </p:blipFill>
        <p:spPr>
          <a:xfrm>
            <a:off x="515154" y="1842897"/>
            <a:ext cx="1762125" cy="533400"/>
          </a:xfrm>
          <a:prstGeom prst="rect">
            <a:avLst/>
          </a:prstGeom>
        </p:spPr>
      </p:pic>
      <p:sp>
        <p:nvSpPr>
          <p:cNvPr id="2" name="TextBox 1"/>
          <p:cNvSpPr txBox="1"/>
          <p:nvPr/>
        </p:nvSpPr>
        <p:spPr>
          <a:xfrm>
            <a:off x="515155" y="2562896"/>
            <a:ext cx="6735652" cy="923330"/>
          </a:xfrm>
          <a:prstGeom prst="rect">
            <a:avLst/>
          </a:prstGeom>
          <a:noFill/>
        </p:spPr>
        <p:txBody>
          <a:bodyPr wrap="square" rtlCol="0">
            <a:spAutoFit/>
          </a:bodyPr>
          <a:lstStyle/>
          <a:p>
            <a:r>
              <a:rPr lang="en-IN" sz="1800" dirty="0"/>
              <a:t>Create </a:t>
            </a:r>
            <a:r>
              <a:rPr lang="en-IN" sz="1800" dirty="0" err="1"/>
              <a:t>js</a:t>
            </a:r>
            <a:r>
              <a:rPr lang="en-IN" sz="1800" dirty="0"/>
              <a:t> file and </a:t>
            </a:r>
            <a:r>
              <a:rPr lang="en-IN" sz="1800" dirty="0" err="1"/>
              <a:t>package.json</a:t>
            </a:r>
            <a:r>
              <a:rPr lang="en-IN" sz="1800" dirty="0"/>
              <a:t> as per requirement</a:t>
            </a:r>
            <a:r>
              <a:rPr lang="en-IN" sz="1800" dirty="0" smtClean="0"/>
              <a:t>.</a:t>
            </a:r>
          </a:p>
          <a:p>
            <a:endParaRPr lang="en-IN" sz="1800" dirty="0"/>
          </a:p>
          <a:p>
            <a:pPr marL="285750" indent="-285750">
              <a:buFont typeface="Wingdings" panose="05000000000000000000" pitchFamily="2" charset="2"/>
              <a:buChar char="Ø"/>
            </a:pPr>
            <a:r>
              <a:rPr lang="en-IN" sz="1800" dirty="0"/>
              <a:t>For Hello World the project structure will look like:</a:t>
            </a:r>
          </a:p>
        </p:txBody>
      </p:sp>
      <p:pic>
        <p:nvPicPr>
          <p:cNvPr id="7" name="Picture 6"/>
          <p:cNvPicPr/>
          <p:nvPr/>
        </p:nvPicPr>
        <p:blipFill>
          <a:blip r:embed="rId3"/>
          <a:stretch>
            <a:fillRect/>
          </a:stretch>
        </p:blipFill>
        <p:spPr>
          <a:xfrm>
            <a:off x="572304" y="3621578"/>
            <a:ext cx="1704975" cy="1057275"/>
          </a:xfrm>
          <a:prstGeom prst="rect">
            <a:avLst/>
          </a:prstGeom>
        </p:spPr>
      </p:pic>
      <p:sp>
        <p:nvSpPr>
          <p:cNvPr id="3" name="TextBox 2"/>
          <p:cNvSpPr txBox="1"/>
          <p:nvPr/>
        </p:nvSpPr>
        <p:spPr>
          <a:xfrm>
            <a:off x="572304" y="5009882"/>
            <a:ext cx="7116383" cy="1292662"/>
          </a:xfrm>
          <a:prstGeom prst="rect">
            <a:avLst/>
          </a:prstGeom>
          <a:noFill/>
        </p:spPr>
        <p:txBody>
          <a:bodyPr wrap="square" rtlCol="0">
            <a:spAutoFit/>
          </a:bodyPr>
          <a:lstStyle/>
          <a:p>
            <a:r>
              <a:rPr lang="en-IN" sz="1800" dirty="0"/>
              <a:t>Here hello-world-server.js contains create serve code</a:t>
            </a:r>
            <a:r>
              <a:rPr lang="en-IN" sz="1800" dirty="0" smtClean="0"/>
              <a:t>.</a:t>
            </a:r>
          </a:p>
          <a:p>
            <a:endParaRPr lang="en-IN" sz="1800" dirty="0"/>
          </a:p>
          <a:p>
            <a:r>
              <a:rPr lang="en-IN" sz="1800" b="1" dirty="0" smtClean="0"/>
              <a:t>Let’s run this and see how it works. </a:t>
            </a:r>
            <a:endParaRPr lang="en-IN" sz="1800" b="1" dirty="0"/>
          </a:p>
          <a:p>
            <a:endParaRPr lang="en-IN" dirty="0"/>
          </a:p>
        </p:txBody>
      </p:sp>
    </p:spTree>
    <p:extLst>
      <p:ext uri="{BB962C8B-B14F-4D97-AF65-F5344CB8AC3E}">
        <p14:creationId xmlns:p14="http://schemas.microsoft.com/office/powerpoint/2010/main" val="1658092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463638" y="2485635"/>
            <a:ext cx="10779617" cy="923330"/>
          </a:xfrm>
          <a:prstGeom prst="rect">
            <a:avLst/>
          </a:prstGeom>
          <a:noFill/>
        </p:spPr>
        <p:txBody>
          <a:bodyPr wrap="square" rtlCol="0">
            <a:spAutoFit/>
          </a:bodyPr>
          <a:lstStyle/>
          <a:p>
            <a:pPr lvl="0" algn="ctr"/>
            <a:r>
              <a:rPr lang="en-IN" sz="5400" b="1" dirty="0" smtClean="0">
                <a:solidFill>
                  <a:srgbClr val="F58223"/>
                </a:solidFill>
              </a:rPr>
              <a:t>Coding time</a:t>
            </a:r>
          </a:p>
        </p:txBody>
      </p:sp>
    </p:spTree>
    <p:extLst>
      <p:ext uri="{BB962C8B-B14F-4D97-AF65-F5344CB8AC3E}">
        <p14:creationId xmlns:p14="http://schemas.microsoft.com/office/powerpoint/2010/main" val="17230430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465139" y="1120462"/>
            <a:ext cx="11048574" cy="1200329"/>
          </a:xfrm>
          <a:prstGeom prst="rect">
            <a:avLst/>
          </a:prstGeom>
          <a:noFill/>
        </p:spPr>
        <p:txBody>
          <a:bodyPr wrap="square" rtlCol="0">
            <a:spAutoFit/>
          </a:bodyPr>
          <a:lstStyle/>
          <a:p>
            <a:pPr marL="342900" indent="-342900">
              <a:buAutoNum type="arabicPeriod"/>
            </a:pPr>
            <a:r>
              <a:rPr lang="en-IN" sz="1800" dirty="0" smtClean="0"/>
              <a:t>Write node.js program to create file called “output.txt” and write “Hello Node.js” in it.</a:t>
            </a:r>
          </a:p>
          <a:p>
            <a:pPr marL="342900" indent="-342900">
              <a:buAutoNum type="arabicPeriod"/>
            </a:pPr>
            <a:endParaRPr lang="en-IN" sz="1800" dirty="0"/>
          </a:p>
          <a:p>
            <a:r>
              <a:rPr lang="en-IN" sz="1800" dirty="0" smtClean="0"/>
              <a:t>Hint: You will require </a:t>
            </a:r>
            <a:r>
              <a:rPr lang="en-IN" sz="1800" b="1" dirty="0" smtClean="0"/>
              <a:t>fs</a:t>
            </a:r>
            <a:r>
              <a:rPr lang="en-IN" sz="1800" dirty="0" smtClean="0"/>
              <a:t> module. </a:t>
            </a:r>
            <a:r>
              <a:rPr lang="en-IN" sz="1800" b="1" dirty="0"/>
              <a:t>var fs = require("fs</a:t>
            </a:r>
            <a:r>
              <a:rPr lang="en-IN" sz="1800" b="1" dirty="0" smtClean="0"/>
              <a:t>");</a:t>
            </a:r>
            <a:br>
              <a:rPr lang="en-IN" sz="1800" b="1" dirty="0" smtClean="0"/>
            </a:br>
            <a:r>
              <a:rPr lang="en-IN" sz="1800" dirty="0"/>
              <a:t>Use </a:t>
            </a:r>
            <a:r>
              <a:rPr lang="en-IN" sz="1800" dirty="0" err="1" smtClean="0"/>
              <a:t>fs.writeFile</a:t>
            </a:r>
            <a:r>
              <a:rPr lang="en-IN" sz="1800" dirty="0" smtClean="0"/>
              <a:t>(file</a:t>
            </a:r>
            <a:r>
              <a:rPr lang="en-IN" sz="1800" dirty="0"/>
              <a:t>, data[, options], callback)  </a:t>
            </a:r>
            <a:r>
              <a:rPr lang="en-IN" sz="1800" dirty="0" smtClean="0"/>
              <a:t>function.</a:t>
            </a:r>
            <a:endParaRPr lang="en-IN" sz="1800" dirty="0"/>
          </a:p>
        </p:txBody>
      </p:sp>
      <p:sp>
        <p:nvSpPr>
          <p:cNvPr id="3" name="TextBox 2"/>
          <p:cNvSpPr txBox="1"/>
          <p:nvPr/>
        </p:nvSpPr>
        <p:spPr>
          <a:xfrm>
            <a:off x="566670" y="2537133"/>
            <a:ext cx="9723550" cy="2585323"/>
          </a:xfrm>
          <a:prstGeom prst="rect">
            <a:avLst/>
          </a:prstGeom>
          <a:solidFill>
            <a:schemeClr val="tx1"/>
          </a:solidFill>
        </p:spPr>
        <p:txBody>
          <a:bodyPr wrap="square" rtlCol="0">
            <a:spAutoFit/>
          </a:bodyPr>
          <a:lstStyle/>
          <a:p>
            <a:r>
              <a:rPr lang="en-IN" sz="1800" b="1" dirty="0">
                <a:solidFill>
                  <a:schemeClr val="bg1"/>
                </a:solidFill>
              </a:rPr>
              <a:t>var fs = require("fs");</a:t>
            </a:r>
          </a:p>
          <a:p>
            <a:endParaRPr lang="en-IN" sz="1800" dirty="0">
              <a:solidFill>
                <a:schemeClr val="bg1"/>
              </a:solidFill>
            </a:endParaRPr>
          </a:p>
          <a:p>
            <a:r>
              <a:rPr lang="en-IN" sz="1800" dirty="0" err="1">
                <a:solidFill>
                  <a:schemeClr val="bg1"/>
                </a:solidFill>
              </a:rPr>
              <a:t>fs.writeFile</a:t>
            </a:r>
            <a:r>
              <a:rPr lang="en-IN" sz="1800" dirty="0">
                <a:solidFill>
                  <a:schemeClr val="bg1"/>
                </a:solidFill>
              </a:rPr>
              <a:t>("output.txt", "Hello Node.js", </a:t>
            </a:r>
            <a:r>
              <a:rPr lang="en-IN" sz="1800" b="1" dirty="0">
                <a:solidFill>
                  <a:schemeClr val="bg1"/>
                </a:solidFill>
              </a:rPr>
              <a:t>function(err) {</a:t>
            </a:r>
          </a:p>
          <a:p>
            <a:r>
              <a:rPr lang="en-IN" sz="1800" dirty="0">
                <a:solidFill>
                  <a:schemeClr val="bg1"/>
                </a:solidFill>
              </a:rPr>
              <a:t>    </a:t>
            </a:r>
            <a:r>
              <a:rPr lang="en-IN" sz="1800" b="1" dirty="0">
                <a:solidFill>
                  <a:schemeClr val="bg1"/>
                </a:solidFill>
              </a:rPr>
              <a:t>if(err) {</a:t>
            </a:r>
          </a:p>
          <a:p>
            <a:r>
              <a:rPr lang="en-IN" sz="1800" dirty="0">
                <a:solidFill>
                  <a:schemeClr val="bg1"/>
                </a:solidFill>
              </a:rPr>
              <a:t>        </a:t>
            </a:r>
            <a:r>
              <a:rPr lang="en-IN" sz="1800" b="1" dirty="0">
                <a:solidFill>
                  <a:schemeClr val="bg1"/>
                </a:solidFill>
              </a:rPr>
              <a:t>return console.log(err);</a:t>
            </a:r>
          </a:p>
          <a:p>
            <a:r>
              <a:rPr lang="en-IN" sz="1800" dirty="0">
                <a:solidFill>
                  <a:schemeClr val="bg1"/>
                </a:solidFill>
              </a:rPr>
              <a:t>    }</a:t>
            </a:r>
          </a:p>
          <a:p>
            <a:r>
              <a:rPr lang="en-IN" sz="1800" dirty="0">
                <a:solidFill>
                  <a:schemeClr val="bg1"/>
                </a:solidFill>
              </a:rPr>
              <a:t>    console.log("The file was saved!");</a:t>
            </a:r>
          </a:p>
          <a:p>
            <a:r>
              <a:rPr lang="en-IN" sz="1800" dirty="0">
                <a:solidFill>
                  <a:schemeClr val="bg1"/>
                </a:solidFill>
              </a:rPr>
              <a:t>});</a:t>
            </a:r>
          </a:p>
          <a:p>
            <a:endParaRPr lang="en-IN" sz="1800" dirty="0">
              <a:solidFill>
                <a:schemeClr val="bg1"/>
              </a:solidFill>
            </a:endParaRPr>
          </a:p>
        </p:txBody>
      </p:sp>
    </p:spTree>
    <p:extLst>
      <p:ext uri="{BB962C8B-B14F-4D97-AF65-F5344CB8AC3E}">
        <p14:creationId xmlns:p14="http://schemas.microsoft.com/office/powerpoint/2010/main" val="2011286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465139" y="1120462"/>
            <a:ext cx="11048574" cy="646331"/>
          </a:xfrm>
          <a:prstGeom prst="rect">
            <a:avLst/>
          </a:prstGeom>
          <a:noFill/>
        </p:spPr>
        <p:txBody>
          <a:bodyPr wrap="square" rtlCol="0">
            <a:spAutoFit/>
          </a:bodyPr>
          <a:lstStyle/>
          <a:p>
            <a:r>
              <a:rPr lang="en-IN" sz="1800" dirty="0" smtClean="0"/>
              <a:t>2.  Create File called “numbers.txt” and write number 1 to 10  separated by new line .</a:t>
            </a:r>
          </a:p>
          <a:p>
            <a:pPr marL="342900" indent="-342900">
              <a:buAutoNum type="arabicPeriod"/>
            </a:pPr>
            <a:endParaRPr lang="en-IN" sz="1800" dirty="0"/>
          </a:p>
        </p:txBody>
      </p:sp>
      <p:sp>
        <p:nvSpPr>
          <p:cNvPr id="3" name="TextBox 2"/>
          <p:cNvSpPr txBox="1"/>
          <p:nvPr/>
        </p:nvSpPr>
        <p:spPr>
          <a:xfrm>
            <a:off x="566670" y="1777272"/>
            <a:ext cx="9723550" cy="4524315"/>
          </a:xfrm>
          <a:prstGeom prst="rect">
            <a:avLst/>
          </a:prstGeom>
          <a:solidFill>
            <a:schemeClr val="tx1"/>
          </a:solidFill>
        </p:spPr>
        <p:txBody>
          <a:bodyPr wrap="square" rtlCol="0">
            <a:spAutoFit/>
          </a:bodyPr>
          <a:lstStyle/>
          <a:p>
            <a:r>
              <a:rPr lang="en-IN" sz="1800" b="1" dirty="0">
                <a:solidFill>
                  <a:schemeClr val="bg1"/>
                </a:solidFill>
              </a:rPr>
              <a:t>var fs = require("fs");</a:t>
            </a:r>
          </a:p>
          <a:p>
            <a:endParaRPr lang="en-IN" sz="1800" dirty="0">
              <a:solidFill>
                <a:schemeClr val="bg1"/>
              </a:solidFill>
            </a:endParaRPr>
          </a:p>
          <a:p>
            <a:r>
              <a:rPr lang="en-IN" sz="1800" b="1" dirty="0">
                <a:solidFill>
                  <a:schemeClr val="bg1"/>
                </a:solidFill>
              </a:rPr>
              <a:t>var data = ""; </a:t>
            </a:r>
          </a:p>
          <a:p>
            <a:endParaRPr lang="en-IN" sz="1800" dirty="0">
              <a:solidFill>
                <a:schemeClr val="bg1"/>
              </a:solidFill>
            </a:endParaRPr>
          </a:p>
          <a:p>
            <a:r>
              <a:rPr lang="nn-NO" sz="1800" b="1" dirty="0">
                <a:solidFill>
                  <a:schemeClr val="bg1"/>
                </a:solidFill>
              </a:rPr>
              <a:t>for(var i = 1; i &lt;= 10; i++) {</a:t>
            </a:r>
          </a:p>
          <a:p>
            <a:r>
              <a:rPr lang="en-IN" sz="1800" dirty="0">
                <a:solidFill>
                  <a:schemeClr val="bg1"/>
                </a:solidFill>
              </a:rPr>
              <a:t>data = data + </a:t>
            </a:r>
            <a:r>
              <a:rPr lang="en-IN" sz="1800" dirty="0" err="1">
                <a:solidFill>
                  <a:schemeClr val="bg1"/>
                </a:solidFill>
              </a:rPr>
              <a:t>i</a:t>
            </a:r>
            <a:r>
              <a:rPr lang="en-IN" sz="1800" dirty="0">
                <a:solidFill>
                  <a:schemeClr val="bg1"/>
                </a:solidFill>
              </a:rPr>
              <a:t> + "\n";</a:t>
            </a:r>
          </a:p>
          <a:p>
            <a:endParaRPr lang="en-IN" sz="1800" dirty="0">
              <a:solidFill>
                <a:schemeClr val="bg1"/>
              </a:solidFill>
            </a:endParaRPr>
          </a:p>
          <a:p>
            <a:r>
              <a:rPr lang="en-IN" sz="1800" dirty="0">
                <a:solidFill>
                  <a:schemeClr val="bg1"/>
                </a:solidFill>
              </a:rPr>
              <a:t>}</a:t>
            </a:r>
          </a:p>
          <a:p>
            <a:endParaRPr lang="en-IN" sz="1800" dirty="0">
              <a:solidFill>
                <a:schemeClr val="bg1"/>
              </a:solidFill>
            </a:endParaRPr>
          </a:p>
          <a:p>
            <a:r>
              <a:rPr lang="en-IN" sz="1800" dirty="0" err="1">
                <a:solidFill>
                  <a:schemeClr val="bg1"/>
                </a:solidFill>
              </a:rPr>
              <a:t>fs.writeFile</a:t>
            </a:r>
            <a:r>
              <a:rPr lang="en-IN" sz="1800" dirty="0">
                <a:solidFill>
                  <a:schemeClr val="bg1"/>
                </a:solidFill>
              </a:rPr>
              <a:t>("number.txt", data, </a:t>
            </a:r>
            <a:r>
              <a:rPr lang="en-IN" sz="1800" b="1" dirty="0">
                <a:solidFill>
                  <a:schemeClr val="bg1"/>
                </a:solidFill>
              </a:rPr>
              <a:t>function(err) {</a:t>
            </a:r>
          </a:p>
          <a:p>
            <a:r>
              <a:rPr lang="en-IN" sz="1800" dirty="0">
                <a:solidFill>
                  <a:schemeClr val="bg1"/>
                </a:solidFill>
              </a:rPr>
              <a:t>    </a:t>
            </a:r>
            <a:r>
              <a:rPr lang="en-IN" sz="1800" b="1" dirty="0">
                <a:solidFill>
                  <a:schemeClr val="bg1"/>
                </a:solidFill>
              </a:rPr>
              <a:t>if(err) {</a:t>
            </a:r>
          </a:p>
          <a:p>
            <a:r>
              <a:rPr lang="en-IN" sz="1800" dirty="0">
                <a:solidFill>
                  <a:schemeClr val="bg1"/>
                </a:solidFill>
              </a:rPr>
              <a:t>        </a:t>
            </a:r>
            <a:r>
              <a:rPr lang="en-IN" sz="1800" b="1" dirty="0">
                <a:solidFill>
                  <a:schemeClr val="bg1"/>
                </a:solidFill>
              </a:rPr>
              <a:t>return console.log(err);</a:t>
            </a:r>
          </a:p>
          <a:p>
            <a:r>
              <a:rPr lang="en-IN" sz="1800" dirty="0">
                <a:solidFill>
                  <a:schemeClr val="bg1"/>
                </a:solidFill>
              </a:rPr>
              <a:t>    }</a:t>
            </a:r>
          </a:p>
          <a:p>
            <a:r>
              <a:rPr lang="en-IN" sz="1800" dirty="0">
                <a:solidFill>
                  <a:schemeClr val="bg1"/>
                </a:solidFill>
              </a:rPr>
              <a:t>    console.log("The file was saved!");</a:t>
            </a:r>
          </a:p>
          <a:p>
            <a:r>
              <a:rPr lang="en-IN" sz="1800" dirty="0">
                <a:solidFill>
                  <a:schemeClr val="bg1"/>
                </a:solidFill>
              </a:rPr>
              <a:t>}); </a:t>
            </a:r>
          </a:p>
          <a:p>
            <a:endParaRPr lang="en-IN" sz="1800" dirty="0">
              <a:solidFill>
                <a:schemeClr val="bg1"/>
              </a:solidFill>
            </a:endParaRPr>
          </a:p>
        </p:txBody>
      </p:sp>
    </p:spTree>
    <p:extLst>
      <p:ext uri="{BB962C8B-B14F-4D97-AF65-F5344CB8AC3E}">
        <p14:creationId xmlns:p14="http://schemas.microsoft.com/office/powerpoint/2010/main" val="32193042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465139" y="1120462"/>
            <a:ext cx="11048574" cy="646331"/>
          </a:xfrm>
          <a:prstGeom prst="rect">
            <a:avLst/>
          </a:prstGeom>
          <a:noFill/>
        </p:spPr>
        <p:txBody>
          <a:bodyPr wrap="square" rtlCol="0">
            <a:spAutoFit/>
          </a:bodyPr>
          <a:lstStyle/>
          <a:p>
            <a:r>
              <a:rPr lang="en-IN" sz="1800" dirty="0" smtClean="0"/>
              <a:t>3.  Read “numbers.txt” and print on console line by line.</a:t>
            </a:r>
          </a:p>
          <a:p>
            <a:pPr marL="342900" indent="-342900">
              <a:buAutoNum type="arabicPeriod"/>
            </a:pPr>
            <a:endParaRPr lang="en-IN" sz="1800" dirty="0"/>
          </a:p>
        </p:txBody>
      </p:sp>
      <p:sp>
        <p:nvSpPr>
          <p:cNvPr id="3" name="TextBox 2"/>
          <p:cNvSpPr txBox="1"/>
          <p:nvPr/>
        </p:nvSpPr>
        <p:spPr>
          <a:xfrm>
            <a:off x="566670" y="1777272"/>
            <a:ext cx="9723550" cy="2031325"/>
          </a:xfrm>
          <a:prstGeom prst="rect">
            <a:avLst/>
          </a:prstGeom>
          <a:solidFill>
            <a:schemeClr val="tx1"/>
          </a:solidFill>
        </p:spPr>
        <p:txBody>
          <a:bodyPr wrap="square" rtlCol="0">
            <a:spAutoFit/>
          </a:bodyPr>
          <a:lstStyle/>
          <a:p>
            <a:r>
              <a:rPr lang="en-IN" sz="1800" b="1" dirty="0" smtClean="0">
                <a:solidFill>
                  <a:schemeClr val="bg1"/>
                </a:solidFill>
              </a:rPr>
              <a:t>var </a:t>
            </a:r>
            <a:r>
              <a:rPr lang="en-IN" sz="1800" b="1" dirty="0" err="1" smtClean="0">
                <a:solidFill>
                  <a:schemeClr val="bg1"/>
                </a:solidFill>
              </a:rPr>
              <a:t>lineReader</a:t>
            </a:r>
            <a:r>
              <a:rPr lang="en-IN" sz="1800" b="1" dirty="0" smtClean="0">
                <a:solidFill>
                  <a:schemeClr val="bg1"/>
                </a:solidFill>
              </a:rPr>
              <a:t> = require('</a:t>
            </a:r>
            <a:r>
              <a:rPr lang="en-IN" sz="1800" b="1" dirty="0" err="1" smtClean="0">
                <a:solidFill>
                  <a:schemeClr val="bg1"/>
                </a:solidFill>
              </a:rPr>
              <a:t>readline</a:t>
            </a:r>
            <a:r>
              <a:rPr lang="en-IN" sz="1800" b="1" dirty="0" smtClean="0">
                <a:solidFill>
                  <a:schemeClr val="bg1"/>
                </a:solidFill>
              </a:rPr>
              <a:t>').</a:t>
            </a:r>
            <a:r>
              <a:rPr lang="en-IN" sz="1800" b="1" dirty="0" err="1" smtClean="0">
                <a:solidFill>
                  <a:schemeClr val="bg1"/>
                </a:solidFill>
              </a:rPr>
              <a:t>createInterface</a:t>
            </a:r>
            <a:r>
              <a:rPr lang="en-IN" sz="1800" b="1" dirty="0" smtClean="0">
                <a:solidFill>
                  <a:schemeClr val="bg1"/>
                </a:solidFill>
              </a:rPr>
              <a:t>({</a:t>
            </a:r>
          </a:p>
          <a:p>
            <a:r>
              <a:rPr lang="en-IN" sz="1800" dirty="0" smtClean="0">
                <a:solidFill>
                  <a:schemeClr val="bg1"/>
                </a:solidFill>
              </a:rPr>
              <a:t>  input: require('fs').</a:t>
            </a:r>
            <a:r>
              <a:rPr lang="en-IN" sz="1800" dirty="0" err="1" smtClean="0">
                <a:solidFill>
                  <a:schemeClr val="bg1"/>
                </a:solidFill>
              </a:rPr>
              <a:t>createReadStream</a:t>
            </a:r>
            <a:r>
              <a:rPr lang="en-IN" sz="1800" dirty="0" smtClean="0">
                <a:solidFill>
                  <a:schemeClr val="bg1"/>
                </a:solidFill>
              </a:rPr>
              <a:t>('number.txt')</a:t>
            </a:r>
          </a:p>
          <a:p>
            <a:r>
              <a:rPr lang="en-IN" sz="1800" dirty="0" smtClean="0">
                <a:solidFill>
                  <a:schemeClr val="bg1"/>
                </a:solidFill>
              </a:rPr>
              <a:t>});</a:t>
            </a:r>
          </a:p>
          <a:p>
            <a:endParaRPr lang="en-IN" sz="1800" dirty="0" smtClean="0">
              <a:solidFill>
                <a:schemeClr val="bg1"/>
              </a:solidFill>
            </a:endParaRPr>
          </a:p>
          <a:p>
            <a:r>
              <a:rPr lang="en-IN" sz="1800" dirty="0" err="1" smtClean="0">
                <a:solidFill>
                  <a:schemeClr val="bg1"/>
                </a:solidFill>
              </a:rPr>
              <a:t>lineReader.on</a:t>
            </a:r>
            <a:r>
              <a:rPr lang="en-IN" sz="1800" dirty="0" smtClean="0">
                <a:solidFill>
                  <a:schemeClr val="bg1"/>
                </a:solidFill>
              </a:rPr>
              <a:t>('line', </a:t>
            </a:r>
            <a:r>
              <a:rPr lang="en-IN" sz="1800" b="1" dirty="0" smtClean="0">
                <a:solidFill>
                  <a:schemeClr val="bg1"/>
                </a:solidFill>
              </a:rPr>
              <a:t>function (line) {</a:t>
            </a:r>
          </a:p>
          <a:p>
            <a:r>
              <a:rPr lang="en-IN" sz="1800" dirty="0" smtClean="0">
                <a:solidFill>
                  <a:schemeClr val="bg1"/>
                </a:solidFill>
              </a:rPr>
              <a:t>  console.log('Line from file:', line);</a:t>
            </a:r>
          </a:p>
          <a:p>
            <a:r>
              <a:rPr lang="en-IN" sz="1800" dirty="0" smtClean="0">
                <a:solidFill>
                  <a:schemeClr val="bg1"/>
                </a:solidFill>
              </a:rPr>
              <a:t>});</a:t>
            </a:r>
            <a:endParaRPr lang="en-IN" sz="1800" dirty="0">
              <a:solidFill>
                <a:schemeClr val="bg1"/>
              </a:solidFill>
            </a:endParaRPr>
          </a:p>
        </p:txBody>
      </p:sp>
      <p:sp>
        <p:nvSpPr>
          <p:cNvPr id="4" name="TextBox 3"/>
          <p:cNvSpPr txBox="1"/>
          <p:nvPr/>
        </p:nvSpPr>
        <p:spPr>
          <a:xfrm>
            <a:off x="465139" y="4391696"/>
            <a:ext cx="10185689" cy="1569660"/>
          </a:xfrm>
          <a:prstGeom prst="rect">
            <a:avLst/>
          </a:prstGeom>
          <a:noFill/>
        </p:spPr>
        <p:txBody>
          <a:bodyPr wrap="square" rtlCol="0">
            <a:spAutoFit/>
          </a:bodyPr>
          <a:lstStyle/>
          <a:p>
            <a:r>
              <a:rPr lang="en-IN" sz="1800" dirty="0" smtClean="0"/>
              <a:t>4. Convert above program to add the number from each line (1+2+3+….+10)  and write total to count.txt.</a:t>
            </a:r>
            <a:r>
              <a:rPr lang="en-IN" dirty="0" smtClean="0"/>
              <a:t> </a:t>
            </a:r>
          </a:p>
          <a:p>
            <a:r>
              <a:rPr lang="en-IN" sz="1800" dirty="0" smtClean="0"/>
              <a:t>Pointers: You can only write when reading is complete. Watch for </a:t>
            </a:r>
            <a:r>
              <a:rPr lang="en-IN" sz="1800" b="1" dirty="0" err="1"/>
              <a:t>lineReader.on</a:t>
            </a:r>
            <a:r>
              <a:rPr lang="en-IN" sz="1800" b="1" dirty="0"/>
              <a:t>('close</a:t>
            </a:r>
            <a:r>
              <a:rPr lang="en-IN" sz="1800" b="1" dirty="0" smtClean="0"/>
              <a:t>',  </a:t>
            </a:r>
            <a:r>
              <a:rPr lang="en-IN" sz="1800" dirty="0" smtClean="0"/>
              <a:t>event</a:t>
            </a:r>
            <a:r>
              <a:rPr lang="en-IN" sz="1800" b="1" dirty="0" smtClean="0"/>
              <a:t>.</a:t>
            </a:r>
          </a:p>
          <a:p>
            <a:r>
              <a:rPr lang="en-IN" sz="1800" b="1" dirty="0" smtClean="0"/>
              <a:t/>
            </a:r>
            <a:br>
              <a:rPr lang="en-IN" sz="1800" b="1" dirty="0" smtClean="0"/>
            </a:br>
            <a:r>
              <a:rPr lang="en-IN" sz="1800" b="1" dirty="0" smtClean="0"/>
              <a:t> </a:t>
            </a:r>
          </a:p>
        </p:txBody>
      </p:sp>
    </p:spTree>
    <p:extLst>
      <p:ext uri="{BB962C8B-B14F-4D97-AF65-F5344CB8AC3E}">
        <p14:creationId xmlns:p14="http://schemas.microsoft.com/office/powerpoint/2010/main" val="4990477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3" name="TextBox 2"/>
          <p:cNvSpPr txBox="1"/>
          <p:nvPr/>
        </p:nvSpPr>
        <p:spPr>
          <a:xfrm>
            <a:off x="465139" y="1056055"/>
            <a:ext cx="9723550" cy="5047536"/>
          </a:xfrm>
          <a:prstGeom prst="rect">
            <a:avLst/>
          </a:prstGeom>
          <a:solidFill>
            <a:schemeClr val="tx1"/>
          </a:solidFill>
        </p:spPr>
        <p:txBody>
          <a:bodyPr wrap="square" rtlCol="0">
            <a:spAutoFit/>
          </a:bodyPr>
          <a:lstStyle/>
          <a:p>
            <a:r>
              <a:rPr lang="en-IN" sz="1400" b="1" dirty="0">
                <a:solidFill>
                  <a:schemeClr val="bg1"/>
                </a:solidFill>
              </a:rPr>
              <a:t>var fs = require("fs");</a:t>
            </a:r>
          </a:p>
          <a:p>
            <a:r>
              <a:rPr lang="en-IN" sz="1400" b="1" dirty="0">
                <a:solidFill>
                  <a:schemeClr val="bg1"/>
                </a:solidFill>
              </a:rPr>
              <a:t>var </a:t>
            </a:r>
            <a:r>
              <a:rPr lang="en-IN" sz="1400" b="1" dirty="0" err="1">
                <a:solidFill>
                  <a:schemeClr val="bg1"/>
                </a:solidFill>
              </a:rPr>
              <a:t>lineReader</a:t>
            </a:r>
            <a:r>
              <a:rPr lang="en-IN" sz="1400" b="1" dirty="0">
                <a:solidFill>
                  <a:schemeClr val="bg1"/>
                </a:solidFill>
              </a:rPr>
              <a:t> = require('</a:t>
            </a:r>
            <a:r>
              <a:rPr lang="en-IN" sz="1400" b="1" dirty="0" err="1">
                <a:solidFill>
                  <a:schemeClr val="bg1"/>
                </a:solidFill>
              </a:rPr>
              <a:t>readline</a:t>
            </a:r>
            <a:r>
              <a:rPr lang="en-IN" sz="1400" b="1" dirty="0">
                <a:solidFill>
                  <a:schemeClr val="bg1"/>
                </a:solidFill>
              </a:rPr>
              <a:t>').</a:t>
            </a:r>
            <a:r>
              <a:rPr lang="en-IN" sz="1400" b="1" dirty="0" err="1">
                <a:solidFill>
                  <a:schemeClr val="bg1"/>
                </a:solidFill>
              </a:rPr>
              <a:t>createInterface</a:t>
            </a:r>
            <a:r>
              <a:rPr lang="en-IN" sz="1400" b="1" dirty="0">
                <a:solidFill>
                  <a:schemeClr val="bg1"/>
                </a:solidFill>
              </a:rPr>
              <a:t>({</a:t>
            </a:r>
          </a:p>
          <a:p>
            <a:r>
              <a:rPr lang="en-IN" sz="1400" dirty="0">
                <a:solidFill>
                  <a:schemeClr val="bg1"/>
                </a:solidFill>
              </a:rPr>
              <a:t>  input: require('fs').</a:t>
            </a:r>
            <a:r>
              <a:rPr lang="en-IN" sz="1400" dirty="0" err="1">
                <a:solidFill>
                  <a:schemeClr val="bg1"/>
                </a:solidFill>
              </a:rPr>
              <a:t>createReadStream</a:t>
            </a:r>
            <a:r>
              <a:rPr lang="en-IN" sz="1400" dirty="0">
                <a:solidFill>
                  <a:schemeClr val="bg1"/>
                </a:solidFill>
              </a:rPr>
              <a:t>('number.txt')</a:t>
            </a:r>
          </a:p>
          <a:p>
            <a:r>
              <a:rPr lang="en-IN" sz="1400" dirty="0">
                <a:solidFill>
                  <a:schemeClr val="bg1"/>
                </a:solidFill>
              </a:rPr>
              <a:t>});</a:t>
            </a:r>
          </a:p>
          <a:p>
            <a:endParaRPr lang="en-IN" sz="1400" dirty="0">
              <a:solidFill>
                <a:schemeClr val="bg1"/>
              </a:solidFill>
            </a:endParaRPr>
          </a:p>
          <a:p>
            <a:r>
              <a:rPr lang="en-IN" sz="1400" b="1" dirty="0">
                <a:solidFill>
                  <a:schemeClr val="bg1"/>
                </a:solidFill>
              </a:rPr>
              <a:t>var total = 0;</a:t>
            </a:r>
          </a:p>
          <a:p>
            <a:r>
              <a:rPr lang="en-IN" sz="1400" dirty="0" err="1">
                <a:solidFill>
                  <a:schemeClr val="bg1"/>
                </a:solidFill>
              </a:rPr>
              <a:t>lineReader.on</a:t>
            </a:r>
            <a:r>
              <a:rPr lang="en-IN" sz="1400" dirty="0">
                <a:solidFill>
                  <a:schemeClr val="bg1"/>
                </a:solidFill>
              </a:rPr>
              <a:t>('line', </a:t>
            </a:r>
            <a:r>
              <a:rPr lang="en-IN" sz="1400" b="1" dirty="0">
                <a:solidFill>
                  <a:schemeClr val="bg1"/>
                </a:solidFill>
              </a:rPr>
              <a:t>function (line) {</a:t>
            </a:r>
          </a:p>
          <a:p>
            <a:r>
              <a:rPr lang="en-IN" sz="1400" dirty="0">
                <a:solidFill>
                  <a:schemeClr val="bg1"/>
                </a:solidFill>
              </a:rPr>
              <a:t>  total = total + </a:t>
            </a:r>
            <a:r>
              <a:rPr lang="en-IN" sz="1400" dirty="0" err="1">
                <a:solidFill>
                  <a:schemeClr val="bg1"/>
                </a:solidFill>
              </a:rPr>
              <a:t>parseInt</a:t>
            </a:r>
            <a:r>
              <a:rPr lang="en-IN" sz="1400" dirty="0">
                <a:solidFill>
                  <a:schemeClr val="bg1"/>
                </a:solidFill>
              </a:rPr>
              <a:t>(line);</a:t>
            </a:r>
          </a:p>
          <a:p>
            <a:r>
              <a:rPr lang="en-IN" sz="1400" dirty="0">
                <a:solidFill>
                  <a:schemeClr val="bg1"/>
                </a:solidFill>
              </a:rPr>
              <a:t>});</a:t>
            </a:r>
          </a:p>
          <a:p>
            <a:endParaRPr lang="en-IN" sz="1400" dirty="0">
              <a:solidFill>
                <a:schemeClr val="bg1"/>
              </a:solidFill>
            </a:endParaRPr>
          </a:p>
          <a:p>
            <a:r>
              <a:rPr lang="en-IN" sz="1400" b="1" dirty="0">
                <a:solidFill>
                  <a:schemeClr val="bg1"/>
                </a:solidFill>
              </a:rPr>
              <a:t>function </a:t>
            </a:r>
            <a:r>
              <a:rPr lang="en-IN" sz="1400" b="1" dirty="0" err="1">
                <a:solidFill>
                  <a:schemeClr val="bg1"/>
                </a:solidFill>
              </a:rPr>
              <a:t>getTotal</a:t>
            </a:r>
            <a:r>
              <a:rPr lang="en-IN" sz="1400" b="1" dirty="0">
                <a:solidFill>
                  <a:schemeClr val="bg1"/>
                </a:solidFill>
              </a:rPr>
              <a:t>(callback) {</a:t>
            </a:r>
          </a:p>
          <a:p>
            <a:r>
              <a:rPr lang="en-IN" sz="1400" dirty="0">
                <a:solidFill>
                  <a:schemeClr val="bg1"/>
                </a:solidFill>
              </a:rPr>
              <a:t>callback(total);</a:t>
            </a:r>
          </a:p>
          <a:p>
            <a:r>
              <a:rPr lang="en-IN" sz="1400" dirty="0">
                <a:solidFill>
                  <a:schemeClr val="bg1"/>
                </a:solidFill>
              </a:rPr>
              <a:t>}</a:t>
            </a:r>
          </a:p>
          <a:p>
            <a:endParaRPr lang="en-IN" sz="1400" dirty="0">
              <a:solidFill>
                <a:schemeClr val="bg1"/>
              </a:solidFill>
            </a:endParaRPr>
          </a:p>
          <a:p>
            <a:r>
              <a:rPr lang="en-IN" sz="1400" dirty="0" err="1">
                <a:solidFill>
                  <a:schemeClr val="bg1"/>
                </a:solidFill>
              </a:rPr>
              <a:t>lineReader.on</a:t>
            </a:r>
            <a:r>
              <a:rPr lang="en-IN" sz="1400" dirty="0">
                <a:solidFill>
                  <a:schemeClr val="bg1"/>
                </a:solidFill>
              </a:rPr>
              <a:t>('close', </a:t>
            </a:r>
            <a:r>
              <a:rPr lang="en-IN" sz="1400" b="1" dirty="0">
                <a:solidFill>
                  <a:schemeClr val="bg1"/>
                </a:solidFill>
              </a:rPr>
              <a:t>function () {</a:t>
            </a:r>
          </a:p>
          <a:p>
            <a:r>
              <a:rPr lang="en-IN" sz="1400" dirty="0" err="1">
                <a:solidFill>
                  <a:schemeClr val="bg1"/>
                </a:solidFill>
              </a:rPr>
              <a:t>getTotal</a:t>
            </a:r>
            <a:r>
              <a:rPr lang="en-IN" sz="1400" dirty="0">
                <a:solidFill>
                  <a:schemeClr val="bg1"/>
                </a:solidFill>
              </a:rPr>
              <a:t>(</a:t>
            </a:r>
            <a:r>
              <a:rPr lang="en-IN" sz="1400" b="1" dirty="0">
                <a:solidFill>
                  <a:schemeClr val="bg1"/>
                </a:solidFill>
              </a:rPr>
              <a:t>function(value) {</a:t>
            </a:r>
          </a:p>
          <a:p>
            <a:r>
              <a:rPr lang="en-IN" sz="1400" dirty="0" err="1">
                <a:solidFill>
                  <a:schemeClr val="bg1"/>
                </a:solidFill>
              </a:rPr>
              <a:t>fs.writeFile</a:t>
            </a:r>
            <a:r>
              <a:rPr lang="en-IN" sz="1400" dirty="0">
                <a:solidFill>
                  <a:schemeClr val="bg1"/>
                </a:solidFill>
              </a:rPr>
              <a:t>("count.txt", value, </a:t>
            </a:r>
            <a:r>
              <a:rPr lang="en-IN" sz="1400" b="1" dirty="0">
                <a:solidFill>
                  <a:schemeClr val="bg1"/>
                </a:solidFill>
              </a:rPr>
              <a:t>function(err) {</a:t>
            </a:r>
          </a:p>
          <a:p>
            <a:r>
              <a:rPr lang="en-IN" sz="1400" dirty="0">
                <a:solidFill>
                  <a:schemeClr val="bg1"/>
                </a:solidFill>
              </a:rPr>
              <a:t>    </a:t>
            </a:r>
            <a:r>
              <a:rPr lang="en-IN" sz="1400" b="1" dirty="0">
                <a:solidFill>
                  <a:schemeClr val="bg1"/>
                </a:solidFill>
              </a:rPr>
              <a:t>if(err) {</a:t>
            </a:r>
          </a:p>
          <a:p>
            <a:r>
              <a:rPr lang="en-IN" sz="1400" dirty="0">
                <a:solidFill>
                  <a:schemeClr val="bg1"/>
                </a:solidFill>
              </a:rPr>
              <a:t>        </a:t>
            </a:r>
            <a:r>
              <a:rPr lang="en-IN" sz="1400" b="1" dirty="0">
                <a:solidFill>
                  <a:schemeClr val="bg1"/>
                </a:solidFill>
              </a:rPr>
              <a:t>return console.log(err);</a:t>
            </a:r>
          </a:p>
          <a:p>
            <a:r>
              <a:rPr lang="en-IN" sz="1400" dirty="0">
                <a:solidFill>
                  <a:schemeClr val="bg1"/>
                </a:solidFill>
              </a:rPr>
              <a:t>    }</a:t>
            </a:r>
          </a:p>
          <a:p>
            <a:r>
              <a:rPr lang="en-IN" sz="1400" dirty="0">
                <a:solidFill>
                  <a:schemeClr val="bg1"/>
                </a:solidFill>
              </a:rPr>
              <a:t>});</a:t>
            </a:r>
          </a:p>
          <a:p>
            <a:r>
              <a:rPr lang="en-IN" sz="1400" dirty="0">
                <a:solidFill>
                  <a:schemeClr val="bg1"/>
                </a:solidFill>
              </a:rPr>
              <a:t>});</a:t>
            </a:r>
          </a:p>
          <a:p>
            <a:r>
              <a:rPr lang="en-IN" sz="1400" dirty="0">
                <a:solidFill>
                  <a:schemeClr val="bg1"/>
                </a:solidFill>
              </a:rPr>
              <a:t>});</a:t>
            </a:r>
          </a:p>
        </p:txBody>
      </p:sp>
    </p:spTree>
    <p:extLst>
      <p:ext uri="{BB962C8B-B14F-4D97-AF65-F5344CB8AC3E}">
        <p14:creationId xmlns:p14="http://schemas.microsoft.com/office/powerpoint/2010/main" val="31105703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15154" y="862881"/>
            <a:ext cx="10779617" cy="1200329"/>
          </a:xfrm>
          <a:prstGeom prst="rect">
            <a:avLst/>
          </a:prstGeom>
          <a:noFill/>
        </p:spPr>
        <p:txBody>
          <a:bodyPr wrap="square" rtlCol="0">
            <a:spAutoFit/>
          </a:bodyPr>
          <a:lstStyle/>
          <a:p>
            <a:pPr lvl="0"/>
            <a:r>
              <a:rPr lang="en-IN" sz="1800" b="1" dirty="0">
                <a:solidFill>
                  <a:srgbClr val="FF0000"/>
                </a:solidFill>
              </a:rPr>
              <a:t>Creation of node.js Express </a:t>
            </a:r>
            <a:r>
              <a:rPr lang="en-IN" sz="1800" b="1" dirty="0" smtClean="0">
                <a:solidFill>
                  <a:srgbClr val="FF0000"/>
                </a:solidFill>
              </a:rPr>
              <a:t>project</a:t>
            </a:r>
          </a:p>
          <a:p>
            <a:pPr lvl="0"/>
            <a:endParaRPr lang="en-IN" sz="1800" dirty="0"/>
          </a:p>
          <a:p>
            <a:pPr marL="285750" lvl="0" indent="-285750">
              <a:buFont typeface="Wingdings" panose="05000000000000000000" pitchFamily="2" charset="2"/>
              <a:buChar char="Ø"/>
            </a:pPr>
            <a:r>
              <a:rPr lang="en-IN" sz="1800" dirty="0"/>
              <a:t>To create node.js project go to file menu of eclipse - &gt; new -&gt; node.js express </a:t>
            </a:r>
            <a:r>
              <a:rPr lang="en-IN" sz="1800" dirty="0" smtClean="0"/>
              <a:t>project</a:t>
            </a:r>
          </a:p>
          <a:p>
            <a:pPr marL="285750" lvl="0" indent="-285750">
              <a:buFont typeface="Wingdings" panose="05000000000000000000" pitchFamily="2" charset="2"/>
              <a:buChar char="Ø"/>
            </a:pPr>
            <a:r>
              <a:rPr lang="en-IN" sz="1800" dirty="0"/>
              <a:t>Write project name and use </a:t>
            </a:r>
            <a:r>
              <a:rPr lang="en-IN" sz="1800" dirty="0" smtClean="0"/>
              <a:t>template </a:t>
            </a:r>
            <a:r>
              <a:rPr lang="en-IN" sz="1800" dirty="0"/>
              <a:t>according to requirement. </a:t>
            </a:r>
            <a:endParaRPr lang="en-IN" sz="1800" b="1" dirty="0" smtClean="0">
              <a:solidFill>
                <a:srgbClr val="F58223"/>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429" y="2063210"/>
            <a:ext cx="5238750"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79792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15154" y="862881"/>
            <a:ext cx="10779617" cy="923330"/>
          </a:xfrm>
          <a:prstGeom prst="rect">
            <a:avLst/>
          </a:prstGeom>
          <a:noFill/>
        </p:spPr>
        <p:txBody>
          <a:bodyPr wrap="square" rtlCol="0">
            <a:spAutoFit/>
          </a:bodyPr>
          <a:lstStyle/>
          <a:p>
            <a:pPr lvl="0"/>
            <a:r>
              <a:rPr lang="en-IN" sz="1800" b="1" dirty="0">
                <a:solidFill>
                  <a:srgbClr val="FF0000"/>
                </a:solidFill>
              </a:rPr>
              <a:t>Creation of node.js Express </a:t>
            </a:r>
            <a:r>
              <a:rPr lang="en-IN" sz="1800" b="1" dirty="0" smtClean="0">
                <a:solidFill>
                  <a:srgbClr val="FF0000"/>
                </a:solidFill>
              </a:rPr>
              <a:t>project</a:t>
            </a:r>
          </a:p>
          <a:p>
            <a:pPr lvl="0"/>
            <a:endParaRPr lang="en-IN" sz="1800" dirty="0"/>
          </a:p>
          <a:p>
            <a:pPr marL="285750" lvl="0" indent="-285750">
              <a:buFont typeface="Wingdings" panose="05000000000000000000" pitchFamily="2" charset="2"/>
              <a:buChar char="Ø"/>
            </a:pPr>
            <a:r>
              <a:rPr lang="en-IN" sz="1800" dirty="0"/>
              <a:t>Project structure for node.js express project looks like:</a:t>
            </a:r>
          </a:p>
        </p:txBody>
      </p:sp>
      <p:pic>
        <p:nvPicPr>
          <p:cNvPr id="5" name="Picture 4"/>
          <p:cNvPicPr/>
          <p:nvPr/>
        </p:nvPicPr>
        <p:blipFill>
          <a:blip r:embed="rId2"/>
          <a:stretch>
            <a:fillRect/>
          </a:stretch>
        </p:blipFill>
        <p:spPr>
          <a:xfrm>
            <a:off x="708339" y="1922306"/>
            <a:ext cx="1857375" cy="1390650"/>
          </a:xfrm>
          <a:prstGeom prst="rect">
            <a:avLst/>
          </a:prstGeom>
        </p:spPr>
      </p:pic>
      <p:sp>
        <p:nvSpPr>
          <p:cNvPr id="2" name="TextBox 1"/>
          <p:cNvSpPr txBox="1"/>
          <p:nvPr/>
        </p:nvSpPr>
        <p:spPr>
          <a:xfrm>
            <a:off x="708339" y="3490173"/>
            <a:ext cx="9994005" cy="2308324"/>
          </a:xfrm>
          <a:prstGeom prst="rect">
            <a:avLst/>
          </a:prstGeom>
          <a:noFill/>
        </p:spPr>
        <p:txBody>
          <a:bodyPr wrap="square" rtlCol="0">
            <a:spAutoFit/>
          </a:bodyPr>
          <a:lstStyle/>
          <a:p>
            <a:pPr marL="285750" indent="-285750">
              <a:buFont typeface="Wingdings" panose="05000000000000000000" pitchFamily="2" charset="2"/>
              <a:buChar char="v"/>
            </a:pPr>
            <a:r>
              <a:rPr lang="en-IN" sz="1800" dirty="0"/>
              <a:t>Looking at the project explorer panel, from the top we have JavaScript resources folder. This is where all JavaScript libraries default to Eclipse is </a:t>
            </a:r>
            <a:r>
              <a:rPr lang="en-IN" sz="1800" dirty="0" smtClean="0"/>
              <a:t>located.</a:t>
            </a:r>
          </a:p>
          <a:p>
            <a:pPr marL="285750" indent="-285750">
              <a:buFont typeface="Wingdings" panose="05000000000000000000" pitchFamily="2" charset="2"/>
              <a:buChar char="v"/>
            </a:pPr>
            <a:endParaRPr lang="en-IN" sz="1800" dirty="0" smtClean="0"/>
          </a:p>
          <a:p>
            <a:pPr marL="285750" lvl="0" indent="-285750">
              <a:buFont typeface="Wingdings" panose="05000000000000000000" pitchFamily="2" charset="2"/>
              <a:buChar char="v"/>
            </a:pPr>
            <a:r>
              <a:rPr lang="en-IN" sz="1800" dirty="0"/>
              <a:t>Then we have public folder. This is where all the public files such as </a:t>
            </a:r>
            <a:r>
              <a:rPr lang="en-IN" sz="1800" dirty="0" err="1"/>
              <a:t>css</a:t>
            </a:r>
            <a:r>
              <a:rPr lang="en-IN" sz="1800" dirty="0"/>
              <a:t> and JavaScript files that anyone can access are located</a:t>
            </a:r>
            <a:r>
              <a:rPr lang="en-IN" sz="1800" dirty="0" smtClean="0"/>
              <a:t>.</a:t>
            </a:r>
          </a:p>
          <a:p>
            <a:pPr marL="285750" lvl="0" indent="-285750">
              <a:buFont typeface="Wingdings" panose="05000000000000000000" pitchFamily="2" charset="2"/>
              <a:buChar char="v"/>
            </a:pPr>
            <a:endParaRPr lang="en-IN" sz="1800" dirty="0"/>
          </a:p>
          <a:p>
            <a:pPr marL="285750" indent="-285750">
              <a:buFont typeface="Wingdings" panose="05000000000000000000" pitchFamily="2" charset="2"/>
              <a:buChar char="v"/>
            </a:pPr>
            <a:r>
              <a:rPr lang="en-IN" sz="1800" dirty="0"/>
              <a:t>Next folder is ‘routes’. This is where you implement your routing system with their own functionalities</a:t>
            </a:r>
            <a:r>
              <a:rPr lang="en-IN" sz="1800" dirty="0" smtClean="0"/>
              <a:t>.</a:t>
            </a:r>
            <a:endParaRPr lang="en-IN" sz="1800" dirty="0"/>
          </a:p>
        </p:txBody>
      </p:sp>
    </p:spTree>
    <p:extLst>
      <p:ext uri="{BB962C8B-B14F-4D97-AF65-F5344CB8AC3E}">
        <p14:creationId xmlns:p14="http://schemas.microsoft.com/office/powerpoint/2010/main" val="41494324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15154" y="862881"/>
            <a:ext cx="10779617" cy="646331"/>
          </a:xfrm>
          <a:prstGeom prst="rect">
            <a:avLst/>
          </a:prstGeom>
          <a:noFill/>
        </p:spPr>
        <p:txBody>
          <a:bodyPr wrap="square" rtlCol="0">
            <a:spAutoFit/>
          </a:bodyPr>
          <a:lstStyle/>
          <a:p>
            <a:pPr lvl="0"/>
            <a:r>
              <a:rPr lang="en-IN" sz="1800" b="1" dirty="0">
                <a:solidFill>
                  <a:srgbClr val="FF0000"/>
                </a:solidFill>
              </a:rPr>
              <a:t>Creation of node.js Express </a:t>
            </a:r>
            <a:r>
              <a:rPr lang="en-IN" sz="1800" b="1" dirty="0" smtClean="0">
                <a:solidFill>
                  <a:srgbClr val="FF0000"/>
                </a:solidFill>
              </a:rPr>
              <a:t>project</a:t>
            </a:r>
          </a:p>
          <a:p>
            <a:pPr lvl="0"/>
            <a:endParaRPr lang="en-IN" sz="1800" dirty="0"/>
          </a:p>
        </p:txBody>
      </p:sp>
      <p:sp>
        <p:nvSpPr>
          <p:cNvPr id="2" name="TextBox 1"/>
          <p:cNvSpPr txBox="1"/>
          <p:nvPr/>
        </p:nvSpPr>
        <p:spPr>
          <a:xfrm>
            <a:off x="708339" y="1455291"/>
            <a:ext cx="9994005" cy="4524315"/>
          </a:xfrm>
          <a:prstGeom prst="rect">
            <a:avLst/>
          </a:prstGeom>
          <a:noFill/>
        </p:spPr>
        <p:txBody>
          <a:bodyPr wrap="square" rtlCol="0">
            <a:spAutoFit/>
          </a:bodyPr>
          <a:lstStyle/>
          <a:p>
            <a:pPr marL="285750" lvl="0" indent="-285750">
              <a:buFont typeface="Wingdings" panose="05000000000000000000" pitchFamily="2" charset="2"/>
              <a:buChar char="v"/>
            </a:pPr>
            <a:r>
              <a:rPr lang="en-IN" sz="1800" dirty="0"/>
              <a:t>Next is ‘Views’ folder where all the view files are located. Depending on your template system you choose when creating the new project it can be ejs file or jade files or </a:t>
            </a:r>
            <a:r>
              <a:rPr lang="en-IN" sz="1800" dirty="0" err="1"/>
              <a:t>jshtml</a:t>
            </a:r>
            <a:r>
              <a:rPr lang="en-IN" sz="1800" dirty="0"/>
              <a:t> files.</a:t>
            </a:r>
          </a:p>
          <a:p>
            <a:pPr marL="285750" indent="-285750">
              <a:buFont typeface="Wingdings" panose="05000000000000000000" pitchFamily="2" charset="2"/>
              <a:buChar char="v"/>
            </a:pPr>
            <a:endParaRPr lang="en-IN" sz="1800" dirty="0" smtClean="0"/>
          </a:p>
          <a:p>
            <a:pPr marL="285750" lvl="0" indent="-285750">
              <a:buFont typeface="Wingdings" panose="05000000000000000000" pitchFamily="2" charset="2"/>
              <a:buChar char="v"/>
            </a:pPr>
            <a:r>
              <a:rPr lang="en-IN" sz="1800" dirty="0"/>
              <a:t>Then we have our core Node.js application functionalities inside the app.js file. This is the file that we run in order to run the </a:t>
            </a:r>
            <a:r>
              <a:rPr lang="en-IN" sz="1800" dirty="0" smtClean="0"/>
              <a:t>applications.</a:t>
            </a:r>
          </a:p>
          <a:p>
            <a:pPr marL="285750" lvl="0" indent="-285750">
              <a:buFont typeface="Wingdings" panose="05000000000000000000" pitchFamily="2" charset="2"/>
              <a:buChar char="v"/>
            </a:pPr>
            <a:endParaRPr lang="en-IN" sz="1800" dirty="0"/>
          </a:p>
          <a:p>
            <a:pPr marL="285750" indent="-285750">
              <a:buFont typeface="Wingdings" panose="05000000000000000000" pitchFamily="2" charset="2"/>
              <a:buChar char="v"/>
            </a:pPr>
            <a:r>
              <a:rPr lang="en-IN" sz="1800" dirty="0"/>
              <a:t>Finally we have the </a:t>
            </a:r>
            <a:r>
              <a:rPr lang="en-IN" sz="1800" dirty="0" err="1"/>
              <a:t>package.json</a:t>
            </a:r>
            <a:r>
              <a:rPr lang="en-IN" sz="1800" dirty="0"/>
              <a:t> file which is our standard Node.js file for managing all the packages and libraries</a:t>
            </a:r>
            <a:r>
              <a:rPr lang="en-IN" sz="1800" dirty="0" smtClean="0"/>
              <a:t>.</a:t>
            </a:r>
          </a:p>
          <a:p>
            <a:pPr marL="285750" indent="-285750">
              <a:buFont typeface="Wingdings" panose="05000000000000000000" pitchFamily="2" charset="2"/>
              <a:buChar char="v"/>
            </a:pPr>
            <a:endParaRPr lang="en-IN" sz="1800" dirty="0"/>
          </a:p>
          <a:p>
            <a:pPr marL="285750" indent="-285750">
              <a:buFont typeface="Wingdings" panose="05000000000000000000" pitchFamily="2" charset="2"/>
              <a:buChar char="v"/>
            </a:pPr>
            <a:endParaRPr lang="en-IN" sz="1800" dirty="0" smtClean="0"/>
          </a:p>
          <a:p>
            <a:r>
              <a:rPr lang="en-IN" sz="1800" dirty="0" smtClean="0"/>
              <a:t>Questions ?</a:t>
            </a:r>
          </a:p>
          <a:p>
            <a:pPr marL="342900" indent="-342900">
              <a:buFont typeface="+mj-lt"/>
              <a:buAutoNum type="arabicPeriod"/>
            </a:pPr>
            <a:r>
              <a:rPr lang="en-IN" sz="1800" dirty="0" smtClean="0"/>
              <a:t>What is the role of app.js ?</a:t>
            </a:r>
          </a:p>
          <a:p>
            <a:pPr marL="342900" indent="-342900">
              <a:buFont typeface="+mj-lt"/>
              <a:buAutoNum type="arabicPeriod"/>
            </a:pPr>
            <a:r>
              <a:rPr lang="en-IN" sz="1800" dirty="0" smtClean="0"/>
              <a:t>What is </a:t>
            </a:r>
            <a:r>
              <a:rPr lang="en-IN" sz="1800" dirty="0" err="1" smtClean="0"/>
              <a:t>package.json</a:t>
            </a:r>
            <a:r>
              <a:rPr lang="en-IN" sz="1800" dirty="0" smtClean="0"/>
              <a:t> ?</a:t>
            </a:r>
          </a:p>
          <a:p>
            <a:pPr marL="342900" indent="-342900">
              <a:buFont typeface="+mj-lt"/>
              <a:buAutoNum type="arabicPeriod"/>
            </a:pPr>
            <a:r>
              <a:rPr lang="en-IN" sz="1800" dirty="0" smtClean="0"/>
              <a:t>What are routes ? Why we need them ?</a:t>
            </a:r>
            <a:br>
              <a:rPr lang="en-IN" sz="1800" dirty="0" smtClean="0"/>
            </a:br>
            <a:r>
              <a:rPr lang="en-IN" sz="1800" dirty="0" smtClean="0"/>
              <a:t/>
            </a:r>
            <a:br>
              <a:rPr lang="en-IN" sz="1800" dirty="0" smtClean="0"/>
            </a:br>
            <a:r>
              <a:rPr lang="en-IN" sz="1800" b="1" dirty="0" smtClean="0">
                <a:solidFill>
                  <a:srgbClr val="005BA1"/>
                </a:solidFill>
              </a:rPr>
              <a:t>We will cover above questions once the eclipse setup is complete.</a:t>
            </a:r>
            <a:endParaRPr lang="en-IN" sz="1800" b="1" dirty="0">
              <a:solidFill>
                <a:srgbClr val="005BA1"/>
              </a:solidFill>
            </a:endParaRPr>
          </a:p>
        </p:txBody>
      </p:sp>
    </p:spTree>
    <p:extLst>
      <p:ext uri="{BB962C8B-B14F-4D97-AF65-F5344CB8AC3E}">
        <p14:creationId xmlns:p14="http://schemas.microsoft.com/office/powerpoint/2010/main" val="17434415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15154" y="862881"/>
            <a:ext cx="10779617" cy="646331"/>
          </a:xfrm>
          <a:prstGeom prst="rect">
            <a:avLst/>
          </a:prstGeom>
          <a:noFill/>
        </p:spPr>
        <p:txBody>
          <a:bodyPr wrap="square" rtlCol="0">
            <a:spAutoFit/>
          </a:bodyPr>
          <a:lstStyle/>
          <a:p>
            <a:pPr lvl="0"/>
            <a:r>
              <a:rPr lang="en-IN" sz="1800" b="1" dirty="0">
                <a:solidFill>
                  <a:srgbClr val="FF0000"/>
                </a:solidFill>
              </a:rPr>
              <a:t>Creation of node.js Express </a:t>
            </a:r>
            <a:r>
              <a:rPr lang="en-IN" sz="1800" b="1" dirty="0" smtClean="0">
                <a:solidFill>
                  <a:srgbClr val="FF0000"/>
                </a:solidFill>
              </a:rPr>
              <a:t>project</a:t>
            </a:r>
          </a:p>
          <a:p>
            <a:pPr lvl="0"/>
            <a:endParaRPr lang="en-IN" sz="1800" dirty="0"/>
          </a:p>
        </p:txBody>
      </p:sp>
      <p:sp>
        <p:nvSpPr>
          <p:cNvPr id="2" name="TextBox 1"/>
          <p:cNvSpPr txBox="1"/>
          <p:nvPr/>
        </p:nvSpPr>
        <p:spPr>
          <a:xfrm>
            <a:off x="708339" y="1455291"/>
            <a:ext cx="9994005" cy="2585323"/>
          </a:xfrm>
          <a:prstGeom prst="rect">
            <a:avLst/>
          </a:prstGeom>
          <a:noFill/>
        </p:spPr>
        <p:txBody>
          <a:bodyPr wrap="square" rtlCol="0">
            <a:spAutoFit/>
          </a:bodyPr>
          <a:lstStyle/>
          <a:p>
            <a:pPr marL="285750" lvl="0" indent="-285750">
              <a:buFont typeface="Wingdings" panose="05000000000000000000" pitchFamily="2" charset="2"/>
              <a:buChar char="v"/>
            </a:pPr>
            <a:r>
              <a:rPr lang="en-IN" sz="1800" dirty="0"/>
              <a:t>To install dependency in </a:t>
            </a:r>
            <a:r>
              <a:rPr lang="en-IN" sz="1800" dirty="0" smtClean="0"/>
              <a:t>project, </a:t>
            </a:r>
            <a:r>
              <a:rPr lang="en-IN" sz="1800" dirty="0"/>
              <a:t>run your node.js command prompt , go to project path and run following </a:t>
            </a:r>
            <a:r>
              <a:rPr lang="en-IN" sz="1800" dirty="0" smtClean="0"/>
              <a:t>command</a:t>
            </a:r>
            <a:br>
              <a:rPr lang="en-IN" sz="1800" dirty="0" smtClean="0"/>
            </a:br>
            <a:r>
              <a:rPr lang="en-IN" sz="1800" dirty="0" smtClean="0"/>
              <a:t/>
            </a:r>
            <a:br>
              <a:rPr lang="en-IN" sz="1800" dirty="0" smtClean="0"/>
            </a:br>
            <a:r>
              <a:rPr lang="en-IN" sz="1800" b="1" dirty="0" smtClean="0"/>
              <a:t>npm install</a:t>
            </a:r>
            <a:br>
              <a:rPr lang="en-IN" sz="1800" b="1" dirty="0" smtClean="0"/>
            </a:br>
            <a:r>
              <a:rPr lang="en-IN" sz="1800" b="1" dirty="0" smtClean="0"/>
              <a:t/>
            </a:r>
            <a:br>
              <a:rPr lang="en-IN" sz="1800" b="1" dirty="0" smtClean="0"/>
            </a:br>
            <a:r>
              <a:rPr lang="en-IN" sz="1800" dirty="0"/>
              <a:t>This command processes the list of libraries found in the file </a:t>
            </a:r>
            <a:r>
              <a:rPr lang="en-IN" sz="1800" b="1" dirty="0" err="1"/>
              <a:t>package.json</a:t>
            </a:r>
            <a:r>
              <a:rPr lang="en-IN" sz="1800" b="1" dirty="0" smtClean="0"/>
              <a:t>.</a:t>
            </a:r>
          </a:p>
          <a:p>
            <a:pPr marL="285750" lvl="0" indent="-285750">
              <a:buFont typeface="Wingdings" panose="05000000000000000000" pitchFamily="2" charset="2"/>
              <a:buChar char="v"/>
            </a:pPr>
            <a:endParaRPr lang="en-IN" sz="1800" b="1" dirty="0">
              <a:solidFill>
                <a:srgbClr val="005BA1"/>
              </a:solidFill>
            </a:endParaRPr>
          </a:p>
          <a:p>
            <a:pPr marL="285750" lvl="0" indent="-285750">
              <a:buFont typeface="Wingdings" panose="05000000000000000000" pitchFamily="2" charset="2"/>
              <a:buChar char="v"/>
            </a:pPr>
            <a:r>
              <a:rPr lang="en-IN" sz="1800" dirty="0" smtClean="0"/>
              <a:t>Run app.js as Node.js application</a:t>
            </a:r>
          </a:p>
          <a:p>
            <a:pPr marL="285750" lvl="0" indent="-285750">
              <a:buFont typeface="Wingdings" panose="05000000000000000000" pitchFamily="2" charset="2"/>
              <a:buChar char="v"/>
            </a:pPr>
            <a:endParaRPr lang="en-IN" sz="1800" dirty="0"/>
          </a:p>
        </p:txBody>
      </p:sp>
    </p:spTree>
    <p:extLst>
      <p:ext uri="{BB962C8B-B14F-4D97-AF65-F5344CB8AC3E}">
        <p14:creationId xmlns:p14="http://schemas.microsoft.com/office/powerpoint/2010/main" val="1124730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Node.js</a:t>
            </a:r>
            <a:endParaRPr lang="en-IN" dirty="0"/>
          </a:p>
        </p:txBody>
      </p:sp>
      <p:sp>
        <p:nvSpPr>
          <p:cNvPr id="2" name="TextBox 1"/>
          <p:cNvSpPr txBox="1"/>
          <p:nvPr/>
        </p:nvSpPr>
        <p:spPr>
          <a:xfrm>
            <a:off x="465140" y="978793"/>
            <a:ext cx="10752360" cy="5447645"/>
          </a:xfrm>
          <a:prstGeom prst="rect">
            <a:avLst/>
          </a:prstGeom>
          <a:noFill/>
        </p:spPr>
        <p:txBody>
          <a:bodyPr wrap="square" rtlCol="0">
            <a:spAutoFit/>
          </a:bodyPr>
          <a:lstStyle/>
          <a:p>
            <a:r>
              <a:rPr lang="en-IN" sz="1800" dirty="0"/>
              <a:t>A typical experience at a restaurant would be something like this</a:t>
            </a:r>
            <a:r>
              <a:rPr lang="en-IN" sz="1800" dirty="0" smtClean="0"/>
              <a:t>:</a:t>
            </a:r>
            <a:br>
              <a:rPr lang="en-IN" sz="1800" dirty="0" smtClean="0"/>
            </a:br>
            <a:endParaRPr lang="en-IN" sz="1800" dirty="0" smtClean="0"/>
          </a:p>
          <a:p>
            <a:pPr marL="285750" indent="-285750">
              <a:buFont typeface="Wingdings" panose="05000000000000000000" pitchFamily="2" charset="2"/>
              <a:buChar char="Ø"/>
            </a:pPr>
            <a:r>
              <a:rPr lang="en-IN" sz="1800" dirty="0"/>
              <a:t>You sit at a table and the server grabs your drink order</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dirty="0" smtClean="0"/>
              <a:t>The </a:t>
            </a:r>
            <a:r>
              <a:rPr lang="en-IN" sz="1800" dirty="0"/>
              <a:t>server goes back to the bar and passes your order to a bartender</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dirty="0"/>
              <a:t>While the bartender is working on your drink, the server moves on to grab another table’s drink order</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dirty="0"/>
              <a:t>The server goes back to the bar and passes along the other table’s order</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dirty="0"/>
              <a:t>Before the server brings back your drinks, you order some food</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dirty="0"/>
              <a:t>Server passes your food order to the kitchen</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dirty="0"/>
              <a:t>Your drinks are ready now, so the server picks them up and brings them back to your table</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dirty="0"/>
              <a:t>The other table’s drinks are ready, so the server picks them up and takes them to the other table</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dirty="0"/>
              <a:t>Finally your food is ready, so server picks it up and brings it back to your table</a:t>
            </a:r>
            <a:r>
              <a:rPr lang="en-IN" dirty="0" smtClean="0"/>
              <a:t>.</a:t>
            </a:r>
            <a:endParaRPr lang="en-IN" dirty="0"/>
          </a:p>
        </p:txBody>
      </p:sp>
    </p:spTree>
    <p:extLst>
      <p:ext uri="{BB962C8B-B14F-4D97-AF65-F5344CB8AC3E}">
        <p14:creationId xmlns:p14="http://schemas.microsoft.com/office/powerpoint/2010/main" val="28856625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15154" y="862881"/>
            <a:ext cx="10779617" cy="2031325"/>
          </a:xfrm>
          <a:prstGeom prst="rect">
            <a:avLst/>
          </a:prstGeom>
          <a:noFill/>
        </p:spPr>
        <p:txBody>
          <a:bodyPr wrap="square" rtlCol="0">
            <a:spAutoFit/>
          </a:bodyPr>
          <a:lstStyle/>
          <a:p>
            <a:pPr lvl="0"/>
            <a:r>
              <a:rPr lang="en-IN" sz="1800" b="1" dirty="0" smtClean="0">
                <a:solidFill>
                  <a:srgbClr val="FF0000"/>
                </a:solidFill>
              </a:rPr>
              <a:t>app.js</a:t>
            </a:r>
          </a:p>
          <a:p>
            <a:pPr lvl="0"/>
            <a:endParaRPr lang="en-IN" sz="1800" b="1" dirty="0">
              <a:solidFill>
                <a:srgbClr val="FF0000"/>
              </a:solidFill>
            </a:endParaRPr>
          </a:p>
          <a:p>
            <a:pPr lvl="0"/>
            <a:r>
              <a:rPr lang="en-IN" sz="1800" dirty="0"/>
              <a:t>“</a:t>
            </a:r>
            <a:r>
              <a:rPr lang="en-IN" sz="1800" b="1" dirty="0"/>
              <a:t>app.js</a:t>
            </a:r>
            <a:r>
              <a:rPr lang="en-IN" sz="1800" dirty="0"/>
              <a:t>” </a:t>
            </a:r>
            <a:r>
              <a:rPr lang="en-IN" sz="1800" dirty="0" smtClean="0"/>
              <a:t>is </a:t>
            </a:r>
            <a:r>
              <a:rPr lang="en-IN" sz="1800" dirty="0"/>
              <a:t>entry point for </a:t>
            </a:r>
            <a:r>
              <a:rPr lang="en-IN" sz="1800" dirty="0" smtClean="0"/>
              <a:t>node express application. This file used for creating server and routes.</a:t>
            </a:r>
            <a:br>
              <a:rPr lang="en-IN" sz="1800" dirty="0" smtClean="0"/>
            </a:br>
            <a:endParaRPr lang="en-IN" sz="1800" dirty="0" smtClean="0"/>
          </a:p>
          <a:p>
            <a:pPr lvl="0"/>
            <a:r>
              <a:rPr lang="en-IN" sz="1800" dirty="0" smtClean="0"/>
              <a:t>This </a:t>
            </a:r>
            <a:r>
              <a:rPr lang="en-IN" sz="1800" dirty="0"/>
              <a:t>file creates an express application object (named app, by convention), sets up the application with various settings and middleware, and then exports the app from the module. The code below shows Just the parts of the file that create and export the app object</a:t>
            </a:r>
            <a:r>
              <a:rPr lang="en-IN" sz="1800" dirty="0" smtClean="0"/>
              <a:t>:</a:t>
            </a:r>
            <a:endParaRPr lang="en-IN" sz="1800" dirty="0"/>
          </a:p>
        </p:txBody>
      </p:sp>
      <p:sp>
        <p:nvSpPr>
          <p:cNvPr id="3" name="TextBox 2"/>
          <p:cNvSpPr txBox="1"/>
          <p:nvPr/>
        </p:nvSpPr>
        <p:spPr>
          <a:xfrm>
            <a:off x="605306" y="3052296"/>
            <a:ext cx="9234152" cy="1200329"/>
          </a:xfrm>
          <a:prstGeom prst="rect">
            <a:avLst/>
          </a:prstGeom>
          <a:solidFill>
            <a:schemeClr val="bg1">
              <a:lumMod val="50000"/>
            </a:schemeClr>
          </a:solidFill>
        </p:spPr>
        <p:txBody>
          <a:bodyPr wrap="square" rtlCol="0">
            <a:spAutoFit/>
          </a:bodyPr>
          <a:lstStyle/>
          <a:p>
            <a:r>
              <a:rPr lang="en-IN" sz="1800" dirty="0">
                <a:solidFill>
                  <a:schemeClr val="bg1"/>
                </a:solidFill>
              </a:rPr>
              <a:t>var express = require('express'); </a:t>
            </a:r>
            <a:endParaRPr lang="en-IN" sz="1800" dirty="0" smtClean="0">
              <a:solidFill>
                <a:schemeClr val="bg1"/>
              </a:solidFill>
            </a:endParaRPr>
          </a:p>
          <a:p>
            <a:r>
              <a:rPr lang="en-IN" sz="1800" dirty="0" smtClean="0">
                <a:solidFill>
                  <a:schemeClr val="bg1"/>
                </a:solidFill>
              </a:rPr>
              <a:t>var </a:t>
            </a:r>
            <a:r>
              <a:rPr lang="en-IN" sz="1800" dirty="0">
                <a:solidFill>
                  <a:schemeClr val="bg1"/>
                </a:solidFill>
              </a:rPr>
              <a:t>app = express(); </a:t>
            </a:r>
            <a:endParaRPr lang="en-IN" sz="1800" dirty="0" smtClean="0">
              <a:solidFill>
                <a:schemeClr val="bg1"/>
              </a:solidFill>
            </a:endParaRPr>
          </a:p>
          <a:p>
            <a:r>
              <a:rPr lang="en-IN" sz="1800" dirty="0" smtClean="0">
                <a:solidFill>
                  <a:schemeClr val="bg1"/>
                </a:solidFill>
              </a:rPr>
              <a:t>... </a:t>
            </a:r>
          </a:p>
          <a:p>
            <a:r>
              <a:rPr lang="en-IN" sz="1800" dirty="0" smtClean="0">
                <a:solidFill>
                  <a:schemeClr val="bg1"/>
                </a:solidFill>
              </a:rPr>
              <a:t>module.exports </a:t>
            </a:r>
            <a:r>
              <a:rPr lang="en-IN" sz="1800" dirty="0">
                <a:solidFill>
                  <a:schemeClr val="bg1"/>
                </a:solidFill>
              </a:rPr>
              <a:t>= app;</a:t>
            </a:r>
          </a:p>
        </p:txBody>
      </p:sp>
      <p:sp>
        <p:nvSpPr>
          <p:cNvPr id="5" name="TextBox 4"/>
          <p:cNvSpPr txBox="1"/>
          <p:nvPr/>
        </p:nvSpPr>
        <p:spPr>
          <a:xfrm>
            <a:off x="579548" y="4494723"/>
            <a:ext cx="10586433" cy="1200329"/>
          </a:xfrm>
          <a:prstGeom prst="rect">
            <a:avLst/>
          </a:prstGeom>
          <a:noFill/>
        </p:spPr>
        <p:txBody>
          <a:bodyPr wrap="square" rtlCol="0">
            <a:spAutoFit/>
          </a:bodyPr>
          <a:lstStyle/>
          <a:p>
            <a:r>
              <a:rPr lang="en-IN" sz="1800" dirty="0"/>
              <a:t>Lets work through the </a:t>
            </a:r>
            <a:r>
              <a:rPr lang="en-IN" sz="1800" b="1" dirty="0"/>
              <a:t>app.js</a:t>
            </a:r>
            <a:r>
              <a:rPr lang="en-IN" sz="1800" dirty="0"/>
              <a:t> file in detail. First we import some useful node libraries into the file using require(), including </a:t>
            </a:r>
            <a:r>
              <a:rPr lang="en-IN" sz="1800" i="1" dirty="0" smtClean="0"/>
              <a:t>express</a:t>
            </a:r>
            <a:r>
              <a:rPr lang="en-IN" sz="1800" dirty="0"/>
              <a:t> </a:t>
            </a:r>
            <a:r>
              <a:rPr lang="en-IN" sz="1800" dirty="0" smtClean="0"/>
              <a:t>and http.</a:t>
            </a:r>
          </a:p>
          <a:p>
            <a:endParaRPr lang="en-IN" sz="1800" dirty="0"/>
          </a:p>
          <a:p>
            <a:r>
              <a:rPr lang="en-IN" sz="1800" b="1" dirty="0" smtClean="0"/>
              <a:t>http module is used to create server.</a:t>
            </a:r>
            <a:endParaRPr lang="en-IN" sz="1800" b="1" dirty="0"/>
          </a:p>
        </p:txBody>
      </p:sp>
    </p:spTree>
    <p:extLst>
      <p:ext uri="{BB962C8B-B14F-4D97-AF65-F5344CB8AC3E}">
        <p14:creationId xmlns:p14="http://schemas.microsoft.com/office/powerpoint/2010/main" val="5664609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15154" y="862880"/>
            <a:ext cx="10779617" cy="1477328"/>
          </a:xfrm>
          <a:prstGeom prst="rect">
            <a:avLst/>
          </a:prstGeom>
          <a:noFill/>
        </p:spPr>
        <p:txBody>
          <a:bodyPr wrap="square" rtlCol="0">
            <a:spAutoFit/>
          </a:bodyPr>
          <a:lstStyle/>
          <a:p>
            <a:pPr lvl="0"/>
            <a:r>
              <a:rPr lang="en-IN" sz="1800" b="1" dirty="0" smtClean="0">
                <a:solidFill>
                  <a:srgbClr val="FF0000"/>
                </a:solidFill>
              </a:rPr>
              <a:t>app.js</a:t>
            </a:r>
          </a:p>
          <a:p>
            <a:pPr lvl="0"/>
            <a:endParaRPr lang="en-IN" sz="1800" b="1" dirty="0">
              <a:solidFill>
                <a:srgbClr val="FF0000"/>
              </a:solidFill>
            </a:endParaRPr>
          </a:p>
          <a:p>
            <a:pPr lvl="0"/>
            <a:r>
              <a:rPr lang="en-IN" sz="1800" dirty="0" smtClean="0"/>
              <a:t>Then </a:t>
            </a:r>
            <a:r>
              <a:rPr lang="en-IN" sz="1800" dirty="0"/>
              <a:t>we require() modules from our routes directory. These modules/files contain code for handling particular sets of related "routes" (URL paths). When we extend the skeleton application, for example to list all books in the library, we will add a new file for dealing with book-related routes</a:t>
            </a:r>
            <a:r>
              <a:rPr lang="en-IN" sz="1800" dirty="0" smtClean="0"/>
              <a:t>.</a:t>
            </a:r>
            <a:endParaRPr lang="en-IN" sz="1800" dirty="0"/>
          </a:p>
        </p:txBody>
      </p:sp>
      <p:sp>
        <p:nvSpPr>
          <p:cNvPr id="2" name="TextBox 1"/>
          <p:cNvSpPr txBox="1"/>
          <p:nvPr/>
        </p:nvSpPr>
        <p:spPr>
          <a:xfrm>
            <a:off x="605307" y="2562896"/>
            <a:ext cx="10419008" cy="646331"/>
          </a:xfrm>
          <a:prstGeom prst="rect">
            <a:avLst/>
          </a:prstGeom>
          <a:solidFill>
            <a:schemeClr val="bg1">
              <a:lumMod val="50000"/>
            </a:schemeClr>
          </a:solidFill>
        </p:spPr>
        <p:txBody>
          <a:bodyPr wrap="square" rtlCol="0">
            <a:spAutoFit/>
          </a:bodyPr>
          <a:lstStyle/>
          <a:p>
            <a:pPr lvl="0"/>
            <a:r>
              <a:rPr lang="en-IN" sz="1800" dirty="0">
                <a:solidFill>
                  <a:schemeClr val="bg1"/>
                </a:solidFill>
              </a:rPr>
              <a:t>var index = require('./routes/index'); </a:t>
            </a:r>
          </a:p>
          <a:p>
            <a:pPr lvl="0"/>
            <a:r>
              <a:rPr lang="en-IN" sz="1800" dirty="0">
                <a:solidFill>
                  <a:schemeClr val="bg1"/>
                </a:solidFill>
              </a:rPr>
              <a:t>var users = require('./routes/users</a:t>
            </a:r>
            <a:r>
              <a:rPr lang="en-IN" sz="1800" dirty="0" smtClean="0">
                <a:solidFill>
                  <a:schemeClr val="bg1"/>
                </a:solidFill>
              </a:rPr>
              <a:t>');</a:t>
            </a:r>
            <a:endParaRPr lang="en-IN" dirty="0">
              <a:solidFill>
                <a:schemeClr val="bg1"/>
              </a:solidFill>
            </a:endParaRPr>
          </a:p>
        </p:txBody>
      </p:sp>
      <p:sp>
        <p:nvSpPr>
          <p:cNvPr id="4" name="TextBox 3"/>
          <p:cNvSpPr txBox="1"/>
          <p:nvPr/>
        </p:nvSpPr>
        <p:spPr>
          <a:xfrm>
            <a:off x="540912" y="3425777"/>
            <a:ext cx="10419008" cy="2585323"/>
          </a:xfrm>
          <a:prstGeom prst="rect">
            <a:avLst/>
          </a:prstGeom>
          <a:noFill/>
        </p:spPr>
        <p:txBody>
          <a:bodyPr wrap="square" rtlCol="0">
            <a:spAutoFit/>
          </a:bodyPr>
          <a:lstStyle/>
          <a:p>
            <a:r>
              <a:rPr lang="en-IN" sz="1800" b="1" dirty="0"/>
              <a:t>Note:</a:t>
            </a:r>
            <a:r>
              <a:rPr lang="en-IN" sz="1800" dirty="0"/>
              <a:t> At this point we have just </a:t>
            </a:r>
            <a:r>
              <a:rPr lang="en-IN" sz="1800" i="1" dirty="0"/>
              <a:t>imported</a:t>
            </a:r>
            <a:r>
              <a:rPr lang="en-IN" sz="1800" dirty="0"/>
              <a:t> the module; we haven't actually used its routes yet (this happens just a little bit further down the file</a:t>
            </a:r>
            <a:r>
              <a:rPr lang="en-IN" sz="1800" dirty="0" smtClean="0"/>
              <a:t>).</a:t>
            </a:r>
          </a:p>
          <a:p>
            <a:endParaRPr lang="en-IN" sz="1800" dirty="0"/>
          </a:p>
          <a:p>
            <a:r>
              <a:rPr lang="en-IN" sz="1800" dirty="0"/>
              <a:t>Next we create the app object using our imported </a:t>
            </a:r>
            <a:r>
              <a:rPr lang="en-IN" sz="1800" i="1" dirty="0"/>
              <a:t>express</a:t>
            </a:r>
            <a:r>
              <a:rPr lang="en-IN" sz="1800" dirty="0"/>
              <a:t> module, and then use it to set up the view (template) engine. There are two parts to setting up the engine</a:t>
            </a:r>
            <a:r>
              <a:rPr lang="en-IN" sz="1800" dirty="0" smtClean="0"/>
              <a:t>.</a:t>
            </a:r>
          </a:p>
          <a:p>
            <a:endParaRPr lang="en-IN" sz="1800" dirty="0" smtClean="0"/>
          </a:p>
          <a:p>
            <a:r>
              <a:rPr lang="en-IN" sz="1800" dirty="0" smtClean="0"/>
              <a:t>First </a:t>
            </a:r>
            <a:r>
              <a:rPr lang="en-IN" sz="1800" dirty="0"/>
              <a:t>we set the 'views' value to specify the folder where the templates will be stored (in this case the sub folder </a:t>
            </a:r>
            <a:r>
              <a:rPr lang="en-IN" sz="1800" b="1" dirty="0"/>
              <a:t>/views</a:t>
            </a:r>
            <a:r>
              <a:rPr lang="en-IN" sz="1800" dirty="0"/>
              <a:t>). Then we set the 'view engine' value to specify the template library (in this case </a:t>
            </a:r>
            <a:r>
              <a:rPr lang="en-IN" sz="1800" dirty="0" smtClean="0"/>
              <a:t>“ejs").</a:t>
            </a:r>
            <a:endParaRPr lang="en-IN" sz="1800" dirty="0"/>
          </a:p>
        </p:txBody>
      </p:sp>
    </p:spTree>
    <p:extLst>
      <p:ext uri="{BB962C8B-B14F-4D97-AF65-F5344CB8AC3E}">
        <p14:creationId xmlns:p14="http://schemas.microsoft.com/office/powerpoint/2010/main" val="14502647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15154" y="862880"/>
            <a:ext cx="10779617" cy="646331"/>
          </a:xfrm>
          <a:prstGeom prst="rect">
            <a:avLst/>
          </a:prstGeom>
          <a:noFill/>
        </p:spPr>
        <p:txBody>
          <a:bodyPr wrap="square" rtlCol="0">
            <a:spAutoFit/>
          </a:bodyPr>
          <a:lstStyle/>
          <a:p>
            <a:pPr lvl="0"/>
            <a:r>
              <a:rPr lang="en-IN" sz="1800" b="1" dirty="0" smtClean="0">
                <a:solidFill>
                  <a:srgbClr val="FF0000"/>
                </a:solidFill>
              </a:rPr>
              <a:t>app.js</a:t>
            </a:r>
          </a:p>
          <a:p>
            <a:pPr lvl="0"/>
            <a:endParaRPr lang="en-IN" sz="1800" b="1" dirty="0">
              <a:solidFill>
                <a:srgbClr val="FF0000"/>
              </a:solidFill>
            </a:endParaRPr>
          </a:p>
        </p:txBody>
      </p:sp>
      <p:sp>
        <p:nvSpPr>
          <p:cNvPr id="2" name="TextBox 1"/>
          <p:cNvSpPr txBox="1"/>
          <p:nvPr/>
        </p:nvSpPr>
        <p:spPr>
          <a:xfrm>
            <a:off x="573108" y="1378039"/>
            <a:ext cx="10419008" cy="646331"/>
          </a:xfrm>
          <a:prstGeom prst="rect">
            <a:avLst/>
          </a:prstGeom>
          <a:solidFill>
            <a:schemeClr val="bg1">
              <a:lumMod val="50000"/>
            </a:schemeClr>
          </a:solidFill>
        </p:spPr>
        <p:txBody>
          <a:bodyPr wrap="square" rtlCol="0">
            <a:spAutoFit/>
          </a:bodyPr>
          <a:lstStyle/>
          <a:p>
            <a:r>
              <a:rPr lang="en-IN" sz="1800" dirty="0" err="1">
                <a:solidFill>
                  <a:schemeClr val="bg1"/>
                </a:solidFill>
              </a:rPr>
              <a:t>app.set</a:t>
            </a:r>
            <a:r>
              <a:rPr lang="en-IN" sz="1800" dirty="0">
                <a:solidFill>
                  <a:schemeClr val="bg1"/>
                </a:solidFill>
              </a:rPr>
              <a:t>('views', __dirname + '/views');</a:t>
            </a:r>
          </a:p>
          <a:p>
            <a:r>
              <a:rPr lang="en-IN" sz="1800" dirty="0" err="1">
                <a:solidFill>
                  <a:schemeClr val="bg1"/>
                </a:solidFill>
              </a:rPr>
              <a:t>app.set</a:t>
            </a:r>
            <a:r>
              <a:rPr lang="en-IN" sz="1800" dirty="0">
                <a:solidFill>
                  <a:schemeClr val="bg1"/>
                </a:solidFill>
              </a:rPr>
              <a:t>('view engine', '</a:t>
            </a:r>
            <a:r>
              <a:rPr lang="en-IN" sz="1800" dirty="0" err="1">
                <a:solidFill>
                  <a:schemeClr val="bg1"/>
                </a:solidFill>
              </a:rPr>
              <a:t>ejs</a:t>
            </a:r>
            <a:r>
              <a:rPr lang="en-IN" sz="1800" dirty="0">
                <a:solidFill>
                  <a:schemeClr val="bg1"/>
                </a:solidFill>
              </a:rPr>
              <a:t>');</a:t>
            </a:r>
            <a:endParaRPr lang="en-IN" dirty="0">
              <a:solidFill>
                <a:schemeClr val="bg1"/>
              </a:solidFill>
            </a:endParaRPr>
          </a:p>
        </p:txBody>
      </p:sp>
      <p:sp>
        <p:nvSpPr>
          <p:cNvPr id="4" name="TextBox 3"/>
          <p:cNvSpPr txBox="1"/>
          <p:nvPr/>
        </p:nvSpPr>
        <p:spPr>
          <a:xfrm>
            <a:off x="540912" y="2189393"/>
            <a:ext cx="10419008" cy="1200329"/>
          </a:xfrm>
          <a:prstGeom prst="rect">
            <a:avLst/>
          </a:prstGeom>
          <a:noFill/>
        </p:spPr>
        <p:txBody>
          <a:bodyPr wrap="square" rtlCol="0">
            <a:spAutoFit/>
          </a:bodyPr>
          <a:lstStyle/>
          <a:p>
            <a:r>
              <a:rPr lang="en-IN" sz="1800" dirty="0"/>
              <a:t>The next set of functions call </a:t>
            </a:r>
            <a:r>
              <a:rPr lang="en-IN" sz="1800" dirty="0" err="1"/>
              <a:t>app.use</a:t>
            </a:r>
            <a:r>
              <a:rPr lang="en-IN" sz="1800" dirty="0"/>
              <a:t>() to add the </a:t>
            </a:r>
            <a:r>
              <a:rPr lang="en-IN" sz="1800" i="1" dirty="0"/>
              <a:t>middleware</a:t>
            </a:r>
            <a:r>
              <a:rPr lang="en-IN" sz="1800" dirty="0"/>
              <a:t> libraries into the request handling chain. In addition to the 3rd party libraries we imported previously, we use the </a:t>
            </a:r>
            <a:r>
              <a:rPr lang="en-IN" sz="1800" dirty="0" err="1" smtClean="0"/>
              <a:t>Express.static</a:t>
            </a:r>
            <a:r>
              <a:rPr lang="en-IN" sz="1800" dirty="0"/>
              <a:t> middleware to get </a:t>
            </a:r>
            <a:r>
              <a:rPr lang="en-IN" sz="1800" i="1" dirty="0"/>
              <a:t>Express</a:t>
            </a:r>
            <a:r>
              <a:rPr lang="en-IN" sz="1800" dirty="0"/>
              <a:t> to serve all the static files in the directory </a:t>
            </a:r>
            <a:r>
              <a:rPr lang="en-IN" sz="1800" b="1" dirty="0"/>
              <a:t>/public</a:t>
            </a:r>
            <a:r>
              <a:rPr lang="en-IN" sz="1800" dirty="0"/>
              <a:t> in the project root.</a:t>
            </a:r>
          </a:p>
        </p:txBody>
      </p:sp>
      <p:sp>
        <p:nvSpPr>
          <p:cNvPr id="5" name="TextBox 4"/>
          <p:cNvSpPr txBox="1"/>
          <p:nvPr/>
        </p:nvSpPr>
        <p:spPr>
          <a:xfrm>
            <a:off x="573108" y="3567448"/>
            <a:ext cx="10386812" cy="369332"/>
          </a:xfrm>
          <a:prstGeom prst="rect">
            <a:avLst/>
          </a:prstGeom>
          <a:solidFill>
            <a:schemeClr val="bg1">
              <a:lumMod val="50000"/>
            </a:schemeClr>
          </a:solidFill>
        </p:spPr>
        <p:txBody>
          <a:bodyPr wrap="square" rtlCol="0">
            <a:spAutoFit/>
          </a:bodyPr>
          <a:lstStyle/>
          <a:p>
            <a:r>
              <a:rPr lang="en-IN" sz="1800" dirty="0" err="1">
                <a:solidFill>
                  <a:schemeClr val="bg1"/>
                </a:solidFill>
              </a:rPr>
              <a:t>app.use</a:t>
            </a:r>
            <a:r>
              <a:rPr lang="en-IN" sz="1800" dirty="0">
                <a:solidFill>
                  <a:schemeClr val="bg1"/>
                </a:solidFill>
              </a:rPr>
              <a:t>(</a:t>
            </a:r>
            <a:r>
              <a:rPr lang="en-IN" sz="1800" dirty="0" err="1">
                <a:solidFill>
                  <a:schemeClr val="bg1"/>
                </a:solidFill>
              </a:rPr>
              <a:t>express.</a:t>
            </a:r>
            <a:r>
              <a:rPr lang="en-IN" sz="1800" b="1" dirty="0" err="1">
                <a:solidFill>
                  <a:schemeClr val="bg1"/>
                </a:solidFill>
              </a:rPr>
              <a:t>static</a:t>
            </a:r>
            <a:r>
              <a:rPr lang="en-IN" sz="1800" b="1" dirty="0">
                <a:solidFill>
                  <a:schemeClr val="bg1"/>
                </a:solidFill>
              </a:rPr>
              <a:t>(</a:t>
            </a:r>
            <a:r>
              <a:rPr lang="en-IN" sz="1800" b="1" dirty="0" err="1">
                <a:solidFill>
                  <a:schemeClr val="bg1"/>
                </a:solidFill>
              </a:rPr>
              <a:t>path.join</a:t>
            </a:r>
            <a:r>
              <a:rPr lang="en-IN" sz="1800" b="1" dirty="0">
                <a:solidFill>
                  <a:schemeClr val="bg1"/>
                </a:solidFill>
              </a:rPr>
              <a:t>(__dirname, 'public')));</a:t>
            </a:r>
            <a:endParaRPr lang="en-IN" sz="1800" dirty="0">
              <a:solidFill>
                <a:schemeClr val="bg1"/>
              </a:solidFill>
            </a:endParaRPr>
          </a:p>
        </p:txBody>
      </p:sp>
      <p:sp>
        <p:nvSpPr>
          <p:cNvPr id="7" name="TextBox 6"/>
          <p:cNvSpPr txBox="1"/>
          <p:nvPr/>
        </p:nvSpPr>
        <p:spPr>
          <a:xfrm>
            <a:off x="540912" y="4134117"/>
            <a:ext cx="10419008" cy="923330"/>
          </a:xfrm>
          <a:prstGeom prst="rect">
            <a:avLst/>
          </a:prstGeom>
          <a:noFill/>
        </p:spPr>
        <p:txBody>
          <a:bodyPr wrap="square" rtlCol="0">
            <a:spAutoFit/>
          </a:bodyPr>
          <a:lstStyle/>
          <a:p>
            <a:r>
              <a:rPr lang="en-IN" sz="1800" dirty="0"/>
              <a:t>Now that all the other middleware is set up, we add our (previously imported) route-handling code to the request handling chain. The imported code will define particular routes for the different </a:t>
            </a:r>
            <a:r>
              <a:rPr lang="en-IN" sz="1800" i="1" dirty="0"/>
              <a:t>parts</a:t>
            </a:r>
            <a:r>
              <a:rPr lang="en-IN" sz="1800" dirty="0"/>
              <a:t> of the site:</a:t>
            </a:r>
          </a:p>
        </p:txBody>
      </p:sp>
      <p:sp>
        <p:nvSpPr>
          <p:cNvPr id="9" name="TextBox 8"/>
          <p:cNvSpPr txBox="1"/>
          <p:nvPr/>
        </p:nvSpPr>
        <p:spPr>
          <a:xfrm>
            <a:off x="573108" y="5370490"/>
            <a:ext cx="10419008" cy="646331"/>
          </a:xfrm>
          <a:prstGeom prst="rect">
            <a:avLst/>
          </a:prstGeom>
          <a:solidFill>
            <a:schemeClr val="bg1">
              <a:lumMod val="50000"/>
            </a:schemeClr>
          </a:solidFill>
        </p:spPr>
        <p:txBody>
          <a:bodyPr wrap="square" rtlCol="0">
            <a:spAutoFit/>
          </a:bodyPr>
          <a:lstStyle/>
          <a:p>
            <a:r>
              <a:rPr lang="en-IN" sz="1800" dirty="0" err="1">
                <a:solidFill>
                  <a:schemeClr val="bg1"/>
                </a:solidFill>
              </a:rPr>
              <a:t>app.use</a:t>
            </a:r>
            <a:r>
              <a:rPr lang="en-IN" sz="1800" dirty="0">
                <a:solidFill>
                  <a:schemeClr val="bg1"/>
                </a:solidFill>
              </a:rPr>
              <a:t>('/', index); </a:t>
            </a:r>
            <a:endParaRPr lang="en-IN" sz="1800" dirty="0" smtClean="0">
              <a:solidFill>
                <a:schemeClr val="bg1"/>
              </a:solidFill>
            </a:endParaRPr>
          </a:p>
          <a:p>
            <a:r>
              <a:rPr lang="en-IN" sz="1800" dirty="0" err="1" smtClean="0">
                <a:solidFill>
                  <a:schemeClr val="bg1"/>
                </a:solidFill>
              </a:rPr>
              <a:t>app.use</a:t>
            </a:r>
            <a:r>
              <a:rPr lang="en-IN" sz="1800" dirty="0">
                <a:solidFill>
                  <a:schemeClr val="bg1"/>
                </a:solidFill>
              </a:rPr>
              <a:t>('/users', users);</a:t>
            </a:r>
          </a:p>
        </p:txBody>
      </p:sp>
    </p:spTree>
    <p:extLst>
      <p:ext uri="{BB962C8B-B14F-4D97-AF65-F5344CB8AC3E}">
        <p14:creationId xmlns:p14="http://schemas.microsoft.com/office/powerpoint/2010/main" val="5627152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15154" y="862880"/>
            <a:ext cx="10779617" cy="646331"/>
          </a:xfrm>
          <a:prstGeom prst="rect">
            <a:avLst/>
          </a:prstGeom>
          <a:noFill/>
        </p:spPr>
        <p:txBody>
          <a:bodyPr wrap="square" rtlCol="0">
            <a:spAutoFit/>
          </a:bodyPr>
          <a:lstStyle/>
          <a:p>
            <a:pPr lvl="0"/>
            <a:r>
              <a:rPr lang="en-IN" sz="1800" b="1" dirty="0" smtClean="0">
                <a:solidFill>
                  <a:srgbClr val="FF0000"/>
                </a:solidFill>
              </a:rPr>
              <a:t>app.js</a:t>
            </a:r>
          </a:p>
          <a:p>
            <a:pPr lvl="0"/>
            <a:endParaRPr lang="en-IN" sz="1800" b="1" dirty="0">
              <a:solidFill>
                <a:srgbClr val="FF0000"/>
              </a:solidFill>
            </a:endParaRPr>
          </a:p>
        </p:txBody>
      </p:sp>
      <p:sp>
        <p:nvSpPr>
          <p:cNvPr id="2" name="TextBox 1"/>
          <p:cNvSpPr txBox="1"/>
          <p:nvPr/>
        </p:nvSpPr>
        <p:spPr>
          <a:xfrm>
            <a:off x="573108" y="1378039"/>
            <a:ext cx="10419008" cy="923330"/>
          </a:xfrm>
          <a:prstGeom prst="rect">
            <a:avLst/>
          </a:prstGeom>
          <a:solidFill>
            <a:schemeClr val="bg1">
              <a:lumMod val="50000"/>
            </a:schemeClr>
          </a:solidFill>
        </p:spPr>
        <p:txBody>
          <a:bodyPr wrap="square" rtlCol="0">
            <a:spAutoFit/>
          </a:bodyPr>
          <a:lstStyle/>
          <a:p>
            <a:r>
              <a:rPr lang="en-IN" sz="1800" dirty="0" err="1">
                <a:solidFill>
                  <a:schemeClr val="bg1"/>
                </a:solidFill>
              </a:rPr>
              <a:t>http.createServer</a:t>
            </a:r>
            <a:r>
              <a:rPr lang="en-IN" sz="1800" dirty="0">
                <a:solidFill>
                  <a:schemeClr val="bg1"/>
                </a:solidFill>
              </a:rPr>
              <a:t>(app).listen(</a:t>
            </a:r>
            <a:r>
              <a:rPr lang="en-IN" sz="1800" dirty="0" err="1">
                <a:solidFill>
                  <a:schemeClr val="bg1"/>
                </a:solidFill>
              </a:rPr>
              <a:t>app.get</a:t>
            </a:r>
            <a:r>
              <a:rPr lang="en-IN" sz="1800" dirty="0">
                <a:solidFill>
                  <a:schemeClr val="bg1"/>
                </a:solidFill>
              </a:rPr>
              <a:t>('port'), </a:t>
            </a:r>
            <a:r>
              <a:rPr lang="en-IN" sz="1800" b="1" dirty="0">
                <a:solidFill>
                  <a:schemeClr val="bg1"/>
                </a:solidFill>
              </a:rPr>
              <a:t>function(){</a:t>
            </a:r>
          </a:p>
          <a:p>
            <a:r>
              <a:rPr lang="fr-FR" sz="1800" dirty="0">
                <a:solidFill>
                  <a:schemeClr val="bg1"/>
                </a:solidFill>
              </a:rPr>
              <a:t>  console.log('Express server </a:t>
            </a:r>
            <a:r>
              <a:rPr lang="fr-FR" sz="1800" dirty="0" err="1">
                <a:solidFill>
                  <a:schemeClr val="bg1"/>
                </a:solidFill>
              </a:rPr>
              <a:t>listening</a:t>
            </a:r>
            <a:r>
              <a:rPr lang="fr-FR" sz="1800" dirty="0">
                <a:solidFill>
                  <a:schemeClr val="bg1"/>
                </a:solidFill>
              </a:rPr>
              <a:t> on port ' + </a:t>
            </a:r>
            <a:r>
              <a:rPr lang="fr-FR" sz="1800" dirty="0" err="1">
                <a:solidFill>
                  <a:schemeClr val="bg1"/>
                </a:solidFill>
              </a:rPr>
              <a:t>app.get</a:t>
            </a:r>
            <a:r>
              <a:rPr lang="fr-FR" sz="1800" dirty="0">
                <a:solidFill>
                  <a:schemeClr val="bg1"/>
                </a:solidFill>
              </a:rPr>
              <a:t>('port'));</a:t>
            </a:r>
          </a:p>
          <a:p>
            <a:r>
              <a:rPr lang="en-IN" sz="1800" dirty="0">
                <a:solidFill>
                  <a:schemeClr val="bg1"/>
                </a:solidFill>
              </a:rPr>
              <a:t>});</a:t>
            </a:r>
            <a:endParaRPr lang="en-IN" dirty="0">
              <a:solidFill>
                <a:schemeClr val="bg1"/>
              </a:solidFill>
            </a:endParaRPr>
          </a:p>
        </p:txBody>
      </p:sp>
      <p:sp>
        <p:nvSpPr>
          <p:cNvPr id="4" name="TextBox 3"/>
          <p:cNvSpPr txBox="1"/>
          <p:nvPr/>
        </p:nvSpPr>
        <p:spPr>
          <a:xfrm>
            <a:off x="540912" y="2343941"/>
            <a:ext cx="10419008" cy="646331"/>
          </a:xfrm>
          <a:prstGeom prst="rect">
            <a:avLst/>
          </a:prstGeom>
          <a:noFill/>
        </p:spPr>
        <p:txBody>
          <a:bodyPr wrap="square" rtlCol="0">
            <a:spAutoFit/>
          </a:bodyPr>
          <a:lstStyle/>
          <a:p>
            <a:endParaRPr lang="en-IN" sz="1800" dirty="0" smtClean="0"/>
          </a:p>
          <a:p>
            <a:r>
              <a:rPr lang="en-IN" sz="1800" dirty="0" smtClean="0"/>
              <a:t>Create Server using above code.</a:t>
            </a:r>
            <a:endParaRPr lang="en-IN" sz="1800" dirty="0"/>
          </a:p>
        </p:txBody>
      </p:sp>
    </p:spTree>
    <p:extLst>
      <p:ext uri="{BB962C8B-B14F-4D97-AF65-F5344CB8AC3E}">
        <p14:creationId xmlns:p14="http://schemas.microsoft.com/office/powerpoint/2010/main" val="31263350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15154" y="862880"/>
            <a:ext cx="10779617" cy="1754326"/>
          </a:xfrm>
          <a:prstGeom prst="rect">
            <a:avLst/>
          </a:prstGeom>
          <a:noFill/>
        </p:spPr>
        <p:txBody>
          <a:bodyPr wrap="square" rtlCol="0">
            <a:spAutoFit/>
          </a:bodyPr>
          <a:lstStyle/>
          <a:p>
            <a:pPr lvl="0"/>
            <a:r>
              <a:rPr lang="en-IN" sz="1800" b="1" dirty="0" err="1" smtClean="0">
                <a:solidFill>
                  <a:srgbClr val="FF0000"/>
                </a:solidFill>
              </a:rPr>
              <a:t>package.json</a:t>
            </a:r>
            <a:endParaRPr lang="en-IN" sz="1800" b="1" dirty="0" smtClean="0">
              <a:solidFill>
                <a:srgbClr val="FF0000"/>
              </a:solidFill>
            </a:endParaRPr>
          </a:p>
          <a:p>
            <a:pPr lvl="0"/>
            <a:endParaRPr lang="en-IN" sz="1800" b="1" dirty="0">
              <a:solidFill>
                <a:srgbClr val="FF0000"/>
              </a:solidFill>
            </a:endParaRPr>
          </a:p>
          <a:p>
            <a:r>
              <a:rPr lang="en-US" sz="1800" dirty="0" smtClean="0">
                <a:cs typeface="Arial" panose="020B0604020202020204" pitchFamily="34" charset="0"/>
              </a:rPr>
              <a:t>package.json </a:t>
            </a:r>
            <a:r>
              <a:rPr lang="en-US" sz="1800" dirty="0">
                <a:cs typeface="Arial" panose="020B0604020202020204" pitchFamily="34" charset="0"/>
              </a:rPr>
              <a:t>is present in the root directory of any Node application/module and </a:t>
            </a:r>
            <a:r>
              <a:rPr lang="en-US" sz="1800" dirty="0" smtClean="0">
                <a:cs typeface="Arial" panose="020B0604020202020204" pitchFamily="34" charset="0"/>
              </a:rPr>
              <a:t>is used </a:t>
            </a:r>
            <a:r>
              <a:rPr lang="en-US" sz="1800" dirty="0">
                <a:cs typeface="Arial" panose="020B0604020202020204" pitchFamily="34" charset="0"/>
              </a:rPr>
              <a:t>to define the properties of a package. </a:t>
            </a:r>
          </a:p>
          <a:p>
            <a:pPr lvl="0"/>
            <a:endParaRPr lang="en-IN" sz="1800" b="1" dirty="0" smtClean="0">
              <a:solidFill>
                <a:srgbClr val="FF0000"/>
              </a:solidFill>
            </a:endParaRPr>
          </a:p>
          <a:p>
            <a:pPr lvl="0"/>
            <a:endParaRPr lang="en-IN" sz="1800" b="1"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54858144"/>
              </p:ext>
            </p:extLst>
          </p:nvPr>
        </p:nvGraphicFramePr>
        <p:xfrm>
          <a:off x="571652" y="2292439"/>
          <a:ext cx="10225825" cy="3309871"/>
        </p:xfrm>
        <a:graphic>
          <a:graphicData uri="http://schemas.openxmlformats.org/drawingml/2006/table">
            <a:tbl>
              <a:tblPr firstRow="1" bandRow="1">
                <a:tableStyleId>{5C22544A-7EE6-4342-B048-85BDC9FD1C3A}</a:tableStyleId>
              </a:tblPr>
              <a:tblGrid>
                <a:gridCol w="10225825"/>
              </a:tblGrid>
              <a:tr h="3309871">
                <a:tc>
                  <a:txBody>
                    <a:bodyPr/>
                    <a:lstStyle/>
                    <a:p>
                      <a:pPr marL="285750" indent="-285750">
                        <a:buFont typeface="Wingdings" panose="05000000000000000000" pitchFamily="2" charset="2"/>
                        <a:buChar char="Ø"/>
                      </a:pPr>
                      <a:r>
                        <a:rPr lang="en-US" sz="1800" dirty="0" smtClean="0">
                          <a:solidFill>
                            <a:schemeClr val="bg1"/>
                          </a:solidFill>
                          <a:latin typeface="+mn-lt"/>
                          <a:cs typeface="Arial" panose="020B0604020202020204" pitchFamily="34" charset="0"/>
                        </a:rPr>
                        <a:t>name - name of the package</a:t>
                      </a:r>
                    </a:p>
                    <a:p>
                      <a:pPr marL="285750" indent="-285750">
                        <a:buFont typeface="Wingdings" panose="05000000000000000000" pitchFamily="2" charset="2"/>
                        <a:buChar char="Ø"/>
                      </a:pPr>
                      <a:r>
                        <a:rPr lang="en-US" sz="1800" dirty="0" smtClean="0">
                          <a:solidFill>
                            <a:schemeClr val="bg1"/>
                          </a:solidFill>
                          <a:latin typeface="+mn-lt"/>
                          <a:cs typeface="Arial" panose="020B0604020202020204" pitchFamily="34" charset="0"/>
                        </a:rPr>
                        <a:t>version - version of the package</a:t>
                      </a:r>
                    </a:p>
                    <a:p>
                      <a:pPr marL="285750" indent="-285750">
                        <a:buFont typeface="Wingdings" panose="05000000000000000000" pitchFamily="2" charset="2"/>
                        <a:buChar char="Ø"/>
                      </a:pPr>
                      <a:r>
                        <a:rPr lang="en-US" sz="1800" dirty="0" smtClean="0">
                          <a:solidFill>
                            <a:schemeClr val="bg1"/>
                          </a:solidFill>
                          <a:latin typeface="+mn-lt"/>
                          <a:cs typeface="Arial" panose="020B0604020202020204" pitchFamily="34" charset="0"/>
                        </a:rPr>
                        <a:t>description - description of the package</a:t>
                      </a:r>
                    </a:p>
                    <a:p>
                      <a:pPr marL="285750" indent="-285750">
                        <a:buFont typeface="Wingdings" panose="05000000000000000000" pitchFamily="2" charset="2"/>
                        <a:buChar char="Ø"/>
                      </a:pPr>
                      <a:r>
                        <a:rPr lang="en-US" sz="1800" dirty="0" smtClean="0">
                          <a:solidFill>
                            <a:schemeClr val="bg1"/>
                          </a:solidFill>
                          <a:latin typeface="+mn-lt"/>
                          <a:cs typeface="Arial" panose="020B0604020202020204" pitchFamily="34" charset="0"/>
                        </a:rPr>
                        <a:t>homepage - homepage of the package</a:t>
                      </a:r>
                    </a:p>
                    <a:p>
                      <a:pPr marL="285750" indent="-285750">
                        <a:buFont typeface="Wingdings" panose="05000000000000000000" pitchFamily="2" charset="2"/>
                        <a:buChar char="Ø"/>
                      </a:pPr>
                      <a:r>
                        <a:rPr lang="en-US" sz="1800" dirty="0" smtClean="0">
                          <a:solidFill>
                            <a:schemeClr val="bg1"/>
                          </a:solidFill>
                          <a:latin typeface="+mn-lt"/>
                          <a:cs typeface="Arial" panose="020B0604020202020204" pitchFamily="34" charset="0"/>
                        </a:rPr>
                        <a:t>author - author of the package</a:t>
                      </a:r>
                    </a:p>
                    <a:p>
                      <a:pPr marL="285750" indent="-285750">
                        <a:buFont typeface="Wingdings" panose="05000000000000000000" pitchFamily="2" charset="2"/>
                        <a:buChar char="Ø"/>
                      </a:pPr>
                      <a:r>
                        <a:rPr lang="en-US" sz="1800" dirty="0" smtClean="0">
                          <a:solidFill>
                            <a:schemeClr val="bg1"/>
                          </a:solidFill>
                          <a:latin typeface="+mn-lt"/>
                          <a:cs typeface="Arial" panose="020B0604020202020204" pitchFamily="34" charset="0"/>
                        </a:rPr>
                        <a:t>contributors - name of the contributors to the package</a:t>
                      </a:r>
                    </a:p>
                    <a:p>
                      <a:pPr marL="285750" indent="-285750">
                        <a:buFont typeface="Wingdings" panose="05000000000000000000" pitchFamily="2" charset="2"/>
                        <a:buChar char="Ø"/>
                      </a:pPr>
                      <a:r>
                        <a:rPr lang="en-US" sz="1800" dirty="0" smtClean="0">
                          <a:solidFill>
                            <a:schemeClr val="bg1"/>
                          </a:solidFill>
                          <a:latin typeface="+mn-lt"/>
                          <a:cs typeface="Arial" panose="020B0604020202020204" pitchFamily="34" charset="0"/>
                        </a:rPr>
                        <a:t>dependencies - list of dependencies. NPM automatically installs all the  dependencies  mentioned here in the </a:t>
                      </a:r>
                      <a:r>
                        <a:rPr lang="en-US" sz="1800" dirty="0" err="1" smtClean="0">
                          <a:solidFill>
                            <a:schemeClr val="bg1"/>
                          </a:solidFill>
                          <a:latin typeface="+mn-lt"/>
                          <a:cs typeface="Arial" panose="020B0604020202020204" pitchFamily="34" charset="0"/>
                        </a:rPr>
                        <a:t>node_module</a:t>
                      </a:r>
                      <a:r>
                        <a:rPr lang="en-US" sz="1800" dirty="0" smtClean="0">
                          <a:solidFill>
                            <a:schemeClr val="bg1"/>
                          </a:solidFill>
                          <a:latin typeface="+mn-lt"/>
                          <a:cs typeface="Arial" panose="020B0604020202020204" pitchFamily="34" charset="0"/>
                        </a:rPr>
                        <a:t>  folder of the package.</a:t>
                      </a:r>
                    </a:p>
                    <a:p>
                      <a:pPr marL="285750" indent="-285750">
                        <a:buFont typeface="Wingdings" panose="05000000000000000000" pitchFamily="2" charset="2"/>
                        <a:buChar char="Ø"/>
                      </a:pPr>
                      <a:r>
                        <a:rPr lang="en-US" sz="1800" dirty="0" smtClean="0">
                          <a:solidFill>
                            <a:schemeClr val="bg1"/>
                          </a:solidFill>
                          <a:latin typeface="+mn-lt"/>
                          <a:cs typeface="Arial" panose="020B0604020202020204" pitchFamily="34" charset="0"/>
                        </a:rPr>
                        <a:t>repository - repository type and URL of the package</a:t>
                      </a:r>
                    </a:p>
                    <a:p>
                      <a:pPr marL="285750" indent="-285750">
                        <a:buFont typeface="Wingdings" panose="05000000000000000000" pitchFamily="2" charset="2"/>
                        <a:buChar char="Ø"/>
                      </a:pPr>
                      <a:r>
                        <a:rPr lang="en-US" sz="1800" dirty="0" smtClean="0">
                          <a:solidFill>
                            <a:schemeClr val="bg1"/>
                          </a:solidFill>
                          <a:latin typeface="+mn-lt"/>
                          <a:cs typeface="Arial" panose="020B0604020202020204" pitchFamily="34" charset="0"/>
                        </a:rPr>
                        <a:t>main - entry point of the package</a:t>
                      </a:r>
                    </a:p>
                    <a:p>
                      <a:pPr marL="285750" indent="-285750">
                        <a:buFont typeface="Wingdings" panose="05000000000000000000" pitchFamily="2" charset="2"/>
                        <a:buChar char="Ø"/>
                      </a:pPr>
                      <a:r>
                        <a:rPr lang="en-US" sz="1800" dirty="0" smtClean="0">
                          <a:solidFill>
                            <a:schemeClr val="bg1"/>
                          </a:solidFill>
                          <a:latin typeface="+mn-lt"/>
                          <a:cs typeface="Arial" panose="020B0604020202020204" pitchFamily="34" charset="0"/>
                        </a:rPr>
                        <a:t>keywords – keywords</a:t>
                      </a:r>
                    </a:p>
                  </a:txBody>
                  <a:tcPr>
                    <a:solidFill>
                      <a:schemeClr val="bg1">
                        <a:lumMod val="50000"/>
                      </a:schemeClr>
                    </a:solidFill>
                  </a:tcPr>
                </a:tc>
              </a:tr>
            </a:tbl>
          </a:graphicData>
        </a:graphic>
      </p:graphicFrame>
    </p:spTree>
    <p:extLst>
      <p:ext uri="{BB962C8B-B14F-4D97-AF65-F5344CB8AC3E}">
        <p14:creationId xmlns:p14="http://schemas.microsoft.com/office/powerpoint/2010/main" val="24820136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15154" y="862880"/>
            <a:ext cx="10779617" cy="3416320"/>
          </a:xfrm>
          <a:prstGeom prst="rect">
            <a:avLst/>
          </a:prstGeom>
          <a:noFill/>
        </p:spPr>
        <p:txBody>
          <a:bodyPr wrap="square" rtlCol="0">
            <a:spAutoFit/>
          </a:bodyPr>
          <a:lstStyle/>
          <a:p>
            <a:pPr lvl="0"/>
            <a:r>
              <a:rPr lang="en-IN" sz="1800" b="1" dirty="0" smtClean="0">
                <a:solidFill>
                  <a:srgbClr val="FF0000"/>
                </a:solidFill>
              </a:rPr>
              <a:t>What if we don’t have any editor / tool to create project structure ?</a:t>
            </a:r>
          </a:p>
          <a:p>
            <a:pPr lvl="0"/>
            <a:endParaRPr lang="en-IN" sz="1800" b="1" dirty="0">
              <a:solidFill>
                <a:srgbClr val="FF0000"/>
              </a:solidFill>
              <a:cs typeface="Arial" panose="020B0604020202020204" pitchFamily="34" charset="0"/>
            </a:endParaRPr>
          </a:p>
          <a:p>
            <a:pPr lvl="0"/>
            <a:r>
              <a:rPr lang="en-IN" sz="1800" dirty="0" smtClean="0">
                <a:cs typeface="Arial" panose="020B0604020202020204" pitchFamily="34" charset="0"/>
              </a:rPr>
              <a:t>We can use </a:t>
            </a:r>
            <a:r>
              <a:rPr lang="en-IN" sz="1800" b="1" dirty="0" smtClean="0">
                <a:cs typeface="Arial" panose="020B0604020202020204" pitchFamily="34" charset="0"/>
              </a:rPr>
              <a:t>express</a:t>
            </a:r>
            <a:r>
              <a:rPr lang="en-IN" sz="1800" dirty="0" smtClean="0">
                <a:cs typeface="Arial" panose="020B0604020202020204" pitchFamily="34" charset="0"/>
              </a:rPr>
              <a:t> command to generate the project structure.</a:t>
            </a:r>
          </a:p>
          <a:p>
            <a:pPr lvl="0"/>
            <a:endParaRPr lang="en-IN" sz="1800" dirty="0">
              <a:cs typeface="Arial" panose="020B0604020202020204" pitchFamily="34" charset="0"/>
            </a:endParaRPr>
          </a:p>
          <a:p>
            <a:pPr marL="285750" lvl="0" indent="-285750">
              <a:buFont typeface="Wingdings" panose="05000000000000000000" pitchFamily="2" charset="2"/>
              <a:buChar char="Ø"/>
            </a:pPr>
            <a:r>
              <a:rPr lang="en-IN" sz="1800" dirty="0" smtClean="0">
                <a:cs typeface="Arial" panose="020B0604020202020204" pitchFamily="34" charset="0"/>
              </a:rPr>
              <a:t>express </a:t>
            </a:r>
            <a:r>
              <a:rPr lang="en-IN" sz="1800" b="1" dirty="0" smtClean="0">
                <a:cs typeface="Arial" panose="020B0604020202020204" pitchFamily="34" charset="0"/>
              </a:rPr>
              <a:t>project-name</a:t>
            </a:r>
            <a:endParaRPr lang="en-US" sz="1800" b="1" dirty="0">
              <a:cs typeface="Arial" panose="020B0604020202020204" pitchFamily="34" charset="0"/>
            </a:endParaRPr>
          </a:p>
          <a:p>
            <a:pPr marL="285750" lvl="0" indent="-285750">
              <a:buFont typeface="Wingdings"/>
              <a:buChar char="Ø"/>
            </a:pPr>
            <a:r>
              <a:rPr lang="en-IN" sz="1800" dirty="0" smtClean="0"/>
              <a:t>express  --help </a:t>
            </a:r>
          </a:p>
          <a:p>
            <a:pPr marL="285750" lvl="0" indent="-285750">
              <a:buFont typeface="Wingdings"/>
              <a:buChar char="Ø"/>
            </a:pPr>
            <a:r>
              <a:rPr lang="en-IN" sz="1800" dirty="0" smtClean="0"/>
              <a:t>express –e </a:t>
            </a:r>
            <a:r>
              <a:rPr lang="en-IN" sz="1800" b="1" dirty="0" smtClean="0"/>
              <a:t>project-name</a:t>
            </a:r>
          </a:p>
          <a:p>
            <a:pPr marL="285750" lvl="0" indent="-285750">
              <a:buFont typeface="Wingdings"/>
              <a:buChar char="Ø"/>
            </a:pPr>
            <a:endParaRPr lang="en-IN" sz="1800" b="1" dirty="0"/>
          </a:p>
          <a:p>
            <a:pPr lvl="0"/>
            <a:r>
              <a:rPr lang="en-IN" sz="1800" dirty="0" smtClean="0"/>
              <a:t>Once you generate project using express command then update your package.json for required libraries and run command </a:t>
            </a:r>
            <a:r>
              <a:rPr lang="en-IN" sz="1800" b="1" dirty="0" smtClean="0"/>
              <a:t>npm install</a:t>
            </a:r>
            <a:r>
              <a:rPr lang="en-IN" sz="1800" dirty="0" smtClean="0"/>
              <a:t>.</a:t>
            </a:r>
          </a:p>
          <a:p>
            <a:pPr lvl="0"/>
            <a:endParaRPr lang="en-IN" sz="1800" b="1" dirty="0" smtClean="0"/>
          </a:p>
          <a:p>
            <a:pPr lvl="0"/>
            <a:endParaRPr lang="en-IN" sz="1800" b="1" dirty="0">
              <a:solidFill>
                <a:srgbClr val="FF0000"/>
              </a:solidFill>
            </a:endParaRPr>
          </a:p>
        </p:txBody>
      </p:sp>
    </p:spTree>
    <p:extLst>
      <p:ext uri="{BB962C8B-B14F-4D97-AF65-F5344CB8AC3E}">
        <p14:creationId xmlns:p14="http://schemas.microsoft.com/office/powerpoint/2010/main" val="23115356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15154" y="862880"/>
            <a:ext cx="10779617" cy="4801314"/>
          </a:xfrm>
          <a:prstGeom prst="rect">
            <a:avLst/>
          </a:prstGeom>
          <a:noFill/>
        </p:spPr>
        <p:txBody>
          <a:bodyPr wrap="square" rtlCol="0">
            <a:spAutoFit/>
          </a:bodyPr>
          <a:lstStyle/>
          <a:p>
            <a:pPr lvl="0"/>
            <a:r>
              <a:rPr lang="en-IN" sz="1800" b="1" dirty="0" smtClean="0">
                <a:solidFill>
                  <a:srgbClr val="FF0000"/>
                </a:solidFill>
              </a:rPr>
              <a:t>Node.js Promises</a:t>
            </a:r>
          </a:p>
          <a:p>
            <a:pPr lvl="0"/>
            <a:endParaRPr lang="en-IN" sz="1800" b="1" dirty="0">
              <a:solidFill>
                <a:srgbClr val="FF0000"/>
              </a:solidFill>
            </a:endParaRPr>
          </a:p>
          <a:p>
            <a:pPr lvl="0"/>
            <a:r>
              <a:rPr lang="en-IN" sz="1800" dirty="0"/>
              <a:t>"Imagine you are a </a:t>
            </a:r>
            <a:r>
              <a:rPr lang="en-IN" sz="1800" b="1" dirty="0"/>
              <a:t>kid</a:t>
            </a:r>
            <a:r>
              <a:rPr lang="en-IN" sz="1800" dirty="0"/>
              <a:t>. Your mom </a:t>
            </a:r>
            <a:r>
              <a:rPr lang="en-IN" sz="1800" b="1" dirty="0"/>
              <a:t>promises</a:t>
            </a:r>
            <a:r>
              <a:rPr lang="en-IN" sz="1800" dirty="0"/>
              <a:t> you that she'll get you a </a:t>
            </a:r>
            <a:r>
              <a:rPr lang="en-IN" sz="1800" b="1" dirty="0"/>
              <a:t>new phone</a:t>
            </a:r>
            <a:r>
              <a:rPr lang="en-IN" sz="1800" dirty="0"/>
              <a:t> next week</a:t>
            </a:r>
            <a:r>
              <a:rPr lang="en-IN" sz="1800" dirty="0" smtClean="0"/>
              <a:t>.“</a:t>
            </a:r>
          </a:p>
          <a:p>
            <a:pPr lvl="0"/>
            <a:endParaRPr lang="en-IN" sz="1800" dirty="0"/>
          </a:p>
          <a:p>
            <a:r>
              <a:rPr lang="en-IN" sz="1800" dirty="0"/>
              <a:t>You </a:t>
            </a:r>
            <a:r>
              <a:rPr lang="en-IN" sz="1800" i="1" dirty="0"/>
              <a:t>don't know</a:t>
            </a:r>
            <a:r>
              <a:rPr lang="en-IN" sz="1800" dirty="0"/>
              <a:t> if you will get that phone until next week. Your mom can either </a:t>
            </a:r>
            <a:r>
              <a:rPr lang="en-IN" sz="1800" i="1" dirty="0"/>
              <a:t>really buy</a:t>
            </a:r>
            <a:r>
              <a:rPr lang="en-IN" sz="1800" dirty="0"/>
              <a:t> you a brand new phone, or </a:t>
            </a:r>
            <a:r>
              <a:rPr lang="en-IN" sz="1800" i="1" dirty="0"/>
              <a:t>stand you up</a:t>
            </a:r>
            <a:r>
              <a:rPr lang="en-IN" sz="1800" dirty="0"/>
              <a:t> and withhold the phone if she is not happy </a:t>
            </a:r>
            <a:r>
              <a:rPr lang="en-IN" sz="1800" dirty="0" smtClean="0"/>
              <a:t>:</a:t>
            </a:r>
            <a:br>
              <a:rPr lang="en-IN" sz="1800" dirty="0" smtClean="0"/>
            </a:br>
            <a:r>
              <a:rPr lang="en-IN" sz="1800" dirty="0" smtClean="0"/>
              <a:t/>
            </a:r>
            <a:br>
              <a:rPr lang="en-IN" sz="1800" dirty="0" smtClean="0"/>
            </a:br>
            <a:r>
              <a:rPr lang="en-IN" sz="1800" dirty="0"/>
              <a:t>That is a </a:t>
            </a:r>
            <a:r>
              <a:rPr lang="en-IN" sz="1800" b="1" dirty="0"/>
              <a:t>promise</a:t>
            </a:r>
            <a:r>
              <a:rPr lang="en-IN" sz="1800" dirty="0"/>
              <a:t>. A promise has 3 states. They are</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dirty="0"/>
              <a:t>Promise is </a:t>
            </a:r>
            <a:r>
              <a:rPr lang="en-IN" sz="1800" b="1" dirty="0"/>
              <a:t>pending</a:t>
            </a:r>
            <a:r>
              <a:rPr lang="en-IN" sz="1800" dirty="0"/>
              <a:t>: You don't know if you will get that phone until next week</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dirty="0"/>
              <a:t>Promise is </a:t>
            </a:r>
            <a:r>
              <a:rPr lang="en-IN" sz="1800" b="1" dirty="0"/>
              <a:t>resolved</a:t>
            </a:r>
            <a:r>
              <a:rPr lang="en-IN" sz="1800" dirty="0"/>
              <a:t>: Your mom really buy you a brand new phone</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dirty="0"/>
              <a:t>Promise is </a:t>
            </a:r>
            <a:r>
              <a:rPr lang="en-IN" sz="1800" b="1" dirty="0"/>
              <a:t>rejected</a:t>
            </a:r>
            <a:r>
              <a:rPr lang="en-IN" sz="1800" dirty="0"/>
              <a:t>: You don't get a new phone because your mom is not happy.</a:t>
            </a:r>
          </a:p>
          <a:p>
            <a:pPr lvl="0"/>
            <a:endParaRPr lang="en-IN" sz="1800" dirty="0" smtClean="0"/>
          </a:p>
          <a:p>
            <a:pPr lvl="0"/>
            <a:endParaRPr lang="en-IN" sz="1800" b="1" dirty="0" smtClean="0"/>
          </a:p>
          <a:p>
            <a:pPr lvl="0"/>
            <a:endParaRPr lang="en-IN" sz="1800" b="1" dirty="0">
              <a:solidFill>
                <a:srgbClr val="FF0000"/>
              </a:solidFill>
            </a:endParaRPr>
          </a:p>
        </p:txBody>
      </p:sp>
    </p:spTree>
    <p:extLst>
      <p:ext uri="{BB962C8B-B14F-4D97-AF65-F5344CB8AC3E}">
        <p14:creationId xmlns:p14="http://schemas.microsoft.com/office/powerpoint/2010/main" val="4335791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8" name="TextBox 7"/>
          <p:cNvSpPr txBox="1"/>
          <p:nvPr/>
        </p:nvSpPr>
        <p:spPr>
          <a:xfrm>
            <a:off x="515154" y="862880"/>
            <a:ext cx="10779617" cy="4801314"/>
          </a:xfrm>
          <a:prstGeom prst="rect">
            <a:avLst/>
          </a:prstGeom>
          <a:solidFill>
            <a:schemeClr val="bg1">
              <a:lumMod val="50000"/>
            </a:schemeClr>
          </a:solidFill>
        </p:spPr>
        <p:txBody>
          <a:bodyPr wrap="square" rtlCol="0">
            <a:spAutoFit/>
          </a:bodyPr>
          <a:lstStyle/>
          <a:p>
            <a:r>
              <a:rPr lang="en-IN" sz="1800" b="1" dirty="0">
                <a:solidFill>
                  <a:schemeClr val="bg1"/>
                </a:solidFill>
              </a:rPr>
              <a:t>var isMomHappy = false;</a:t>
            </a:r>
          </a:p>
          <a:p>
            <a:endParaRPr lang="en-IN" sz="1800" dirty="0">
              <a:solidFill>
                <a:schemeClr val="bg1"/>
              </a:solidFill>
            </a:endParaRPr>
          </a:p>
          <a:p>
            <a:r>
              <a:rPr lang="en-IN" sz="1800" dirty="0">
                <a:solidFill>
                  <a:schemeClr val="bg1"/>
                </a:solidFill>
              </a:rPr>
              <a:t>// Promise</a:t>
            </a:r>
          </a:p>
          <a:p>
            <a:r>
              <a:rPr lang="en-IN" sz="1800" b="1" dirty="0">
                <a:solidFill>
                  <a:schemeClr val="bg1"/>
                </a:solidFill>
              </a:rPr>
              <a:t>var willIGetNewPhone = new Promise(</a:t>
            </a:r>
          </a:p>
          <a:p>
            <a:r>
              <a:rPr lang="en-IN" sz="1800" dirty="0">
                <a:solidFill>
                  <a:schemeClr val="bg1"/>
                </a:solidFill>
              </a:rPr>
              <a:t>    </a:t>
            </a:r>
            <a:r>
              <a:rPr lang="en-IN" sz="1800" b="1" dirty="0">
                <a:solidFill>
                  <a:schemeClr val="bg1"/>
                </a:solidFill>
              </a:rPr>
              <a:t>function (resolve, reject) {</a:t>
            </a:r>
          </a:p>
          <a:p>
            <a:r>
              <a:rPr lang="en-IN" sz="1800" dirty="0">
                <a:solidFill>
                  <a:schemeClr val="bg1"/>
                </a:solidFill>
              </a:rPr>
              <a:t>        </a:t>
            </a:r>
            <a:r>
              <a:rPr lang="en-IN" sz="1800" b="1" dirty="0">
                <a:solidFill>
                  <a:schemeClr val="bg1"/>
                </a:solidFill>
              </a:rPr>
              <a:t>if (isMomHappy) {</a:t>
            </a:r>
          </a:p>
          <a:p>
            <a:r>
              <a:rPr lang="en-IN" sz="1800" dirty="0">
                <a:solidFill>
                  <a:schemeClr val="bg1"/>
                </a:solidFill>
              </a:rPr>
              <a:t>            </a:t>
            </a:r>
            <a:r>
              <a:rPr lang="en-IN" sz="1800" b="1" dirty="0">
                <a:solidFill>
                  <a:schemeClr val="bg1"/>
                </a:solidFill>
              </a:rPr>
              <a:t>var phone = {</a:t>
            </a:r>
          </a:p>
          <a:p>
            <a:r>
              <a:rPr lang="en-IN" sz="1800" dirty="0">
                <a:solidFill>
                  <a:schemeClr val="bg1"/>
                </a:solidFill>
              </a:rPr>
              <a:t>                brand: 'Samsung',</a:t>
            </a:r>
          </a:p>
          <a:p>
            <a:r>
              <a:rPr lang="en-IN" sz="1800" dirty="0">
                <a:solidFill>
                  <a:schemeClr val="bg1"/>
                </a:solidFill>
              </a:rPr>
              <a:t>                </a:t>
            </a:r>
            <a:r>
              <a:rPr lang="en-IN" sz="1800" dirty="0" err="1">
                <a:solidFill>
                  <a:schemeClr val="bg1"/>
                </a:solidFill>
              </a:rPr>
              <a:t>color</a:t>
            </a:r>
            <a:r>
              <a:rPr lang="en-IN" sz="1800" dirty="0">
                <a:solidFill>
                  <a:schemeClr val="bg1"/>
                </a:solidFill>
              </a:rPr>
              <a:t>: 'black'</a:t>
            </a:r>
          </a:p>
          <a:p>
            <a:r>
              <a:rPr lang="en-IN" sz="1800" dirty="0">
                <a:solidFill>
                  <a:schemeClr val="bg1"/>
                </a:solidFill>
              </a:rPr>
              <a:t>            };</a:t>
            </a:r>
          </a:p>
          <a:p>
            <a:r>
              <a:rPr lang="en-IN" sz="1800" dirty="0">
                <a:solidFill>
                  <a:schemeClr val="bg1"/>
                </a:solidFill>
              </a:rPr>
              <a:t>            resolve(phone); // fulfilled</a:t>
            </a:r>
          </a:p>
          <a:p>
            <a:r>
              <a:rPr lang="en-IN" sz="1800" dirty="0">
                <a:solidFill>
                  <a:schemeClr val="bg1"/>
                </a:solidFill>
              </a:rPr>
              <a:t>        } </a:t>
            </a:r>
            <a:r>
              <a:rPr lang="en-IN" sz="1800" b="1" dirty="0">
                <a:solidFill>
                  <a:schemeClr val="bg1"/>
                </a:solidFill>
              </a:rPr>
              <a:t>else {</a:t>
            </a:r>
          </a:p>
          <a:p>
            <a:r>
              <a:rPr lang="en-IN" sz="1800" dirty="0">
                <a:solidFill>
                  <a:schemeClr val="bg1"/>
                </a:solidFill>
              </a:rPr>
              <a:t>            </a:t>
            </a:r>
            <a:r>
              <a:rPr lang="en-IN" sz="1800" b="1" dirty="0">
                <a:solidFill>
                  <a:schemeClr val="bg1"/>
                </a:solidFill>
              </a:rPr>
              <a:t>var reason = new Error('mom is not happy');</a:t>
            </a:r>
          </a:p>
          <a:p>
            <a:r>
              <a:rPr lang="en-IN" sz="1800" dirty="0">
                <a:solidFill>
                  <a:schemeClr val="bg1"/>
                </a:solidFill>
              </a:rPr>
              <a:t>            reject(reason); // reject</a:t>
            </a:r>
          </a:p>
          <a:p>
            <a:r>
              <a:rPr lang="en-IN" sz="1800" dirty="0">
                <a:solidFill>
                  <a:schemeClr val="bg1"/>
                </a:solidFill>
              </a:rPr>
              <a:t>        }</a:t>
            </a:r>
          </a:p>
          <a:p>
            <a:r>
              <a:rPr lang="en-IN" sz="1800" dirty="0" smtClean="0">
                <a:solidFill>
                  <a:schemeClr val="bg1"/>
                </a:solidFill>
              </a:rPr>
              <a:t>    </a:t>
            </a:r>
            <a:r>
              <a:rPr lang="en-IN" sz="1800" dirty="0">
                <a:solidFill>
                  <a:schemeClr val="bg1"/>
                </a:solidFill>
              </a:rPr>
              <a:t>}</a:t>
            </a:r>
          </a:p>
          <a:p>
            <a:r>
              <a:rPr lang="en-IN" sz="1800" dirty="0" smtClean="0">
                <a:solidFill>
                  <a:schemeClr val="bg1"/>
                </a:solidFill>
              </a:rPr>
              <a:t>);</a:t>
            </a:r>
            <a:endParaRPr lang="en-IN" sz="1800" b="1" dirty="0">
              <a:solidFill>
                <a:schemeClr val="bg1"/>
              </a:solidFill>
            </a:endParaRPr>
          </a:p>
        </p:txBody>
      </p:sp>
    </p:spTree>
    <p:extLst>
      <p:ext uri="{BB962C8B-B14F-4D97-AF65-F5344CB8AC3E}">
        <p14:creationId xmlns:p14="http://schemas.microsoft.com/office/powerpoint/2010/main" val="13605458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465139" y="1081825"/>
            <a:ext cx="11280393" cy="1477328"/>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t>We have a boolean </a:t>
            </a:r>
            <a:r>
              <a:rPr lang="en-IN" sz="1800" b="1" dirty="0"/>
              <a:t>isMomHappy</a:t>
            </a:r>
            <a:r>
              <a:rPr lang="en-IN" sz="1800" dirty="0"/>
              <a:t>, to define if mom is happy</a:t>
            </a:r>
            <a:r>
              <a:rPr lang="en-IN" sz="1800" dirty="0" smtClean="0"/>
              <a:t>.</a:t>
            </a:r>
          </a:p>
          <a:p>
            <a:pPr marL="285750" indent="-285750">
              <a:buFont typeface="Wingdings" panose="05000000000000000000" pitchFamily="2" charset="2"/>
              <a:buChar char="Ø"/>
            </a:pPr>
            <a:r>
              <a:rPr lang="en-IN" sz="1800" dirty="0"/>
              <a:t>We have a promise </a:t>
            </a:r>
            <a:r>
              <a:rPr lang="en-IN" sz="1800" b="1" dirty="0"/>
              <a:t>willIGetNewPhone</a:t>
            </a:r>
            <a:r>
              <a:rPr lang="en-IN" sz="1800" dirty="0"/>
              <a:t>. The promise can be either resolved (if mom get you a new phone) or rejected(mom is not happy, she doesn't buy you one</a:t>
            </a:r>
            <a:r>
              <a:rPr lang="en-IN" sz="1800" dirty="0" smtClean="0"/>
              <a:t>).</a:t>
            </a:r>
          </a:p>
          <a:p>
            <a:pPr marL="285750" indent="-285750">
              <a:buFont typeface="Wingdings" panose="05000000000000000000" pitchFamily="2" charset="2"/>
              <a:buChar char="Ø"/>
            </a:pPr>
            <a:endParaRPr lang="en-IN" sz="1800" dirty="0"/>
          </a:p>
          <a:p>
            <a:r>
              <a:rPr lang="en-IN" sz="1800" dirty="0" smtClean="0"/>
              <a:t>Here is the syntax to define the promise:</a:t>
            </a:r>
            <a:endParaRPr lang="en-IN" dirty="0"/>
          </a:p>
        </p:txBody>
      </p:sp>
      <p:sp>
        <p:nvSpPr>
          <p:cNvPr id="3" name="TextBox 2"/>
          <p:cNvSpPr txBox="1"/>
          <p:nvPr/>
        </p:nvSpPr>
        <p:spPr>
          <a:xfrm>
            <a:off x="503776" y="2601530"/>
            <a:ext cx="11190241" cy="369332"/>
          </a:xfrm>
          <a:prstGeom prst="rect">
            <a:avLst/>
          </a:prstGeom>
          <a:solidFill>
            <a:schemeClr val="bg1">
              <a:lumMod val="50000"/>
            </a:schemeClr>
          </a:solidFill>
        </p:spPr>
        <p:txBody>
          <a:bodyPr wrap="square" rtlCol="0">
            <a:spAutoFit/>
          </a:bodyPr>
          <a:lstStyle/>
          <a:p>
            <a:r>
              <a:rPr lang="en-IN" sz="1800" b="1" dirty="0" smtClean="0">
                <a:solidFill>
                  <a:schemeClr val="bg1"/>
                </a:solidFill>
              </a:rPr>
              <a:t>new </a:t>
            </a:r>
            <a:r>
              <a:rPr lang="en-IN" sz="1800" b="1" u="sng" dirty="0">
                <a:solidFill>
                  <a:schemeClr val="bg1"/>
                </a:solidFill>
              </a:rPr>
              <a:t>Promise</a:t>
            </a:r>
            <a:r>
              <a:rPr lang="en-IN" sz="1800" b="1" dirty="0">
                <a:solidFill>
                  <a:schemeClr val="bg1"/>
                </a:solidFill>
              </a:rPr>
              <a:t>(/* executor*/ function (resolve, reject) { ... } );</a:t>
            </a:r>
          </a:p>
        </p:txBody>
      </p:sp>
      <p:sp>
        <p:nvSpPr>
          <p:cNvPr id="4" name="TextBox 3"/>
          <p:cNvSpPr txBox="1"/>
          <p:nvPr/>
        </p:nvSpPr>
        <p:spPr>
          <a:xfrm>
            <a:off x="503776" y="3374265"/>
            <a:ext cx="11190241" cy="1846659"/>
          </a:xfrm>
          <a:prstGeom prst="rect">
            <a:avLst/>
          </a:prstGeom>
          <a:noFill/>
        </p:spPr>
        <p:txBody>
          <a:bodyPr wrap="square" rtlCol="0">
            <a:spAutoFit/>
          </a:bodyPr>
          <a:lstStyle/>
          <a:p>
            <a:r>
              <a:rPr lang="en-IN" sz="1800" dirty="0"/>
              <a:t>What you need to remember is, when the result is successful, call resolve(</a:t>
            </a:r>
            <a:r>
              <a:rPr lang="en-IN" sz="1800" dirty="0" err="1"/>
              <a:t>your_success_value</a:t>
            </a:r>
            <a:r>
              <a:rPr lang="en-IN" sz="1800" dirty="0"/>
              <a:t>), if the result fails, call reject(</a:t>
            </a:r>
            <a:r>
              <a:rPr lang="en-IN" sz="1800" dirty="0" err="1"/>
              <a:t>your_fail_value</a:t>
            </a:r>
            <a:r>
              <a:rPr lang="en-IN" sz="1800" dirty="0"/>
              <a:t>) in your promise. </a:t>
            </a:r>
            <a:endParaRPr lang="en-IN" sz="1800" dirty="0" smtClean="0"/>
          </a:p>
          <a:p>
            <a:endParaRPr lang="en-IN" sz="1800" dirty="0"/>
          </a:p>
          <a:p>
            <a:r>
              <a:rPr lang="en-IN" sz="1800" dirty="0" smtClean="0"/>
              <a:t>In </a:t>
            </a:r>
            <a:r>
              <a:rPr lang="en-IN" sz="1800" dirty="0"/>
              <a:t>our example, if mom is happy, we will get a phone. Therefore, we call </a:t>
            </a:r>
            <a:r>
              <a:rPr lang="en-IN" sz="1800" dirty="0" err="1"/>
              <a:t>resolvefunction</a:t>
            </a:r>
            <a:r>
              <a:rPr lang="en-IN" sz="1800" dirty="0"/>
              <a:t> with phone variable. If mom is not happy, we will call reject function with a reason reject(reason);</a:t>
            </a:r>
          </a:p>
          <a:p>
            <a:endParaRPr lang="en-IN" dirty="0"/>
          </a:p>
        </p:txBody>
      </p:sp>
    </p:spTree>
    <p:extLst>
      <p:ext uri="{BB962C8B-B14F-4D97-AF65-F5344CB8AC3E}">
        <p14:creationId xmlns:p14="http://schemas.microsoft.com/office/powerpoint/2010/main" val="10561191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465139" y="1081825"/>
            <a:ext cx="11280393" cy="923330"/>
          </a:xfrm>
          <a:prstGeom prst="rect">
            <a:avLst/>
          </a:prstGeom>
          <a:noFill/>
        </p:spPr>
        <p:txBody>
          <a:bodyPr wrap="square" rtlCol="0">
            <a:spAutoFit/>
          </a:bodyPr>
          <a:lstStyle/>
          <a:p>
            <a:r>
              <a:rPr lang="en-IN" sz="1800" b="1" dirty="0" smtClean="0">
                <a:solidFill>
                  <a:srgbClr val="F58223"/>
                </a:solidFill>
              </a:rPr>
              <a:t>Consuming Promises</a:t>
            </a:r>
          </a:p>
          <a:p>
            <a:endParaRPr lang="en-IN" sz="1800" b="1" dirty="0">
              <a:solidFill>
                <a:srgbClr val="F58223"/>
              </a:solidFill>
            </a:endParaRPr>
          </a:p>
          <a:p>
            <a:r>
              <a:rPr lang="en-IN" sz="1800" dirty="0"/>
              <a:t>Now that we have the promise, let's consume it.</a:t>
            </a:r>
            <a:endParaRPr lang="en-IN" sz="1800" b="1" dirty="0">
              <a:solidFill>
                <a:srgbClr val="F58223"/>
              </a:solidFill>
            </a:endParaRPr>
          </a:p>
        </p:txBody>
      </p:sp>
      <p:sp>
        <p:nvSpPr>
          <p:cNvPr id="3" name="TextBox 2"/>
          <p:cNvSpPr txBox="1"/>
          <p:nvPr/>
        </p:nvSpPr>
        <p:spPr>
          <a:xfrm>
            <a:off x="510214" y="2112128"/>
            <a:ext cx="11190241" cy="3970318"/>
          </a:xfrm>
          <a:prstGeom prst="rect">
            <a:avLst/>
          </a:prstGeom>
          <a:solidFill>
            <a:schemeClr val="bg1">
              <a:lumMod val="50000"/>
            </a:schemeClr>
          </a:solidFill>
        </p:spPr>
        <p:txBody>
          <a:bodyPr wrap="square" rtlCol="0">
            <a:spAutoFit/>
          </a:bodyPr>
          <a:lstStyle/>
          <a:p>
            <a:r>
              <a:rPr lang="en-IN" sz="1800" dirty="0">
                <a:solidFill>
                  <a:schemeClr val="bg1"/>
                </a:solidFill>
              </a:rPr>
              <a:t>// call our promise</a:t>
            </a:r>
          </a:p>
          <a:p>
            <a:r>
              <a:rPr lang="en-IN" sz="1800" b="1" dirty="0">
                <a:solidFill>
                  <a:schemeClr val="bg1"/>
                </a:solidFill>
              </a:rPr>
              <a:t>var </a:t>
            </a:r>
            <a:r>
              <a:rPr lang="en-IN" sz="1800" b="1" dirty="0" err="1">
                <a:solidFill>
                  <a:schemeClr val="bg1"/>
                </a:solidFill>
              </a:rPr>
              <a:t>askMom</a:t>
            </a:r>
            <a:r>
              <a:rPr lang="en-IN" sz="1800" b="1" dirty="0">
                <a:solidFill>
                  <a:schemeClr val="bg1"/>
                </a:solidFill>
              </a:rPr>
              <a:t> = function () {</a:t>
            </a:r>
          </a:p>
          <a:p>
            <a:r>
              <a:rPr lang="en-IN" sz="1800" dirty="0">
                <a:solidFill>
                  <a:schemeClr val="bg1"/>
                </a:solidFill>
              </a:rPr>
              <a:t>    willIGetNewPhone</a:t>
            </a:r>
          </a:p>
          <a:p>
            <a:r>
              <a:rPr lang="en-IN" sz="1800" dirty="0">
                <a:solidFill>
                  <a:schemeClr val="bg1"/>
                </a:solidFill>
              </a:rPr>
              <a:t>        .then(</a:t>
            </a:r>
            <a:r>
              <a:rPr lang="en-IN" sz="1800" b="1" dirty="0">
                <a:solidFill>
                  <a:schemeClr val="bg1"/>
                </a:solidFill>
              </a:rPr>
              <a:t>function (fulfilled) {</a:t>
            </a:r>
          </a:p>
          <a:p>
            <a:r>
              <a:rPr lang="en-IN" sz="1800" dirty="0">
                <a:solidFill>
                  <a:schemeClr val="bg1"/>
                </a:solidFill>
              </a:rPr>
              <a:t>            // </a:t>
            </a:r>
            <a:r>
              <a:rPr lang="en-IN" sz="1800" u="sng" dirty="0">
                <a:solidFill>
                  <a:schemeClr val="bg1"/>
                </a:solidFill>
              </a:rPr>
              <a:t>yay, you got a new phone</a:t>
            </a:r>
          </a:p>
          <a:p>
            <a:r>
              <a:rPr lang="en-IN" sz="1800" dirty="0">
                <a:solidFill>
                  <a:schemeClr val="bg1"/>
                </a:solidFill>
              </a:rPr>
              <a:t>            console.log(fulfilled);</a:t>
            </a:r>
          </a:p>
          <a:p>
            <a:r>
              <a:rPr lang="en-IN" sz="1800" dirty="0">
                <a:solidFill>
                  <a:schemeClr val="bg1"/>
                </a:solidFill>
              </a:rPr>
              <a:t>        })</a:t>
            </a:r>
          </a:p>
          <a:p>
            <a:r>
              <a:rPr lang="en-IN" sz="1800" dirty="0">
                <a:solidFill>
                  <a:schemeClr val="bg1"/>
                </a:solidFill>
              </a:rPr>
              <a:t>        .</a:t>
            </a:r>
            <a:r>
              <a:rPr lang="en-IN" sz="1800" b="1" dirty="0">
                <a:solidFill>
                  <a:schemeClr val="bg1"/>
                </a:solidFill>
              </a:rPr>
              <a:t>catch(function (error) {</a:t>
            </a:r>
          </a:p>
          <a:p>
            <a:r>
              <a:rPr lang="en-IN" sz="1800" dirty="0">
                <a:solidFill>
                  <a:schemeClr val="bg1"/>
                </a:solidFill>
              </a:rPr>
              <a:t>            // oops, mom don't buy it</a:t>
            </a:r>
          </a:p>
          <a:p>
            <a:r>
              <a:rPr lang="en-IN" sz="1800" dirty="0">
                <a:solidFill>
                  <a:schemeClr val="bg1"/>
                </a:solidFill>
              </a:rPr>
              <a:t>            console.log(</a:t>
            </a:r>
            <a:r>
              <a:rPr lang="en-IN" sz="1800" dirty="0" err="1">
                <a:solidFill>
                  <a:schemeClr val="bg1"/>
                </a:solidFill>
              </a:rPr>
              <a:t>error.message</a:t>
            </a:r>
            <a:r>
              <a:rPr lang="en-IN" sz="1800" dirty="0">
                <a:solidFill>
                  <a:schemeClr val="bg1"/>
                </a:solidFill>
              </a:rPr>
              <a:t>);</a:t>
            </a:r>
          </a:p>
          <a:p>
            <a:r>
              <a:rPr lang="en-IN" sz="1800" dirty="0">
                <a:solidFill>
                  <a:schemeClr val="bg1"/>
                </a:solidFill>
              </a:rPr>
              <a:t>        });</a:t>
            </a:r>
          </a:p>
          <a:p>
            <a:r>
              <a:rPr lang="en-IN" sz="1800" dirty="0">
                <a:solidFill>
                  <a:schemeClr val="bg1"/>
                </a:solidFill>
              </a:rPr>
              <a:t>};</a:t>
            </a:r>
          </a:p>
          <a:p>
            <a:endParaRPr lang="en-IN" sz="1800" dirty="0">
              <a:solidFill>
                <a:schemeClr val="bg1"/>
              </a:solidFill>
            </a:endParaRPr>
          </a:p>
          <a:p>
            <a:r>
              <a:rPr lang="en-IN" sz="1800" dirty="0" err="1">
                <a:solidFill>
                  <a:schemeClr val="bg1"/>
                </a:solidFill>
              </a:rPr>
              <a:t>askMom</a:t>
            </a:r>
            <a:r>
              <a:rPr lang="en-IN" sz="1800" dirty="0">
                <a:solidFill>
                  <a:schemeClr val="bg1"/>
                </a:solidFill>
              </a:rPr>
              <a:t>();</a:t>
            </a:r>
            <a:endParaRPr lang="en-IN" sz="1800" b="1" dirty="0">
              <a:solidFill>
                <a:schemeClr val="bg1"/>
              </a:solidFill>
            </a:endParaRPr>
          </a:p>
        </p:txBody>
      </p:sp>
    </p:spTree>
    <p:extLst>
      <p:ext uri="{BB962C8B-B14F-4D97-AF65-F5344CB8AC3E}">
        <p14:creationId xmlns:p14="http://schemas.microsoft.com/office/powerpoint/2010/main" val="2065801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Node.js</a:t>
            </a:r>
            <a:endParaRPr lang="en-IN" dirty="0"/>
          </a:p>
        </p:txBody>
      </p:sp>
      <p:sp>
        <p:nvSpPr>
          <p:cNvPr id="2" name="TextBox 1"/>
          <p:cNvSpPr txBox="1"/>
          <p:nvPr/>
        </p:nvSpPr>
        <p:spPr>
          <a:xfrm>
            <a:off x="465140" y="978793"/>
            <a:ext cx="10752360" cy="3970318"/>
          </a:xfrm>
          <a:prstGeom prst="rect">
            <a:avLst/>
          </a:prstGeom>
          <a:noFill/>
        </p:spPr>
        <p:txBody>
          <a:bodyPr wrap="square" rtlCol="0">
            <a:spAutoFit/>
          </a:bodyPr>
          <a:lstStyle/>
          <a:p>
            <a:r>
              <a:rPr lang="en-IN" sz="1800" dirty="0"/>
              <a:t>Basically every interaction with the server follows the same pattern. First, you order something. Then, the server goes on to process your order and return it to you when it’s ready</a:t>
            </a:r>
            <a:r>
              <a:rPr lang="en-IN" sz="1800" dirty="0" smtClean="0"/>
              <a:t>.</a:t>
            </a:r>
            <a:br>
              <a:rPr lang="en-IN" sz="1800" dirty="0" smtClean="0"/>
            </a:br>
            <a:endParaRPr lang="en-IN" sz="1800" dirty="0"/>
          </a:p>
          <a:p>
            <a:r>
              <a:rPr lang="en-IN" sz="1800" dirty="0"/>
              <a:t>Once the order is handed off to the bar or kitchen, the server is free to get new orders or to deliver previous orders that are completed. Notice that at no point in time is the server doing more than one thing. </a:t>
            </a:r>
            <a:r>
              <a:rPr lang="en-IN" sz="1800" b="1" dirty="0"/>
              <a:t>They can only process one request at a time. </a:t>
            </a:r>
            <a:r>
              <a:rPr lang="en-IN" sz="1800" dirty="0"/>
              <a:t> This is how non-blocking Node.js applications work</a:t>
            </a:r>
            <a:r>
              <a:rPr lang="en-IN" sz="1800" dirty="0" smtClean="0"/>
              <a:t>.</a:t>
            </a:r>
          </a:p>
          <a:p>
            <a:endParaRPr lang="en-IN" sz="1800" dirty="0"/>
          </a:p>
          <a:p>
            <a:r>
              <a:rPr lang="en-IN" sz="1800" dirty="0" smtClean="0"/>
              <a:t>In </a:t>
            </a:r>
            <a:r>
              <a:rPr lang="en-IN" sz="1800" dirty="0"/>
              <a:t>Node, your application code is like a restaurant server processing orders, and the bar/kitchen is the operating system handling your </a:t>
            </a:r>
            <a:r>
              <a:rPr lang="en-IN" sz="1800" b="1" dirty="0"/>
              <a:t>I/O calls</a:t>
            </a:r>
            <a:r>
              <a:rPr lang="en-IN" sz="1800" dirty="0" smtClean="0"/>
              <a:t>.</a:t>
            </a:r>
            <a:br>
              <a:rPr lang="en-IN" sz="1800" dirty="0" smtClean="0"/>
            </a:br>
            <a:endParaRPr lang="en-IN" sz="1800" dirty="0"/>
          </a:p>
          <a:p>
            <a:r>
              <a:rPr lang="en-IN" sz="1800" dirty="0"/>
              <a:t>Your single-threaded JavaScript application is responsible for all the processing up to the moment it requires I/O. Then, it hands the work off to the operating system which takes care of processing the rest.</a:t>
            </a:r>
          </a:p>
          <a:p>
            <a:endParaRPr lang="en-IN" sz="1800" dirty="0"/>
          </a:p>
        </p:txBody>
      </p:sp>
    </p:spTree>
    <p:extLst>
      <p:ext uri="{BB962C8B-B14F-4D97-AF65-F5344CB8AC3E}">
        <p14:creationId xmlns:p14="http://schemas.microsoft.com/office/powerpoint/2010/main" val="25573155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465139" y="1081825"/>
            <a:ext cx="11280393" cy="3970318"/>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t>We have a function call </a:t>
            </a:r>
            <a:r>
              <a:rPr lang="en-IN" sz="1800" dirty="0" err="1"/>
              <a:t>askMom</a:t>
            </a:r>
            <a:r>
              <a:rPr lang="en-IN" sz="1800" dirty="0"/>
              <a:t>. In this function, we will consume our promise willIGetNewPhone</a:t>
            </a:r>
            <a:r>
              <a:rPr lang="en-IN" sz="1800" dirty="0" smtClean="0"/>
              <a:t>.</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We want to take some action once the promise is resolved or rejected, we use </a:t>
            </a:r>
            <a:r>
              <a:rPr lang="en-IN" sz="1800" b="1" dirty="0"/>
              <a:t>.then</a:t>
            </a:r>
            <a:r>
              <a:rPr lang="en-IN" sz="1800" dirty="0"/>
              <a:t> and </a:t>
            </a:r>
            <a:r>
              <a:rPr lang="en-IN" sz="1800" b="1" dirty="0"/>
              <a:t>.catch</a:t>
            </a:r>
            <a:r>
              <a:rPr lang="en-IN" sz="1800" dirty="0"/>
              <a:t> to handle our action</a:t>
            </a:r>
            <a:r>
              <a:rPr lang="en-IN" sz="1800" dirty="0" smtClean="0"/>
              <a:t>.</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In our example, we have function(fulfilled) { ... } in .then. What is the value of fulfilled? The fulfilled value is exactly the value you pass in your promise resolve(</a:t>
            </a:r>
            <a:r>
              <a:rPr lang="en-IN" sz="1800" dirty="0" err="1"/>
              <a:t>your_success_value</a:t>
            </a:r>
            <a:r>
              <a:rPr lang="en-IN" sz="1800" dirty="0"/>
              <a:t>). Therefore, it will be phone in our case</a:t>
            </a:r>
            <a:r>
              <a:rPr lang="en-IN" sz="1800" dirty="0" smtClean="0"/>
              <a:t>.</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We have function(error){ ... } in .catch. What is the value of error? As you can guess, the error value is exactly the value you pass in your promise reject(</a:t>
            </a:r>
            <a:r>
              <a:rPr lang="en-IN" sz="1800" dirty="0" err="1"/>
              <a:t>your_fail_value</a:t>
            </a:r>
            <a:r>
              <a:rPr lang="en-IN" sz="1800" dirty="0"/>
              <a:t>). Therefore, it will be reason in our case.</a:t>
            </a:r>
          </a:p>
          <a:p>
            <a:endParaRPr lang="en-IN" sz="1800" dirty="0" smtClean="0"/>
          </a:p>
          <a:p>
            <a:endParaRPr lang="en-IN" sz="1800" dirty="0"/>
          </a:p>
          <a:p>
            <a:r>
              <a:rPr lang="en-IN" sz="1800" b="1" dirty="0" smtClean="0"/>
              <a:t>Let's </a:t>
            </a:r>
            <a:r>
              <a:rPr lang="en-IN" sz="1800" b="1" dirty="0"/>
              <a:t>run the example and see the result!</a:t>
            </a:r>
          </a:p>
        </p:txBody>
      </p:sp>
    </p:spTree>
    <p:extLst>
      <p:ext uri="{BB962C8B-B14F-4D97-AF65-F5344CB8AC3E}">
        <p14:creationId xmlns:p14="http://schemas.microsoft.com/office/powerpoint/2010/main" val="22759973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3" name="TextBox 2"/>
          <p:cNvSpPr txBox="1"/>
          <p:nvPr/>
        </p:nvSpPr>
        <p:spPr>
          <a:xfrm>
            <a:off x="528033" y="901519"/>
            <a:ext cx="11191741" cy="2308324"/>
          </a:xfrm>
          <a:prstGeom prst="rect">
            <a:avLst/>
          </a:prstGeom>
          <a:noFill/>
        </p:spPr>
        <p:txBody>
          <a:bodyPr wrap="square" rtlCol="0">
            <a:spAutoFit/>
          </a:bodyPr>
          <a:lstStyle/>
          <a:p>
            <a:r>
              <a:rPr lang="en-IN" sz="1800" dirty="0" smtClean="0">
                <a:solidFill>
                  <a:srgbClr val="F58223"/>
                </a:solidFill>
              </a:rPr>
              <a:t>Chaining Promises</a:t>
            </a:r>
          </a:p>
          <a:p>
            <a:endParaRPr lang="en-IN" sz="1800" dirty="0">
              <a:solidFill>
                <a:srgbClr val="F58223"/>
              </a:solidFill>
            </a:endParaRPr>
          </a:p>
          <a:p>
            <a:r>
              <a:rPr lang="en-IN" sz="1800" dirty="0"/>
              <a:t>Promises are chainable.</a:t>
            </a:r>
          </a:p>
          <a:p>
            <a:endParaRPr lang="en-IN" sz="1800" dirty="0" smtClean="0"/>
          </a:p>
          <a:p>
            <a:r>
              <a:rPr lang="en-IN" sz="1800" dirty="0" smtClean="0"/>
              <a:t>Let's </a:t>
            </a:r>
            <a:r>
              <a:rPr lang="en-IN" sz="1800" dirty="0"/>
              <a:t>say, you, the kid, </a:t>
            </a:r>
            <a:r>
              <a:rPr lang="en-IN" sz="1800" b="1" dirty="0"/>
              <a:t>promise</a:t>
            </a:r>
            <a:r>
              <a:rPr lang="en-IN" sz="1800" dirty="0"/>
              <a:t> your friend that you will </a:t>
            </a:r>
            <a:r>
              <a:rPr lang="en-IN" sz="1800" b="1" dirty="0"/>
              <a:t>show them</a:t>
            </a:r>
            <a:r>
              <a:rPr lang="en-IN" sz="1800" dirty="0"/>
              <a:t> the new phone when your mom buy you one.</a:t>
            </a:r>
          </a:p>
          <a:p>
            <a:endParaRPr lang="en-IN" sz="1800" dirty="0" smtClean="0"/>
          </a:p>
          <a:p>
            <a:r>
              <a:rPr lang="en-IN" sz="1800" dirty="0" smtClean="0"/>
              <a:t>That </a:t>
            </a:r>
            <a:r>
              <a:rPr lang="en-IN" sz="1800" dirty="0"/>
              <a:t>is another promise. Let's write it</a:t>
            </a:r>
            <a:r>
              <a:rPr lang="en-IN" sz="1800" dirty="0" smtClean="0"/>
              <a:t>!</a:t>
            </a:r>
            <a:endParaRPr lang="en-IN" sz="1800" dirty="0">
              <a:solidFill>
                <a:srgbClr val="F58223"/>
              </a:solidFill>
            </a:endParaRPr>
          </a:p>
        </p:txBody>
      </p:sp>
      <p:sp>
        <p:nvSpPr>
          <p:cNvPr id="4" name="TextBox 3"/>
          <p:cNvSpPr txBox="1"/>
          <p:nvPr/>
        </p:nvSpPr>
        <p:spPr>
          <a:xfrm>
            <a:off x="643943" y="3245471"/>
            <a:ext cx="10908405" cy="2862322"/>
          </a:xfrm>
          <a:prstGeom prst="rect">
            <a:avLst/>
          </a:prstGeom>
          <a:solidFill>
            <a:schemeClr val="bg1">
              <a:lumMod val="50000"/>
            </a:schemeClr>
          </a:solidFill>
        </p:spPr>
        <p:txBody>
          <a:bodyPr wrap="square" rtlCol="0">
            <a:spAutoFit/>
          </a:bodyPr>
          <a:lstStyle/>
          <a:p>
            <a:r>
              <a:rPr lang="en-IN" sz="1800" b="1" dirty="0">
                <a:solidFill>
                  <a:schemeClr val="bg1"/>
                </a:solidFill>
              </a:rPr>
              <a:t>var </a:t>
            </a:r>
            <a:r>
              <a:rPr lang="en-IN" sz="1800" b="1" dirty="0" err="1">
                <a:solidFill>
                  <a:schemeClr val="bg1"/>
                </a:solidFill>
              </a:rPr>
              <a:t>showOff</a:t>
            </a:r>
            <a:r>
              <a:rPr lang="en-IN" sz="1800" b="1" dirty="0">
                <a:solidFill>
                  <a:schemeClr val="bg1"/>
                </a:solidFill>
              </a:rPr>
              <a:t> = function (phone) {</a:t>
            </a:r>
          </a:p>
          <a:p>
            <a:r>
              <a:rPr lang="en-IN" sz="1800" b="1" dirty="0">
                <a:solidFill>
                  <a:schemeClr val="bg1"/>
                </a:solidFill>
              </a:rPr>
              <a:t>    return new Promise(</a:t>
            </a:r>
          </a:p>
          <a:p>
            <a:r>
              <a:rPr lang="en-IN" sz="1800" b="1" dirty="0">
                <a:solidFill>
                  <a:schemeClr val="bg1"/>
                </a:solidFill>
              </a:rPr>
              <a:t>        function (resolve, reject) {</a:t>
            </a:r>
          </a:p>
          <a:p>
            <a:r>
              <a:rPr lang="en-IN" sz="1800" b="1" dirty="0">
                <a:solidFill>
                  <a:schemeClr val="bg1"/>
                </a:solidFill>
              </a:rPr>
              <a:t>            var message = 'Hey friend, I have a new ' +</a:t>
            </a:r>
          </a:p>
          <a:p>
            <a:r>
              <a:rPr lang="en-IN" sz="1800" b="1" dirty="0">
                <a:solidFill>
                  <a:schemeClr val="bg1"/>
                </a:solidFill>
              </a:rPr>
              <a:t>                </a:t>
            </a:r>
            <a:r>
              <a:rPr lang="en-IN" sz="1800" b="1" dirty="0" err="1">
                <a:solidFill>
                  <a:schemeClr val="bg1"/>
                </a:solidFill>
              </a:rPr>
              <a:t>phone.color</a:t>
            </a:r>
            <a:r>
              <a:rPr lang="en-IN" sz="1800" b="1" dirty="0">
                <a:solidFill>
                  <a:schemeClr val="bg1"/>
                </a:solidFill>
              </a:rPr>
              <a:t> + ' ' + </a:t>
            </a:r>
            <a:r>
              <a:rPr lang="en-IN" sz="1800" b="1" dirty="0" err="1">
                <a:solidFill>
                  <a:schemeClr val="bg1"/>
                </a:solidFill>
              </a:rPr>
              <a:t>phone.brand</a:t>
            </a:r>
            <a:r>
              <a:rPr lang="en-IN" sz="1800" b="1" dirty="0">
                <a:solidFill>
                  <a:schemeClr val="bg1"/>
                </a:solidFill>
              </a:rPr>
              <a:t> + ' phone';</a:t>
            </a:r>
          </a:p>
          <a:p>
            <a:endParaRPr lang="en-IN" sz="1800" b="1" dirty="0">
              <a:solidFill>
                <a:schemeClr val="bg1"/>
              </a:solidFill>
            </a:endParaRPr>
          </a:p>
          <a:p>
            <a:r>
              <a:rPr lang="en-IN" sz="1800" b="1" dirty="0">
                <a:solidFill>
                  <a:schemeClr val="bg1"/>
                </a:solidFill>
              </a:rPr>
              <a:t>            resolve(message);</a:t>
            </a:r>
          </a:p>
          <a:p>
            <a:r>
              <a:rPr lang="en-IN" sz="1800" b="1" dirty="0">
                <a:solidFill>
                  <a:schemeClr val="bg1"/>
                </a:solidFill>
              </a:rPr>
              <a:t>        }</a:t>
            </a:r>
          </a:p>
          <a:p>
            <a:r>
              <a:rPr lang="en-IN" sz="1800" b="1" dirty="0">
                <a:solidFill>
                  <a:schemeClr val="bg1"/>
                </a:solidFill>
              </a:rPr>
              <a:t>    );</a:t>
            </a:r>
          </a:p>
          <a:p>
            <a:r>
              <a:rPr lang="en-IN" sz="1800" b="1" dirty="0">
                <a:solidFill>
                  <a:schemeClr val="bg1"/>
                </a:solidFill>
              </a:rPr>
              <a:t>};</a:t>
            </a:r>
          </a:p>
        </p:txBody>
      </p:sp>
    </p:spTree>
    <p:extLst>
      <p:ext uri="{BB962C8B-B14F-4D97-AF65-F5344CB8AC3E}">
        <p14:creationId xmlns:p14="http://schemas.microsoft.com/office/powerpoint/2010/main" val="32791917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3" name="TextBox 2"/>
          <p:cNvSpPr txBox="1"/>
          <p:nvPr/>
        </p:nvSpPr>
        <p:spPr>
          <a:xfrm>
            <a:off x="528033" y="901519"/>
            <a:ext cx="11191741"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t>In this example, you might realize we didn't call the reject. It's optional</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dirty="0"/>
              <a:t>We can shorten this sample like using </a:t>
            </a:r>
            <a:r>
              <a:rPr lang="en-IN" sz="1800" dirty="0" err="1"/>
              <a:t>Promise.resolve</a:t>
            </a:r>
            <a:r>
              <a:rPr lang="en-IN" sz="1800" dirty="0"/>
              <a:t> instead.</a:t>
            </a:r>
          </a:p>
        </p:txBody>
      </p:sp>
      <p:sp>
        <p:nvSpPr>
          <p:cNvPr id="4" name="TextBox 3"/>
          <p:cNvSpPr txBox="1"/>
          <p:nvPr/>
        </p:nvSpPr>
        <p:spPr>
          <a:xfrm>
            <a:off x="643943" y="2163635"/>
            <a:ext cx="10908405" cy="1754326"/>
          </a:xfrm>
          <a:prstGeom prst="rect">
            <a:avLst/>
          </a:prstGeom>
          <a:solidFill>
            <a:schemeClr val="bg1">
              <a:lumMod val="50000"/>
            </a:schemeClr>
          </a:solidFill>
        </p:spPr>
        <p:txBody>
          <a:bodyPr wrap="square" rtlCol="0">
            <a:spAutoFit/>
          </a:bodyPr>
          <a:lstStyle/>
          <a:p>
            <a:r>
              <a:rPr lang="en-IN" sz="1800" b="1" dirty="0" smtClean="0">
                <a:solidFill>
                  <a:schemeClr val="bg1"/>
                </a:solidFill>
              </a:rPr>
              <a:t>promise </a:t>
            </a:r>
            <a:r>
              <a:rPr lang="en-IN" sz="1800" b="1" dirty="0">
                <a:solidFill>
                  <a:schemeClr val="bg1"/>
                </a:solidFill>
              </a:rPr>
              <a:t>var </a:t>
            </a:r>
            <a:r>
              <a:rPr lang="en-IN" sz="1800" b="1" dirty="0" err="1">
                <a:solidFill>
                  <a:schemeClr val="bg1"/>
                </a:solidFill>
              </a:rPr>
              <a:t>showOff</a:t>
            </a:r>
            <a:r>
              <a:rPr lang="en-IN" sz="1800" b="1" dirty="0">
                <a:solidFill>
                  <a:schemeClr val="bg1"/>
                </a:solidFill>
              </a:rPr>
              <a:t> = function (phone) { </a:t>
            </a:r>
            <a:endParaRPr lang="en-IN" sz="1800" b="1" dirty="0" smtClean="0">
              <a:solidFill>
                <a:schemeClr val="bg1"/>
              </a:solidFill>
            </a:endParaRPr>
          </a:p>
          <a:p>
            <a:endParaRPr lang="en-IN" sz="1800" b="1" dirty="0" smtClean="0">
              <a:solidFill>
                <a:schemeClr val="bg1"/>
              </a:solidFill>
            </a:endParaRPr>
          </a:p>
          <a:p>
            <a:r>
              <a:rPr lang="en-IN" sz="1800" b="1" dirty="0" smtClean="0">
                <a:solidFill>
                  <a:schemeClr val="bg1"/>
                </a:solidFill>
              </a:rPr>
              <a:t>var </a:t>
            </a:r>
            <a:r>
              <a:rPr lang="en-IN" sz="1800" b="1" dirty="0">
                <a:solidFill>
                  <a:schemeClr val="bg1"/>
                </a:solidFill>
              </a:rPr>
              <a:t>message = 'Hey friend, I have a new ' + </a:t>
            </a:r>
            <a:r>
              <a:rPr lang="en-IN" sz="1800" b="1" dirty="0" err="1">
                <a:solidFill>
                  <a:schemeClr val="bg1"/>
                </a:solidFill>
              </a:rPr>
              <a:t>phone.color</a:t>
            </a:r>
            <a:r>
              <a:rPr lang="en-IN" sz="1800" b="1" dirty="0">
                <a:solidFill>
                  <a:schemeClr val="bg1"/>
                </a:solidFill>
              </a:rPr>
              <a:t> + ' ' + </a:t>
            </a:r>
            <a:r>
              <a:rPr lang="en-IN" sz="1800" b="1" dirty="0" err="1">
                <a:solidFill>
                  <a:schemeClr val="bg1"/>
                </a:solidFill>
              </a:rPr>
              <a:t>phone.brand</a:t>
            </a:r>
            <a:r>
              <a:rPr lang="en-IN" sz="1800" b="1" dirty="0">
                <a:solidFill>
                  <a:schemeClr val="bg1"/>
                </a:solidFill>
              </a:rPr>
              <a:t> + ' phone</a:t>
            </a:r>
            <a:r>
              <a:rPr lang="en-IN" sz="1800" b="1" dirty="0" smtClean="0">
                <a:solidFill>
                  <a:schemeClr val="bg1"/>
                </a:solidFill>
              </a:rPr>
              <a:t>';</a:t>
            </a:r>
          </a:p>
          <a:p>
            <a:r>
              <a:rPr lang="en-IN" sz="1800" b="1" dirty="0" smtClean="0">
                <a:solidFill>
                  <a:schemeClr val="bg1"/>
                </a:solidFill>
              </a:rPr>
              <a:t> </a:t>
            </a:r>
            <a:r>
              <a:rPr lang="en-IN" sz="1800" b="1" dirty="0">
                <a:solidFill>
                  <a:schemeClr val="bg1"/>
                </a:solidFill>
              </a:rPr>
              <a:t>return </a:t>
            </a:r>
            <a:r>
              <a:rPr lang="en-IN" sz="1800" b="1" dirty="0" err="1">
                <a:solidFill>
                  <a:schemeClr val="bg1"/>
                </a:solidFill>
              </a:rPr>
              <a:t>Promise.resolve</a:t>
            </a:r>
            <a:r>
              <a:rPr lang="en-IN" sz="1800" b="1" dirty="0">
                <a:solidFill>
                  <a:schemeClr val="bg1"/>
                </a:solidFill>
              </a:rPr>
              <a:t>(message); </a:t>
            </a:r>
            <a:endParaRPr lang="en-IN" sz="1800" b="1" dirty="0" smtClean="0">
              <a:solidFill>
                <a:schemeClr val="bg1"/>
              </a:solidFill>
            </a:endParaRPr>
          </a:p>
          <a:p>
            <a:endParaRPr lang="en-IN" sz="1800" b="1" dirty="0" smtClean="0">
              <a:solidFill>
                <a:schemeClr val="bg1"/>
              </a:solidFill>
            </a:endParaRPr>
          </a:p>
          <a:p>
            <a:r>
              <a:rPr lang="en-IN" sz="1800" b="1" dirty="0" smtClean="0">
                <a:solidFill>
                  <a:schemeClr val="bg1"/>
                </a:solidFill>
              </a:rPr>
              <a:t>};</a:t>
            </a:r>
            <a:endParaRPr lang="en-IN" sz="1800" b="1" dirty="0">
              <a:solidFill>
                <a:schemeClr val="bg1"/>
              </a:solidFill>
            </a:endParaRPr>
          </a:p>
        </p:txBody>
      </p:sp>
    </p:spTree>
    <p:extLst>
      <p:ext uri="{BB962C8B-B14F-4D97-AF65-F5344CB8AC3E}">
        <p14:creationId xmlns:p14="http://schemas.microsoft.com/office/powerpoint/2010/main" val="189515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3" name="TextBox 2"/>
          <p:cNvSpPr txBox="1"/>
          <p:nvPr/>
        </p:nvSpPr>
        <p:spPr>
          <a:xfrm>
            <a:off x="528033" y="901519"/>
            <a:ext cx="11191741" cy="923330"/>
          </a:xfrm>
          <a:prstGeom prst="rect">
            <a:avLst/>
          </a:prstGeom>
          <a:noFill/>
        </p:spPr>
        <p:txBody>
          <a:bodyPr wrap="square" rtlCol="0">
            <a:spAutoFit/>
          </a:bodyPr>
          <a:lstStyle/>
          <a:p>
            <a:r>
              <a:rPr lang="en-IN" sz="1800" dirty="0"/>
              <a:t>Let's chain the promises. </a:t>
            </a:r>
            <a:endParaRPr lang="en-IN" sz="1800" dirty="0" smtClean="0"/>
          </a:p>
          <a:p>
            <a:endParaRPr lang="en-IN" sz="1800" dirty="0"/>
          </a:p>
          <a:p>
            <a:r>
              <a:rPr lang="en-IN" sz="1800" dirty="0" smtClean="0"/>
              <a:t>You</a:t>
            </a:r>
            <a:r>
              <a:rPr lang="en-IN" sz="1800" dirty="0"/>
              <a:t>, the kid can only start the </a:t>
            </a:r>
            <a:r>
              <a:rPr lang="en-IN" sz="1800" dirty="0" err="1"/>
              <a:t>showOff</a:t>
            </a:r>
            <a:r>
              <a:rPr lang="en-IN" sz="1800" dirty="0"/>
              <a:t> promise after </a:t>
            </a:r>
            <a:r>
              <a:rPr lang="en-IN" sz="1800" dirty="0" smtClean="0"/>
              <a:t>the</a:t>
            </a:r>
            <a:r>
              <a:rPr lang="en-IN" sz="1800" dirty="0"/>
              <a:t> willIGetNewPhone promise.</a:t>
            </a:r>
          </a:p>
        </p:txBody>
      </p:sp>
      <p:sp>
        <p:nvSpPr>
          <p:cNvPr id="4" name="TextBox 3"/>
          <p:cNvSpPr txBox="1"/>
          <p:nvPr/>
        </p:nvSpPr>
        <p:spPr>
          <a:xfrm>
            <a:off x="605306" y="2163635"/>
            <a:ext cx="10908405" cy="2862322"/>
          </a:xfrm>
          <a:prstGeom prst="rect">
            <a:avLst/>
          </a:prstGeom>
          <a:solidFill>
            <a:schemeClr val="bg1">
              <a:lumMod val="50000"/>
            </a:schemeClr>
          </a:solidFill>
        </p:spPr>
        <p:txBody>
          <a:bodyPr wrap="square" rtlCol="0">
            <a:spAutoFit/>
          </a:bodyPr>
          <a:lstStyle/>
          <a:p>
            <a:r>
              <a:rPr lang="en-IN" sz="1800" dirty="0">
                <a:solidFill>
                  <a:schemeClr val="bg1"/>
                </a:solidFill>
              </a:rPr>
              <a:t>var </a:t>
            </a:r>
            <a:r>
              <a:rPr lang="en-IN" sz="1800" dirty="0" err="1">
                <a:solidFill>
                  <a:schemeClr val="bg1"/>
                </a:solidFill>
              </a:rPr>
              <a:t>askMom</a:t>
            </a:r>
            <a:r>
              <a:rPr lang="en-IN" sz="1800" dirty="0">
                <a:solidFill>
                  <a:schemeClr val="bg1"/>
                </a:solidFill>
              </a:rPr>
              <a:t> = function () {</a:t>
            </a:r>
          </a:p>
          <a:p>
            <a:r>
              <a:rPr lang="en-IN" sz="1800" dirty="0">
                <a:solidFill>
                  <a:schemeClr val="bg1"/>
                </a:solidFill>
              </a:rPr>
              <a:t>    willIGetNewPhone</a:t>
            </a:r>
          </a:p>
          <a:p>
            <a:r>
              <a:rPr lang="en-IN" sz="1800" dirty="0">
                <a:solidFill>
                  <a:schemeClr val="bg1"/>
                </a:solidFill>
              </a:rPr>
              <a:t>    .then(</a:t>
            </a:r>
            <a:r>
              <a:rPr lang="en-IN" sz="1800" dirty="0" err="1">
                <a:solidFill>
                  <a:schemeClr val="bg1"/>
                </a:solidFill>
              </a:rPr>
              <a:t>showOff</a:t>
            </a:r>
            <a:r>
              <a:rPr lang="en-IN" sz="1800" dirty="0">
                <a:solidFill>
                  <a:schemeClr val="bg1"/>
                </a:solidFill>
              </a:rPr>
              <a:t>) // chain it here</a:t>
            </a:r>
          </a:p>
          <a:p>
            <a:r>
              <a:rPr lang="en-IN" sz="1800" dirty="0">
                <a:solidFill>
                  <a:schemeClr val="bg1"/>
                </a:solidFill>
              </a:rPr>
              <a:t>    .then(function (fulfilled) {</a:t>
            </a:r>
          </a:p>
          <a:p>
            <a:r>
              <a:rPr lang="en-IN" sz="1800" dirty="0">
                <a:solidFill>
                  <a:schemeClr val="bg1"/>
                </a:solidFill>
              </a:rPr>
              <a:t>            console.log(fulfilled);</a:t>
            </a:r>
          </a:p>
          <a:p>
            <a:r>
              <a:rPr lang="en-IN" sz="1800" dirty="0">
                <a:solidFill>
                  <a:schemeClr val="bg1"/>
                </a:solidFill>
              </a:rPr>
              <a:t>        })</a:t>
            </a:r>
          </a:p>
          <a:p>
            <a:r>
              <a:rPr lang="en-IN" sz="1800" dirty="0">
                <a:solidFill>
                  <a:schemeClr val="bg1"/>
                </a:solidFill>
              </a:rPr>
              <a:t>        .catch(function (error) {</a:t>
            </a:r>
          </a:p>
          <a:p>
            <a:r>
              <a:rPr lang="en-IN" sz="1800" dirty="0">
                <a:solidFill>
                  <a:schemeClr val="bg1"/>
                </a:solidFill>
              </a:rPr>
              <a:t>            console.log(</a:t>
            </a:r>
            <a:r>
              <a:rPr lang="en-IN" sz="1800" dirty="0" err="1">
                <a:solidFill>
                  <a:schemeClr val="bg1"/>
                </a:solidFill>
              </a:rPr>
              <a:t>error.message</a:t>
            </a:r>
            <a:r>
              <a:rPr lang="en-IN" sz="1800" dirty="0">
                <a:solidFill>
                  <a:schemeClr val="bg1"/>
                </a:solidFill>
              </a:rPr>
              <a:t>);</a:t>
            </a:r>
          </a:p>
          <a:p>
            <a:r>
              <a:rPr lang="en-IN" sz="1800" dirty="0">
                <a:solidFill>
                  <a:schemeClr val="bg1"/>
                </a:solidFill>
              </a:rPr>
              <a:t>        });</a:t>
            </a:r>
          </a:p>
          <a:p>
            <a:r>
              <a:rPr lang="en-IN" sz="1800" dirty="0">
                <a:solidFill>
                  <a:schemeClr val="bg1"/>
                </a:solidFill>
              </a:rPr>
              <a:t>};</a:t>
            </a:r>
          </a:p>
        </p:txBody>
      </p:sp>
    </p:spTree>
    <p:extLst>
      <p:ext uri="{BB962C8B-B14F-4D97-AF65-F5344CB8AC3E}">
        <p14:creationId xmlns:p14="http://schemas.microsoft.com/office/powerpoint/2010/main" val="11517670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3" name="TextBox 2"/>
          <p:cNvSpPr txBox="1"/>
          <p:nvPr/>
        </p:nvSpPr>
        <p:spPr>
          <a:xfrm>
            <a:off x="528033" y="901519"/>
            <a:ext cx="11191741" cy="369332"/>
          </a:xfrm>
          <a:prstGeom prst="rect">
            <a:avLst/>
          </a:prstGeom>
          <a:noFill/>
        </p:spPr>
        <p:txBody>
          <a:bodyPr wrap="square" rtlCol="0">
            <a:spAutoFit/>
          </a:bodyPr>
          <a:lstStyle/>
          <a:p>
            <a:r>
              <a:rPr lang="en-IN" sz="1800" b="1" dirty="0">
                <a:solidFill>
                  <a:srgbClr val="F58223"/>
                </a:solidFill>
              </a:rPr>
              <a:t>Promises are Asynchronous</a:t>
            </a:r>
          </a:p>
        </p:txBody>
      </p:sp>
      <p:sp>
        <p:nvSpPr>
          <p:cNvPr id="4" name="TextBox 3"/>
          <p:cNvSpPr txBox="1"/>
          <p:nvPr/>
        </p:nvSpPr>
        <p:spPr>
          <a:xfrm>
            <a:off x="605306" y="1442411"/>
            <a:ext cx="10908405" cy="3508653"/>
          </a:xfrm>
          <a:prstGeom prst="rect">
            <a:avLst/>
          </a:prstGeom>
          <a:solidFill>
            <a:schemeClr val="bg1">
              <a:lumMod val="50000"/>
            </a:schemeClr>
          </a:solidFill>
        </p:spPr>
        <p:txBody>
          <a:bodyPr wrap="square" rtlCol="0">
            <a:spAutoFit/>
          </a:bodyPr>
          <a:lstStyle/>
          <a:p>
            <a:r>
              <a:rPr lang="en-IN" sz="1800" dirty="0">
                <a:solidFill>
                  <a:schemeClr val="bg1"/>
                </a:solidFill>
              </a:rPr>
              <a:t>var </a:t>
            </a:r>
            <a:r>
              <a:rPr lang="en-IN" sz="1800" dirty="0" err="1">
                <a:solidFill>
                  <a:schemeClr val="bg1"/>
                </a:solidFill>
              </a:rPr>
              <a:t>askMom</a:t>
            </a:r>
            <a:r>
              <a:rPr lang="en-IN" sz="1800" dirty="0">
                <a:solidFill>
                  <a:schemeClr val="bg1"/>
                </a:solidFill>
              </a:rPr>
              <a:t> = function () </a:t>
            </a:r>
            <a:r>
              <a:rPr lang="en-IN" sz="1800" dirty="0" smtClean="0">
                <a:solidFill>
                  <a:schemeClr val="bg1"/>
                </a:solidFill>
              </a:rPr>
              <a:t>{</a:t>
            </a:r>
            <a:br>
              <a:rPr lang="en-IN" sz="1800" dirty="0" smtClean="0">
                <a:solidFill>
                  <a:schemeClr val="bg1"/>
                </a:solidFill>
              </a:rPr>
            </a:br>
            <a:r>
              <a:rPr lang="en-IN" sz="1800" dirty="0" smtClean="0">
                <a:solidFill>
                  <a:schemeClr val="bg1"/>
                </a:solidFill>
              </a:rPr>
              <a:t>    </a:t>
            </a:r>
            <a:r>
              <a:rPr lang="en-IN" sz="1800" b="1" dirty="0" smtClean="0">
                <a:solidFill>
                  <a:schemeClr val="bg1"/>
                </a:solidFill>
              </a:rPr>
              <a:t>console.log</a:t>
            </a:r>
            <a:r>
              <a:rPr lang="en-IN" sz="1800" b="1" dirty="0">
                <a:solidFill>
                  <a:schemeClr val="bg1"/>
                </a:solidFill>
              </a:rPr>
              <a:t>('before asking Mom'); // log before</a:t>
            </a:r>
          </a:p>
          <a:p>
            <a:r>
              <a:rPr lang="en-IN" sz="1800" dirty="0">
                <a:solidFill>
                  <a:schemeClr val="bg1"/>
                </a:solidFill>
              </a:rPr>
              <a:t>    willIGetNewPhone</a:t>
            </a:r>
          </a:p>
          <a:p>
            <a:r>
              <a:rPr lang="en-IN" sz="1800" dirty="0">
                <a:solidFill>
                  <a:schemeClr val="bg1"/>
                </a:solidFill>
              </a:rPr>
              <a:t>    .then(</a:t>
            </a:r>
            <a:r>
              <a:rPr lang="en-IN" sz="1800" dirty="0" err="1">
                <a:solidFill>
                  <a:schemeClr val="bg1"/>
                </a:solidFill>
              </a:rPr>
              <a:t>showOff</a:t>
            </a:r>
            <a:r>
              <a:rPr lang="en-IN" sz="1800" dirty="0">
                <a:solidFill>
                  <a:schemeClr val="bg1"/>
                </a:solidFill>
              </a:rPr>
              <a:t>) // chain it here</a:t>
            </a:r>
          </a:p>
          <a:p>
            <a:r>
              <a:rPr lang="en-IN" sz="1800" dirty="0">
                <a:solidFill>
                  <a:schemeClr val="bg1"/>
                </a:solidFill>
              </a:rPr>
              <a:t>    .then(function (fulfilled) {</a:t>
            </a:r>
          </a:p>
          <a:p>
            <a:r>
              <a:rPr lang="en-IN" sz="1800" dirty="0">
                <a:solidFill>
                  <a:schemeClr val="bg1"/>
                </a:solidFill>
              </a:rPr>
              <a:t>            console.log(fulfilled);</a:t>
            </a:r>
          </a:p>
          <a:p>
            <a:r>
              <a:rPr lang="en-IN" sz="1800" dirty="0">
                <a:solidFill>
                  <a:schemeClr val="bg1"/>
                </a:solidFill>
              </a:rPr>
              <a:t>        })</a:t>
            </a:r>
          </a:p>
          <a:p>
            <a:r>
              <a:rPr lang="en-IN" sz="1800" dirty="0">
                <a:solidFill>
                  <a:schemeClr val="bg1"/>
                </a:solidFill>
              </a:rPr>
              <a:t>        .catch(function (error) {</a:t>
            </a:r>
          </a:p>
          <a:p>
            <a:r>
              <a:rPr lang="en-IN" sz="1800" dirty="0">
                <a:solidFill>
                  <a:schemeClr val="bg1"/>
                </a:solidFill>
              </a:rPr>
              <a:t>            console.log(</a:t>
            </a:r>
            <a:r>
              <a:rPr lang="en-IN" sz="1800" dirty="0" err="1">
                <a:solidFill>
                  <a:schemeClr val="bg1"/>
                </a:solidFill>
              </a:rPr>
              <a:t>error.message</a:t>
            </a:r>
            <a:r>
              <a:rPr lang="en-IN" sz="1800" dirty="0">
                <a:solidFill>
                  <a:schemeClr val="bg1"/>
                </a:solidFill>
              </a:rPr>
              <a:t>);</a:t>
            </a:r>
          </a:p>
          <a:p>
            <a:r>
              <a:rPr lang="en-IN" sz="1800" dirty="0">
                <a:solidFill>
                  <a:schemeClr val="bg1"/>
                </a:solidFill>
              </a:rPr>
              <a:t>        </a:t>
            </a:r>
            <a:r>
              <a:rPr lang="en-IN" sz="1800" dirty="0" smtClean="0">
                <a:solidFill>
                  <a:schemeClr val="bg1"/>
                </a:solidFill>
              </a:rPr>
              <a:t>});</a:t>
            </a:r>
            <a:br>
              <a:rPr lang="en-IN" sz="1800" dirty="0" smtClean="0">
                <a:solidFill>
                  <a:schemeClr val="bg1"/>
                </a:solidFill>
              </a:rPr>
            </a:br>
            <a:r>
              <a:rPr lang="en-IN" sz="1800" dirty="0" smtClean="0">
                <a:solidFill>
                  <a:schemeClr val="bg1"/>
                </a:solidFill>
              </a:rPr>
              <a:t>    </a:t>
            </a:r>
            <a:r>
              <a:rPr lang="en-IN" sz="1800" b="1" dirty="0" smtClean="0">
                <a:solidFill>
                  <a:schemeClr val="bg1"/>
                </a:solidFill>
              </a:rPr>
              <a:t>console.log</a:t>
            </a:r>
            <a:r>
              <a:rPr lang="en-IN" sz="1800" b="1" dirty="0">
                <a:solidFill>
                  <a:schemeClr val="bg1"/>
                </a:solidFill>
              </a:rPr>
              <a:t>('after asking mom'); // log after</a:t>
            </a:r>
          </a:p>
          <a:p>
            <a:r>
              <a:rPr lang="en-IN" sz="1800" dirty="0">
                <a:solidFill>
                  <a:schemeClr val="bg1"/>
                </a:solidFill>
              </a:rPr>
              <a:t>};</a:t>
            </a:r>
          </a:p>
        </p:txBody>
      </p:sp>
    </p:spTree>
    <p:extLst>
      <p:ext uri="{BB962C8B-B14F-4D97-AF65-F5344CB8AC3E}">
        <p14:creationId xmlns:p14="http://schemas.microsoft.com/office/powerpoint/2010/main" val="1944863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3" name="TextBox 2"/>
          <p:cNvSpPr txBox="1"/>
          <p:nvPr/>
        </p:nvSpPr>
        <p:spPr>
          <a:xfrm>
            <a:off x="528033" y="901519"/>
            <a:ext cx="11191741" cy="369332"/>
          </a:xfrm>
          <a:prstGeom prst="rect">
            <a:avLst/>
          </a:prstGeom>
          <a:noFill/>
        </p:spPr>
        <p:txBody>
          <a:bodyPr wrap="square" rtlCol="0">
            <a:spAutoFit/>
          </a:bodyPr>
          <a:lstStyle/>
          <a:p>
            <a:r>
              <a:rPr lang="en-IN" sz="1800" dirty="0"/>
              <a:t>What is the sequence of expected output? Probably you expect:</a:t>
            </a:r>
            <a:endParaRPr lang="en-IN" sz="1800" b="1" dirty="0">
              <a:solidFill>
                <a:srgbClr val="F58223"/>
              </a:solidFill>
            </a:endParaRPr>
          </a:p>
        </p:txBody>
      </p:sp>
      <p:sp>
        <p:nvSpPr>
          <p:cNvPr id="2" name="TextBox 1"/>
          <p:cNvSpPr txBox="1"/>
          <p:nvPr/>
        </p:nvSpPr>
        <p:spPr>
          <a:xfrm>
            <a:off x="643944" y="1545465"/>
            <a:ext cx="10573555" cy="923330"/>
          </a:xfrm>
          <a:prstGeom prst="rect">
            <a:avLst/>
          </a:prstGeom>
          <a:solidFill>
            <a:schemeClr val="bg1">
              <a:lumMod val="50000"/>
            </a:schemeClr>
          </a:solidFill>
        </p:spPr>
        <p:txBody>
          <a:bodyPr wrap="square" rtlCol="0">
            <a:spAutoFit/>
          </a:bodyPr>
          <a:lstStyle/>
          <a:p>
            <a:pPr marL="457200" indent="-457200">
              <a:buAutoNum type="arabicPeriod"/>
            </a:pPr>
            <a:r>
              <a:rPr lang="en-IN" sz="1800" b="1" dirty="0" smtClean="0">
                <a:solidFill>
                  <a:schemeClr val="bg1"/>
                </a:solidFill>
              </a:rPr>
              <a:t>before </a:t>
            </a:r>
            <a:r>
              <a:rPr lang="en-IN" sz="1800" b="1" dirty="0">
                <a:solidFill>
                  <a:schemeClr val="bg1"/>
                </a:solidFill>
              </a:rPr>
              <a:t>asking Mom </a:t>
            </a:r>
            <a:endParaRPr lang="en-IN" sz="1800" b="1" dirty="0" smtClean="0">
              <a:solidFill>
                <a:schemeClr val="bg1"/>
              </a:solidFill>
            </a:endParaRPr>
          </a:p>
          <a:p>
            <a:pPr marL="457200" indent="-457200">
              <a:buAutoNum type="arabicPeriod"/>
            </a:pPr>
            <a:r>
              <a:rPr lang="en-IN" sz="1800" b="1" dirty="0" smtClean="0">
                <a:solidFill>
                  <a:schemeClr val="bg1"/>
                </a:solidFill>
              </a:rPr>
              <a:t>Hey </a:t>
            </a:r>
            <a:r>
              <a:rPr lang="en-IN" sz="1800" b="1" dirty="0">
                <a:solidFill>
                  <a:schemeClr val="bg1"/>
                </a:solidFill>
              </a:rPr>
              <a:t>friend, I have a new black Samsung phone. </a:t>
            </a:r>
            <a:endParaRPr lang="en-IN" sz="1800" b="1" dirty="0" smtClean="0">
              <a:solidFill>
                <a:schemeClr val="bg1"/>
              </a:solidFill>
            </a:endParaRPr>
          </a:p>
          <a:p>
            <a:pPr marL="457200" indent="-457200">
              <a:buAutoNum type="arabicPeriod"/>
            </a:pPr>
            <a:r>
              <a:rPr lang="en-IN" sz="1800" b="1" dirty="0" smtClean="0">
                <a:solidFill>
                  <a:schemeClr val="bg1"/>
                </a:solidFill>
              </a:rPr>
              <a:t>after </a:t>
            </a:r>
            <a:r>
              <a:rPr lang="en-IN" sz="1800" b="1" dirty="0">
                <a:solidFill>
                  <a:schemeClr val="bg1"/>
                </a:solidFill>
              </a:rPr>
              <a:t>asking mom</a:t>
            </a:r>
          </a:p>
        </p:txBody>
      </p:sp>
      <p:sp>
        <p:nvSpPr>
          <p:cNvPr id="5" name="TextBox 4"/>
          <p:cNvSpPr txBox="1"/>
          <p:nvPr/>
        </p:nvSpPr>
        <p:spPr>
          <a:xfrm>
            <a:off x="643944" y="2794713"/>
            <a:ext cx="10573555" cy="369332"/>
          </a:xfrm>
          <a:prstGeom prst="rect">
            <a:avLst/>
          </a:prstGeom>
          <a:noFill/>
        </p:spPr>
        <p:txBody>
          <a:bodyPr wrap="square" rtlCol="0">
            <a:spAutoFit/>
          </a:bodyPr>
          <a:lstStyle/>
          <a:p>
            <a:r>
              <a:rPr lang="en-IN" sz="1800" dirty="0"/>
              <a:t>However, the actual output sequence is:</a:t>
            </a:r>
          </a:p>
        </p:txBody>
      </p:sp>
      <p:sp>
        <p:nvSpPr>
          <p:cNvPr id="7" name="TextBox 6"/>
          <p:cNvSpPr txBox="1"/>
          <p:nvPr/>
        </p:nvSpPr>
        <p:spPr>
          <a:xfrm>
            <a:off x="643944" y="3335625"/>
            <a:ext cx="10573555" cy="923330"/>
          </a:xfrm>
          <a:prstGeom prst="rect">
            <a:avLst/>
          </a:prstGeom>
          <a:solidFill>
            <a:schemeClr val="bg1">
              <a:lumMod val="50000"/>
            </a:schemeClr>
          </a:solidFill>
        </p:spPr>
        <p:txBody>
          <a:bodyPr wrap="square" rtlCol="0">
            <a:spAutoFit/>
          </a:bodyPr>
          <a:lstStyle/>
          <a:p>
            <a:pPr marL="457200" indent="-457200">
              <a:buAutoNum type="arabicPeriod"/>
            </a:pPr>
            <a:r>
              <a:rPr lang="en-IN" sz="1800" b="1" dirty="0" smtClean="0">
                <a:solidFill>
                  <a:schemeClr val="bg1"/>
                </a:solidFill>
              </a:rPr>
              <a:t>before </a:t>
            </a:r>
            <a:r>
              <a:rPr lang="en-IN" sz="1800" b="1" dirty="0">
                <a:solidFill>
                  <a:schemeClr val="bg1"/>
                </a:solidFill>
              </a:rPr>
              <a:t>asking Mom </a:t>
            </a:r>
            <a:endParaRPr lang="en-IN" sz="1800" b="1" dirty="0" smtClean="0">
              <a:solidFill>
                <a:schemeClr val="bg1"/>
              </a:solidFill>
            </a:endParaRPr>
          </a:p>
          <a:p>
            <a:pPr marL="457200" indent="-457200">
              <a:buAutoNum type="arabicPeriod"/>
            </a:pPr>
            <a:r>
              <a:rPr lang="en-IN" sz="1800" b="1" dirty="0" smtClean="0">
                <a:solidFill>
                  <a:schemeClr val="bg1"/>
                </a:solidFill>
              </a:rPr>
              <a:t>after </a:t>
            </a:r>
            <a:r>
              <a:rPr lang="en-IN" sz="1800" b="1" dirty="0">
                <a:solidFill>
                  <a:schemeClr val="bg1"/>
                </a:solidFill>
              </a:rPr>
              <a:t>asking mom </a:t>
            </a:r>
            <a:endParaRPr lang="en-IN" sz="1800" b="1" dirty="0" smtClean="0">
              <a:solidFill>
                <a:schemeClr val="bg1"/>
              </a:solidFill>
            </a:endParaRPr>
          </a:p>
          <a:p>
            <a:pPr marL="457200" indent="-457200">
              <a:buAutoNum type="arabicPeriod"/>
            </a:pPr>
            <a:r>
              <a:rPr lang="en-IN" sz="1800" b="1" dirty="0" smtClean="0">
                <a:solidFill>
                  <a:schemeClr val="bg1"/>
                </a:solidFill>
              </a:rPr>
              <a:t>Hey </a:t>
            </a:r>
            <a:r>
              <a:rPr lang="en-IN" sz="1800" b="1" dirty="0">
                <a:solidFill>
                  <a:schemeClr val="bg1"/>
                </a:solidFill>
              </a:rPr>
              <a:t>friend, I have a new black Samsung phone.</a:t>
            </a:r>
          </a:p>
        </p:txBody>
      </p:sp>
      <p:sp>
        <p:nvSpPr>
          <p:cNvPr id="8" name="TextBox 7"/>
          <p:cNvSpPr txBox="1"/>
          <p:nvPr/>
        </p:nvSpPr>
        <p:spPr>
          <a:xfrm>
            <a:off x="643944" y="4494723"/>
            <a:ext cx="10766738" cy="1569660"/>
          </a:xfrm>
          <a:prstGeom prst="rect">
            <a:avLst/>
          </a:prstGeom>
          <a:noFill/>
        </p:spPr>
        <p:txBody>
          <a:bodyPr wrap="square" rtlCol="0">
            <a:spAutoFit/>
          </a:bodyPr>
          <a:lstStyle/>
          <a:p>
            <a:r>
              <a:rPr lang="en-IN" sz="1800" dirty="0"/>
              <a:t>Why? Because life (or JS) waits for no man.</a:t>
            </a:r>
          </a:p>
          <a:p>
            <a:r>
              <a:rPr lang="en-IN" sz="1800" dirty="0"/>
              <a:t>You, the kid, wouldn't stop playing while waiting for your mom promise (the new phone). Don't you? That's something we call </a:t>
            </a:r>
            <a:r>
              <a:rPr lang="en-IN" sz="1800" b="1" dirty="0"/>
              <a:t>asynchronous</a:t>
            </a:r>
            <a:r>
              <a:rPr lang="en-IN" sz="1800" dirty="0"/>
              <a:t>, the code will run without blocking or waiting for the result. Anything that need to wait for promise to proceed, you put that in </a:t>
            </a:r>
            <a:r>
              <a:rPr lang="en-IN" sz="1800" b="1" dirty="0"/>
              <a:t>.then</a:t>
            </a:r>
            <a:r>
              <a:rPr lang="en-IN" sz="1800" dirty="0"/>
              <a:t>.</a:t>
            </a:r>
          </a:p>
          <a:p>
            <a:endParaRPr lang="en-IN" dirty="0"/>
          </a:p>
        </p:txBody>
      </p:sp>
    </p:spTree>
    <p:extLst>
      <p:ext uri="{BB962C8B-B14F-4D97-AF65-F5344CB8AC3E}">
        <p14:creationId xmlns:p14="http://schemas.microsoft.com/office/powerpoint/2010/main" val="17206609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4" name="TextBox 3"/>
          <p:cNvSpPr txBox="1"/>
          <p:nvPr/>
        </p:nvSpPr>
        <p:spPr>
          <a:xfrm>
            <a:off x="631065" y="1004548"/>
            <a:ext cx="10457645" cy="1569660"/>
          </a:xfrm>
          <a:prstGeom prst="rect">
            <a:avLst/>
          </a:prstGeom>
          <a:noFill/>
        </p:spPr>
        <p:txBody>
          <a:bodyPr wrap="square" rtlCol="0">
            <a:spAutoFit/>
          </a:bodyPr>
          <a:lstStyle/>
          <a:p>
            <a:pPr algn="ctr"/>
            <a:r>
              <a:rPr lang="en-IN" sz="4800" dirty="0"/>
              <a:t>Designing a RESTful API With Node and </a:t>
            </a:r>
            <a:r>
              <a:rPr lang="en-IN" sz="4800" dirty="0" smtClean="0"/>
              <a:t>Postgres</a:t>
            </a:r>
            <a:endParaRPr lang="en-IN" dirty="0"/>
          </a:p>
        </p:txBody>
      </p:sp>
      <p:pic>
        <p:nvPicPr>
          <p:cNvPr id="1026" name="Picture 2" descr="C:\Users\sumeetm\Desktop\node-restful-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7746" y="3544173"/>
            <a:ext cx="3810000"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1110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92428" y="837123"/>
            <a:ext cx="10818253" cy="3139321"/>
          </a:xfrm>
          <a:prstGeom prst="rect">
            <a:avLst/>
          </a:prstGeom>
          <a:noFill/>
        </p:spPr>
        <p:txBody>
          <a:bodyPr wrap="square" rtlCol="0">
            <a:spAutoFit/>
          </a:bodyPr>
          <a:lstStyle/>
          <a:p>
            <a:r>
              <a:rPr lang="en-IN" sz="1800" b="1" dirty="0" smtClean="0">
                <a:solidFill>
                  <a:srgbClr val="F58223"/>
                </a:solidFill>
              </a:rPr>
              <a:t>Setup</a:t>
            </a:r>
          </a:p>
          <a:p>
            <a:endParaRPr lang="en-IN" sz="1800" b="1" dirty="0">
              <a:solidFill>
                <a:srgbClr val="F58223"/>
              </a:solidFill>
            </a:endParaRPr>
          </a:p>
          <a:p>
            <a:pPr marL="285750" indent="-285750">
              <a:buFont typeface="Wingdings" panose="05000000000000000000" pitchFamily="2" charset="2"/>
              <a:buChar char="Ø"/>
            </a:pPr>
            <a:r>
              <a:rPr lang="en-IN" sz="1800" b="1" dirty="0" smtClean="0"/>
              <a:t>Install PostgreSQL</a:t>
            </a:r>
            <a:r>
              <a:rPr lang="en-IN" sz="1800" dirty="0" smtClean="0"/>
              <a:t> – Download and follow the </a:t>
            </a:r>
            <a:r>
              <a:rPr lang="en-IN" sz="1800" dirty="0"/>
              <a:t>installation instruction.</a:t>
            </a:r>
            <a:br>
              <a:rPr lang="en-IN" sz="1800" dirty="0"/>
            </a:br>
            <a:r>
              <a:rPr lang="en-IN" sz="1800" dirty="0">
                <a:hlinkClick r:id="rId2"/>
              </a:rPr>
              <a:t>https://</a:t>
            </a:r>
            <a:r>
              <a:rPr lang="en-IN" sz="1800" dirty="0" smtClean="0">
                <a:hlinkClick r:id="rId2"/>
              </a:rPr>
              <a:t>www.enterprisedb.com/downloads/postgres-postgresql-downloads#windows</a:t>
            </a:r>
            <a:endParaRPr lang="en-IN" sz="1800" dirty="0" smtClean="0"/>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Using </a:t>
            </a:r>
            <a:r>
              <a:rPr lang="en-IN" sz="1800" dirty="0" err="1" smtClean="0"/>
              <a:t>pgAdmin</a:t>
            </a:r>
            <a:r>
              <a:rPr lang="en-IN" sz="1800" dirty="0" smtClean="0"/>
              <a:t> tool create new database called “</a:t>
            </a:r>
            <a:r>
              <a:rPr lang="en-IN" sz="1800" b="1" dirty="0" smtClean="0"/>
              <a:t>EMP_MASTER</a:t>
            </a:r>
            <a:r>
              <a:rPr lang="en-IN" sz="1800" dirty="0" smtClean="0"/>
              <a:t>”.</a:t>
            </a:r>
          </a:p>
          <a:p>
            <a:pPr marL="285750" indent="-285750">
              <a:buFont typeface="Wingdings" panose="05000000000000000000" pitchFamily="2" charset="2"/>
              <a:buChar char="Ø"/>
            </a:pPr>
            <a:endParaRPr lang="en-IN" sz="1800" dirty="0" smtClean="0"/>
          </a:p>
          <a:p>
            <a:pPr marL="285750" indent="-285750">
              <a:buFont typeface="Wingdings" panose="05000000000000000000" pitchFamily="2" charset="2"/>
              <a:buChar char="Ø"/>
            </a:pPr>
            <a:r>
              <a:rPr lang="en-IN" sz="1800" dirty="0" smtClean="0"/>
              <a:t>Use query tool to create table called “</a:t>
            </a:r>
            <a:r>
              <a:rPr lang="en-IN" sz="1800" b="1" dirty="0" smtClean="0"/>
              <a:t>EMP_DTL</a:t>
            </a:r>
            <a:r>
              <a:rPr lang="en-IN" sz="1800" dirty="0" smtClean="0"/>
              <a:t>” with following columns:</a:t>
            </a:r>
          </a:p>
          <a:p>
            <a:pPr marL="895160" lvl="1" indent="-285750">
              <a:buFont typeface="Wingdings" panose="05000000000000000000" pitchFamily="2" charset="2"/>
              <a:buChar char="Ø"/>
            </a:pPr>
            <a:r>
              <a:rPr lang="en-IN" sz="1800" dirty="0" smtClean="0"/>
              <a:t>ID – Serial – Auto Increment</a:t>
            </a:r>
          </a:p>
          <a:p>
            <a:pPr marL="895160" lvl="1" indent="-285750">
              <a:buFont typeface="Wingdings" panose="05000000000000000000" pitchFamily="2" charset="2"/>
              <a:buChar char="Ø"/>
            </a:pPr>
            <a:r>
              <a:rPr lang="en-IN" sz="1800" dirty="0" smtClean="0"/>
              <a:t>Name – Varchar  </a:t>
            </a:r>
          </a:p>
          <a:p>
            <a:pPr marL="895160" lvl="1" indent="-285750">
              <a:buFont typeface="Wingdings" panose="05000000000000000000" pitchFamily="2" charset="2"/>
              <a:buChar char="Ø"/>
            </a:pPr>
            <a:r>
              <a:rPr lang="en-IN" sz="1800" dirty="0" smtClean="0"/>
              <a:t>Email – Varchar</a:t>
            </a:r>
            <a:endParaRPr lang="en-IN" sz="1800" b="1" dirty="0">
              <a:solidFill>
                <a:srgbClr val="F58223"/>
              </a:solidFill>
            </a:endParaRPr>
          </a:p>
        </p:txBody>
      </p:sp>
      <p:sp>
        <p:nvSpPr>
          <p:cNvPr id="3" name="TextBox 2"/>
          <p:cNvSpPr txBox="1"/>
          <p:nvPr/>
        </p:nvSpPr>
        <p:spPr>
          <a:xfrm>
            <a:off x="643942" y="4095480"/>
            <a:ext cx="10921286" cy="2062103"/>
          </a:xfrm>
          <a:prstGeom prst="rect">
            <a:avLst/>
          </a:prstGeom>
          <a:solidFill>
            <a:schemeClr val="bg1">
              <a:lumMod val="50000"/>
            </a:schemeClr>
          </a:solidFill>
        </p:spPr>
        <p:txBody>
          <a:bodyPr wrap="square" rtlCol="0">
            <a:spAutoFit/>
          </a:bodyPr>
          <a:lstStyle/>
          <a:p>
            <a:r>
              <a:rPr lang="en-IN" sz="1600" b="1" dirty="0">
                <a:solidFill>
                  <a:schemeClr val="bg1"/>
                </a:solidFill>
              </a:rPr>
              <a:t>CREATE TABLE EMP_DTL (</a:t>
            </a:r>
          </a:p>
          <a:p>
            <a:r>
              <a:rPr lang="en-IN" sz="1600" b="1" dirty="0">
                <a:solidFill>
                  <a:schemeClr val="bg1"/>
                </a:solidFill>
              </a:rPr>
              <a:t>  ID SERIAL PRIMARY KEY,</a:t>
            </a:r>
          </a:p>
          <a:p>
            <a:r>
              <a:rPr lang="en-IN" sz="1600" b="1" dirty="0">
                <a:solidFill>
                  <a:schemeClr val="bg1"/>
                </a:solidFill>
              </a:rPr>
              <a:t>  name VARCHAR,</a:t>
            </a:r>
          </a:p>
          <a:p>
            <a:r>
              <a:rPr lang="en-IN" sz="1600" b="1" dirty="0">
                <a:solidFill>
                  <a:schemeClr val="bg1"/>
                </a:solidFill>
              </a:rPr>
              <a:t>  email VARCHAR</a:t>
            </a:r>
          </a:p>
          <a:p>
            <a:r>
              <a:rPr lang="en-IN" sz="1600" b="1" dirty="0">
                <a:solidFill>
                  <a:schemeClr val="bg1"/>
                </a:solidFill>
              </a:rPr>
              <a:t>);</a:t>
            </a:r>
          </a:p>
          <a:p>
            <a:endParaRPr lang="en-IN" sz="1600" b="1" dirty="0">
              <a:solidFill>
                <a:schemeClr val="bg1"/>
              </a:solidFill>
            </a:endParaRPr>
          </a:p>
          <a:p>
            <a:r>
              <a:rPr lang="en-IN" sz="1600" b="1" dirty="0">
                <a:solidFill>
                  <a:schemeClr val="bg1"/>
                </a:solidFill>
              </a:rPr>
              <a:t>INSERT INTO EMP_DTL (name, email</a:t>
            </a:r>
            <a:r>
              <a:rPr lang="en-IN" sz="1600" b="1" dirty="0" smtClean="0">
                <a:solidFill>
                  <a:schemeClr val="bg1"/>
                </a:solidFill>
              </a:rPr>
              <a:t>) VALUES </a:t>
            </a:r>
            <a:r>
              <a:rPr lang="en-IN" sz="1600" b="1" dirty="0">
                <a:solidFill>
                  <a:schemeClr val="bg1"/>
                </a:solidFill>
              </a:rPr>
              <a:t>('Sumeet Muchhal', 'sumeetm@yash.com</a:t>
            </a:r>
            <a:r>
              <a:rPr lang="en-IN" sz="1600" b="1" dirty="0" smtClean="0">
                <a:solidFill>
                  <a:schemeClr val="bg1"/>
                </a:solidFill>
              </a:rPr>
              <a:t>');  </a:t>
            </a:r>
            <a:endParaRPr lang="en-IN" sz="1600" b="1" dirty="0">
              <a:solidFill>
                <a:schemeClr val="bg1"/>
              </a:solidFill>
            </a:endParaRPr>
          </a:p>
          <a:p>
            <a:r>
              <a:rPr lang="en-IN" sz="1600" b="1" dirty="0">
                <a:solidFill>
                  <a:schemeClr val="bg1"/>
                </a:solidFill>
              </a:rPr>
              <a:t>INSERT INTO EMP_DTL (name, email</a:t>
            </a:r>
            <a:r>
              <a:rPr lang="en-IN" sz="1600" b="1" dirty="0" smtClean="0">
                <a:solidFill>
                  <a:schemeClr val="bg1"/>
                </a:solidFill>
              </a:rPr>
              <a:t>) </a:t>
            </a:r>
            <a:r>
              <a:rPr lang="en-IN" sz="1600" b="1" dirty="0">
                <a:solidFill>
                  <a:schemeClr val="bg1"/>
                </a:solidFill>
              </a:rPr>
              <a:t>VALUES ('Amit Dixit', 'amitd@yash.com');</a:t>
            </a:r>
          </a:p>
        </p:txBody>
      </p:sp>
    </p:spTree>
    <p:extLst>
      <p:ext uri="{BB962C8B-B14F-4D97-AF65-F5344CB8AC3E}">
        <p14:creationId xmlns:p14="http://schemas.microsoft.com/office/powerpoint/2010/main" val="30391464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53791" y="978792"/>
            <a:ext cx="10818253" cy="923330"/>
          </a:xfrm>
          <a:prstGeom prst="rect">
            <a:avLst/>
          </a:prstGeom>
          <a:noFill/>
        </p:spPr>
        <p:txBody>
          <a:bodyPr wrap="square" rtlCol="0">
            <a:spAutoFit/>
          </a:bodyPr>
          <a:lstStyle/>
          <a:p>
            <a:r>
              <a:rPr lang="en-IN" sz="1800" b="1" dirty="0" smtClean="0">
                <a:solidFill>
                  <a:srgbClr val="F58223"/>
                </a:solidFill>
              </a:rPr>
              <a:t>Setup</a:t>
            </a:r>
          </a:p>
          <a:p>
            <a:endParaRPr lang="en-IN" sz="1800" b="1" dirty="0" smtClean="0">
              <a:solidFill>
                <a:srgbClr val="F58223"/>
              </a:solidFill>
            </a:endParaRPr>
          </a:p>
          <a:p>
            <a:r>
              <a:rPr lang="en-IN" sz="1800" dirty="0" smtClean="0"/>
              <a:t>Install </a:t>
            </a:r>
            <a:r>
              <a:rPr lang="en-IN" sz="1800" dirty="0"/>
              <a:t>the Express Generator (if necessary</a:t>
            </a:r>
            <a:r>
              <a:rPr lang="en-IN" sz="1800" dirty="0" smtClean="0"/>
              <a:t>):</a:t>
            </a:r>
            <a:endParaRPr lang="en-IN" sz="1800" dirty="0"/>
          </a:p>
        </p:txBody>
      </p:sp>
      <p:sp>
        <p:nvSpPr>
          <p:cNvPr id="3" name="TextBox 2"/>
          <p:cNvSpPr txBox="1"/>
          <p:nvPr/>
        </p:nvSpPr>
        <p:spPr>
          <a:xfrm>
            <a:off x="618184" y="2021983"/>
            <a:ext cx="10303099" cy="369332"/>
          </a:xfrm>
          <a:prstGeom prst="rect">
            <a:avLst/>
          </a:prstGeom>
          <a:solidFill>
            <a:schemeClr val="bg1">
              <a:lumMod val="50000"/>
            </a:schemeClr>
          </a:solidFill>
        </p:spPr>
        <p:txBody>
          <a:bodyPr wrap="square" rtlCol="0">
            <a:spAutoFit/>
          </a:bodyPr>
          <a:lstStyle/>
          <a:p>
            <a:r>
              <a:rPr lang="en-IN" sz="1800" b="1" dirty="0" smtClean="0">
                <a:solidFill>
                  <a:schemeClr val="bg1"/>
                </a:solidFill>
              </a:rPr>
              <a:t>&gt; npm </a:t>
            </a:r>
            <a:r>
              <a:rPr lang="en-IN" sz="1800" b="1" dirty="0">
                <a:solidFill>
                  <a:schemeClr val="bg1"/>
                </a:solidFill>
              </a:rPr>
              <a:t>install express-generator@4 -g</a:t>
            </a:r>
          </a:p>
        </p:txBody>
      </p:sp>
      <p:sp>
        <p:nvSpPr>
          <p:cNvPr id="4" name="TextBox 3"/>
          <p:cNvSpPr txBox="1"/>
          <p:nvPr/>
        </p:nvSpPr>
        <p:spPr>
          <a:xfrm>
            <a:off x="540910" y="2562895"/>
            <a:ext cx="8783393" cy="369332"/>
          </a:xfrm>
          <a:prstGeom prst="rect">
            <a:avLst/>
          </a:prstGeom>
          <a:noFill/>
        </p:spPr>
        <p:txBody>
          <a:bodyPr wrap="square" rtlCol="0">
            <a:spAutoFit/>
          </a:bodyPr>
          <a:lstStyle/>
          <a:p>
            <a:r>
              <a:rPr lang="en-IN" sz="1800" dirty="0"/>
              <a:t>Create a new project </a:t>
            </a:r>
            <a:r>
              <a:rPr lang="en-IN" sz="1800" dirty="0" smtClean="0"/>
              <a:t>using eclipse / express and </a:t>
            </a:r>
            <a:r>
              <a:rPr lang="en-IN" sz="1800" dirty="0"/>
              <a:t>install the required dependencies:</a:t>
            </a:r>
          </a:p>
        </p:txBody>
      </p:sp>
      <p:sp>
        <p:nvSpPr>
          <p:cNvPr id="7" name="TextBox 6"/>
          <p:cNvSpPr txBox="1"/>
          <p:nvPr/>
        </p:nvSpPr>
        <p:spPr>
          <a:xfrm>
            <a:off x="616036" y="3037276"/>
            <a:ext cx="10303099" cy="923330"/>
          </a:xfrm>
          <a:prstGeom prst="rect">
            <a:avLst/>
          </a:prstGeom>
          <a:solidFill>
            <a:schemeClr val="bg1">
              <a:lumMod val="50000"/>
            </a:schemeClr>
          </a:solidFill>
        </p:spPr>
        <p:txBody>
          <a:bodyPr wrap="square" rtlCol="0">
            <a:spAutoFit/>
          </a:bodyPr>
          <a:lstStyle/>
          <a:p>
            <a:r>
              <a:rPr lang="en-IN" sz="1800" b="1" dirty="0" smtClean="0">
                <a:solidFill>
                  <a:schemeClr val="bg1"/>
                </a:solidFill>
              </a:rPr>
              <a:t>&gt; express </a:t>
            </a:r>
            <a:r>
              <a:rPr lang="en-IN" sz="1800" b="1" dirty="0" err="1" smtClean="0">
                <a:solidFill>
                  <a:schemeClr val="bg1"/>
                </a:solidFill>
              </a:rPr>
              <a:t>employee_details</a:t>
            </a:r>
            <a:endParaRPr lang="en-IN" sz="1800" b="1" dirty="0" smtClean="0">
              <a:solidFill>
                <a:schemeClr val="bg1"/>
              </a:solidFill>
            </a:endParaRPr>
          </a:p>
          <a:p>
            <a:r>
              <a:rPr lang="en-IN" sz="1800" b="1" dirty="0" smtClean="0">
                <a:solidFill>
                  <a:schemeClr val="bg1"/>
                </a:solidFill>
              </a:rPr>
              <a:t>&gt; cd </a:t>
            </a:r>
            <a:r>
              <a:rPr lang="en-IN" sz="1800" b="1" dirty="0" err="1" smtClean="0">
                <a:solidFill>
                  <a:schemeClr val="bg1"/>
                </a:solidFill>
              </a:rPr>
              <a:t>employee_details</a:t>
            </a:r>
            <a:r>
              <a:rPr lang="en-IN" sz="1800" b="1" dirty="0" smtClean="0">
                <a:solidFill>
                  <a:schemeClr val="bg1"/>
                </a:solidFill>
              </a:rPr>
              <a:t/>
            </a:r>
            <a:br>
              <a:rPr lang="en-IN" sz="1800" b="1" dirty="0" smtClean="0">
                <a:solidFill>
                  <a:schemeClr val="bg1"/>
                </a:solidFill>
              </a:rPr>
            </a:br>
            <a:r>
              <a:rPr lang="en-IN" sz="1800" b="1" dirty="0" smtClean="0">
                <a:solidFill>
                  <a:schemeClr val="bg1"/>
                </a:solidFill>
              </a:rPr>
              <a:t>&gt; npm </a:t>
            </a:r>
            <a:r>
              <a:rPr lang="en-IN" sz="1800" b="1" dirty="0">
                <a:solidFill>
                  <a:schemeClr val="bg1"/>
                </a:solidFill>
              </a:rPr>
              <a:t>install</a:t>
            </a:r>
          </a:p>
        </p:txBody>
      </p:sp>
      <p:sp>
        <p:nvSpPr>
          <p:cNvPr id="5" name="TextBox 4"/>
          <p:cNvSpPr txBox="1"/>
          <p:nvPr/>
        </p:nvSpPr>
        <p:spPr>
          <a:xfrm>
            <a:off x="553789" y="4198511"/>
            <a:ext cx="10300951" cy="400110"/>
          </a:xfrm>
          <a:prstGeom prst="rect">
            <a:avLst/>
          </a:prstGeom>
          <a:noFill/>
        </p:spPr>
        <p:txBody>
          <a:bodyPr wrap="square" rtlCol="0">
            <a:spAutoFit/>
          </a:bodyPr>
          <a:lstStyle/>
          <a:p>
            <a:r>
              <a:rPr lang="en-IN" sz="2000" dirty="0"/>
              <a:t>Test!</a:t>
            </a:r>
          </a:p>
        </p:txBody>
      </p:sp>
      <p:sp>
        <p:nvSpPr>
          <p:cNvPr id="8" name="TextBox 7"/>
          <p:cNvSpPr txBox="1"/>
          <p:nvPr/>
        </p:nvSpPr>
        <p:spPr>
          <a:xfrm>
            <a:off x="590278" y="4698667"/>
            <a:ext cx="10303099" cy="369332"/>
          </a:xfrm>
          <a:prstGeom prst="rect">
            <a:avLst/>
          </a:prstGeom>
          <a:solidFill>
            <a:schemeClr val="bg1">
              <a:lumMod val="50000"/>
            </a:schemeClr>
          </a:solidFill>
        </p:spPr>
        <p:txBody>
          <a:bodyPr wrap="square" rtlCol="0">
            <a:spAutoFit/>
          </a:bodyPr>
          <a:lstStyle/>
          <a:p>
            <a:r>
              <a:rPr lang="en-IN" sz="1800" b="1" smtClean="0">
                <a:solidFill>
                  <a:schemeClr val="bg1"/>
                </a:solidFill>
              </a:rPr>
              <a:t>&gt; </a:t>
            </a:r>
            <a:r>
              <a:rPr lang="en-IN" sz="1800"/>
              <a:t>node </a:t>
            </a:r>
            <a:r>
              <a:rPr lang="en-IN" sz="1800" smtClean="0"/>
              <a:t>bin/www or node app.js</a:t>
            </a:r>
            <a:endParaRPr lang="en-IN" sz="1800" b="1" dirty="0">
              <a:solidFill>
                <a:schemeClr val="bg1"/>
              </a:solidFill>
            </a:endParaRPr>
          </a:p>
        </p:txBody>
      </p:sp>
      <p:sp>
        <p:nvSpPr>
          <p:cNvPr id="9" name="TextBox 8"/>
          <p:cNvSpPr txBox="1"/>
          <p:nvPr/>
        </p:nvSpPr>
        <p:spPr>
          <a:xfrm>
            <a:off x="513004" y="5318973"/>
            <a:ext cx="10331005" cy="646331"/>
          </a:xfrm>
          <a:prstGeom prst="rect">
            <a:avLst/>
          </a:prstGeom>
          <a:noFill/>
        </p:spPr>
        <p:txBody>
          <a:bodyPr wrap="square" rtlCol="0">
            <a:spAutoFit/>
          </a:bodyPr>
          <a:lstStyle/>
          <a:p>
            <a:r>
              <a:rPr lang="en-IN" sz="1800" dirty="0"/>
              <a:t>Navigate to </a:t>
            </a:r>
            <a:r>
              <a:rPr lang="en-IN" sz="1800" dirty="0">
                <a:hlinkClick r:id="rId2"/>
              </a:rPr>
              <a:t>http://localhost:3000</a:t>
            </a:r>
            <a:r>
              <a:rPr lang="en-IN" sz="1800" dirty="0"/>
              <a:t> in your browser, and you should see the familiar “Welcome to Express” text. Kill the server when done</a:t>
            </a:r>
            <a:r>
              <a:rPr lang="en-IN" sz="1800" dirty="0" smtClean="0"/>
              <a:t>. </a:t>
            </a:r>
            <a:endParaRPr lang="en-IN" sz="1800" dirty="0"/>
          </a:p>
        </p:txBody>
      </p:sp>
    </p:spTree>
    <p:extLst>
      <p:ext uri="{BB962C8B-B14F-4D97-AF65-F5344CB8AC3E}">
        <p14:creationId xmlns:p14="http://schemas.microsoft.com/office/powerpoint/2010/main" val="39455012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53791" y="978792"/>
            <a:ext cx="10818253" cy="923330"/>
          </a:xfrm>
          <a:prstGeom prst="rect">
            <a:avLst/>
          </a:prstGeom>
          <a:noFill/>
        </p:spPr>
        <p:txBody>
          <a:bodyPr wrap="square" rtlCol="0">
            <a:spAutoFit/>
          </a:bodyPr>
          <a:lstStyle/>
          <a:p>
            <a:r>
              <a:rPr lang="en-IN" sz="1800" b="1" dirty="0" smtClean="0">
                <a:solidFill>
                  <a:srgbClr val="F58223"/>
                </a:solidFill>
              </a:rPr>
              <a:t>Setup</a:t>
            </a:r>
          </a:p>
          <a:p>
            <a:endParaRPr lang="en-IN" sz="1800" b="1" dirty="0" smtClean="0">
              <a:solidFill>
                <a:srgbClr val="F58223"/>
              </a:solidFill>
            </a:endParaRPr>
          </a:p>
          <a:p>
            <a:r>
              <a:rPr lang="en-IN" sz="1800" dirty="0" smtClean="0"/>
              <a:t>Update package.json to include </a:t>
            </a:r>
            <a:r>
              <a:rPr lang="en-IN" sz="1800" dirty="0"/>
              <a:t>the </a:t>
            </a:r>
            <a:r>
              <a:rPr lang="en-IN" sz="1800" dirty="0" smtClean="0"/>
              <a:t>PostgreSQL module.</a:t>
            </a:r>
            <a:endParaRPr lang="en-IN" sz="1800" dirty="0"/>
          </a:p>
        </p:txBody>
      </p:sp>
      <p:sp>
        <p:nvSpPr>
          <p:cNvPr id="10" name="TextBox 9"/>
          <p:cNvSpPr txBox="1"/>
          <p:nvPr/>
        </p:nvSpPr>
        <p:spPr>
          <a:xfrm>
            <a:off x="643944" y="1970465"/>
            <a:ext cx="10187188" cy="1477328"/>
          </a:xfrm>
          <a:prstGeom prst="rect">
            <a:avLst/>
          </a:prstGeom>
          <a:solidFill>
            <a:schemeClr val="bg1">
              <a:lumMod val="50000"/>
            </a:schemeClr>
          </a:solidFill>
        </p:spPr>
        <p:txBody>
          <a:bodyPr wrap="square" rtlCol="0">
            <a:spAutoFit/>
          </a:bodyPr>
          <a:lstStyle/>
          <a:p>
            <a:r>
              <a:rPr lang="en-IN" sz="1800" b="1" dirty="0">
                <a:solidFill>
                  <a:schemeClr val="bg1"/>
                </a:solidFill>
              </a:rPr>
              <a:t>"dependencies": {</a:t>
            </a:r>
          </a:p>
          <a:p>
            <a:r>
              <a:rPr lang="en-IN" sz="1800" b="1" dirty="0">
                <a:solidFill>
                  <a:schemeClr val="bg1"/>
                </a:solidFill>
              </a:rPr>
              <a:t>    "express": "3.2.6",</a:t>
            </a:r>
          </a:p>
          <a:p>
            <a:r>
              <a:rPr lang="en-IN" sz="1800" b="1" dirty="0">
                <a:solidFill>
                  <a:schemeClr val="bg1"/>
                </a:solidFill>
              </a:rPr>
              <a:t>    "ejs": "*",</a:t>
            </a:r>
          </a:p>
          <a:p>
            <a:r>
              <a:rPr lang="en-IN" sz="1800" b="1" dirty="0">
                <a:solidFill>
                  <a:schemeClr val="bg1"/>
                </a:solidFill>
              </a:rPr>
              <a:t>    "</a:t>
            </a:r>
            <a:r>
              <a:rPr lang="en-IN" sz="1800" b="1" dirty="0" err="1">
                <a:solidFill>
                  <a:schemeClr val="bg1"/>
                </a:solidFill>
              </a:rPr>
              <a:t>pg</a:t>
            </a:r>
            <a:r>
              <a:rPr lang="en-IN" sz="1800" b="1" dirty="0">
                <a:solidFill>
                  <a:schemeClr val="bg1"/>
                </a:solidFill>
              </a:rPr>
              <a:t>": "^6.1.0"</a:t>
            </a:r>
          </a:p>
          <a:p>
            <a:r>
              <a:rPr lang="en-IN" sz="1800" b="1" dirty="0">
                <a:solidFill>
                  <a:schemeClr val="bg1"/>
                </a:solidFill>
              </a:rPr>
              <a:t>  }</a:t>
            </a:r>
          </a:p>
        </p:txBody>
      </p:sp>
      <p:sp>
        <p:nvSpPr>
          <p:cNvPr id="11" name="TextBox 10"/>
          <p:cNvSpPr txBox="1"/>
          <p:nvPr/>
        </p:nvSpPr>
        <p:spPr>
          <a:xfrm>
            <a:off x="566670" y="3747751"/>
            <a:ext cx="10097036" cy="369332"/>
          </a:xfrm>
          <a:prstGeom prst="rect">
            <a:avLst/>
          </a:prstGeom>
          <a:noFill/>
        </p:spPr>
        <p:txBody>
          <a:bodyPr wrap="square" rtlCol="0">
            <a:spAutoFit/>
          </a:bodyPr>
          <a:lstStyle/>
          <a:p>
            <a:r>
              <a:rPr lang="en-IN" sz="1800" dirty="0" smtClean="0"/>
              <a:t>Go to project directory and run the npm install.</a:t>
            </a:r>
            <a:endParaRPr lang="en-IN" sz="1800" dirty="0"/>
          </a:p>
        </p:txBody>
      </p:sp>
    </p:spTree>
    <p:extLst>
      <p:ext uri="{BB962C8B-B14F-4D97-AF65-F5344CB8AC3E}">
        <p14:creationId xmlns:p14="http://schemas.microsoft.com/office/powerpoint/2010/main" val="2289790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Node.js</a:t>
            </a:r>
            <a:endParaRPr lang="en-IN" dirty="0"/>
          </a:p>
        </p:txBody>
      </p:sp>
      <p:sp>
        <p:nvSpPr>
          <p:cNvPr id="2" name="TextBox 1"/>
          <p:cNvSpPr txBox="1"/>
          <p:nvPr/>
        </p:nvSpPr>
        <p:spPr>
          <a:xfrm>
            <a:off x="465140" y="978793"/>
            <a:ext cx="10752360" cy="2862322"/>
          </a:xfrm>
          <a:prstGeom prst="rect">
            <a:avLst/>
          </a:prstGeom>
          <a:noFill/>
        </p:spPr>
        <p:txBody>
          <a:bodyPr wrap="square" rtlCol="0">
            <a:spAutoFit/>
          </a:bodyPr>
          <a:lstStyle/>
          <a:p>
            <a:r>
              <a:rPr lang="en-IN" sz="1800" b="1" dirty="0">
                <a:solidFill>
                  <a:srgbClr val="F58223"/>
                </a:solidFill>
              </a:rPr>
              <a:t>What is I/O ?</a:t>
            </a:r>
            <a:br>
              <a:rPr lang="en-IN" sz="1800" b="1" dirty="0">
                <a:solidFill>
                  <a:srgbClr val="F58223"/>
                </a:solidFill>
              </a:rPr>
            </a:br>
            <a:r>
              <a:rPr lang="en-IN" sz="1800" b="1" dirty="0">
                <a:solidFill>
                  <a:srgbClr val="F58223"/>
                </a:solidFill>
              </a:rPr>
              <a:t/>
            </a:r>
            <a:br>
              <a:rPr lang="en-IN" sz="1800" b="1" dirty="0">
                <a:solidFill>
                  <a:srgbClr val="F58223"/>
                </a:solidFill>
              </a:rPr>
            </a:br>
            <a:r>
              <a:rPr lang="en-IN" sz="1800" dirty="0"/>
              <a:t>Once an application has started, it is loaded into the machine’s memory. That’s what the CPU will mostly use for running your program. I/O is shorthand for Input and Output and it means accessing anything outside of your application.</a:t>
            </a:r>
          </a:p>
          <a:p>
            <a:endParaRPr lang="en-IN" sz="1800" dirty="0"/>
          </a:p>
          <a:p>
            <a:r>
              <a:rPr lang="en-IN" sz="1800" dirty="0"/>
              <a:t>Accessing memory is pretty fast, hence a lot of caching mechanisms simply use RAM to store data. However, applications will often need to access the network or read from a text file, and these types of I/O are by far the slowest types. That’s where non-blocking I/O really shines.</a:t>
            </a:r>
          </a:p>
          <a:p>
            <a:endParaRPr lang="en-IN" sz="1800" dirty="0"/>
          </a:p>
        </p:txBody>
      </p:sp>
    </p:spTree>
    <p:extLst>
      <p:ext uri="{BB962C8B-B14F-4D97-AF65-F5344CB8AC3E}">
        <p14:creationId xmlns:p14="http://schemas.microsoft.com/office/powerpoint/2010/main" val="8352311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53791" y="978792"/>
            <a:ext cx="10818253" cy="646331"/>
          </a:xfrm>
          <a:prstGeom prst="rect">
            <a:avLst/>
          </a:prstGeom>
          <a:noFill/>
        </p:spPr>
        <p:txBody>
          <a:bodyPr wrap="square" rtlCol="0">
            <a:spAutoFit/>
          </a:bodyPr>
          <a:lstStyle/>
          <a:p>
            <a:r>
              <a:rPr lang="en-IN" sz="1800" b="1" dirty="0">
                <a:solidFill>
                  <a:srgbClr val="F58223"/>
                </a:solidFill>
              </a:rPr>
              <a:t>Our app will include the following endpoints:</a:t>
            </a:r>
            <a:endParaRPr lang="en-IN" sz="1800" b="1" dirty="0" smtClean="0">
              <a:solidFill>
                <a:srgbClr val="F58223"/>
              </a:solidFill>
            </a:endParaRPr>
          </a:p>
          <a:p>
            <a:endParaRPr lang="en-IN" sz="1800" b="1" dirty="0">
              <a:solidFill>
                <a:srgbClr val="F58223"/>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195316457"/>
              </p:ext>
            </p:extLst>
          </p:nvPr>
        </p:nvGraphicFramePr>
        <p:xfrm>
          <a:off x="609600" y="1932464"/>
          <a:ext cx="10273047" cy="2388005"/>
        </p:xfrm>
        <a:graphic>
          <a:graphicData uri="http://schemas.openxmlformats.org/drawingml/2006/table">
            <a:tbl>
              <a:tblPr/>
              <a:tblGrid>
                <a:gridCol w="3424349"/>
                <a:gridCol w="3424349"/>
                <a:gridCol w="3424349"/>
              </a:tblGrid>
              <a:tr h="399877">
                <a:tc>
                  <a:txBody>
                    <a:bodyPr/>
                    <a:lstStyle/>
                    <a:p>
                      <a:pPr algn="ctr" fontAlgn="ctr"/>
                      <a:r>
                        <a:rPr lang="en-IN" sz="1800" b="1" dirty="0">
                          <a:effectLst/>
                          <a:latin typeface="+mn-lt"/>
                        </a:rPr>
                        <a:t>URL</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800" b="1">
                          <a:effectLst/>
                          <a:latin typeface="+mn-lt"/>
                        </a:rPr>
                        <a:t>HTTP Verb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800" b="1">
                          <a:effectLst/>
                          <a:latin typeface="+mn-lt"/>
                        </a:rPr>
                        <a:t>Action</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9877">
                <a:tc>
                  <a:txBody>
                    <a:bodyPr/>
                    <a:lstStyle/>
                    <a:p>
                      <a:pPr algn="l" fontAlgn="ctr"/>
                      <a:r>
                        <a:rPr lang="en-IN" sz="1800" b="0" dirty="0">
                          <a:effectLst/>
                          <a:latin typeface="+mn-lt"/>
                        </a:rPr>
                        <a:t>/</a:t>
                      </a:r>
                      <a:r>
                        <a:rPr lang="en-IN" sz="1800" b="0" dirty="0" err="1" smtClean="0">
                          <a:effectLst/>
                          <a:latin typeface="+mn-lt"/>
                        </a:rPr>
                        <a:t>api</a:t>
                      </a:r>
                      <a:r>
                        <a:rPr lang="en-IN" sz="1800" b="0" dirty="0" smtClean="0">
                          <a:effectLst/>
                          <a:latin typeface="+mn-lt"/>
                        </a:rPr>
                        <a:t>/employees</a:t>
                      </a:r>
                      <a:endParaRPr lang="en-IN" sz="1800" b="0" dirty="0">
                        <a:effectLst/>
                        <a:latin typeface="+mn-l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IN" sz="1800" b="0" dirty="0">
                          <a:effectLst/>
                          <a:latin typeface="+mn-lt"/>
                        </a:rPr>
                        <a:t>GET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IN" sz="1800" b="0" dirty="0">
                          <a:effectLst/>
                          <a:latin typeface="+mn-lt"/>
                        </a:rPr>
                        <a:t>Return ALL </a:t>
                      </a:r>
                      <a:r>
                        <a:rPr lang="en-IN" sz="1800" b="0" dirty="0" smtClean="0">
                          <a:effectLst/>
                          <a:latin typeface="+mn-lt"/>
                        </a:rPr>
                        <a:t>employees</a:t>
                      </a:r>
                      <a:endParaRPr lang="en-IN" sz="1800" b="0" dirty="0">
                        <a:effectLst/>
                        <a:latin typeface="+mn-l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20075">
                <a:tc>
                  <a:txBody>
                    <a:bodyPr/>
                    <a:lstStyle/>
                    <a:p>
                      <a:pPr algn="l" fontAlgn="ctr"/>
                      <a:r>
                        <a:rPr lang="en-IN" sz="1800" b="0" dirty="0">
                          <a:effectLst/>
                          <a:latin typeface="+mn-lt"/>
                        </a:rPr>
                        <a:t>/</a:t>
                      </a:r>
                      <a:r>
                        <a:rPr lang="en-IN" sz="1800" b="0" dirty="0" err="1" smtClean="0">
                          <a:effectLst/>
                          <a:latin typeface="+mn-lt"/>
                        </a:rPr>
                        <a:t>api</a:t>
                      </a:r>
                      <a:r>
                        <a:rPr lang="en-IN" sz="1800" b="0" dirty="0" smtClean="0">
                          <a:effectLst/>
                          <a:latin typeface="+mn-lt"/>
                        </a:rPr>
                        <a:t>/employees/:</a:t>
                      </a:r>
                      <a:r>
                        <a:rPr lang="en-IN" sz="1800" b="0" dirty="0">
                          <a:effectLst/>
                          <a:latin typeface="+mn-lt"/>
                        </a:rPr>
                        <a:t>id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fontAlgn="ctr"/>
                      <a:r>
                        <a:rPr lang="en-IN" sz="1800" b="0" dirty="0">
                          <a:effectLst/>
                          <a:latin typeface="+mn-lt"/>
                        </a:rPr>
                        <a:t>GET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fontAlgn="ctr"/>
                      <a:r>
                        <a:rPr lang="en-IN" sz="1800" b="0" dirty="0">
                          <a:effectLst/>
                          <a:latin typeface="+mn-lt"/>
                        </a:rPr>
                        <a:t>Return a SINGLE </a:t>
                      </a:r>
                      <a:r>
                        <a:rPr lang="en-IN" sz="1800" b="0" dirty="0" smtClean="0">
                          <a:effectLst/>
                          <a:latin typeface="+mn-lt"/>
                        </a:rPr>
                        <a:t>employee</a:t>
                      </a:r>
                      <a:endParaRPr lang="en-IN" sz="1800" b="0" dirty="0">
                        <a:effectLst/>
                        <a:latin typeface="+mn-l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399877">
                <a:tc>
                  <a:txBody>
                    <a:bodyPr/>
                    <a:lstStyle/>
                    <a:p>
                      <a:pPr algn="l" fontAlgn="ctr"/>
                      <a:r>
                        <a:rPr lang="en-IN" sz="1800" b="0" dirty="0">
                          <a:effectLst/>
                          <a:latin typeface="+mn-lt"/>
                        </a:rPr>
                        <a:t>/</a:t>
                      </a:r>
                      <a:r>
                        <a:rPr lang="en-IN" sz="1800" b="0" dirty="0" err="1" smtClean="0">
                          <a:effectLst/>
                          <a:latin typeface="+mn-lt"/>
                        </a:rPr>
                        <a:t>api</a:t>
                      </a:r>
                      <a:r>
                        <a:rPr lang="en-IN" sz="1800" b="0" dirty="0" smtClean="0">
                          <a:effectLst/>
                          <a:latin typeface="+mn-lt"/>
                        </a:rPr>
                        <a:t>/employees</a:t>
                      </a:r>
                      <a:endParaRPr lang="en-IN" sz="1800" b="0" dirty="0">
                        <a:effectLst/>
                        <a:latin typeface="+mn-l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IN" sz="1800" b="0" dirty="0">
                          <a:effectLst/>
                          <a:latin typeface="+mn-lt"/>
                        </a:rPr>
                        <a:t>POST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IN" sz="1800" b="0" dirty="0">
                          <a:effectLst/>
                          <a:latin typeface="+mn-lt"/>
                        </a:rPr>
                        <a:t>Add a </a:t>
                      </a:r>
                      <a:r>
                        <a:rPr lang="en-IN" sz="1800" b="0" dirty="0" smtClean="0">
                          <a:effectLst/>
                          <a:latin typeface="+mn-lt"/>
                        </a:rPr>
                        <a:t>employee</a:t>
                      </a:r>
                      <a:endParaRPr lang="en-IN" sz="1800" b="0" dirty="0">
                        <a:effectLst/>
                        <a:latin typeface="+mn-l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9877">
                <a:tc>
                  <a:txBody>
                    <a:bodyPr/>
                    <a:lstStyle/>
                    <a:p>
                      <a:pPr algn="l" fontAlgn="ctr"/>
                      <a:r>
                        <a:rPr lang="en-IN" sz="1800" b="0" dirty="0">
                          <a:effectLst/>
                          <a:latin typeface="+mn-lt"/>
                        </a:rPr>
                        <a:t>/</a:t>
                      </a:r>
                      <a:r>
                        <a:rPr lang="en-IN" sz="1800" b="0" dirty="0" err="1" smtClean="0">
                          <a:effectLst/>
                          <a:latin typeface="+mn-lt"/>
                        </a:rPr>
                        <a:t>api</a:t>
                      </a:r>
                      <a:r>
                        <a:rPr lang="en-IN" sz="1800" b="0" dirty="0" smtClean="0">
                          <a:effectLst/>
                          <a:latin typeface="+mn-lt"/>
                        </a:rPr>
                        <a:t>/employees/:</a:t>
                      </a:r>
                      <a:r>
                        <a:rPr lang="en-IN" sz="1800" b="0" dirty="0">
                          <a:effectLst/>
                          <a:latin typeface="+mn-lt"/>
                        </a:rPr>
                        <a:t>id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fontAlgn="ctr"/>
                      <a:r>
                        <a:rPr lang="en-IN" sz="1800" b="0" dirty="0">
                          <a:effectLst/>
                          <a:latin typeface="+mn-lt"/>
                        </a:rPr>
                        <a:t>PUT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fontAlgn="ctr"/>
                      <a:r>
                        <a:rPr lang="en-IN" sz="1800" b="0" dirty="0">
                          <a:effectLst/>
                          <a:latin typeface="+mn-lt"/>
                        </a:rPr>
                        <a:t>Update a </a:t>
                      </a:r>
                      <a:r>
                        <a:rPr lang="en-IN" sz="1800" b="0" dirty="0" smtClean="0">
                          <a:effectLst/>
                          <a:latin typeface="+mn-lt"/>
                        </a:rPr>
                        <a:t>employee</a:t>
                      </a:r>
                      <a:endParaRPr lang="en-IN" sz="1800" b="0" dirty="0">
                        <a:effectLst/>
                        <a:latin typeface="+mn-l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399877">
                <a:tc>
                  <a:txBody>
                    <a:bodyPr/>
                    <a:lstStyle/>
                    <a:p>
                      <a:pPr algn="l" fontAlgn="ctr"/>
                      <a:r>
                        <a:rPr lang="en-IN" sz="1800" b="0" dirty="0">
                          <a:effectLst/>
                          <a:latin typeface="+mn-lt"/>
                        </a:rPr>
                        <a:t>/</a:t>
                      </a:r>
                      <a:r>
                        <a:rPr lang="en-IN" sz="1800" b="0" dirty="0" err="1" smtClean="0">
                          <a:effectLst/>
                          <a:latin typeface="+mn-lt"/>
                        </a:rPr>
                        <a:t>api</a:t>
                      </a:r>
                      <a:r>
                        <a:rPr lang="en-IN" sz="1800" b="0" dirty="0" smtClean="0">
                          <a:effectLst/>
                          <a:latin typeface="+mn-lt"/>
                        </a:rPr>
                        <a:t>/employees/:</a:t>
                      </a:r>
                      <a:r>
                        <a:rPr lang="en-IN" sz="1800" b="0" dirty="0">
                          <a:effectLst/>
                          <a:latin typeface="+mn-lt"/>
                        </a:rPr>
                        <a:t>id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IN" sz="1800" b="0">
                          <a:effectLst/>
                          <a:latin typeface="+mn-lt"/>
                        </a:rPr>
                        <a:t>DELETE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IN" sz="1800" b="0" dirty="0">
                          <a:effectLst/>
                          <a:latin typeface="+mn-lt"/>
                        </a:rPr>
                        <a:t>Delete a </a:t>
                      </a:r>
                      <a:r>
                        <a:rPr lang="en-IN" sz="1800" b="0" dirty="0" smtClean="0">
                          <a:effectLst/>
                          <a:latin typeface="+mn-lt"/>
                        </a:rPr>
                        <a:t>employee</a:t>
                      </a:r>
                      <a:endParaRPr lang="en-IN" sz="1800" b="0" dirty="0">
                        <a:effectLst/>
                        <a:latin typeface="+mn-l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947267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53791" y="824244"/>
            <a:ext cx="10818253" cy="369332"/>
          </a:xfrm>
          <a:prstGeom prst="rect">
            <a:avLst/>
          </a:prstGeom>
          <a:noFill/>
        </p:spPr>
        <p:txBody>
          <a:bodyPr wrap="square" rtlCol="0">
            <a:spAutoFit/>
          </a:bodyPr>
          <a:lstStyle/>
          <a:p>
            <a:r>
              <a:rPr lang="en-IN" sz="1800" dirty="0"/>
              <a:t>create a new file in the project root called </a:t>
            </a:r>
            <a:r>
              <a:rPr lang="en-IN" sz="1800" b="1" i="1" dirty="0"/>
              <a:t>queries.js</a:t>
            </a:r>
            <a:r>
              <a:rPr lang="en-IN" sz="1800" dirty="0"/>
              <a:t>:</a:t>
            </a:r>
            <a:endParaRPr lang="en-IN" sz="1800" b="1" dirty="0">
              <a:solidFill>
                <a:srgbClr val="F58223"/>
              </a:solidFill>
            </a:endParaRPr>
          </a:p>
        </p:txBody>
      </p:sp>
      <p:sp>
        <p:nvSpPr>
          <p:cNvPr id="4" name="TextBox 3"/>
          <p:cNvSpPr txBox="1"/>
          <p:nvPr/>
        </p:nvSpPr>
        <p:spPr>
          <a:xfrm>
            <a:off x="631063" y="1438277"/>
            <a:ext cx="10740981" cy="3785652"/>
          </a:xfrm>
          <a:prstGeom prst="rect">
            <a:avLst/>
          </a:prstGeom>
          <a:solidFill>
            <a:schemeClr val="bg1">
              <a:lumMod val="50000"/>
            </a:schemeClr>
          </a:solidFill>
        </p:spPr>
        <p:txBody>
          <a:bodyPr wrap="square" rtlCol="0">
            <a:spAutoFit/>
          </a:bodyPr>
          <a:lstStyle/>
          <a:p>
            <a:r>
              <a:rPr lang="en-IN" sz="1600" b="1" dirty="0">
                <a:solidFill>
                  <a:schemeClr val="bg1"/>
                </a:solidFill>
              </a:rPr>
              <a:t>var </a:t>
            </a:r>
            <a:r>
              <a:rPr lang="en-IN" sz="1600" b="1" dirty="0" err="1">
                <a:solidFill>
                  <a:schemeClr val="bg1"/>
                </a:solidFill>
              </a:rPr>
              <a:t>pg</a:t>
            </a:r>
            <a:r>
              <a:rPr lang="en-IN" sz="1600" b="1" dirty="0">
                <a:solidFill>
                  <a:schemeClr val="bg1"/>
                </a:solidFill>
              </a:rPr>
              <a:t> = require('</a:t>
            </a:r>
            <a:r>
              <a:rPr lang="en-IN" sz="1600" b="1" dirty="0" err="1">
                <a:solidFill>
                  <a:schemeClr val="bg1"/>
                </a:solidFill>
              </a:rPr>
              <a:t>pg</a:t>
            </a:r>
            <a:r>
              <a:rPr lang="en-IN" sz="1600" b="1" dirty="0">
                <a:solidFill>
                  <a:schemeClr val="bg1"/>
                </a:solidFill>
              </a:rPr>
              <a:t>');</a:t>
            </a:r>
          </a:p>
          <a:p>
            <a:r>
              <a:rPr lang="en-IN" sz="1600" b="1" dirty="0">
                <a:solidFill>
                  <a:schemeClr val="bg1"/>
                </a:solidFill>
              </a:rPr>
              <a:t>var </a:t>
            </a:r>
            <a:r>
              <a:rPr lang="en-IN" sz="1600" b="1" dirty="0" err="1" smtClean="0">
                <a:solidFill>
                  <a:schemeClr val="bg1"/>
                </a:solidFill>
              </a:rPr>
              <a:t>connectionString</a:t>
            </a:r>
            <a:r>
              <a:rPr lang="en-IN" sz="1600" b="1" dirty="0" smtClean="0">
                <a:solidFill>
                  <a:schemeClr val="bg1"/>
                </a:solidFill>
              </a:rPr>
              <a:t> </a:t>
            </a:r>
            <a:r>
              <a:rPr lang="en-IN" sz="1600" b="1" dirty="0">
                <a:solidFill>
                  <a:schemeClr val="bg1"/>
                </a:solidFill>
              </a:rPr>
              <a:t>= "</a:t>
            </a:r>
            <a:r>
              <a:rPr lang="en-IN" sz="1600" b="1" dirty="0" err="1">
                <a:solidFill>
                  <a:schemeClr val="bg1"/>
                </a:solidFill>
              </a:rPr>
              <a:t>postgres</a:t>
            </a:r>
            <a:r>
              <a:rPr lang="en-IN" sz="1600" b="1" dirty="0">
                <a:solidFill>
                  <a:schemeClr val="bg1"/>
                </a:solidFill>
              </a:rPr>
              <a:t>://postgres:anything@localhost:5432/EMP_MASTER</a:t>
            </a:r>
            <a:r>
              <a:rPr lang="en-IN" sz="1600" b="1" dirty="0" smtClean="0">
                <a:solidFill>
                  <a:schemeClr val="bg1"/>
                </a:solidFill>
              </a:rPr>
              <a:t>";</a:t>
            </a:r>
          </a:p>
          <a:p>
            <a:endParaRPr lang="en-IN" sz="1600" b="1" dirty="0">
              <a:solidFill>
                <a:schemeClr val="bg1"/>
              </a:solidFill>
            </a:endParaRPr>
          </a:p>
          <a:p>
            <a:endParaRPr lang="en-IN" sz="1600" b="1" dirty="0" smtClean="0">
              <a:solidFill>
                <a:schemeClr val="bg1"/>
              </a:solidFill>
            </a:endParaRPr>
          </a:p>
          <a:p>
            <a:r>
              <a:rPr lang="en-IN" sz="1600" b="1" dirty="0">
                <a:solidFill>
                  <a:schemeClr val="bg1"/>
                </a:solidFill>
              </a:rPr>
              <a:t>function </a:t>
            </a:r>
            <a:r>
              <a:rPr lang="en-IN" sz="1600" b="1" dirty="0" smtClean="0">
                <a:solidFill>
                  <a:schemeClr val="bg1"/>
                </a:solidFill>
              </a:rPr>
              <a:t>query(</a:t>
            </a:r>
            <a:r>
              <a:rPr lang="en-IN" sz="1600" b="1" dirty="0" err="1" smtClean="0">
                <a:solidFill>
                  <a:schemeClr val="bg1"/>
                </a:solidFill>
              </a:rPr>
              <a:t>sql</a:t>
            </a:r>
            <a:r>
              <a:rPr lang="en-IN" sz="1600" b="1" dirty="0" smtClean="0">
                <a:solidFill>
                  <a:schemeClr val="bg1"/>
                </a:solidFill>
              </a:rPr>
              <a:t>, </a:t>
            </a:r>
            <a:r>
              <a:rPr lang="en-IN" sz="1600" b="1" dirty="0">
                <a:solidFill>
                  <a:schemeClr val="bg1"/>
                </a:solidFill>
              </a:rPr>
              <a:t>values, </a:t>
            </a:r>
            <a:r>
              <a:rPr lang="en-IN" sz="1600" b="1" dirty="0" err="1">
                <a:solidFill>
                  <a:schemeClr val="bg1"/>
                </a:solidFill>
              </a:rPr>
              <a:t>cb</a:t>
            </a:r>
            <a:r>
              <a:rPr lang="en-IN" sz="1600" b="1" dirty="0" smtClean="0">
                <a:solidFill>
                  <a:schemeClr val="bg1"/>
                </a:solidFill>
              </a:rPr>
              <a:t>) {</a:t>
            </a:r>
            <a:endParaRPr lang="en-IN" sz="1600" b="1" dirty="0">
              <a:solidFill>
                <a:schemeClr val="bg1"/>
              </a:solidFill>
            </a:endParaRPr>
          </a:p>
          <a:p>
            <a:r>
              <a:rPr lang="en-IN" sz="1600" b="1" dirty="0">
                <a:solidFill>
                  <a:schemeClr val="bg1"/>
                </a:solidFill>
              </a:rPr>
              <a:t>	</a:t>
            </a:r>
            <a:r>
              <a:rPr lang="en-IN" sz="1600" b="1" dirty="0" err="1">
                <a:solidFill>
                  <a:schemeClr val="bg1"/>
                </a:solidFill>
              </a:rPr>
              <a:t>pg.connect</a:t>
            </a:r>
            <a:r>
              <a:rPr lang="en-IN" sz="1600" b="1" dirty="0">
                <a:solidFill>
                  <a:schemeClr val="bg1"/>
                </a:solidFill>
              </a:rPr>
              <a:t>(</a:t>
            </a:r>
            <a:r>
              <a:rPr lang="en-IN" sz="1600" b="1" dirty="0" err="1">
                <a:solidFill>
                  <a:schemeClr val="bg1"/>
                </a:solidFill>
              </a:rPr>
              <a:t>connectionString</a:t>
            </a:r>
            <a:r>
              <a:rPr lang="en-IN" sz="1600" b="1" dirty="0">
                <a:solidFill>
                  <a:schemeClr val="bg1"/>
                </a:solidFill>
              </a:rPr>
              <a:t>, function(err, client, done</a:t>
            </a:r>
            <a:r>
              <a:rPr lang="en-IN" sz="1600" b="1" dirty="0" smtClean="0">
                <a:solidFill>
                  <a:schemeClr val="bg1"/>
                </a:solidFill>
              </a:rPr>
              <a:t>) {</a:t>
            </a:r>
            <a:endParaRPr lang="en-IN" sz="1600" b="1" dirty="0">
              <a:solidFill>
                <a:schemeClr val="bg1"/>
              </a:solidFill>
            </a:endParaRPr>
          </a:p>
          <a:p>
            <a:r>
              <a:rPr lang="en-IN" sz="1600" b="1" dirty="0" smtClean="0">
                <a:solidFill>
                  <a:schemeClr val="bg1"/>
                </a:solidFill>
              </a:rPr>
              <a:t>   </a:t>
            </a:r>
            <a:r>
              <a:rPr lang="en-IN" sz="1600" b="1" dirty="0">
                <a:solidFill>
                  <a:schemeClr val="bg1"/>
                </a:solidFill>
              </a:rPr>
              <a:t>	</a:t>
            </a:r>
            <a:r>
              <a:rPr lang="en-IN" sz="1600" b="1" dirty="0" smtClean="0">
                <a:solidFill>
                  <a:schemeClr val="bg1"/>
                </a:solidFill>
              </a:rPr>
              <a:t>     if(err</a:t>
            </a:r>
            <a:r>
              <a:rPr lang="en-IN" sz="1600" b="1" dirty="0">
                <a:solidFill>
                  <a:schemeClr val="bg1"/>
                </a:solidFill>
              </a:rPr>
              <a:t>) { throw err; }</a:t>
            </a:r>
          </a:p>
          <a:p>
            <a:r>
              <a:rPr lang="en-IN" sz="1600" b="1" dirty="0">
                <a:solidFill>
                  <a:schemeClr val="bg1"/>
                </a:solidFill>
              </a:rPr>
              <a:t>	</a:t>
            </a:r>
            <a:r>
              <a:rPr lang="en-IN" sz="1600" b="1" dirty="0" smtClean="0">
                <a:solidFill>
                  <a:schemeClr val="bg1"/>
                </a:solidFill>
              </a:rPr>
              <a:t>    </a:t>
            </a:r>
            <a:r>
              <a:rPr lang="en-IN" sz="1600" b="1" dirty="0" err="1" smtClean="0">
                <a:solidFill>
                  <a:schemeClr val="bg1"/>
                </a:solidFill>
              </a:rPr>
              <a:t>client.query</a:t>
            </a:r>
            <a:r>
              <a:rPr lang="en-IN" sz="1600" b="1" dirty="0" smtClean="0">
                <a:solidFill>
                  <a:schemeClr val="bg1"/>
                </a:solidFill>
              </a:rPr>
              <a:t>(</a:t>
            </a:r>
            <a:r>
              <a:rPr lang="en-IN" sz="1600" b="1" dirty="0" err="1" smtClean="0">
                <a:solidFill>
                  <a:schemeClr val="bg1"/>
                </a:solidFill>
              </a:rPr>
              <a:t>sql</a:t>
            </a:r>
            <a:r>
              <a:rPr lang="en-IN" sz="1600" b="1" dirty="0" smtClean="0">
                <a:solidFill>
                  <a:schemeClr val="bg1"/>
                </a:solidFill>
              </a:rPr>
              <a:t>, </a:t>
            </a:r>
            <a:r>
              <a:rPr lang="en-IN" sz="1600" b="1" dirty="0">
                <a:solidFill>
                  <a:schemeClr val="bg1"/>
                </a:solidFill>
              </a:rPr>
              <a:t>values, function(err, result</a:t>
            </a:r>
            <a:r>
              <a:rPr lang="en-IN" sz="1600" b="1" dirty="0" smtClean="0">
                <a:solidFill>
                  <a:schemeClr val="bg1"/>
                </a:solidFill>
              </a:rPr>
              <a:t>) {</a:t>
            </a:r>
            <a:endParaRPr lang="en-IN" sz="1600" b="1" dirty="0">
              <a:solidFill>
                <a:schemeClr val="bg1"/>
              </a:solidFill>
            </a:endParaRPr>
          </a:p>
          <a:p>
            <a:r>
              <a:rPr lang="en-IN" sz="1600" b="1" dirty="0">
                <a:solidFill>
                  <a:schemeClr val="bg1"/>
                </a:solidFill>
              </a:rPr>
              <a:t>		done();</a:t>
            </a:r>
          </a:p>
          <a:p>
            <a:r>
              <a:rPr lang="en-IN" sz="1600" b="1" dirty="0" smtClean="0">
                <a:solidFill>
                  <a:schemeClr val="bg1"/>
                </a:solidFill>
              </a:rPr>
              <a:t>                      </a:t>
            </a:r>
            <a:r>
              <a:rPr lang="en-IN" sz="1600" b="1" dirty="0" err="1" smtClean="0">
                <a:solidFill>
                  <a:schemeClr val="bg1"/>
                </a:solidFill>
              </a:rPr>
              <a:t>cb</a:t>
            </a:r>
            <a:r>
              <a:rPr lang="en-IN" sz="1600" b="1" dirty="0" smtClean="0">
                <a:solidFill>
                  <a:schemeClr val="bg1"/>
                </a:solidFill>
              </a:rPr>
              <a:t>(err</a:t>
            </a:r>
            <a:r>
              <a:rPr lang="en-IN" sz="1600" b="1" dirty="0">
                <a:solidFill>
                  <a:schemeClr val="bg1"/>
                </a:solidFill>
              </a:rPr>
              <a:t>, result);</a:t>
            </a:r>
          </a:p>
          <a:p>
            <a:r>
              <a:rPr lang="en-IN" sz="1600" b="1" dirty="0" smtClean="0">
                <a:solidFill>
                  <a:schemeClr val="bg1"/>
                </a:solidFill>
              </a:rPr>
              <a:t>	    });</a:t>
            </a:r>
            <a:endParaRPr lang="en-IN" sz="1600" b="1" dirty="0">
              <a:solidFill>
                <a:schemeClr val="bg1"/>
              </a:solidFill>
            </a:endParaRPr>
          </a:p>
          <a:p>
            <a:r>
              <a:rPr lang="en-IN" sz="1600" b="1" dirty="0">
                <a:solidFill>
                  <a:schemeClr val="bg1"/>
                </a:solidFill>
              </a:rPr>
              <a:t>	});</a:t>
            </a:r>
          </a:p>
          <a:p>
            <a:r>
              <a:rPr lang="en-IN" sz="1600" b="1" dirty="0">
                <a:solidFill>
                  <a:schemeClr val="bg1"/>
                </a:solidFill>
              </a:rPr>
              <a:t>}</a:t>
            </a:r>
          </a:p>
          <a:p>
            <a:endParaRPr lang="en-IN" sz="1600" b="1" dirty="0" smtClean="0">
              <a:solidFill>
                <a:schemeClr val="bg1"/>
              </a:solidFill>
            </a:endParaRPr>
          </a:p>
          <a:p>
            <a:endParaRPr lang="en-IN" sz="1600" b="1" dirty="0">
              <a:solidFill>
                <a:schemeClr val="bg1"/>
              </a:solidFill>
            </a:endParaRPr>
          </a:p>
        </p:txBody>
      </p:sp>
    </p:spTree>
    <p:extLst>
      <p:ext uri="{BB962C8B-B14F-4D97-AF65-F5344CB8AC3E}">
        <p14:creationId xmlns:p14="http://schemas.microsoft.com/office/powerpoint/2010/main" val="26391104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53791" y="824244"/>
            <a:ext cx="10818253" cy="923330"/>
          </a:xfrm>
          <a:prstGeom prst="rect">
            <a:avLst/>
          </a:prstGeom>
          <a:noFill/>
        </p:spPr>
        <p:txBody>
          <a:bodyPr wrap="square" rtlCol="0">
            <a:spAutoFit/>
          </a:bodyPr>
          <a:lstStyle/>
          <a:p>
            <a:pPr fontAlgn="base"/>
            <a:r>
              <a:rPr lang="en-IN" sz="1800" b="1" dirty="0" smtClean="0"/>
              <a:t>app.js changes</a:t>
            </a:r>
          </a:p>
          <a:p>
            <a:pPr fontAlgn="base"/>
            <a:endParaRPr lang="en-IN" sz="1800" b="1" dirty="0"/>
          </a:p>
          <a:p>
            <a:pPr fontAlgn="base"/>
            <a:r>
              <a:rPr lang="en-IN" sz="1800" dirty="0" smtClean="0"/>
              <a:t>As we are developing REST service, we don’t need view or any other mapping in app.js</a:t>
            </a:r>
            <a:endParaRPr lang="en-IN" sz="1800" dirty="0"/>
          </a:p>
        </p:txBody>
      </p:sp>
      <p:sp>
        <p:nvSpPr>
          <p:cNvPr id="3" name="TextBox 2"/>
          <p:cNvSpPr txBox="1"/>
          <p:nvPr/>
        </p:nvSpPr>
        <p:spPr>
          <a:xfrm>
            <a:off x="631064" y="1957586"/>
            <a:ext cx="10689464" cy="3539430"/>
          </a:xfrm>
          <a:prstGeom prst="rect">
            <a:avLst/>
          </a:prstGeom>
          <a:solidFill>
            <a:schemeClr val="bg1">
              <a:lumMod val="50000"/>
            </a:schemeClr>
          </a:solidFill>
        </p:spPr>
        <p:txBody>
          <a:bodyPr wrap="square" rtlCol="0">
            <a:spAutoFit/>
          </a:bodyPr>
          <a:lstStyle/>
          <a:p>
            <a:r>
              <a:rPr lang="en-IN" sz="1600" b="1" dirty="0">
                <a:solidFill>
                  <a:schemeClr val="bg1"/>
                </a:solidFill>
              </a:rPr>
              <a:t>var express = require('express')</a:t>
            </a:r>
          </a:p>
          <a:p>
            <a:r>
              <a:rPr lang="en-IN" sz="1600" dirty="0">
                <a:solidFill>
                  <a:schemeClr val="bg1"/>
                </a:solidFill>
              </a:rPr>
              <a:t>  , http = require('http');</a:t>
            </a:r>
          </a:p>
          <a:p>
            <a:endParaRPr lang="en-IN" sz="1600" dirty="0">
              <a:solidFill>
                <a:schemeClr val="bg1"/>
              </a:solidFill>
            </a:endParaRPr>
          </a:p>
          <a:p>
            <a:r>
              <a:rPr lang="en-IN" sz="1600" b="1" dirty="0">
                <a:solidFill>
                  <a:schemeClr val="bg1"/>
                </a:solidFill>
              </a:rPr>
              <a:t>var model = require("./queries");</a:t>
            </a:r>
          </a:p>
          <a:p>
            <a:endParaRPr lang="en-IN" sz="1600" dirty="0">
              <a:solidFill>
                <a:schemeClr val="bg1"/>
              </a:solidFill>
            </a:endParaRPr>
          </a:p>
          <a:p>
            <a:r>
              <a:rPr lang="en-IN" sz="1600" b="1" dirty="0">
                <a:solidFill>
                  <a:schemeClr val="bg1"/>
                </a:solidFill>
              </a:rPr>
              <a:t>var app = express();</a:t>
            </a:r>
          </a:p>
          <a:p>
            <a:r>
              <a:rPr lang="en-IN" sz="1600" dirty="0" err="1" smtClean="0">
                <a:solidFill>
                  <a:schemeClr val="bg1"/>
                </a:solidFill>
              </a:rPr>
              <a:t>app.set</a:t>
            </a:r>
            <a:r>
              <a:rPr lang="en-IN" sz="1600" dirty="0">
                <a:solidFill>
                  <a:schemeClr val="bg1"/>
                </a:solidFill>
              </a:rPr>
              <a:t>('port', </a:t>
            </a:r>
            <a:r>
              <a:rPr lang="en-IN" sz="1600" dirty="0" err="1">
                <a:solidFill>
                  <a:schemeClr val="bg1"/>
                </a:solidFill>
              </a:rPr>
              <a:t>process.env.PORT</a:t>
            </a:r>
            <a:r>
              <a:rPr lang="en-IN" sz="1600" dirty="0">
                <a:solidFill>
                  <a:schemeClr val="bg1"/>
                </a:solidFill>
              </a:rPr>
              <a:t> || 3000);</a:t>
            </a:r>
          </a:p>
          <a:p>
            <a:r>
              <a:rPr lang="en-IN" sz="1600" dirty="0" err="1">
                <a:solidFill>
                  <a:schemeClr val="bg1"/>
                </a:solidFill>
              </a:rPr>
              <a:t>app.use</a:t>
            </a:r>
            <a:r>
              <a:rPr lang="en-IN" sz="1600" dirty="0">
                <a:solidFill>
                  <a:schemeClr val="bg1"/>
                </a:solidFill>
              </a:rPr>
              <a:t>(</a:t>
            </a:r>
            <a:r>
              <a:rPr lang="en-IN" sz="1600" dirty="0" err="1">
                <a:solidFill>
                  <a:schemeClr val="bg1"/>
                </a:solidFill>
              </a:rPr>
              <a:t>app.router</a:t>
            </a:r>
            <a:r>
              <a:rPr lang="en-IN" sz="1600" dirty="0">
                <a:solidFill>
                  <a:schemeClr val="bg1"/>
                </a:solidFill>
              </a:rPr>
              <a:t>);</a:t>
            </a:r>
          </a:p>
          <a:p>
            <a:endParaRPr lang="en-IN" sz="1600" dirty="0" smtClean="0">
              <a:solidFill>
                <a:schemeClr val="bg1"/>
              </a:solidFill>
            </a:endParaRPr>
          </a:p>
          <a:p>
            <a:r>
              <a:rPr lang="en-IN" sz="1600" b="1" dirty="0" err="1" smtClean="0">
                <a:solidFill>
                  <a:srgbClr val="FF0000"/>
                </a:solidFill>
              </a:rPr>
              <a:t>app.get</a:t>
            </a:r>
            <a:r>
              <a:rPr lang="en-IN" sz="1600" b="1" dirty="0">
                <a:solidFill>
                  <a:srgbClr val="FF0000"/>
                </a:solidFill>
              </a:rPr>
              <a:t>('/</a:t>
            </a:r>
            <a:r>
              <a:rPr lang="en-IN" sz="1600" b="1" dirty="0" err="1" smtClean="0">
                <a:solidFill>
                  <a:srgbClr val="FF0000"/>
                </a:solidFill>
              </a:rPr>
              <a:t>api</a:t>
            </a:r>
            <a:r>
              <a:rPr lang="en-IN" sz="1600" b="1" dirty="0" smtClean="0">
                <a:solidFill>
                  <a:srgbClr val="FF0000"/>
                </a:solidFill>
              </a:rPr>
              <a:t>/employees', </a:t>
            </a:r>
            <a:r>
              <a:rPr lang="en-IN" sz="1600" b="1" dirty="0" err="1" smtClean="0">
                <a:solidFill>
                  <a:srgbClr val="FF0000"/>
                </a:solidFill>
              </a:rPr>
              <a:t>model.getAllEmployees</a:t>
            </a:r>
            <a:r>
              <a:rPr lang="en-IN" sz="1600" b="1" dirty="0" smtClean="0">
                <a:solidFill>
                  <a:srgbClr val="FF0000"/>
                </a:solidFill>
              </a:rPr>
              <a:t>);</a:t>
            </a:r>
            <a:endParaRPr lang="en-IN" sz="1600" b="1" dirty="0">
              <a:solidFill>
                <a:srgbClr val="FF0000"/>
              </a:solidFill>
            </a:endParaRPr>
          </a:p>
          <a:p>
            <a:endParaRPr lang="en-IN" sz="1600" b="1" dirty="0">
              <a:solidFill>
                <a:srgbClr val="FF0000"/>
              </a:solidFill>
            </a:endParaRPr>
          </a:p>
          <a:p>
            <a:r>
              <a:rPr lang="en-IN" sz="1600" dirty="0" err="1">
                <a:solidFill>
                  <a:schemeClr val="bg1"/>
                </a:solidFill>
              </a:rPr>
              <a:t>http.createServer</a:t>
            </a:r>
            <a:r>
              <a:rPr lang="en-IN" sz="1600" dirty="0">
                <a:solidFill>
                  <a:schemeClr val="bg1"/>
                </a:solidFill>
              </a:rPr>
              <a:t>(app).listen(</a:t>
            </a:r>
            <a:r>
              <a:rPr lang="en-IN" sz="1600" dirty="0" err="1">
                <a:solidFill>
                  <a:schemeClr val="bg1"/>
                </a:solidFill>
              </a:rPr>
              <a:t>app.get</a:t>
            </a:r>
            <a:r>
              <a:rPr lang="en-IN" sz="1600" dirty="0">
                <a:solidFill>
                  <a:schemeClr val="bg1"/>
                </a:solidFill>
              </a:rPr>
              <a:t>('port'), </a:t>
            </a:r>
            <a:r>
              <a:rPr lang="en-IN" sz="1600" b="1" dirty="0">
                <a:solidFill>
                  <a:schemeClr val="bg1"/>
                </a:solidFill>
              </a:rPr>
              <a:t>function(){</a:t>
            </a:r>
          </a:p>
          <a:p>
            <a:r>
              <a:rPr lang="fr-FR" sz="1600" dirty="0">
                <a:solidFill>
                  <a:schemeClr val="bg1"/>
                </a:solidFill>
              </a:rPr>
              <a:t>  console.log('Express server </a:t>
            </a:r>
            <a:r>
              <a:rPr lang="fr-FR" sz="1600" dirty="0" err="1">
                <a:solidFill>
                  <a:schemeClr val="bg1"/>
                </a:solidFill>
              </a:rPr>
              <a:t>listening</a:t>
            </a:r>
            <a:r>
              <a:rPr lang="fr-FR" sz="1600" dirty="0">
                <a:solidFill>
                  <a:schemeClr val="bg1"/>
                </a:solidFill>
              </a:rPr>
              <a:t> on port ' + </a:t>
            </a:r>
            <a:r>
              <a:rPr lang="fr-FR" sz="1600" dirty="0" err="1">
                <a:solidFill>
                  <a:schemeClr val="bg1"/>
                </a:solidFill>
              </a:rPr>
              <a:t>app.get</a:t>
            </a:r>
            <a:r>
              <a:rPr lang="fr-FR" sz="1600" dirty="0">
                <a:solidFill>
                  <a:schemeClr val="bg1"/>
                </a:solidFill>
              </a:rPr>
              <a:t>('port'));</a:t>
            </a:r>
          </a:p>
          <a:p>
            <a:r>
              <a:rPr lang="en-IN" sz="1600" dirty="0">
                <a:solidFill>
                  <a:schemeClr val="bg1"/>
                </a:solidFill>
              </a:rPr>
              <a:t>});</a:t>
            </a:r>
          </a:p>
        </p:txBody>
      </p:sp>
    </p:spTree>
    <p:extLst>
      <p:ext uri="{BB962C8B-B14F-4D97-AF65-F5344CB8AC3E}">
        <p14:creationId xmlns:p14="http://schemas.microsoft.com/office/powerpoint/2010/main" val="31037585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15154" y="901518"/>
            <a:ext cx="10818253" cy="369332"/>
          </a:xfrm>
          <a:prstGeom prst="rect">
            <a:avLst/>
          </a:prstGeom>
          <a:noFill/>
        </p:spPr>
        <p:txBody>
          <a:bodyPr wrap="square" rtlCol="0">
            <a:spAutoFit/>
          </a:bodyPr>
          <a:lstStyle/>
          <a:p>
            <a:pPr fontAlgn="base"/>
            <a:r>
              <a:rPr lang="en-IN" sz="1800" b="1" dirty="0" smtClean="0"/>
              <a:t>Let’s implement </a:t>
            </a:r>
            <a:r>
              <a:rPr lang="en-IN" sz="1800" b="1" dirty="0" err="1" smtClean="0"/>
              <a:t>getAllEmployees</a:t>
            </a:r>
            <a:r>
              <a:rPr lang="en-IN" sz="1800" b="1" dirty="0" smtClean="0"/>
              <a:t> function in queries.js</a:t>
            </a:r>
            <a:endParaRPr lang="en-IN" sz="1800" dirty="0"/>
          </a:p>
        </p:txBody>
      </p:sp>
      <p:sp>
        <p:nvSpPr>
          <p:cNvPr id="3" name="TextBox 2"/>
          <p:cNvSpPr txBox="1"/>
          <p:nvPr/>
        </p:nvSpPr>
        <p:spPr>
          <a:xfrm>
            <a:off x="605306" y="1519700"/>
            <a:ext cx="10689464" cy="2800767"/>
          </a:xfrm>
          <a:prstGeom prst="rect">
            <a:avLst/>
          </a:prstGeom>
          <a:solidFill>
            <a:schemeClr val="bg1">
              <a:lumMod val="50000"/>
            </a:schemeClr>
          </a:solidFill>
        </p:spPr>
        <p:txBody>
          <a:bodyPr wrap="square" rtlCol="0">
            <a:spAutoFit/>
          </a:bodyPr>
          <a:lstStyle/>
          <a:p>
            <a:r>
              <a:rPr lang="en-IN" sz="1600" b="1" dirty="0" err="1">
                <a:solidFill>
                  <a:schemeClr val="bg1"/>
                </a:solidFill>
              </a:rPr>
              <a:t>exports.getAllEmployees</a:t>
            </a:r>
            <a:r>
              <a:rPr lang="en-IN" sz="1600" b="1" dirty="0">
                <a:solidFill>
                  <a:schemeClr val="bg1"/>
                </a:solidFill>
              </a:rPr>
              <a:t> = function(</a:t>
            </a:r>
            <a:r>
              <a:rPr lang="en-IN" sz="1600" b="1" dirty="0" err="1">
                <a:solidFill>
                  <a:schemeClr val="bg1"/>
                </a:solidFill>
              </a:rPr>
              <a:t>req</a:t>
            </a:r>
            <a:r>
              <a:rPr lang="en-IN" sz="1600" b="1" dirty="0">
                <a:solidFill>
                  <a:schemeClr val="bg1"/>
                </a:solidFill>
              </a:rPr>
              <a:t>, res, next) {</a:t>
            </a:r>
          </a:p>
          <a:p>
            <a:r>
              <a:rPr lang="en-IN" sz="1600" b="1" dirty="0">
                <a:solidFill>
                  <a:schemeClr val="bg1"/>
                </a:solidFill>
              </a:rPr>
              <a:t>	query("select * from EMP_DTL",{}, function(err, result){</a:t>
            </a:r>
          </a:p>
          <a:p>
            <a:r>
              <a:rPr lang="en-IN" sz="1600" b="1" dirty="0">
                <a:solidFill>
                  <a:schemeClr val="bg1"/>
                </a:solidFill>
              </a:rPr>
              <a:t>		if(err) </a:t>
            </a:r>
            <a:r>
              <a:rPr lang="en-IN" sz="1600" b="1" dirty="0" smtClean="0">
                <a:solidFill>
                  <a:schemeClr val="bg1"/>
                </a:solidFill>
              </a:rPr>
              <a:t>{</a:t>
            </a:r>
            <a:r>
              <a:rPr lang="en-IN" sz="1600" b="1" dirty="0">
                <a:solidFill>
                  <a:schemeClr val="bg1"/>
                </a:solidFill>
              </a:rPr>
              <a:t>return next(err);</a:t>
            </a:r>
            <a:r>
              <a:rPr lang="en-IN" sz="1600" b="1" dirty="0" smtClean="0">
                <a:solidFill>
                  <a:schemeClr val="bg1"/>
                </a:solidFill>
              </a:rPr>
              <a:t> </a:t>
            </a:r>
            <a:r>
              <a:rPr lang="en-IN" sz="1600" b="1" dirty="0">
                <a:solidFill>
                  <a:schemeClr val="bg1"/>
                </a:solidFill>
              </a:rPr>
              <a:t>}</a:t>
            </a:r>
          </a:p>
          <a:p>
            <a:r>
              <a:rPr lang="en-IN" sz="1600" b="1" dirty="0">
                <a:solidFill>
                  <a:schemeClr val="bg1"/>
                </a:solidFill>
              </a:rPr>
              <a:t>		</a:t>
            </a:r>
            <a:r>
              <a:rPr lang="en-IN" sz="1600" b="1" dirty="0" err="1">
                <a:solidFill>
                  <a:schemeClr val="bg1"/>
                </a:solidFill>
              </a:rPr>
              <a:t>res.status</a:t>
            </a:r>
            <a:r>
              <a:rPr lang="en-IN" sz="1600" b="1" dirty="0">
                <a:solidFill>
                  <a:schemeClr val="bg1"/>
                </a:solidFill>
              </a:rPr>
              <a:t>(200)</a:t>
            </a:r>
          </a:p>
          <a:p>
            <a:r>
              <a:rPr lang="en-IN" sz="1600" b="1" dirty="0">
                <a:solidFill>
                  <a:schemeClr val="bg1"/>
                </a:solidFill>
              </a:rPr>
              <a:t>        .</a:t>
            </a:r>
            <a:r>
              <a:rPr lang="en-IN" sz="1600" b="1" dirty="0" err="1">
                <a:solidFill>
                  <a:schemeClr val="bg1"/>
                </a:solidFill>
              </a:rPr>
              <a:t>json</a:t>
            </a:r>
            <a:r>
              <a:rPr lang="en-IN" sz="1600" b="1" dirty="0">
                <a:solidFill>
                  <a:schemeClr val="bg1"/>
                </a:solidFill>
              </a:rPr>
              <a:t>({</a:t>
            </a:r>
          </a:p>
          <a:p>
            <a:r>
              <a:rPr lang="en-IN" sz="1600" b="1" dirty="0">
                <a:solidFill>
                  <a:schemeClr val="bg1"/>
                </a:solidFill>
              </a:rPr>
              <a:t>          status: 'success',</a:t>
            </a:r>
          </a:p>
          <a:p>
            <a:r>
              <a:rPr lang="en-IN" sz="1600" b="1" dirty="0">
                <a:solidFill>
                  <a:schemeClr val="bg1"/>
                </a:solidFill>
              </a:rPr>
              <a:t>          data: </a:t>
            </a:r>
            <a:r>
              <a:rPr lang="en-IN" sz="1600" b="1" dirty="0" err="1">
                <a:solidFill>
                  <a:schemeClr val="bg1"/>
                </a:solidFill>
              </a:rPr>
              <a:t>result.rows</a:t>
            </a:r>
            <a:r>
              <a:rPr lang="en-IN" sz="1600" b="1" dirty="0">
                <a:solidFill>
                  <a:schemeClr val="bg1"/>
                </a:solidFill>
              </a:rPr>
              <a:t>,</a:t>
            </a:r>
          </a:p>
          <a:p>
            <a:r>
              <a:rPr lang="en-IN" sz="1600" b="1" dirty="0">
                <a:solidFill>
                  <a:schemeClr val="bg1"/>
                </a:solidFill>
              </a:rPr>
              <a:t>          message: 'Retrieved ALL employees'</a:t>
            </a:r>
          </a:p>
          <a:p>
            <a:r>
              <a:rPr lang="en-IN" sz="1600" b="1" dirty="0">
                <a:solidFill>
                  <a:schemeClr val="bg1"/>
                </a:solidFill>
              </a:rPr>
              <a:t>        });</a:t>
            </a:r>
          </a:p>
          <a:p>
            <a:r>
              <a:rPr lang="en-IN" sz="1600" b="1" dirty="0" smtClean="0">
                <a:solidFill>
                  <a:schemeClr val="bg1"/>
                </a:solidFill>
              </a:rPr>
              <a:t>   });</a:t>
            </a:r>
            <a:endParaRPr lang="en-IN" sz="1600" b="1" dirty="0">
              <a:solidFill>
                <a:schemeClr val="bg1"/>
              </a:solidFill>
            </a:endParaRPr>
          </a:p>
          <a:p>
            <a:r>
              <a:rPr lang="en-IN" sz="1600" b="1" dirty="0">
                <a:solidFill>
                  <a:schemeClr val="bg1"/>
                </a:solidFill>
              </a:rPr>
              <a:t>}; </a:t>
            </a:r>
            <a:endParaRPr lang="en-IN" sz="1600" dirty="0">
              <a:solidFill>
                <a:schemeClr val="bg1"/>
              </a:solidFill>
            </a:endParaRPr>
          </a:p>
        </p:txBody>
      </p:sp>
    </p:spTree>
    <p:extLst>
      <p:ext uri="{BB962C8B-B14F-4D97-AF65-F5344CB8AC3E}">
        <p14:creationId xmlns:p14="http://schemas.microsoft.com/office/powerpoint/2010/main" val="39310821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15154" y="901518"/>
            <a:ext cx="10818253" cy="646331"/>
          </a:xfrm>
          <a:prstGeom prst="rect">
            <a:avLst/>
          </a:prstGeom>
          <a:noFill/>
        </p:spPr>
        <p:txBody>
          <a:bodyPr wrap="square" rtlCol="0">
            <a:spAutoFit/>
          </a:bodyPr>
          <a:lstStyle/>
          <a:p>
            <a:pPr fontAlgn="base"/>
            <a:r>
              <a:rPr lang="en-IN" sz="1800" dirty="0"/>
              <a:t>Test the request out in the </a:t>
            </a:r>
            <a:r>
              <a:rPr lang="en-IN" sz="1800" dirty="0" smtClean="0"/>
              <a:t>browser – </a:t>
            </a:r>
            <a:r>
              <a:rPr lang="en-IN" sz="1800" dirty="0" smtClean="0">
                <a:hlinkClick r:id="rId2"/>
              </a:rPr>
              <a:t>http://localhost:3000/api/employees</a:t>
            </a:r>
            <a:endParaRPr lang="en-IN" sz="1800" dirty="0" smtClean="0"/>
          </a:p>
          <a:p>
            <a:pPr fontAlgn="base"/>
            <a:endParaRPr lang="en-IN" sz="1800" dirty="0"/>
          </a:p>
        </p:txBody>
      </p:sp>
      <p:sp>
        <p:nvSpPr>
          <p:cNvPr id="3" name="TextBox 2"/>
          <p:cNvSpPr txBox="1"/>
          <p:nvPr/>
        </p:nvSpPr>
        <p:spPr>
          <a:xfrm>
            <a:off x="579548" y="1506811"/>
            <a:ext cx="10689464" cy="4031873"/>
          </a:xfrm>
          <a:prstGeom prst="rect">
            <a:avLst/>
          </a:prstGeom>
          <a:solidFill>
            <a:schemeClr val="bg1">
              <a:lumMod val="50000"/>
            </a:schemeClr>
          </a:solidFill>
        </p:spPr>
        <p:txBody>
          <a:bodyPr wrap="square" rtlCol="0">
            <a:spAutoFit/>
          </a:bodyPr>
          <a:lstStyle/>
          <a:p>
            <a:r>
              <a:rPr lang="en-IN" sz="1600" b="1" dirty="0">
                <a:solidFill>
                  <a:schemeClr val="bg1"/>
                </a:solidFill>
              </a:rPr>
              <a:t>{</a:t>
            </a:r>
          </a:p>
          <a:p>
            <a:r>
              <a:rPr lang="en-IN" sz="1600" b="1" dirty="0">
                <a:solidFill>
                  <a:schemeClr val="bg1"/>
                </a:solidFill>
              </a:rPr>
              <a:t>  "status": "success",</a:t>
            </a:r>
          </a:p>
          <a:p>
            <a:r>
              <a:rPr lang="en-IN" sz="1600" b="1" dirty="0">
                <a:solidFill>
                  <a:schemeClr val="bg1"/>
                </a:solidFill>
              </a:rPr>
              <a:t>  "data": [</a:t>
            </a:r>
          </a:p>
          <a:p>
            <a:r>
              <a:rPr lang="en-IN" sz="1600" b="1" dirty="0">
                <a:solidFill>
                  <a:schemeClr val="bg1"/>
                </a:solidFill>
              </a:rPr>
              <a:t>    {</a:t>
            </a:r>
          </a:p>
          <a:p>
            <a:r>
              <a:rPr lang="en-IN" sz="1600" b="1" dirty="0">
                <a:solidFill>
                  <a:schemeClr val="bg1"/>
                </a:solidFill>
              </a:rPr>
              <a:t>      "id": 1,</a:t>
            </a:r>
          </a:p>
          <a:p>
            <a:r>
              <a:rPr lang="en-IN" sz="1600" b="1" dirty="0">
                <a:solidFill>
                  <a:schemeClr val="bg1"/>
                </a:solidFill>
              </a:rPr>
              <a:t>      "name": "Sumeet Muchhal",</a:t>
            </a:r>
          </a:p>
          <a:p>
            <a:r>
              <a:rPr lang="en-IN" sz="1600" b="1" dirty="0">
                <a:solidFill>
                  <a:schemeClr val="bg1"/>
                </a:solidFill>
              </a:rPr>
              <a:t>      "email": "sumeetm@yash.com"</a:t>
            </a:r>
          </a:p>
          <a:p>
            <a:r>
              <a:rPr lang="en-IN" sz="1600" b="1" dirty="0">
                <a:solidFill>
                  <a:schemeClr val="bg1"/>
                </a:solidFill>
              </a:rPr>
              <a:t>    },</a:t>
            </a:r>
          </a:p>
          <a:p>
            <a:r>
              <a:rPr lang="en-IN" sz="1600" b="1" dirty="0">
                <a:solidFill>
                  <a:schemeClr val="bg1"/>
                </a:solidFill>
              </a:rPr>
              <a:t>    {</a:t>
            </a:r>
          </a:p>
          <a:p>
            <a:r>
              <a:rPr lang="en-IN" sz="1600" b="1" dirty="0">
                <a:solidFill>
                  <a:schemeClr val="bg1"/>
                </a:solidFill>
              </a:rPr>
              <a:t>      "id": 2,</a:t>
            </a:r>
          </a:p>
          <a:p>
            <a:r>
              <a:rPr lang="en-IN" sz="1600" b="1" dirty="0">
                <a:solidFill>
                  <a:schemeClr val="bg1"/>
                </a:solidFill>
              </a:rPr>
              <a:t>      "name": "Amit Dixit",</a:t>
            </a:r>
          </a:p>
          <a:p>
            <a:r>
              <a:rPr lang="en-IN" sz="1600" b="1" dirty="0">
                <a:solidFill>
                  <a:schemeClr val="bg1"/>
                </a:solidFill>
              </a:rPr>
              <a:t>      "email": "amitd@yash.com"</a:t>
            </a:r>
          </a:p>
          <a:p>
            <a:r>
              <a:rPr lang="en-IN" sz="1600" b="1" dirty="0">
                <a:solidFill>
                  <a:schemeClr val="bg1"/>
                </a:solidFill>
              </a:rPr>
              <a:t>    }</a:t>
            </a:r>
          </a:p>
          <a:p>
            <a:r>
              <a:rPr lang="en-IN" sz="1600" b="1" dirty="0">
                <a:solidFill>
                  <a:schemeClr val="bg1"/>
                </a:solidFill>
              </a:rPr>
              <a:t>  ],</a:t>
            </a:r>
          </a:p>
          <a:p>
            <a:r>
              <a:rPr lang="en-IN" sz="1600" b="1" dirty="0">
                <a:solidFill>
                  <a:schemeClr val="bg1"/>
                </a:solidFill>
              </a:rPr>
              <a:t>  "message": "Retrieved ALL </a:t>
            </a:r>
            <a:r>
              <a:rPr lang="en-IN" sz="1600" b="1" dirty="0" smtClean="0">
                <a:solidFill>
                  <a:schemeClr val="bg1"/>
                </a:solidFill>
              </a:rPr>
              <a:t>employees"</a:t>
            </a:r>
            <a:endParaRPr lang="en-IN" sz="1600" b="1" dirty="0">
              <a:solidFill>
                <a:schemeClr val="bg1"/>
              </a:solidFill>
            </a:endParaRPr>
          </a:p>
          <a:p>
            <a:r>
              <a:rPr lang="en-IN" sz="1600" b="1" dirty="0">
                <a:solidFill>
                  <a:schemeClr val="bg1"/>
                </a:solidFill>
              </a:rPr>
              <a:t>}</a:t>
            </a:r>
            <a:endParaRPr lang="en-IN" sz="1600" dirty="0">
              <a:solidFill>
                <a:schemeClr val="bg1"/>
              </a:solidFill>
            </a:endParaRPr>
          </a:p>
        </p:txBody>
      </p:sp>
    </p:spTree>
    <p:extLst>
      <p:ext uri="{BB962C8B-B14F-4D97-AF65-F5344CB8AC3E}">
        <p14:creationId xmlns:p14="http://schemas.microsoft.com/office/powerpoint/2010/main" val="3039463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15154" y="901518"/>
            <a:ext cx="10818253" cy="1477328"/>
          </a:xfrm>
          <a:prstGeom prst="rect">
            <a:avLst/>
          </a:prstGeom>
          <a:noFill/>
        </p:spPr>
        <p:txBody>
          <a:bodyPr wrap="square" rtlCol="0">
            <a:spAutoFit/>
          </a:bodyPr>
          <a:lstStyle/>
          <a:p>
            <a:pPr fontAlgn="base"/>
            <a:r>
              <a:rPr lang="en-IN" sz="1800" b="1" dirty="0" smtClean="0"/>
              <a:t>Update Employee</a:t>
            </a:r>
          </a:p>
          <a:p>
            <a:pPr fontAlgn="base"/>
            <a:endParaRPr lang="en-IN" sz="1800" dirty="0" smtClean="0"/>
          </a:p>
          <a:p>
            <a:pPr fontAlgn="base"/>
            <a:r>
              <a:rPr lang="en-IN" sz="1800" dirty="0" smtClean="0"/>
              <a:t>To update employee we need to create </a:t>
            </a:r>
            <a:r>
              <a:rPr lang="en-IN" sz="1800" b="1" dirty="0" smtClean="0"/>
              <a:t>update </a:t>
            </a:r>
            <a:r>
              <a:rPr lang="en-IN" sz="1800" dirty="0" smtClean="0"/>
              <a:t>route</a:t>
            </a:r>
            <a:r>
              <a:rPr lang="en-IN" sz="1800" b="1" dirty="0" smtClean="0"/>
              <a:t> </a:t>
            </a:r>
            <a:r>
              <a:rPr lang="en-IN" sz="1800" dirty="0" smtClean="0"/>
              <a:t>in app.js and implement the method in queries.js</a:t>
            </a:r>
          </a:p>
          <a:p>
            <a:pPr fontAlgn="base"/>
            <a:endParaRPr lang="en-IN" sz="1800" b="1" dirty="0"/>
          </a:p>
          <a:p>
            <a:pPr marL="285750" indent="-285750" fontAlgn="base">
              <a:buFont typeface="Wingdings" panose="05000000000000000000" pitchFamily="2" charset="2"/>
              <a:buChar char="Ø"/>
            </a:pPr>
            <a:r>
              <a:rPr lang="en-IN" sz="1800" dirty="0" smtClean="0"/>
              <a:t>Add following route in app.js</a:t>
            </a:r>
            <a:endParaRPr lang="en-IN" sz="1800" dirty="0"/>
          </a:p>
        </p:txBody>
      </p:sp>
      <p:sp>
        <p:nvSpPr>
          <p:cNvPr id="4" name="TextBox 3"/>
          <p:cNvSpPr txBox="1"/>
          <p:nvPr/>
        </p:nvSpPr>
        <p:spPr>
          <a:xfrm>
            <a:off x="656823" y="2421226"/>
            <a:ext cx="10251583" cy="369332"/>
          </a:xfrm>
          <a:prstGeom prst="rect">
            <a:avLst/>
          </a:prstGeom>
          <a:solidFill>
            <a:schemeClr val="bg1">
              <a:lumMod val="50000"/>
            </a:schemeClr>
          </a:solidFill>
        </p:spPr>
        <p:txBody>
          <a:bodyPr wrap="square" rtlCol="0">
            <a:spAutoFit/>
          </a:bodyPr>
          <a:lstStyle/>
          <a:p>
            <a:r>
              <a:rPr lang="en-IN" sz="1800" b="1" dirty="0" err="1">
                <a:solidFill>
                  <a:schemeClr val="bg1"/>
                </a:solidFill>
              </a:rPr>
              <a:t>app.put</a:t>
            </a:r>
            <a:r>
              <a:rPr lang="en-IN" sz="1800" b="1" dirty="0">
                <a:solidFill>
                  <a:schemeClr val="bg1"/>
                </a:solidFill>
              </a:rPr>
              <a:t>('/</a:t>
            </a:r>
            <a:r>
              <a:rPr lang="en-IN" sz="1800" b="1" dirty="0" err="1">
                <a:solidFill>
                  <a:schemeClr val="bg1"/>
                </a:solidFill>
              </a:rPr>
              <a:t>api</a:t>
            </a:r>
            <a:r>
              <a:rPr lang="en-IN" sz="1800" b="1" dirty="0">
                <a:solidFill>
                  <a:schemeClr val="bg1"/>
                </a:solidFill>
              </a:rPr>
              <a:t>/employees/:id', </a:t>
            </a:r>
            <a:r>
              <a:rPr lang="en-IN" sz="1800" b="1" dirty="0" err="1">
                <a:solidFill>
                  <a:schemeClr val="bg1"/>
                </a:solidFill>
              </a:rPr>
              <a:t>model.updateEmployee</a:t>
            </a:r>
            <a:r>
              <a:rPr lang="en-IN" sz="1800" b="1" dirty="0">
                <a:solidFill>
                  <a:schemeClr val="bg1"/>
                </a:solidFill>
              </a:rPr>
              <a:t>);</a:t>
            </a:r>
          </a:p>
        </p:txBody>
      </p:sp>
      <p:sp>
        <p:nvSpPr>
          <p:cNvPr id="5" name="TextBox 4"/>
          <p:cNvSpPr txBox="1"/>
          <p:nvPr/>
        </p:nvSpPr>
        <p:spPr>
          <a:xfrm>
            <a:off x="656823" y="2949258"/>
            <a:ext cx="10251583" cy="369332"/>
          </a:xfrm>
          <a:prstGeom prst="rect">
            <a:avLst/>
          </a:prstGeom>
          <a:noFill/>
        </p:spPr>
        <p:txBody>
          <a:bodyPr wrap="square" rtlCol="0">
            <a:spAutoFit/>
          </a:bodyPr>
          <a:lstStyle/>
          <a:p>
            <a:pPr marL="285750" indent="-285750">
              <a:buFont typeface="Wingdings" panose="05000000000000000000" pitchFamily="2" charset="2"/>
              <a:buChar char="Ø"/>
            </a:pPr>
            <a:r>
              <a:rPr lang="en-IN" sz="1800" dirty="0" smtClean="0"/>
              <a:t>Implement </a:t>
            </a:r>
            <a:r>
              <a:rPr lang="en-IN" sz="1800" dirty="0" err="1" smtClean="0"/>
              <a:t>updateEmployee</a:t>
            </a:r>
            <a:r>
              <a:rPr lang="en-IN" sz="1800" dirty="0" smtClean="0"/>
              <a:t> function in queries.js</a:t>
            </a:r>
            <a:endParaRPr lang="en-IN" sz="1800" dirty="0"/>
          </a:p>
        </p:txBody>
      </p:sp>
      <p:sp>
        <p:nvSpPr>
          <p:cNvPr id="7" name="TextBox 6"/>
          <p:cNvSpPr txBox="1"/>
          <p:nvPr/>
        </p:nvSpPr>
        <p:spPr>
          <a:xfrm>
            <a:off x="654675" y="3385003"/>
            <a:ext cx="10251583" cy="2462213"/>
          </a:xfrm>
          <a:prstGeom prst="rect">
            <a:avLst/>
          </a:prstGeom>
          <a:solidFill>
            <a:schemeClr val="bg1">
              <a:lumMod val="50000"/>
            </a:schemeClr>
          </a:solidFill>
        </p:spPr>
        <p:txBody>
          <a:bodyPr wrap="square" rtlCol="0">
            <a:spAutoFit/>
          </a:bodyPr>
          <a:lstStyle/>
          <a:p>
            <a:r>
              <a:rPr lang="en-IN" sz="1400" b="1" dirty="0" err="1">
                <a:solidFill>
                  <a:schemeClr val="bg1"/>
                </a:solidFill>
              </a:rPr>
              <a:t>exports.updateEmployee</a:t>
            </a:r>
            <a:r>
              <a:rPr lang="en-IN" sz="1400" b="1" dirty="0">
                <a:solidFill>
                  <a:schemeClr val="bg1"/>
                </a:solidFill>
              </a:rPr>
              <a:t> = function(</a:t>
            </a:r>
            <a:r>
              <a:rPr lang="en-IN" sz="1400" b="1" dirty="0" err="1">
                <a:solidFill>
                  <a:schemeClr val="bg1"/>
                </a:solidFill>
              </a:rPr>
              <a:t>req</a:t>
            </a:r>
            <a:r>
              <a:rPr lang="en-IN" sz="1400" b="1" dirty="0">
                <a:solidFill>
                  <a:schemeClr val="bg1"/>
                </a:solidFill>
              </a:rPr>
              <a:t>, res, next) {</a:t>
            </a:r>
          </a:p>
          <a:p>
            <a:r>
              <a:rPr lang="en-IN" sz="1400" b="1" dirty="0">
                <a:solidFill>
                  <a:schemeClr val="bg1"/>
                </a:solidFill>
              </a:rPr>
              <a:t>	console.log(</a:t>
            </a:r>
            <a:r>
              <a:rPr lang="en-IN" sz="1400" b="1" dirty="0" err="1">
                <a:solidFill>
                  <a:schemeClr val="bg1"/>
                </a:solidFill>
              </a:rPr>
              <a:t>req</a:t>
            </a:r>
            <a:r>
              <a:rPr lang="en-IN" sz="1400" b="1" dirty="0">
                <a:solidFill>
                  <a:schemeClr val="bg1"/>
                </a:solidFill>
              </a:rPr>
              <a:t>);</a:t>
            </a:r>
          </a:p>
          <a:p>
            <a:r>
              <a:rPr lang="en-IN" sz="1400" b="1" dirty="0">
                <a:solidFill>
                  <a:schemeClr val="bg1"/>
                </a:solidFill>
              </a:rPr>
              <a:t>	query("update EMP_DTL set email=$1 where ID=$2",[</a:t>
            </a:r>
            <a:r>
              <a:rPr lang="en-IN" sz="1400" b="1" dirty="0" err="1">
                <a:solidFill>
                  <a:schemeClr val="bg1"/>
                </a:solidFill>
              </a:rPr>
              <a:t>req.query.email</a:t>
            </a:r>
            <a:r>
              <a:rPr lang="en-IN" sz="1400" b="1" dirty="0">
                <a:solidFill>
                  <a:schemeClr val="bg1"/>
                </a:solidFill>
              </a:rPr>
              <a:t>, req.params.id], function(err, result) {</a:t>
            </a:r>
          </a:p>
          <a:p>
            <a:r>
              <a:rPr lang="en-IN" sz="1400" b="1" dirty="0">
                <a:solidFill>
                  <a:schemeClr val="bg1"/>
                </a:solidFill>
              </a:rPr>
              <a:t>		if(err) </a:t>
            </a:r>
            <a:r>
              <a:rPr lang="en-IN" sz="1400" b="1" dirty="0" smtClean="0">
                <a:solidFill>
                  <a:schemeClr val="bg1"/>
                </a:solidFill>
              </a:rPr>
              <a:t>{</a:t>
            </a:r>
            <a:r>
              <a:rPr lang="en-IN" sz="1400" b="1" dirty="0">
                <a:solidFill>
                  <a:schemeClr val="bg1"/>
                </a:solidFill>
              </a:rPr>
              <a:t>return next(err</a:t>
            </a:r>
            <a:r>
              <a:rPr lang="en-IN" sz="1400" b="1" dirty="0" smtClean="0">
                <a:solidFill>
                  <a:schemeClr val="bg1"/>
                </a:solidFill>
              </a:rPr>
              <a:t>); </a:t>
            </a:r>
            <a:r>
              <a:rPr lang="en-IN" sz="1400" b="1" dirty="0">
                <a:solidFill>
                  <a:schemeClr val="bg1"/>
                </a:solidFill>
              </a:rPr>
              <a:t>}</a:t>
            </a:r>
          </a:p>
          <a:p>
            <a:r>
              <a:rPr lang="en-IN" sz="1400" b="1" dirty="0">
                <a:solidFill>
                  <a:schemeClr val="bg1"/>
                </a:solidFill>
              </a:rPr>
              <a:t>		</a:t>
            </a:r>
            <a:r>
              <a:rPr lang="en-IN" sz="1400" b="1" dirty="0" err="1">
                <a:solidFill>
                  <a:schemeClr val="bg1"/>
                </a:solidFill>
              </a:rPr>
              <a:t>res.status</a:t>
            </a:r>
            <a:r>
              <a:rPr lang="en-IN" sz="1400" b="1" dirty="0">
                <a:solidFill>
                  <a:schemeClr val="bg1"/>
                </a:solidFill>
              </a:rPr>
              <a:t>(200)</a:t>
            </a:r>
          </a:p>
          <a:p>
            <a:r>
              <a:rPr lang="en-IN" sz="1400" b="1" dirty="0">
                <a:solidFill>
                  <a:schemeClr val="bg1"/>
                </a:solidFill>
              </a:rPr>
              <a:t>        .</a:t>
            </a:r>
            <a:r>
              <a:rPr lang="en-IN" sz="1400" b="1" dirty="0" err="1">
                <a:solidFill>
                  <a:schemeClr val="bg1"/>
                </a:solidFill>
              </a:rPr>
              <a:t>json</a:t>
            </a:r>
            <a:r>
              <a:rPr lang="en-IN" sz="1400" b="1" dirty="0">
                <a:solidFill>
                  <a:schemeClr val="bg1"/>
                </a:solidFill>
              </a:rPr>
              <a:t>({</a:t>
            </a:r>
          </a:p>
          <a:p>
            <a:r>
              <a:rPr lang="en-IN" sz="1400" b="1" dirty="0">
                <a:solidFill>
                  <a:schemeClr val="bg1"/>
                </a:solidFill>
              </a:rPr>
              <a:t>          status: 'success',</a:t>
            </a:r>
          </a:p>
          <a:p>
            <a:r>
              <a:rPr lang="en-IN" sz="1400" b="1" dirty="0">
                <a:solidFill>
                  <a:schemeClr val="bg1"/>
                </a:solidFill>
              </a:rPr>
              <a:t>          message: 'Updated employee'</a:t>
            </a:r>
          </a:p>
          <a:p>
            <a:r>
              <a:rPr lang="en-IN" sz="1400" b="1" dirty="0">
                <a:solidFill>
                  <a:schemeClr val="bg1"/>
                </a:solidFill>
              </a:rPr>
              <a:t>        });</a:t>
            </a:r>
          </a:p>
          <a:p>
            <a:r>
              <a:rPr lang="en-IN" sz="1400" b="1" dirty="0">
                <a:solidFill>
                  <a:schemeClr val="bg1"/>
                </a:solidFill>
              </a:rPr>
              <a:t>	});</a:t>
            </a:r>
          </a:p>
          <a:p>
            <a:r>
              <a:rPr lang="en-IN" sz="1400" b="1" dirty="0">
                <a:solidFill>
                  <a:schemeClr val="bg1"/>
                </a:solidFill>
              </a:rPr>
              <a:t>};</a:t>
            </a:r>
          </a:p>
        </p:txBody>
      </p:sp>
    </p:spTree>
    <p:extLst>
      <p:ext uri="{BB962C8B-B14F-4D97-AF65-F5344CB8AC3E}">
        <p14:creationId xmlns:p14="http://schemas.microsoft.com/office/powerpoint/2010/main" val="4908130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15154" y="901518"/>
            <a:ext cx="10818253" cy="2308324"/>
          </a:xfrm>
          <a:prstGeom prst="rect">
            <a:avLst/>
          </a:prstGeom>
          <a:noFill/>
        </p:spPr>
        <p:txBody>
          <a:bodyPr wrap="square" rtlCol="0">
            <a:spAutoFit/>
          </a:bodyPr>
          <a:lstStyle/>
          <a:p>
            <a:pPr fontAlgn="base"/>
            <a:r>
              <a:rPr lang="en-IN" sz="1800" b="1" dirty="0" smtClean="0"/>
              <a:t>Update Employee</a:t>
            </a:r>
          </a:p>
          <a:p>
            <a:pPr fontAlgn="base"/>
            <a:endParaRPr lang="en-IN" sz="1800" dirty="0" smtClean="0"/>
          </a:p>
          <a:p>
            <a:pPr fontAlgn="base"/>
            <a:r>
              <a:rPr lang="en-IN" sz="1800" dirty="0" smtClean="0"/>
              <a:t>Re-start the server and use </a:t>
            </a:r>
            <a:r>
              <a:rPr lang="en-IN" sz="1800" dirty="0"/>
              <a:t>REST Client to </a:t>
            </a:r>
            <a:r>
              <a:rPr lang="en-IN" sz="1800" dirty="0" smtClean="0"/>
              <a:t>call:</a:t>
            </a:r>
            <a:r>
              <a:rPr lang="en-IN" sz="1800" dirty="0"/>
              <a:t/>
            </a:r>
            <a:br>
              <a:rPr lang="en-IN" sz="1800" dirty="0"/>
            </a:br>
            <a:r>
              <a:rPr lang="en-IN" sz="1800" dirty="0">
                <a:hlinkClick r:id="rId2"/>
              </a:rPr>
              <a:t>http://</a:t>
            </a:r>
            <a:r>
              <a:rPr lang="en-IN" sz="1800" dirty="0" smtClean="0">
                <a:hlinkClick r:id="rId2"/>
              </a:rPr>
              <a:t>localhost:3000/api/employees/1?email=updatedforsumeet@yash.com</a:t>
            </a:r>
            <a:endParaRPr lang="en-IN" sz="1800" dirty="0" smtClean="0"/>
          </a:p>
          <a:p>
            <a:pPr fontAlgn="base"/>
            <a:endParaRPr lang="en-IN" sz="1800" dirty="0"/>
          </a:p>
          <a:p>
            <a:pPr fontAlgn="base"/>
            <a:r>
              <a:rPr lang="en-IN" sz="1800" dirty="0" smtClean="0"/>
              <a:t>Use PUT method.</a:t>
            </a:r>
          </a:p>
          <a:p>
            <a:pPr fontAlgn="base"/>
            <a:endParaRPr lang="en-IN" sz="1800" dirty="0"/>
          </a:p>
          <a:p>
            <a:pPr fontAlgn="base"/>
            <a:r>
              <a:rPr lang="en-IN" sz="1800" dirty="0" smtClean="0"/>
              <a:t>Verify that employee with id 1 got update.</a:t>
            </a:r>
            <a:endParaRPr lang="en-IN" sz="1800" dirty="0"/>
          </a:p>
        </p:txBody>
      </p:sp>
    </p:spTree>
    <p:extLst>
      <p:ext uri="{BB962C8B-B14F-4D97-AF65-F5344CB8AC3E}">
        <p14:creationId xmlns:p14="http://schemas.microsoft.com/office/powerpoint/2010/main" val="14321793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15154" y="901518"/>
            <a:ext cx="10818253" cy="923330"/>
          </a:xfrm>
          <a:prstGeom prst="rect">
            <a:avLst/>
          </a:prstGeom>
          <a:noFill/>
        </p:spPr>
        <p:txBody>
          <a:bodyPr wrap="square" rtlCol="0">
            <a:spAutoFit/>
          </a:bodyPr>
          <a:lstStyle/>
          <a:p>
            <a:pPr fontAlgn="base"/>
            <a:r>
              <a:rPr lang="en-IN" sz="1800" b="1" dirty="0" smtClean="0"/>
              <a:t>Error Handling</a:t>
            </a:r>
          </a:p>
          <a:p>
            <a:pPr fontAlgn="base"/>
            <a:endParaRPr lang="en-IN" sz="1800" b="1" dirty="0"/>
          </a:p>
          <a:p>
            <a:pPr fontAlgn="base"/>
            <a:r>
              <a:rPr lang="en-IN" sz="1800" dirty="0"/>
              <a:t>Update the error handlers in </a:t>
            </a:r>
            <a:r>
              <a:rPr lang="en-IN" sz="1800" i="1" dirty="0"/>
              <a:t>app.js</a:t>
            </a:r>
            <a:r>
              <a:rPr lang="en-IN" sz="1800" dirty="0"/>
              <a:t> to serve up JSON</a:t>
            </a:r>
            <a:r>
              <a:rPr lang="en-IN" sz="1800" dirty="0" smtClean="0"/>
              <a:t>:</a:t>
            </a:r>
            <a:endParaRPr lang="en-IN" sz="1800" dirty="0"/>
          </a:p>
        </p:txBody>
      </p:sp>
      <p:sp>
        <p:nvSpPr>
          <p:cNvPr id="3" name="TextBox 2"/>
          <p:cNvSpPr txBox="1"/>
          <p:nvPr/>
        </p:nvSpPr>
        <p:spPr>
          <a:xfrm>
            <a:off x="515154" y="2047740"/>
            <a:ext cx="9754285" cy="2031325"/>
          </a:xfrm>
          <a:prstGeom prst="rect">
            <a:avLst/>
          </a:prstGeom>
          <a:solidFill>
            <a:schemeClr val="bg1">
              <a:lumMod val="50000"/>
            </a:schemeClr>
          </a:solidFill>
        </p:spPr>
        <p:txBody>
          <a:bodyPr wrap="square" rtlCol="0">
            <a:spAutoFit/>
          </a:bodyPr>
          <a:lstStyle/>
          <a:p>
            <a:r>
              <a:rPr lang="en-IN" sz="1800" b="1" dirty="0" err="1">
                <a:solidFill>
                  <a:schemeClr val="bg1"/>
                </a:solidFill>
              </a:rPr>
              <a:t>app.use</a:t>
            </a:r>
            <a:r>
              <a:rPr lang="en-IN" sz="1800" b="1" dirty="0">
                <a:solidFill>
                  <a:schemeClr val="bg1"/>
                </a:solidFill>
              </a:rPr>
              <a:t>(function(err, </a:t>
            </a:r>
            <a:r>
              <a:rPr lang="en-IN" sz="1800" b="1" dirty="0" err="1">
                <a:solidFill>
                  <a:schemeClr val="bg1"/>
                </a:solidFill>
              </a:rPr>
              <a:t>req</a:t>
            </a:r>
            <a:r>
              <a:rPr lang="en-IN" sz="1800" b="1" dirty="0">
                <a:solidFill>
                  <a:schemeClr val="bg1"/>
                </a:solidFill>
              </a:rPr>
              <a:t>, res, next) {</a:t>
            </a:r>
          </a:p>
          <a:p>
            <a:r>
              <a:rPr lang="en-IN" sz="1800" b="1" dirty="0">
                <a:solidFill>
                  <a:schemeClr val="bg1"/>
                </a:solidFill>
              </a:rPr>
              <a:t>  </a:t>
            </a:r>
            <a:r>
              <a:rPr lang="en-IN" sz="1800" b="1" dirty="0" err="1">
                <a:solidFill>
                  <a:schemeClr val="bg1"/>
                </a:solidFill>
              </a:rPr>
              <a:t>res.status</a:t>
            </a:r>
            <a:r>
              <a:rPr lang="en-IN" sz="1800" b="1" dirty="0">
                <a:solidFill>
                  <a:schemeClr val="bg1"/>
                </a:solidFill>
              </a:rPr>
              <a:t>(</a:t>
            </a:r>
            <a:r>
              <a:rPr lang="en-IN" sz="1800" b="1" dirty="0" err="1">
                <a:solidFill>
                  <a:schemeClr val="bg1"/>
                </a:solidFill>
              </a:rPr>
              <a:t>err.status</a:t>
            </a:r>
            <a:r>
              <a:rPr lang="en-IN" sz="1800" b="1" dirty="0">
                <a:solidFill>
                  <a:schemeClr val="bg1"/>
                </a:solidFill>
              </a:rPr>
              <a:t> || 500)</a:t>
            </a:r>
          </a:p>
          <a:p>
            <a:r>
              <a:rPr lang="en-IN" sz="1800" b="1" dirty="0">
                <a:solidFill>
                  <a:schemeClr val="bg1"/>
                </a:solidFill>
              </a:rPr>
              <a:t>  .</a:t>
            </a:r>
            <a:r>
              <a:rPr lang="en-IN" sz="1800" b="1" dirty="0" err="1">
                <a:solidFill>
                  <a:schemeClr val="bg1"/>
                </a:solidFill>
              </a:rPr>
              <a:t>json</a:t>
            </a:r>
            <a:r>
              <a:rPr lang="en-IN" sz="1800" b="1" dirty="0">
                <a:solidFill>
                  <a:schemeClr val="bg1"/>
                </a:solidFill>
              </a:rPr>
              <a:t>({</a:t>
            </a:r>
          </a:p>
          <a:p>
            <a:r>
              <a:rPr lang="en-IN" sz="1800" b="1" dirty="0">
                <a:solidFill>
                  <a:schemeClr val="bg1"/>
                </a:solidFill>
              </a:rPr>
              <a:t>    status: 'error',</a:t>
            </a:r>
          </a:p>
          <a:p>
            <a:r>
              <a:rPr lang="en-IN" sz="1800" b="1" dirty="0">
                <a:solidFill>
                  <a:schemeClr val="bg1"/>
                </a:solidFill>
              </a:rPr>
              <a:t>    message: </a:t>
            </a:r>
            <a:r>
              <a:rPr lang="en-IN" sz="1800" b="1" dirty="0" err="1">
                <a:solidFill>
                  <a:schemeClr val="bg1"/>
                </a:solidFill>
              </a:rPr>
              <a:t>err.message</a:t>
            </a:r>
            <a:endParaRPr lang="en-IN" sz="1800" b="1" dirty="0">
              <a:solidFill>
                <a:schemeClr val="bg1"/>
              </a:solidFill>
            </a:endParaRPr>
          </a:p>
          <a:p>
            <a:r>
              <a:rPr lang="en-IN" sz="1800" b="1" dirty="0">
                <a:solidFill>
                  <a:schemeClr val="bg1"/>
                </a:solidFill>
              </a:rPr>
              <a:t>  });</a:t>
            </a:r>
          </a:p>
          <a:p>
            <a:r>
              <a:rPr lang="en-IN" sz="1800" b="1" dirty="0">
                <a:solidFill>
                  <a:schemeClr val="bg1"/>
                </a:solidFill>
              </a:rPr>
              <a:t>});</a:t>
            </a:r>
          </a:p>
        </p:txBody>
      </p:sp>
    </p:spTree>
    <p:extLst>
      <p:ext uri="{BB962C8B-B14F-4D97-AF65-F5344CB8AC3E}">
        <p14:creationId xmlns:p14="http://schemas.microsoft.com/office/powerpoint/2010/main" val="36891431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15154" y="901518"/>
            <a:ext cx="10818253" cy="923330"/>
          </a:xfrm>
          <a:prstGeom prst="rect">
            <a:avLst/>
          </a:prstGeom>
          <a:noFill/>
        </p:spPr>
        <p:txBody>
          <a:bodyPr wrap="square" rtlCol="0">
            <a:spAutoFit/>
          </a:bodyPr>
          <a:lstStyle/>
          <a:p>
            <a:pPr fontAlgn="base"/>
            <a:r>
              <a:rPr lang="en-IN" sz="1800" b="1" dirty="0"/>
              <a:t>Assignment</a:t>
            </a:r>
            <a:r>
              <a:rPr lang="en-IN" sz="1800" dirty="0"/>
              <a:t> </a:t>
            </a:r>
          </a:p>
          <a:p>
            <a:pPr fontAlgn="base"/>
            <a:endParaRPr lang="en-IN" sz="1800" dirty="0" smtClean="0"/>
          </a:p>
          <a:p>
            <a:pPr fontAlgn="base"/>
            <a:r>
              <a:rPr lang="en-IN" sz="1800" dirty="0" smtClean="0"/>
              <a:t>Implement the remaining routes to complete the application.</a:t>
            </a:r>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559932661"/>
              </p:ext>
            </p:extLst>
          </p:nvPr>
        </p:nvGraphicFramePr>
        <p:xfrm>
          <a:off x="609600" y="2241560"/>
          <a:ext cx="10273047" cy="1790354"/>
        </p:xfrm>
        <a:graphic>
          <a:graphicData uri="http://schemas.openxmlformats.org/drawingml/2006/table">
            <a:tbl>
              <a:tblPr/>
              <a:tblGrid>
                <a:gridCol w="1966175"/>
                <a:gridCol w="1088728"/>
                <a:gridCol w="2504477"/>
                <a:gridCol w="4713667"/>
              </a:tblGrid>
              <a:tr h="399877">
                <a:tc>
                  <a:txBody>
                    <a:bodyPr/>
                    <a:lstStyle/>
                    <a:p>
                      <a:pPr algn="ctr" fontAlgn="ctr"/>
                      <a:r>
                        <a:rPr lang="en-IN" sz="1800" b="1" dirty="0">
                          <a:effectLst/>
                          <a:latin typeface="+mn-lt"/>
                        </a:rPr>
                        <a:t>URL</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800" b="1">
                          <a:effectLst/>
                          <a:latin typeface="+mn-lt"/>
                        </a:rPr>
                        <a:t>HTTP Verb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800" b="1" dirty="0">
                          <a:effectLst/>
                          <a:latin typeface="+mn-lt"/>
                        </a:rPr>
                        <a:t>Action</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800" b="1" dirty="0" smtClean="0">
                          <a:effectLst/>
                          <a:latin typeface="+mn-lt"/>
                        </a:rPr>
                        <a:t>Hint</a:t>
                      </a:r>
                      <a:endParaRPr lang="en-IN" sz="1800" b="1" dirty="0">
                        <a:effectLst/>
                        <a:latin typeface="+mn-l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20075">
                <a:tc>
                  <a:txBody>
                    <a:bodyPr/>
                    <a:lstStyle/>
                    <a:p>
                      <a:pPr algn="l" fontAlgn="ctr"/>
                      <a:r>
                        <a:rPr lang="en-IN" sz="1400" b="0" dirty="0">
                          <a:effectLst/>
                          <a:latin typeface="+mn-lt"/>
                        </a:rPr>
                        <a:t>/</a:t>
                      </a:r>
                      <a:r>
                        <a:rPr lang="en-IN" sz="1400" b="0" dirty="0" err="1" smtClean="0">
                          <a:effectLst/>
                          <a:latin typeface="+mn-lt"/>
                        </a:rPr>
                        <a:t>api</a:t>
                      </a:r>
                      <a:r>
                        <a:rPr lang="en-IN" sz="1400" b="0" dirty="0" smtClean="0">
                          <a:effectLst/>
                          <a:latin typeface="+mn-lt"/>
                        </a:rPr>
                        <a:t>/employees/:</a:t>
                      </a:r>
                      <a:r>
                        <a:rPr lang="en-IN" sz="1400" b="0" dirty="0">
                          <a:effectLst/>
                          <a:latin typeface="+mn-lt"/>
                        </a:rPr>
                        <a:t>id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fontAlgn="ctr"/>
                      <a:r>
                        <a:rPr lang="en-IN" sz="1400" b="0" dirty="0">
                          <a:effectLst/>
                          <a:latin typeface="+mn-lt"/>
                        </a:rPr>
                        <a:t>GET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fontAlgn="ctr"/>
                      <a:r>
                        <a:rPr lang="en-IN" sz="1400" b="0" dirty="0">
                          <a:effectLst/>
                          <a:latin typeface="+mn-lt"/>
                        </a:rPr>
                        <a:t>Return a SINGLE </a:t>
                      </a:r>
                      <a:r>
                        <a:rPr lang="en-IN" sz="1400" b="0" dirty="0" smtClean="0">
                          <a:effectLst/>
                          <a:latin typeface="+mn-lt"/>
                        </a:rPr>
                        <a:t>employee</a:t>
                      </a:r>
                      <a:endParaRPr lang="en-IN" sz="1400" b="0" dirty="0">
                        <a:effectLst/>
                        <a:latin typeface="+mn-l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fontAlgn="ctr"/>
                      <a:r>
                        <a:rPr lang="en-IN" sz="1400" b="0" dirty="0" smtClean="0">
                          <a:effectLst/>
                          <a:latin typeface="+mn-lt"/>
                        </a:rPr>
                        <a:t>Use </a:t>
                      </a:r>
                      <a:r>
                        <a:rPr lang="en-IN" sz="1400" b="0" dirty="0" err="1" smtClean="0">
                          <a:effectLst/>
                          <a:latin typeface="+mn-lt"/>
                        </a:rPr>
                        <a:t>app.get</a:t>
                      </a:r>
                      <a:r>
                        <a:rPr lang="en-IN" sz="1400" b="0" dirty="0" smtClean="0">
                          <a:effectLst/>
                          <a:latin typeface="+mn-lt"/>
                        </a:rPr>
                        <a:t>()</a:t>
                      </a:r>
                      <a:endParaRPr lang="en-IN" sz="1400" b="0" dirty="0">
                        <a:effectLst/>
                        <a:latin typeface="+mn-l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399877">
                <a:tc>
                  <a:txBody>
                    <a:bodyPr/>
                    <a:lstStyle/>
                    <a:p>
                      <a:pPr algn="l" fontAlgn="ctr"/>
                      <a:r>
                        <a:rPr lang="en-IN" sz="1400" b="0" dirty="0">
                          <a:effectLst/>
                          <a:latin typeface="+mn-lt"/>
                        </a:rPr>
                        <a:t>/</a:t>
                      </a:r>
                      <a:r>
                        <a:rPr lang="en-IN" sz="1400" b="0" dirty="0" err="1" smtClean="0">
                          <a:effectLst/>
                          <a:latin typeface="+mn-lt"/>
                        </a:rPr>
                        <a:t>api</a:t>
                      </a:r>
                      <a:r>
                        <a:rPr lang="en-IN" sz="1400" b="0" dirty="0" smtClean="0">
                          <a:effectLst/>
                          <a:latin typeface="+mn-lt"/>
                        </a:rPr>
                        <a:t>/employees</a:t>
                      </a:r>
                      <a:endParaRPr lang="en-IN" sz="1400" b="0" dirty="0">
                        <a:effectLst/>
                        <a:latin typeface="+mn-l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IN" sz="1400" b="0" dirty="0">
                          <a:effectLst/>
                          <a:latin typeface="+mn-lt"/>
                        </a:rPr>
                        <a:t>POST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IN" sz="1400" b="0" dirty="0">
                          <a:effectLst/>
                          <a:latin typeface="+mn-lt"/>
                        </a:rPr>
                        <a:t>Add a </a:t>
                      </a:r>
                      <a:r>
                        <a:rPr lang="en-IN" sz="1400" b="0" dirty="0" smtClean="0">
                          <a:effectLst/>
                          <a:latin typeface="+mn-lt"/>
                        </a:rPr>
                        <a:t>employee</a:t>
                      </a:r>
                      <a:endParaRPr lang="en-IN" sz="1400" b="0" dirty="0">
                        <a:effectLst/>
                        <a:latin typeface="+mn-l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IN" sz="1400" b="0" dirty="0" smtClean="0">
                          <a:effectLst/>
                          <a:latin typeface="+mn-lt"/>
                        </a:rPr>
                        <a:t>Use </a:t>
                      </a:r>
                      <a:r>
                        <a:rPr lang="en-IN" sz="1400" b="0" dirty="0" err="1" smtClean="0">
                          <a:effectLst/>
                          <a:latin typeface="+mn-lt"/>
                        </a:rPr>
                        <a:t>app.post</a:t>
                      </a:r>
                      <a:r>
                        <a:rPr lang="en-IN" sz="1400" b="0" dirty="0" smtClean="0">
                          <a:effectLst/>
                          <a:latin typeface="+mn-lt"/>
                        </a:rPr>
                        <a:t>()</a:t>
                      </a:r>
                      <a:endParaRPr lang="en-IN" sz="1400" b="0" dirty="0">
                        <a:effectLst/>
                        <a:latin typeface="+mn-l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9877">
                <a:tc>
                  <a:txBody>
                    <a:bodyPr/>
                    <a:lstStyle/>
                    <a:p>
                      <a:pPr algn="l" fontAlgn="ctr"/>
                      <a:r>
                        <a:rPr lang="en-IN" sz="1400" b="0" dirty="0">
                          <a:effectLst/>
                          <a:latin typeface="+mn-lt"/>
                        </a:rPr>
                        <a:t>/</a:t>
                      </a:r>
                      <a:r>
                        <a:rPr lang="en-IN" sz="1400" b="0" dirty="0" err="1" smtClean="0">
                          <a:effectLst/>
                          <a:latin typeface="+mn-lt"/>
                        </a:rPr>
                        <a:t>api</a:t>
                      </a:r>
                      <a:r>
                        <a:rPr lang="en-IN" sz="1400" b="0" dirty="0" smtClean="0">
                          <a:effectLst/>
                          <a:latin typeface="+mn-lt"/>
                        </a:rPr>
                        <a:t>/employees/:</a:t>
                      </a:r>
                      <a:r>
                        <a:rPr lang="en-IN" sz="1400" b="0" dirty="0">
                          <a:effectLst/>
                          <a:latin typeface="+mn-lt"/>
                        </a:rPr>
                        <a:t>id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ctr"/>
                      <a:r>
                        <a:rPr lang="en-IN" sz="1400" b="0" dirty="0">
                          <a:effectLst/>
                          <a:latin typeface="+mn-lt"/>
                        </a:rPr>
                        <a:t>DELETE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ctr"/>
                      <a:r>
                        <a:rPr lang="en-IN" sz="1400" b="0" dirty="0">
                          <a:effectLst/>
                          <a:latin typeface="+mn-lt"/>
                        </a:rPr>
                        <a:t>Delete a </a:t>
                      </a:r>
                      <a:r>
                        <a:rPr lang="en-IN" sz="1400" b="0" dirty="0" smtClean="0">
                          <a:effectLst/>
                          <a:latin typeface="+mn-lt"/>
                        </a:rPr>
                        <a:t>employee</a:t>
                      </a:r>
                      <a:endParaRPr lang="en-IN" sz="1400" b="0" dirty="0">
                        <a:effectLst/>
                        <a:latin typeface="+mn-l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ctr"/>
                      <a:r>
                        <a:rPr lang="en-IN" sz="1400" b="0" dirty="0" smtClean="0">
                          <a:effectLst/>
                          <a:latin typeface="+mn-lt"/>
                        </a:rPr>
                        <a:t>Use </a:t>
                      </a:r>
                      <a:r>
                        <a:rPr lang="en-IN" sz="1400" b="0" dirty="0" err="1" smtClean="0">
                          <a:effectLst/>
                          <a:latin typeface="+mn-lt"/>
                        </a:rPr>
                        <a:t>app.delete</a:t>
                      </a:r>
                      <a:r>
                        <a:rPr lang="en-IN" sz="1400" b="0" dirty="0" smtClean="0">
                          <a:effectLst/>
                          <a:latin typeface="+mn-lt"/>
                        </a:rPr>
                        <a:t>()</a:t>
                      </a:r>
                      <a:endParaRPr lang="en-IN" sz="1400" b="0" dirty="0">
                        <a:effectLst/>
                        <a:latin typeface="+mn-l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r>
            </a:tbl>
          </a:graphicData>
        </a:graphic>
      </p:graphicFrame>
    </p:spTree>
    <p:extLst>
      <p:ext uri="{BB962C8B-B14F-4D97-AF65-F5344CB8AC3E}">
        <p14:creationId xmlns:p14="http://schemas.microsoft.com/office/powerpoint/2010/main" val="12699490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15154" y="901518"/>
            <a:ext cx="10818253" cy="800219"/>
          </a:xfrm>
          <a:prstGeom prst="rect">
            <a:avLst/>
          </a:prstGeom>
          <a:noFill/>
        </p:spPr>
        <p:txBody>
          <a:bodyPr wrap="square" rtlCol="0">
            <a:spAutoFit/>
          </a:bodyPr>
          <a:lstStyle/>
          <a:p>
            <a:pPr algn="ctr"/>
            <a:r>
              <a:rPr lang="en-IN" sz="2800" b="1" dirty="0"/>
              <a:t>Unit Testing </a:t>
            </a:r>
            <a:r>
              <a:rPr lang="en-IN" sz="2800" b="1" dirty="0" smtClean="0"/>
              <a:t>in Node.js with Mocha and Chai</a:t>
            </a:r>
            <a:endParaRPr lang="en-IN" sz="2800" b="1" dirty="0"/>
          </a:p>
          <a:p>
            <a:pPr fontAlgn="base"/>
            <a:endParaRPr lang="en-IN" sz="1800" dirty="0" smtClean="0"/>
          </a:p>
        </p:txBody>
      </p:sp>
      <p:pic>
        <p:nvPicPr>
          <p:cNvPr id="1026" name="Picture 2" descr="C:\Users\sumeetm\Desktop\nodejs-te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248" y="1722248"/>
            <a:ext cx="9350064" cy="397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9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Node.js</a:t>
            </a:r>
            <a:endParaRPr lang="en-IN" dirty="0"/>
          </a:p>
        </p:txBody>
      </p:sp>
      <p:sp>
        <p:nvSpPr>
          <p:cNvPr id="2" name="TextBox 1"/>
          <p:cNvSpPr txBox="1"/>
          <p:nvPr/>
        </p:nvSpPr>
        <p:spPr>
          <a:xfrm>
            <a:off x="503777" y="888640"/>
            <a:ext cx="10752360" cy="2031325"/>
          </a:xfrm>
          <a:prstGeom prst="rect">
            <a:avLst/>
          </a:prstGeom>
          <a:noFill/>
        </p:spPr>
        <p:txBody>
          <a:bodyPr wrap="square" rtlCol="0">
            <a:spAutoFit/>
          </a:bodyPr>
          <a:lstStyle/>
          <a:p>
            <a:r>
              <a:rPr lang="en-IN" sz="1800" b="1" dirty="0">
                <a:solidFill>
                  <a:srgbClr val="F58223"/>
                </a:solidFill>
              </a:rPr>
              <a:t>Blocking I/O</a:t>
            </a:r>
          </a:p>
          <a:p>
            <a:r>
              <a:rPr lang="en-IN" sz="1800" b="1" dirty="0">
                <a:solidFill>
                  <a:srgbClr val="F58223"/>
                </a:solidFill>
              </a:rPr>
              <a:t/>
            </a:r>
            <a:br>
              <a:rPr lang="en-IN" sz="1800" b="1" dirty="0">
                <a:solidFill>
                  <a:srgbClr val="F58223"/>
                </a:solidFill>
              </a:rPr>
            </a:br>
            <a:r>
              <a:rPr lang="en-IN" sz="1800" dirty="0"/>
              <a:t>Back to our restaurant example, if every time the server got an order request they had to wait for the bar/kitchen to finish before taking the next request, then the service for this restaurant would be very slow and customers would most likely be unsatisfied. </a:t>
            </a:r>
            <a:r>
              <a:rPr lang="en-IN" sz="1800" dirty="0" smtClean="0"/>
              <a:t/>
            </a:r>
            <a:br>
              <a:rPr lang="en-IN" sz="1800" dirty="0" smtClean="0"/>
            </a:br>
            <a:r>
              <a:rPr lang="en-IN" sz="1800" dirty="0"/>
              <a:t>Consider the following code example:</a:t>
            </a:r>
            <a:r>
              <a:rPr lang="en-IN" sz="1800" dirty="0" smtClean="0"/>
              <a:t/>
            </a:r>
            <a:br>
              <a:rPr lang="en-IN" sz="1800" dirty="0" smtClean="0"/>
            </a:br>
            <a:endParaRPr lang="en-IN" sz="1800" dirty="0"/>
          </a:p>
        </p:txBody>
      </p:sp>
      <p:sp>
        <p:nvSpPr>
          <p:cNvPr id="9" name="TextBox 8"/>
          <p:cNvSpPr txBox="1"/>
          <p:nvPr/>
        </p:nvSpPr>
        <p:spPr>
          <a:xfrm>
            <a:off x="528033" y="2756078"/>
            <a:ext cx="6722773" cy="3908762"/>
          </a:xfrm>
          <a:prstGeom prst="rect">
            <a:avLst/>
          </a:prstGeom>
          <a:solidFill>
            <a:schemeClr val="bg1">
              <a:lumMod val="65000"/>
            </a:schemeClr>
          </a:solidFill>
        </p:spPr>
        <p:txBody>
          <a:bodyPr wrap="square" rtlCol="0">
            <a:spAutoFit/>
          </a:bodyPr>
          <a:lstStyle/>
          <a:p>
            <a:r>
              <a:rPr lang="en-IN" sz="1400" dirty="0"/>
              <a:t>// requesting drinks for table 1 and waiting...</a:t>
            </a:r>
          </a:p>
          <a:p>
            <a:r>
              <a:rPr lang="en-IN" sz="1400" dirty="0"/>
              <a:t>var drinksForTable1 = </a:t>
            </a:r>
            <a:r>
              <a:rPr lang="en-IN" sz="1400" dirty="0" err="1"/>
              <a:t>requestDrinksBlocking</a:t>
            </a:r>
            <a:r>
              <a:rPr lang="en-IN" sz="1400" dirty="0"/>
              <a:t>(['Coke', 'Tea', 'Water']);</a:t>
            </a:r>
          </a:p>
          <a:p>
            <a:r>
              <a:rPr lang="en-IN" sz="1400" dirty="0"/>
              <a:t>// once drinks are ready, then server takes order back to table.</a:t>
            </a:r>
          </a:p>
          <a:p>
            <a:r>
              <a:rPr lang="en-IN" sz="1400" dirty="0" err="1"/>
              <a:t>serveOrder</a:t>
            </a:r>
            <a:r>
              <a:rPr lang="en-IN" sz="1400" dirty="0"/>
              <a:t>(drinksForTable1);</a:t>
            </a:r>
          </a:p>
          <a:p>
            <a:r>
              <a:rPr lang="en-IN" sz="1400" dirty="0"/>
              <a:t>// once order is delivered, server moves on to another table.</a:t>
            </a:r>
          </a:p>
          <a:p>
            <a:endParaRPr lang="en-IN" sz="1400" dirty="0"/>
          </a:p>
          <a:p>
            <a:r>
              <a:rPr lang="en-IN" sz="1400" dirty="0"/>
              <a:t>// requesting drinks for table 2 and waiting...</a:t>
            </a:r>
          </a:p>
          <a:p>
            <a:r>
              <a:rPr lang="en-IN" sz="1400" dirty="0"/>
              <a:t>var drinksForTable2 = </a:t>
            </a:r>
            <a:r>
              <a:rPr lang="en-IN" sz="1400" dirty="0" err="1"/>
              <a:t>requestDrinksBlocking</a:t>
            </a:r>
            <a:r>
              <a:rPr lang="en-IN" sz="1400" dirty="0"/>
              <a:t>(['Beer', 'Scotch', 'Vodka']);</a:t>
            </a:r>
          </a:p>
          <a:p>
            <a:r>
              <a:rPr lang="en-IN" sz="1400" dirty="0"/>
              <a:t>// once drinks are ready, then server takes order back to table.</a:t>
            </a:r>
          </a:p>
          <a:p>
            <a:r>
              <a:rPr lang="en-IN" sz="1400" dirty="0" err="1"/>
              <a:t>serveOrder</a:t>
            </a:r>
            <a:r>
              <a:rPr lang="en-IN" sz="1400" dirty="0"/>
              <a:t>(drinksForTable2);</a:t>
            </a:r>
          </a:p>
          <a:p>
            <a:r>
              <a:rPr lang="en-IN" sz="1400" dirty="0"/>
              <a:t>// once order is delivered, server moves on to another table.</a:t>
            </a:r>
          </a:p>
          <a:p>
            <a:endParaRPr lang="en-IN" sz="1400" dirty="0"/>
          </a:p>
          <a:p>
            <a:r>
              <a:rPr lang="en-IN" sz="1400" dirty="0"/>
              <a:t>// requesting food for table 1 and waiting..</a:t>
            </a:r>
          </a:p>
          <a:p>
            <a:r>
              <a:rPr lang="en-IN" sz="1400" dirty="0"/>
              <a:t>var foodForTable1 = </a:t>
            </a:r>
            <a:r>
              <a:rPr lang="en-IN" sz="1400" dirty="0" err="1"/>
              <a:t>requestFoodBlocking</a:t>
            </a:r>
            <a:r>
              <a:rPr lang="en-IN" sz="1400" dirty="0"/>
              <a:t>(['Burger', 'Salad', 'Pizza']);</a:t>
            </a:r>
          </a:p>
          <a:p>
            <a:r>
              <a:rPr lang="en-IN" sz="1400" dirty="0"/>
              <a:t>// once food is ready, then server takes order back to table.</a:t>
            </a:r>
          </a:p>
          <a:p>
            <a:r>
              <a:rPr lang="en-IN" sz="1400" dirty="0" err="1"/>
              <a:t>serveOrder</a:t>
            </a:r>
            <a:r>
              <a:rPr lang="en-IN" sz="1400" dirty="0"/>
              <a:t>(foodForTable1);</a:t>
            </a:r>
          </a:p>
          <a:p>
            <a:r>
              <a:rPr lang="en-IN" sz="1400" dirty="0"/>
              <a:t>// once order is delivered, server moves on to another table</a:t>
            </a:r>
            <a:r>
              <a:rPr lang="en-IN" dirty="0"/>
              <a:t>.</a:t>
            </a:r>
          </a:p>
        </p:txBody>
      </p:sp>
      <p:sp>
        <p:nvSpPr>
          <p:cNvPr id="10" name="TextBox 9"/>
          <p:cNvSpPr txBox="1"/>
          <p:nvPr/>
        </p:nvSpPr>
        <p:spPr>
          <a:xfrm>
            <a:off x="7456868" y="2756076"/>
            <a:ext cx="3799269" cy="2862322"/>
          </a:xfrm>
          <a:prstGeom prst="rect">
            <a:avLst/>
          </a:prstGeom>
          <a:noFill/>
        </p:spPr>
        <p:txBody>
          <a:bodyPr wrap="square" rtlCol="0">
            <a:spAutoFit/>
          </a:bodyPr>
          <a:lstStyle/>
          <a:p>
            <a:r>
              <a:rPr lang="en-IN" sz="1800" dirty="0"/>
              <a:t>In </a:t>
            </a:r>
            <a:r>
              <a:rPr lang="en-IN" sz="1800" dirty="0" smtClean="0"/>
              <a:t>this example</a:t>
            </a:r>
            <a:r>
              <a:rPr lang="en-IN" sz="1800" dirty="0"/>
              <a:t>, both the </a:t>
            </a:r>
            <a:r>
              <a:rPr lang="en-IN" sz="1800" dirty="0" err="1"/>
              <a:t>requestDrinksBlocking</a:t>
            </a:r>
            <a:r>
              <a:rPr lang="en-IN" sz="1800" dirty="0"/>
              <a:t> and </a:t>
            </a:r>
            <a:r>
              <a:rPr lang="en-IN" sz="1800" dirty="0" err="1"/>
              <a:t>requestFoodBlocking</a:t>
            </a:r>
            <a:r>
              <a:rPr lang="en-IN" sz="1800" dirty="0"/>
              <a:t> functions perform some sort of blocking I/O call, and the whole process stops while it waits for the I/O operation to finish</a:t>
            </a:r>
            <a:r>
              <a:rPr lang="en-IN" sz="1800" dirty="0" smtClean="0"/>
              <a:t>.</a:t>
            </a:r>
            <a:br>
              <a:rPr lang="en-IN" sz="1800" dirty="0" smtClean="0"/>
            </a:br>
            <a:r>
              <a:rPr lang="en-IN" sz="1800" dirty="0" smtClean="0"/>
              <a:t/>
            </a:r>
            <a:br>
              <a:rPr lang="en-IN" sz="1800" dirty="0" smtClean="0"/>
            </a:br>
            <a:r>
              <a:rPr lang="en-IN" sz="1800" dirty="0" smtClean="0"/>
              <a:t>Good </a:t>
            </a:r>
            <a:r>
              <a:rPr lang="en-IN" sz="1800" dirty="0"/>
              <a:t>thing this isn’t how most restaurants operate!</a:t>
            </a:r>
          </a:p>
        </p:txBody>
      </p:sp>
    </p:spTree>
    <p:extLst>
      <p:ext uri="{BB962C8B-B14F-4D97-AF65-F5344CB8AC3E}">
        <p14:creationId xmlns:p14="http://schemas.microsoft.com/office/powerpoint/2010/main" val="18884799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15154" y="901518"/>
            <a:ext cx="10818253" cy="923330"/>
          </a:xfrm>
          <a:prstGeom prst="rect">
            <a:avLst/>
          </a:prstGeom>
          <a:noFill/>
        </p:spPr>
        <p:txBody>
          <a:bodyPr wrap="square" rtlCol="0">
            <a:spAutoFit/>
          </a:bodyPr>
          <a:lstStyle/>
          <a:p>
            <a:r>
              <a:rPr lang="en-IN" sz="1800" b="1" dirty="0"/>
              <a:t>Installing Mocha and </a:t>
            </a:r>
            <a:r>
              <a:rPr lang="en-IN" sz="1800" b="1" dirty="0" smtClean="0"/>
              <a:t>Chai</a:t>
            </a:r>
          </a:p>
          <a:p>
            <a:endParaRPr lang="en-IN" sz="1800" b="1" dirty="0"/>
          </a:p>
          <a:p>
            <a:r>
              <a:rPr lang="en-IN" sz="1800" dirty="0"/>
              <a:t>To install Mocha, simply run</a:t>
            </a:r>
            <a:r>
              <a:rPr lang="en-IN" sz="1800" dirty="0" smtClean="0"/>
              <a:t>:</a:t>
            </a:r>
          </a:p>
        </p:txBody>
      </p:sp>
      <p:sp>
        <p:nvSpPr>
          <p:cNvPr id="3" name="TextBox 2"/>
          <p:cNvSpPr txBox="1"/>
          <p:nvPr/>
        </p:nvSpPr>
        <p:spPr>
          <a:xfrm>
            <a:off x="592426" y="1880313"/>
            <a:ext cx="10380371" cy="369332"/>
          </a:xfrm>
          <a:prstGeom prst="rect">
            <a:avLst/>
          </a:prstGeom>
          <a:solidFill>
            <a:schemeClr val="bg1">
              <a:lumMod val="50000"/>
            </a:schemeClr>
          </a:solidFill>
        </p:spPr>
        <p:txBody>
          <a:bodyPr wrap="square" rtlCol="0">
            <a:spAutoFit/>
          </a:bodyPr>
          <a:lstStyle/>
          <a:p>
            <a:r>
              <a:rPr lang="en-IN" sz="1800" b="1" dirty="0">
                <a:solidFill>
                  <a:schemeClr val="bg1"/>
                </a:solidFill>
              </a:rPr>
              <a:t>npm install mocha -g</a:t>
            </a:r>
          </a:p>
        </p:txBody>
      </p:sp>
      <p:sp>
        <p:nvSpPr>
          <p:cNvPr id="4" name="TextBox 3"/>
          <p:cNvSpPr txBox="1"/>
          <p:nvPr/>
        </p:nvSpPr>
        <p:spPr>
          <a:xfrm>
            <a:off x="566668" y="2459863"/>
            <a:ext cx="10380371" cy="2031325"/>
          </a:xfrm>
          <a:prstGeom prst="rect">
            <a:avLst/>
          </a:prstGeom>
          <a:noFill/>
        </p:spPr>
        <p:txBody>
          <a:bodyPr wrap="square" rtlCol="0">
            <a:spAutoFit/>
          </a:bodyPr>
          <a:lstStyle/>
          <a:p>
            <a:r>
              <a:rPr lang="en-IN" sz="1800" dirty="0"/>
              <a:t>Unlike other JavaScript testing frameworks like Jasmine and </a:t>
            </a:r>
            <a:r>
              <a:rPr lang="en-IN" sz="1800" dirty="0" err="1"/>
              <a:t>QUnit</a:t>
            </a:r>
            <a:r>
              <a:rPr lang="en-IN" sz="1800" dirty="0"/>
              <a:t>, Mocha does not come with an assertion library. Instead, Mocha allows you to choose your own. </a:t>
            </a:r>
            <a:r>
              <a:rPr lang="en-IN" sz="1800" dirty="0" smtClean="0"/>
              <a:t>Popular </a:t>
            </a:r>
            <a:r>
              <a:rPr lang="en-IN" sz="1800" dirty="0"/>
              <a:t>assertion libraries used with Mocha include should.js, expect.js, Chai, and Node’s built in assert module</a:t>
            </a:r>
            <a:r>
              <a:rPr lang="en-IN" sz="1800" dirty="0" smtClean="0"/>
              <a:t>.</a:t>
            </a:r>
          </a:p>
          <a:p>
            <a:endParaRPr lang="en-IN" sz="1800" dirty="0"/>
          </a:p>
          <a:p>
            <a:endParaRPr lang="en-IN" sz="1800" dirty="0" smtClean="0"/>
          </a:p>
          <a:p>
            <a:r>
              <a:rPr lang="en-IN" sz="1800" dirty="0" smtClean="0"/>
              <a:t>To install Chai, run: </a:t>
            </a:r>
          </a:p>
          <a:p>
            <a:endParaRPr lang="en-IN" sz="1800" dirty="0"/>
          </a:p>
        </p:txBody>
      </p:sp>
      <p:sp>
        <p:nvSpPr>
          <p:cNvPr id="7" name="TextBox 6"/>
          <p:cNvSpPr txBox="1"/>
          <p:nvPr/>
        </p:nvSpPr>
        <p:spPr>
          <a:xfrm>
            <a:off x="616036" y="4247901"/>
            <a:ext cx="10380371" cy="369332"/>
          </a:xfrm>
          <a:prstGeom prst="rect">
            <a:avLst/>
          </a:prstGeom>
          <a:solidFill>
            <a:schemeClr val="bg1">
              <a:lumMod val="50000"/>
            </a:schemeClr>
          </a:solidFill>
        </p:spPr>
        <p:txBody>
          <a:bodyPr wrap="square" rtlCol="0">
            <a:spAutoFit/>
          </a:bodyPr>
          <a:lstStyle/>
          <a:p>
            <a:r>
              <a:rPr lang="en-IN" sz="1800" b="1" dirty="0">
                <a:solidFill>
                  <a:schemeClr val="bg1"/>
                </a:solidFill>
              </a:rPr>
              <a:t>npm install chai --save-dev</a:t>
            </a:r>
          </a:p>
        </p:txBody>
      </p:sp>
    </p:spTree>
    <p:extLst>
      <p:ext uri="{BB962C8B-B14F-4D97-AF65-F5344CB8AC3E}">
        <p14:creationId xmlns:p14="http://schemas.microsoft.com/office/powerpoint/2010/main" val="20810926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15154" y="901518"/>
            <a:ext cx="10818253" cy="923330"/>
          </a:xfrm>
          <a:prstGeom prst="rect">
            <a:avLst/>
          </a:prstGeom>
          <a:noFill/>
        </p:spPr>
        <p:txBody>
          <a:bodyPr wrap="square" rtlCol="0">
            <a:spAutoFit/>
          </a:bodyPr>
          <a:lstStyle/>
          <a:p>
            <a:r>
              <a:rPr lang="en-IN" sz="1800" b="1" dirty="0" smtClean="0"/>
              <a:t>Let’s consider simple a+b function</a:t>
            </a:r>
            <a:br>
              <a:rPr lang="en-IN" sz="1800" b="1" dirty="0" smtClean="0"/>
            </a:br>
            <a:r>
              <a:rPr lang="en-IN" sz="1800" b="1" dirty="0" smtClean="0"/>
              <a:t/>
            </a:r>
            <a:br>
              <a:rPr lang="en-IN" sz="1800" b="1" dirty="0" smtClean="0"/>
            </a:br>
            <a:r>
              <a:rPr lang="en-IN" sz="1800" dirty="0" smtClean="0"/>
              <a:t>Create file called Calculator.js and add the following code:</a:t>
            </a:r>
          </a:p>
        </p:txBody>
      </p:sp>
      <p:sp>
        <p:nvSpPr>
          <p:cNvPr id="3" name="TextBox 2"/>
          <p:cNvSpPr txBox="1"/>
          <p:nvPr/>
        </p:nvSpPr>
        <p:spPr>
          <a:xfrm>
            <a:off x="592426" y="1880313"/>
            <a:ext cx="10380371" cy="923330"/>
          </a:xfrm>
          <a:prstGeom prst="rect">
            <a:avLst/>
          </a:prstGeom>
          <a:solidFill>
            <a:schemeClr val="bg1">
              <a:lumMod val="50000"/>
            </a:schemeClr>
          </a:solidFill>
        </p:spPr>
        <p:txBody>
          <a:bodyPr wrap="square" rtlCol="0">
            <a:spAutoFit/>
          </a:bodyPr>
          <a:lstStyle/>
          <a:p>
            <a:r>
              <a:rPr lang="en-IN" sz="1800" b="1" dirty="0" err="1">
                <a:solidFill>
                  <a:schemeClr val="bg1"/>
                </a:solidFill>
              </a:rPr>
              <a:t>exports.addNumber</a:t>
            </a:r>
            <a:r>
              <a:rPr lang="en-IN" sz="1800" b="1" dirty="0">
                <a:solidFill>
                  <a:schemeClr val="bg1"/>
                </a:solidFill>
              </a:rPr>
              <a:t> = function(a, b) {</a:t>
            </a:r>
          </a:p>
          <a:p>
            <a:r>
              <a:rPr lang="en-IN" sz="1800" b="1" dirty="0" smtClean="0">
                <a:solidFill>
                  <a:schemeClr val="bg1"/>
                </a:solidFill>
              </a:rPr>
              <a:t>     return </a:t>
            </a:r>
            <a:r>
              <a:rPr lang="en-IN" sz="1800" b="1" dirty="0">
                <a:solidFill>
                  <a:schemeClr val="bg1"/>
                </a:solidFill>
              </a:rPr>
              <a:t>a+ b;</a:t>
            </a:r>
          </a:p>
          <a:p>
            <a:r>
              <a:rPr lang="en-IN" sz="1800" b="1" dirty="0">
                <a:solidFill>
                  <a:schemeClr val="bg1"/>
                </a:solidFill>
              </a:rPr>
              <a:t>};</a:t>
            </a:r>
          </a:p>
        </p:txBody>
      </p:sp>
      <p:sp>
        <p:nvSpPr>
          <p:cNvPr id="5" name="TextBox 4"/>
          <p:cNvSpPr txBox="1"/>
          <p:nvPr/>
        </p:nvSpPr>
        <p:spPr>
          <a:xfrm>
            <a:off x="540910" y="3000774"/>
            <a:ext cx="10380371" cy="369332"/>
          </a:xfrm>
          <a:prstGeom prst="rect">
            <a:avLst/>
          </a:prstGeom>
          <a:noFill/>
        </p:spPr>
        <p:txBody>
          <a:bodyPr wrap="square" rtlCol="0">
            <a:spAutoFit/>
          </a:bodyPr>
          <a:lstStyle/>
          <a:p>
            <a:r>
              <a:rPr lang="en-IN" sz="1800" dirty="0" smtClean="0"/>
              <a:t>Create new folder called test and add CalculatorTest.js</a:t>
            </a:r>
            <a:endParaRPr lang="en-IN" sz="1800" dirty="0"/>
          </a:p>
        </p:txBody>
      </p:sp>
      <p:sp>
        <p:nvSpPr>
          <p:cNvPr id="9" name="TextBox 8"/>
          <p:cNvSpPr txBox="1"/>
          <p:nvPr/>
        </p:nvSpPr>
        <p:spPr>
          <a:xfrm>
            <a:off x="540909" y="3526663"/>
            <a:ext cx="10380372" cy="2862322"/>
          </a:xfrm>
          <a:prstGeom prst="rect">
            <a:avLst/>
          </a:prstGeom>
          <a:solidFill>
            <a:schemeClr val="bg1">
              <a:lumMod val="50000"/>
            </a:schemeClr>
          </a:solidFill>
        </p:spPr>
        <p:txBody>
          <a:bodyPr wrap="square" rtlCol="0">
            <a:spAutoFit/>
          </a:bodyPr>
          <a:lstStyle/>
          <a:p>
            <a:r>
              <a:rPr lang="en-IN" sz="1800" b="1" dirty="0">
                <a:solidFill>
                  <a:schemeClr val="bg1"/>
                </a:solidFill>
              </a:rPr>
              <a:t>var chai = require('chai');</a:t>
            </a:r>
          </a:p>
          <a:p>
            <a:r>
              <a:rPr lang="en-IN" sz="1800" b="1" dirty="0">
                <a:solidFill>
                  <a:schemeClr val="bg1"/>
                </a:solidFill>
              </a:rPr>
              <a:t>var expect = </a:t>
            </a:r>
            <a:r>
              <a:rPr lang="en-IN" sz="1800" b="1" dirty="0" err="1">
                <a:solidFill>
                  <a:schemeClr val="bg1"/>
                </a:solidFill>
              </a:rPr>
              <a:t>chai.expect</a:t>
            </a:r>
            <a:r>
              <a:rPr lang="en-IN" sz="1800" b="1" dirty="0">
                <a:solidFill>
                  <a:schemeClr val="bg1"/>
                </a:solidFill>
              </a:rPr>
              <a:t>; </a:t>
            </a:r>
          </a:p>
          <a:p>
            <a:endParaRPr lang="en-IN" sz="1800" b="1" dirty="0">
              <a:solidFill>
                <a:schemeClr val="bg1"/>
              </a:solidFill>
            </a:endParaRPr>
          </a:p>
          <a:p>
            <a:r>
              <a:rPr lang="en-IN" sz="1800" b="1" dirty="0">
                <a:solidFill>
                  <a:schemeClr val="bg1"/>
                </a:solidFill>
              </a:rPr>
              <a:t>var calculator = require('./../Calculator');</a:t>
            </a:r>
          </a:p>
          <a:p>
            <a:endParaRPr lang="en-IN" sz="1800" b="1" dirty="0">
              <a:solidFill>
                <a:schemeClr val="bg1"/>
              </a:solidFill>
            </a:endParaRPr>
          </a:p>
          <a:p>
            <a:r>
              <a:rPr lang="en-IN" sz="1800" b="1" dirty="0">
                <a:solidFill>
                  <a:schemeClr val="bg1"/>
                </a:solidFill>
              </a:rPr>
              <a:t>describe('Calculator', function() {</a:t>
            </a:r>
          </a:p>
          <a:p>
            <a:r>
              <a:rPr lang="en-IN" sz="1800" b="1" dirty="0">
                <a:solidFill>
                  <a:schemeClr val="bg1"/>
                </a:solidFill>
              </a:rPr>
              <a:t>	  it('</a:t>
            </a:r>
            <a:r>
              <a:rPr lang="en-IN" sz="1800" b="1" dirty="0" err="1">
                <a:solidFill>
                  <a:schemeClr val="bg1"/>
                </a:solidFill>
              </a:rPr>
              <a:t>addNumber</a:t>
            </a:r>
            <a:r>
              <a:rPr lang="en-IN" sz="1800" b="1" dirty="0">
                <a:solidFill>
                  <a:schemeClr val="bg1"/>
                </a:solidFill>
              </a:rPr>
              <a:t>(2, 3) should return 5 ', function() {	    </a:t>
            </a:r>
          </a:p>
          <a:p>
            <a:r>
              <a:rPr lang="en-IN" sz="1800" b="1" dirty="0">
                <a:solidFill>
                  <a:schemeClr val="bg1"/>
                </a:solidFill>
              </a:rPr>
              <a:t>		  expect(</a:t>
            </a:r>
            <a:r>
              <a:rPr lang="en-IN" sz="1800" b="1" dirty="0" err="1">
                <a:solidFill>
                  <a:schemeClr val="bg1"/>
                </a:solidFill>
              </a:rPr>
              <a:t>calculator.addNumber</a:t>
            </a:r>
            <a:r>
              <a:rPr lang="en-IN" sz="1800" b="1" dirty="0">
                <a:solidFill>
                  <a:schemeClr val="bg1"/>
                </a:solidFill>
              </a:rPr>
              <a:t>(2,3)).</a:t>
            </a:r>
            <a:r>
              <a:rPr lang="en-IN" sz="1800" b="1" dirty="0" err="1">
                <a:solidFill>
                  <a:schemeClr val="bg1"/>
                </a:solidFill>
              </a:rPr>
              <a:t>to.equal</a:t>
            </a:r>
            <a:r>
              <a:rPr lang="en-IN" sz="1800" b="1" dirty="0">
                <a:solidFill>
                  <a:schemeClr val="bg1"/>
                </a:solidFill>
              </a:rPr>
              <a:t>(5);</a:t>
            </a:r>
          </a:p>
          <a:p>
            <a:r>
              <a:rPr lang="en-IN" sz="1800" b="1" dirty="0">
                <a:solidFill>
                  <a:schemeClr val="bg1"/>
                </a:solidFill>
              </a:rPr>
              <a:t>	  });</a:t>
            </a:r>
          </a:p>
          <a:p>
            <a:r>
              <a:rPr lang="en-IN" sz="1800" b="1" dirty="0">
                <a:solidFill>
                  <a:schemeClr val="bg1"/>
                </a:solidFill>
              </a:rPr>
              <a:t>});</a:t>
            </a:r>
          </a:p>
        </p:txBody>
      </p:sp>
    </p:spTree>
    <p:extLst>
      <p:ext uri="{BB962C8B-B14F-4D97-AF65-F5344CB8AC3E}">
        <p14:creationId xmlns:p14="http://schemas.microsoft.com/office/powerpoint/2010/main" val="41377728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15154" y="901518"/>
            <a:ext cx="10818253" cy="1754326"/>
          </a:xfrm>
          <a:prstGeom prst="rect">
            <a:avLst/>
          </a:prstGeom>
          <a:noFill/>
        </p:spPr>
        <p:txBody>
          <a:bodyPr wrap="square" rtlCol="0">
            <a:spAutoFit/>
          </a:bodyPr>
          <a:lstStyle/>
          <a:p>
            <a:r>
              <a:rPr lang="en-IN" sz="1800" dirty="0"/>
              <a:t>The describe function is used to set up a group of tests with a name. </a:t>
            </a:r>
            <a:r>
              <a:rPr lang="en-IN" sz="1800" dirty="0" smtClean="0"/>
              <a:t>in </a:t>
            </a:r>
            <a:r>
              <a:rPr lang="en-IN" sz="1800" dirty="0"/>
              <a:t>this case </a:t>
            </a:r>
            <a:r>
              <a:rPr lang="en-IN" sz="1800" dirty="0" smtClean="0"/>
              <a:t>Calculator. </a:t>
            </a:r>
          </a:p>
          <a:p>
            <a:r>
              <a:rPr lang="en-IN" sz="1800" dirty="0" smtClean="0"/>
              <a:t>A </a:t>
            </a:r>
            <a:r>
              <a:rPr lang="en-IN" sz="1800" dirty="0"/>
              <a:t>test is written using the it function. The it function is given a description as the first argument of what the module under test should do. The second argument of the it function is a function that will contain one or more assertions (also called expectations) using Chai in this example. </a:t>
            </a:r>
            <a:endParaRPr lang="en-IN" sz="1800" dirty="0" smtClean="0"/>
          </a:p>
          <a:p>
            <a:endParaRPr lang="en-IN" sz="1800" dirty="0" smtClean="0"/>
          </a:p>
          <a:p>
            <a:r>
              <a:rPr lang="en-IN" sz="1800" dirty="0" smtClean="0"/>
              <a:t>To run test use </a:t>
            </a:r>
            <a:r>
              <a:rPr lang="en-IN" sz="1800" b="1" dirty="0" smtClean="0"/>
              <a:t>mocha test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849" y="2758895"/>
            <a:ext cx="641985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33688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15153" y="901518"/>
            <a:ext cx="10818253" cy="1200329"/>
          </a:xfrm>
          <a:prstGeom prst="rect">
            <a:avLst/>
          </a:prstGeom>
          <a:noFill/>
        </p:spPr>
        <p:txBody>
          <a:bodyPr wrap="square" rtlCol="0">
            <a:spAutoFit/>
          </a:bodyPr>
          <a:lstStyle/>
          <a:p>
            <a:r>
              <a:rPr lang="en-IN" sz="1800" b="1" dirty="0" smtClean="0"/>
              <a:t>Testing REST Service with Chai-http</a:t>
            </a:r>
          </a:p>
          <a:p>
            <a:endParaRPr lang="en-IN" sz="1800" b="1" dirty="0"/>
          </a:p>
          <a:p>
            <a:r>
              <a:rPr lang="en-IN" sz="1800" b="1" dirty="0" smtClean="0"/>
              <a:t>Install Chai-Http using </a:t>
            </a:r>
            <a:r>
              <a:rPr lang="en-IN" sz="1800" b="1" dirty="0" smtClean="0">
                <a:sym typeface="Wingdings" panose="05000000000000000000" pitchFamily="2" charset="2"/>
              </a:rPr>
              <a:t> npm install chai-http</a:t>
            </a:r>
          </a:p>
          <a:p>
            <a:r>
              <a:rPr lang="en-IN" sz="1800" dirty="0" smtClean="0">
                <a:sym typeface="Wingdings" panose="05000000000000000000" pitchFamily="2" charset="2"/>
              </a:rPr>
              <a:t>Create new file called “RestAPITest.js” in test folder and add following code:</a:t>
            </a:r>
            <a:endParaRPr lang="en-IN" sz="1800" dirty="0" smtClean="0"/>
          </a:p>
        </p:txBody>
      </p:sp>
      <p:sp>
        <p:nvSpPr>
          <p:cNvPr id="3" name="TextBox 2"/>
          <p:cNvSpPr txBox="1"/>
          <p:nvPr/>
        </p:nvSpPr>
        <p:spPr>
          <a:xfrm>
            <a:off x="605306" y="2150765"/>
            <a:ext cx="9865217" cy="4524315"/>
          </a:xfrm>
          <a:prstGeom prst="rect">
            <a:avLst/>
          </a:prstGeom>
          <a:solidFill>
            <a:schemeClr val="bg1">
              <a:lumMod val="50000"/>
            </a:schemeClr>
          </a:solidFill>
        </p:spPr>
        <p:txBody>
          <a:bodyPr wrap="square" rtlCol="0">
            <a:spAutoFit/>
          </a:bodyPr>
          <a:lstStyle/>
          <a:p>
            <a:r>
              <a:rPr lang="en-IN" sz="1600" b="1" dirty="0">
                <a:solidFill>
                  <a:schemeClr val="bg1"/>
                </a:solidFill>
              </a:rPr>
              <a:t>var chai = require('chai');</a:t>
            </a:r>
          </a:p>
          <a:p>
            <a:r>
              <a:rPr lang="en-IN" sz="1600" b="1" dirty="0">
                <a:solidFill>
                  <a:srgbClr val="92D050"/>
                </a:solidFill>
              </a:rPr>
              <a:t>var should = </a:t>
            </a:r>
            <a:r>
              <a:rPr lang="en-IN" sz="1600" b="1" dirty="0" err="1">
                <a:solidFill>
                  <a:srgbClr val="92D050"/>
                </a:solidFill>
              </a:rPr>
              <a:t>chai.should</a:t>
            </a:r>
            <a:r>
              <a:rPr lang="en-IN" sz="1600" b="1" dirty="0">
                <a:solidFill>
                  <a:srgbClr val="92D050"/>
                </a:solidFill>
              </a:rPr>
              <a:t>();</a:t>
            </a:r>
          </a:p>
          <a:p>
            <a:r>
              <a:rPr lang="en-IN" sz="1600" b="1" dirty="0">
                <a:solidFill>
                  <a:schemeClr val="bg1"/>
                </a:solidFill>
              </a:rPr>
              <a:t>var </a:t>
            </a:r>
            <a:r>
              <a:rPr lang="en-IN" sz="1600" b="1" dirty="0" err="1">
                <a:solidFill>
                  <a:schemeClr val="bg1"/>
                </a:solidFill>
              </a:rPr>
              <a:t>chaiHttp</a:t>
            </a:r>
            <a:r>
              <a:rPr lang="en-IN" sz="1600" b="1" dirty="0">
                <a:solidFill>
                  <a:schemeClr val="bg1"/>
                </a:solidFill>
              </a:rPr>
              <a:t> = require('chai-http');</a:t>
            </a:r>
          </a:p>
          <a:p>
            <a:r>
              <a:rPr lang="en-IN" sz="1600" b="1" dirty="0" err="1">
                <a:solidFill>
                  <a:schemeClr val="bg1"/>
                </a:solidFill>
              </a:rPr>
              <a:t>chai.use</a:t>
            </a:r>
            <a:r>
              <a:rPr lang="en-IN" sz="1600" b="1" dirty="0">
                <a:solidFill>
                  <a:schemeClr val="bg1"/>
                </a:solidFill>
              </a:rPr>
              <a:t>(</a:t>
            </a:r>
            <a:r>
              <a:rPr lang="en-IN" sz="1600" b="1" dirty="0" err="1">
                <a:solidFill>
                  <a:schemeClr val="bg1"/>
                </a:solidFill>
              </a:rPr>
              <a:t>chaiHttp</a:t>
            </a:r>
            <a:r>
              <a:rPr lang="en-IN" sz="1600" b="1" dirty="0">
                <a:solidFill>
                  <a:schemeClr val="bg1"/>
                </a:solidFill>
              </a:rPr>
              <a:t>);</a:t>
            </a:r>
          </a:p>
          <a:p>
            <a:endParaRPr lang="en-IN" sz="1600" b="1" dirty="0">
              <a:solidFill>
                <a:schemeClr val="bg1"/>
              </a:solidFill>
            </a:endParaRPr>
          </a:p>
          <a:p>
            <a:r>
              <a:rPr lang="en-IN" sz="1600" b="1" dirty="0">
                <a:solidFill>
                  <a:schemeClr val="bg1"/>
                </a:solidFill>
              </a:rPr>
              <a:t>var server = require('./../app');</a:t>
            </a:r>
          </a:p>
          <a:p>
            <a:endParaRPr lang="en-IN" sz="1600" b="1" dirty="0">
              <a:solidFill>
                <a:schemeClr val="bg1"/>
              </a:solidFill>
            </a:endParaRPr>
          </a:p>
          <a:p>
            <a:r>
              <a:rPr lang="en-IN" sz="1600" b="1" dirty="0">
                <a:solidFill>
                  <a:schemeClr val="bg1"/>
                </a:solidFill>
              </a:rPr>
              <a:t>describe('Get /</a:t>
            </a:r>
            <a:r>
              <a:rPr lang="en-IN" sz="1600" b="1" dirty="0" err="1">
                <a:solidFill>
                  <a:schemeClr val="bg1"/>
                </a:solidFill>
              </a:rPr>
              <a:t>api</a:t>
            </a:r>
            <a:r>
              <a:rPr lang="en-IN" sz="1600" b="1" dirty="0">
                <a:solidFill>
                  <a:schemeClr val="bg1"/>
                </a:solidFill>
              </a:rPr>
              <a:t>/employees', function() {</a:t>
            </a:r>
          </a:p>
          <a:p>
            <a:r>
              <a:rPr lang="en-IN" sz="1600" b="1" dirty="0">
                <a:solidFill>
                  <a:schemeClr val="bg1"/>
                </a:solidFill>
              </a:rPr>
              <a:t>    it('should return employees form EMP_DTL Table', function(done) {</a:t>
            </a:r>
          </a:p>
          <a:p>
            <a:r>
              <a:rPr lang="en-IN" sz="1600" b="1" dirty="0">
                <a:solidFill>
                  <a:schemeClr val="bg1"/>
                </a:solidFill>
              </a:rPr>
              <a:t>      </a:t>
            </a:r>
            <a:r>
              <a:rPr lang="en-IN" sz="1600" b="1" dirty="0" err="1">
                <a:solidFill>
                  <a:schemeClr val="bg1"/>
                </a:solidFill>
              </a:rPr>
              <a:t>chai.request</a:t>
            </a:r>
            <a:r>
              <a:rPr lang="en-IN" sz="1600" b="1" dirty="0">
                <a:solidFill>
                  <a:schemeClr val="bg1"/>
                </a:solidFill>
              </a:rPr>
              <a:t>(server)</a:t>
            </a:r>
          </a:p>
          <a:p>
            <a:r>
              <a:rPr lang="en-IN" sz="1600" b="1" dirty="0">
                <a:solidFill>
                  <a:schemeClr val="bg1"/>
                </a:solidFill>
              </a:rPr>
              <a:t>      .get('/</a:t>
            </a:r>
            <a:r>
              <a:rPr lang="en-IN" sz="1600" b="1" dirty="0" err="1">
                <a:solidFill>
                  <a:schemeClr val="bg1"/>
                </a:solidFill>
              </a:rPr>
              <a:t>api</a:t>
            </a:r>
            <a:r>
              <a:rPr lang="en-IN" sz="1600" b="1" dirty="0">
                <a:solidFill>
                  <a:schemeClr val="bg1"/>
                </a:solidFill>
              </a:rPr>
              <a:t>/employees')</a:t>
            </a:r>
          </a:p>
          <a:p>
            <a:r>
              <a:rPr lang="en-IN" sz="1600" b="1" dirty="0">
                <a:solidFill>
                  <a:schemeClr val="bg1"/>
                </a:solidFill>
              </a:rPr>
              <a:t>      .end(function(err, res) {</a:t>
            </a:r>
          </a:p>
          <a:p>
            <a:r>
              <a:rPr lang="en-IN" sz="1600" b="1" dirty="0">
                <a:solidFill>
                  <a:schemeClr val="bg1"/>
                </a:solidFill>
              </a:rPr>
              <a:t>        </a:t>
            </a:r>
            <a:r>
              <a:rPr lang="en-IN" sz="1600" b="1" dirty="0" err="1">
                <a:solidFill>
                  <a:schemeClr val="bg1"/>
                </a:solidFill>
              </a:rPr>
              <a:t>res.status.should.equal</a:t>
            </a:r>
            <a:r>
              <a:rPr lang="en-IN" sz="1600" b="1" dirty="0">
                <a:solidFill>
                  <a:schemeClr val="bg1"/>
                </a:solidFill>
              </a:rPr>
              <a:t>(200);</a:t>
            </a:r>
          </a:p>
          <a:p>
            <a:r>
              <a:rPr lang="en-IN" sz="1600" b="1" dirty="0">
                <a:solidFill>
                  <a:schemeClr val="bg1"/>
                </a:solidFill>
              </a:rPr>
              <a:t>        </a:t>
            </a:r>
            <a:r>
              <a:rPr lang="en-IN" sz="1600" b="1" dirty="0" err="1">
                <a:solidFill>
                  <a:schemeClr val="bg1"/>
                </a:solidFill>
              </a:rPr>
              <a:t>res.text.should.contain</a:t>
            </a:r>
            <a:r>
              <a:rPr lang="en-IN" sz="1600" b="1" dirty="0">
                <a:solidFill>
                  <a:schemeClr val="bg1"/>
                </a:solidFill>
              </a:rPr>
              <a:t>('Sumeet Muchhal');</a:t>
            </a:r>
          </a:p>
          <a:p>
            <a:r>
              <a:rPr lang="en-IN" sz="1600" b="1" dirty="0">
                <a:solidFill>
                  <a:schemeClr val="bg1"/>
                </a:solidFill>
              </a:rPr>
              <a:t>        done();</a:t>
            </a:r>
          </a:p>
          <a:p>
            <a:r>
              <a:rPr lang="en-IN" sz="1600" b="1" dirty="0">
                <a:solidFill>
                  <a:schemeClr val="bg1"/>
                </a:solidFill>
              </a:rPr>
              <a:t>      });</a:t>
            </a:r>
          </a:p>
          <a:p>
            <a:r>
              <a:rPr lang="en-IN" sz="1600" b="1" dirty="0">
                <a:solidFill>
                  <a:schemeClr val="bg1"/>
                </a:solidFill>
              </a:rPr>
              <a:t>    });</a:t>
            </a:r>
          </a:p>
          <a:p>
            <a:r>
              <a:rPr lang="en-IN" sz="1600" b="1" dirty="0">
                <a:solidFill>
                  <a:schemeClr val="bg1"/>
                </a:solidFill>
              </a:rPr>
              <a:t>  });</a:t>
            </a:r>
          </a:p>
        </p:txBody>
      </p:sp>
    </p:spTree>
    <p:extLst>
      <p:ext uri="{BB962C8B-B14F-4D97-AF65-F5344CB8AC3E}">
        <p14:creationId xmlns:p14="http://schemas.microsoft.com/office/powerpoint/2010/main" val="32550648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Node.js</a:t>
            </a:r>
            <a:endParaRPr lang="en-IN" dirty="0"/>
          </a:p>
        </p:txBody>
      </p:sp>
      <p:sp>
        <p:nvSpPr>
          <p:cNvPr id="2" name="TextBox 1"/>
          <p:cNvSpPr txBox="1"/>
          <p:nvPr/>
        </p:nvSpPr>
        <p:spPr>
          <a:xfrm>
            <a:off x="515153" y="898528"/>
            <a:ext cx="10818253" cy="2585323"/>
          </a:xfrm>
          <a:prstGeom prst="rect">
            <a:avLst/>
          </a:prstGeom>
          <a:noFill/>
        </p:spPr>
        <p:txBody>
          <a:bodyPr wrap="square" rtlCol="0">
            <a:spAutoFit/>
          </a:bodyPr>
          <a:lstStyle/>
          <a:p>
            <a:r>
              <a:rPr lang="en-IN" sz="1800" b="1" dirty="0" smtClean="0"/>
              <a:t>Assignment</a:t>
            </a:r>
          </a:p>
          <a:p>
            <a:endParaRPr lang="en-IN" sz="1800" b="1" dirty="0"/>
          </a:p>
          <a:p>
            <a:r>
              <a:rPr lang="en-IN" sz="1800" dirty="0" smtClean="0"/>
              <a:t>Write test for:</a:t>
            </a:r>
          </a:p>
          <a:p>
            <a:endParaRPr lang="en-IN" sz="1800" dirty="0" smtClean="0"/>
          </a:p>
          <a:p>
            <a:pPr marL="285750" indent="-285750">
              <a:buFont typeface="Wingdings" panose="05000000000000000000" pitchFamily="2" charset="2"/>
              <a:buChar char="Ø"/>
            </a:pPr>
            <a:r>
              <a:rPr lang="en-IN" sz="1800" dirty="0" err="1" smtClean="0"/>
              <a:t>updateEmployee</a:t>
            </a:r>
            <a:endParaRPr lang="en-IN" sz="1800" dirty="0" smtClean="0"/>
          </a:p>
          <a:p>
            <a:pPr marL="285750" indent="-285750">
              <a:buFont typeface="Wingdings" panose="05000000000000000000" pitchFamily="2" charset="2"/>
              <a:buChar char="Ø"/>
            </a:pPr>
            <a:r>
              <a:rPr lang="en-IN" sz="1800" dirty="0" err="1" smtClean="0"/>
              <a:t>addEmployee</a:t>
            </a:r>
            <a:endParaRPr lang="en-IN" sz="1800" dirty="0" smtClean="0"/>
          </a:p>
          <a:p>
            <a:pPr marL="285750" indent="-285750">
              <a:buFont typeface="Wingdings" panose="05000000000000000000" pitchFamily="2" charset="2"/>
              <a:buChar char="Ø"/>
            </a:pPr>
            <a:r>
              <a:rPr lang="en-IN" sz="1800" dirty="0" err="1" smtClean="0"/>
              <a:t>singleEmployee</a:t>
            </a:r>
            <a:endParaRPr lang="en-IN" sz="1800" dirty="0" smtClean="0"/>
          </a:p>
          <a:p>
            <a:pPr marL="285750" indent="-285750">
              <a:buFont typeface="Wingdings" panose="05000000000000000000" pitchFamily="2" charset="2"/>
              <a:buChar char="Ø"/>
            </a:pPr>
            <a:r>
              <a:rPr lang="en-IN" sz="1800" dirty="0" err="1" smtClean="0"/>
              <a:t>deleteEmployee</a:t>
            </a:r>
            <a:endParaRPr lang="en-IN" sz="1800" dirty="0" smtClean="0"/>
          </a:p>
          <a:p>
            <a:pPr marL="285750" indent="-285750">
              <a:buFont typeface="Wingdings" panose="05000000000000000000" pitchFamily="2" charset="2"/>
              <a:buChar char="Ø"/>
            </a:pPr>
            <a:r>
              <a:rPr lang="en-IN" sz="1800" smtClean="0"/>
              <a:t>Error Handling</a:t>
            </a:r>
            <a:endParaRPr lang="en-IN" sz="1800" dirty="0" smtClean="0"/>
          </a:p>
        </p:txBody>
      </p:sp>
    </p:spTree>
    <p:extLst>
      <p:ext uri="{BB962C8B-B14F-4D97-AF65-F5344CB8AC3E}">
        <p14:creationId xmlns:p14="http://schemas.microsoft.com/office/powerpoint/2010/main" val="351151286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6554" y="1648496"/>
            <a:ext cx="4494727" cy="584775"/>
          </a:xfrm>
          <a:prstGeom prst="rect">
            <a:avLst/>
          </a:prstGeom>
          <a:noFill/>
        </p:spPr>
        <p:txBody>
          <a:bodyPr wrap="square" rtlCol="0">
            <a:spAutoFit/>
          </a:bodyPr>
          <a:lstStyle/>
          <a:p>
            <a:r>
              <a:rPr lang="en-IN" sz="3200" b="1" dirty="0" smtClean="0">
                <a:solidFill>
                  <a:srgbClr val="005BA1"/>
                </a:solidFill>
                <a:latin typeface="+mj-lt"/>
              </a:rPr>
              <a:t>Thank you!</a:t>
            </a:r>
            <a:endParaRPr lang="en-IN" sz="3200" b="1" dirty="0">
              <a:solidFill>
                <a:srgbClr val="005BA1"/>
              </a:solidFill>
              <a:latin typeface="+mj-lt"/>
            </a:endParaRPr>
          </a:p>
        </p:txBody>
      </p:sp>
    </p:spTree>
    <p:extLst>
      <p:ext uri="{BB962C8B-B14F-4D97-AF65-F5344CB8AC3E}">
        <p14:creationId xmlns:p14="http://schemas.microsoft.com/office/powerpoint/2010/main" val="574794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Node.js</a:t>
            </a:r>
            <a:endParaRPr lang="en-IN" dirty="0"/>
          </a:p>
        </p:txBody>
      </p:sp>
      <p:sp>
        <p:nvSpPr>
          <p:cNvPr id="2" name="TextBox 1"/>
          <p:cNvSpPr txBox="1"/>
          <p:nvPr/>
        </p:nvSpPr>
        <p:spPr>
          <a:xfrm>
            <a:off x="503777" y="888640"/>
            <a:ext cx="10752360" cy="1200329"/>
          </a:xfrm>
          <a:prstGeom prst="rect">
            <a:avLst/>
          </a:prstGeom>
          <a:noFill/>
        </p:spPr>
        <p:txBody>
          <a:bodyPr wrap="square" rtlCol="0">
            <a:spAutoFit/>
          </a:bodyPr>
          <a:lstStyle/>
          <a:p>
            <a:r>
              <a:rPr lang="en-IN" sz="1800" b="1" dirty="0">
                <a:solidFill>
                  <a:srgbClr val="F58223"/>
                </a:solidFill>
              </a:rPr>
              <a:t>Non-Blocking I/O</a:t>
            </a:r>
          </a:p>
          <a:p>
            <a:r>
              <a:rPr lang="en-IN" sz="1800" b="1" dirty="0">
                <a:solidFill>
                  <a:srgbClr val="F58223"/>
                </a:solidFill>
              </a:rPr>
              <a:t/>
            </a:r>
            <a:br>
              <a:rPr lang="en-IN" sz="1800" b="1" dirty="0">
                <a:solidFill>
                  <a:srgbClr val="F58223"/>
                </a:solidFill>
              </a:rPr>
            </a:br>
            <a:r>
              <a:rPr lang="en-IN" sz="1800" dirty="0"/>
              <a:t>Our previous example re-written for a non-blocking I/O model allows for multiple I/O calls to be performed without halting the execution of the program. Instead, these calls run independently.</a:t>
            </a:r>
          </a:p>
        </p:txBody>
      </p:sp>
      <p:sp>
        <p:nvSpPr>
          <p:cNvPr id="9" name="TextBox 8"/>
          <p:cNvSpPr txBox="1"/>
          <p:nvPr/>
        </p:nvSpPr>
        <p:spPr>
          <a:xfrm>
            <a:off x="528033" y="2369708"/>
            <a:ext cx="6722773" cy="3108543"/>
          </a:xfrm>
          <a:prstGeom prst="rect">
            <a:avLst/>
          </a:prstGeom>
          <a:solidFill>
            <a:schemeClr val="bg1">
              <a:lumMod val="65000"/>
            </a:schemeClr>
          </a:solidFill>
        </p:spPr>
        <p:txBody>
          <a:bodyPr wrap="square" rtlCol="0">
            <a:spAutoFit/>
          </a:bodyPr>
          <a:lstStyle/>
          <a:p>
            <a:r>
              <a:rPr lang="en-IN" sz="1400" dirty="0" smtClean="0"/>
              <a:t>//requesting </a:t>
            </a:r>
            <a:r>
              <a:rPr lang="en-IN" sz="1400" dirty="0"/>
              <a:t>drinks for table 1 and moving on...</a:t>
            </a:r>
          </a:p>
          <a:p>
            <a:r>
              <a:rPr lang="en-IN" sz="1400" dirty="0" err="1"/>
              <a:t>requestDrinksNonBlocking</a:t>
            </a:r>
            <a:r>
              <a:rPr lang="en-IN" sz="1400" dirty="0"/>
              <a:t>(['Coke', 'Tea', 'Water'], function(drinks){</a:t>
            </a:r>
          </a:p>
          <a:p>
            <a:r>
              <a:rPr lang="en-IN" sz="1400" dirty="0"/>
              <a:t>  return </a:t>
            </a:r>
            <a:r>
              <a:rPr lang="en-IN" sz="1400" dirty="0" err="1"/>
              <a:t>serveOrder</a:t>
            </a:r>
            <a:r>
              <a:rPr lang="en-IN" sz="1400" dirty="0"/>
              <a:t>(drinks);</a:t>
            </a:r>
          </a:p>
          <a:p>
            <a:r>
              <a:rPr lang="en-IN" sz="1400" dirty="0"/>
              <a:t>});</a:t>
            </a:r>
          </a:p>
          <a:p>
            <a:endParaRPr lang="en-IN" sz="1400" dirty="0"/>
          </a:p>
          <a:p>
            <a:r>
              <a:rPr lang="en-IN" sz="1400" dirty="0"/>
              <a:t>// requesting drinks for table 2 and moving on...</a:t>
            </a:r>
          </a:p>
          <a:p>
            <a:r>
              <a:rPr lang="en-IN" sz="1400" dirty="0" err="1"/>
              <a:t>requestDrinksNonBlocking</a:t>
            </a:r>
            <a:r>
              <a:rPr lang="en-IN" sz="1400" dirty="0"/>
              <a:t>(['Beer', 'Scotch', 'Vodka'], function(drinks){</a:t>
            </a:r>
          </a:p>
          <a:p>
            <a:r>
              <a:rPr lang="en-IN" sz="1400" dirty="0"/>
              <a:t>  return </a:t>
            </a:r>
            <a:r>
              <a:rPr lang="en-IN" sz="1400" dirty="0" err="1"/>
              <a:t>serveOrder</a:t>
            </a:r>
            <a:r>
              <a:rPr lang="en-IN" sz="1400" dirty="0"/>
              <a:t>(drinks);</a:t>
            </a:r>
          </a:p>
          <a:p>
            <a:r>
              <a:rPr lang="en-IN" sz="1400" dirty="0"/>
              <a:t>});</a:t>
            </a:r>
          </a:p>
          <a:p>
            <a:endParaRPr lang="en-IN" sz="1400" dirty="0"/>
          </a:p>
          <a:p>
            <a:r>
              <a:rPr lang="en-IN" sz="1400" dirty="0"/>
              <a:t>// requesting food for table 1 and moving on...</a:t>
            </a:r>
          </a:p>
          <a:p>
            <a:r>
              <a:rPr lang="en-IN" sz="1400" dirty="0" err="1"/>
              <a:t>requestFoodNonBlocking</a:t>
            </a:r>
            <a:r>
              <a:rPr lang="en-IN" sz="1400" dirty="0"/>
              <a:t>(['Burger', 'Salad', 'Pizza'], function(food){</a:t>
            </a:r>
          </a:p>
          <a:p>
            <a:r>
              <a:rPr lang="en-IN" sz="1400" dirty="0"/>
              <a:t>  return </a:t>
            </a:r>
            <a:r>
              <a:rPr lang="en-IN" sz="1400" dirty="0" err="1"/>
              <a:t>serveOrder</a:t>
            </a:r>
            <a:r>
              <a:rPr lang="en-IN" sz="1400" dirty="0"/>
              <a:t>(food);</a:t>
            </a:r>
          </a:p>
          <a:p>
            <a:r>
              <a:rPr lang="en-IN" sz="1400" dirty="0"/>
              <a:t>});</a:t>
            </a:r>
            <a:endParaRPr lang="en-IN" dirty="0"/>
          </a:p>
        </p:txBody>
      </p:sp>
      <p:sp>
        <p:nvSpPr>
          <p:cNvPr id="10" name="TextBox 9"/>
          <p:cNvSpPr txBox="1"/>
          <p:nvPr/>
        </p:nvSpPr>
        <p:spPr>
          <a:xfrm>
            <a:off x="7456868" y="2408343"/>
            <a:ext cx="3799269" cy="1754326"/>
          </a:xfrm>
          <a:prstGeom prst="rect">
            <a:avLst/>
          </a:prstGeom>
          <a:noFill/>
        </p:spPr>
        <p:txBody>
          <a:bodyPr wrap="square" rtlCol="0">
            <a:spAutoFit/>
          </a:bodyPr>
          <a:lstStyle/>
          <a:p>
            <a:r>
              <a:rPr lang="en-IN" sz="1800" dirty="0"/>
              <a:t>The callback functions passed as arguments are invoked asynchronously when the return value from their respective I/O calls are available. This looks like a much better restaurant to go to!</a:t>
            </a:r>
          </a:p>
        </p:txBody>
      </p:sp>
      <p:sp>
        <p:nvSpPr>
          <p:cNvPr id="3" name="TextBox 2"/>
          <p:cNvSpPr txBox="1"/>
          <p:nvPr/>
        </p:nvSpPr>
        <p:spPr>
          <a:xfrm>
            <a:off x="465139" y="5898524"/>
            <a:ext cx="9958847" cy="369332"/>
          </a:xfrm>
          <a:prstGeom prst="rect">
            <a:avLst/>
          </a:prstGeom>
          <a:noFill/>
        </p:spPr>
        <p:txBody>
          <a:bodyPr wrap="square" rtlCol="0">
            <a:spAutoFit/>
          </a:bodyPr>
          <a:lstStyle/>
          <a:p>
            <a:r>
              <a:rPr lang="en-IN" sz="1800" dirty="0" smtClean="0">
                <a:solidFill>
                  <a:srgbClr val="FF0000"/>
                </a:solidFill>
              </a:rPr>
              <a:t>Let’s complete this program to understand the concept in detail.</a:t>
            </a:r>
            <a:endParaRPr lang="en-IN" sz="1800" dirty="0">
              <a:solidFill>
                <a:srgbClr val="FF0000"/>
              </a:solidFill>
            </a:endParaRPr>
          </a:p>
        </p:txBody>
      </p:sp>
    </p:spTree>
    <p:extLst>
      <p:ext uri="{BB962C8B-B14F-4D97-AF65-F5344CB8AC3E}">
        <p14:creationId xmlns:p14="http://schemas.microsoft.com/office/powerpoint/2010/main" val="2625816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Node.js</a:t>
            </a:r>
            <a:endParaRPr lang="en-IN" dirty="0"/>
          </a:p>
        </p:txBody>
      </p:sp>
      <p:sp>
        <p:nvSpPr>
          <p:cNvPr id="2" name="TextBox 1"/>
          <p:cNvSpPr txBox="1"/>
          <p:nvPr/>
        </p:nvSpPr>
        <p:spPr>
          <a:xfrm>
            <a:off x="503777" y="888640"/>
            <a:ext cx="10752360" cy="2862322"/>
          </a:xfrm>
          <a:prstGeom prst="rect">
            <a:avLst/>
          </a:prstGeom>
          <a:noFill/>
        </p:spPr>
        <p:txBody>
          <a:bodyPr wrap="square" rtlCol="0">
            <a:spAutoFit/>
          </a:bodyPr>
          <a:lstStyle/>
          <a:p>
            <a:r>
              <a:rPr lang="en-IN" sz="1800" b="1" dirty="0">
                <a:solidFill>
                  <a:srgbClr val="F58223"/>
                </a:solidFill>
              </a:rPr>
              <a:t>The Event Loop</a:t>
            </a:r>
          </a:p>
          <a:p>
            <a:r>
              <a:rPr lang="en-IN" sz="1800" b="1" dirty="0">
                <a:solidFill>
                  <a:srgbClr val="F58223"/>
                </a:solidFill>
              </a:rPr>
              <a:t/>
            </a:r>
            <a:br>
              <a:rPr lang="en-IN" sz="1800" b="1" dirty="0">
                <a:solidFill>
                  <a:srgbClr val="F58223"/>
                </a:solidFill>
              </a:rPr>
            </a:br>
            <a:r>
              <a:rPr lang="en-IN" sz="1800" dirty="0"/>
              <a:t>Now that we’ve seen how to write non-blocking Node.js code, let’s take a look at the missing piece of the puzzle. This is the part responsible for actually invoking the callbacks: the event loop.</a:t>
            </a:r>
          </a:p>
          <a:p>
            <a:endParaRPr lang="en-IN" sz="1800" dirty="0"/>
          </a:p>
          <a:p>
            <a:r>
              <a:rPr lang="en-IN" sz="1800" dirty="0"/>
              <a:t>When non-blocking I/O calls are complete and their return value is available, they emit an event</a:t>
            </a:r>
            <a:r>
              <a:rPr lang="en-IN" sz="1800" dirty="0" smtClean="0"/>
              <a:t>.</a:t>
            </a:r>
          </a:p>
          <a:p>
            <a:endParaRPr lang="en-IN" sz="1800" dirty="0"/>
          </a:p>
          <a:p>
            <a:r>
              <a:rPr lang="en-IN" sz="1800" dirty="0"/>
              <a:t>As we’ve seen in our previous example, we simply pass functions as callback arguments to Node’s non-blocking functions. These callbacks are invoked when the return value from their current I/O calls are available and the proper events are emitted.</a:t>
            </a:r>
          </a:p>
        </p:txBody>
      </p:sp>
      <p:pic>
        <p:nvPicPr>
          <p:cNvPr id="6146" name="Picture 2" descr="C:\Users\sumeetm\Desktop\event_lo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995" y="3982781"/>
            <a:ext cx="7620000" cy="2211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903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PPT-Template-12-07-final">
  <a:themeElements>
    <a:clrScheme name="YASH Colors 2015">
      <a:dk1>
        <a:srgbClr val="4F4F4F"/>
      </a:dk1>
      <a:lt1>
        <a:sysClr val="window" lastClr="FFFFFF"/>
      </a:lt1>
      <a:dk2>
        <a:srgbClr val="009247"/>
      </a:dk2>
      <a:lt2>
        <a:srgbClr val="EFCE4A"/>
      </a:lt2>
      <a:accent1>
        <a:srgbClr val="D4342C"/>
      </a:accent1>
      <a:accent2>
        <a:srgbClr val="005BA1"/>
      </a:accent2>
      <a:accent3>
        <a:srgbClr val="A89044"/>
      </a:accent3>
      <a:accent4>
        <a:srgbClr val="9FCC3B"/>
      </a:accent4>
      <a:accent5>
        <a:srgbClr val="F58220"/>
      </a:accent5>
      <a:accent6>
        <a:srgbClr val="808080"/>
      </a:accent6>
      <a:hlink>
        <a:srgbClr val="544694"/>
      </a:hlink>
      <a:folHlink>
        <a:srgbClr val="32C0F0"/>
      </a:folHlink>
    </a:clrScheme>
    <a:fontScheme name="YASH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YASH Technologies Office Theme" id="{E1038A1C-3F56-4F66-9502-3BD6A32BADEA}" vid="{CA2C0D1C-CE09-490E-9901-E5F538ABAA3D}"/>
    </a:ext>
  </a:extLst>
</a:theme>
</file>

<file path=ppt/theme/theme2.xml><?xml version="1.0" encoding="utf-8"?>
<a:theme xmlns:a="http://schemas.openxmlformats.org/drawingml/2006/main" name="1_PPT-Template-250516">
  <a:themeElements>
    <a:clrScheme name="YASH Colors 2015">
      <a:dk1>
        <a:srgbClr val="4F4F4F"/>
      </a:dk1>
      <a:lt1>
        <a:sysClr val="window" lastClr="FFFFFF"/>
      </a:lt1>
      <a:dk2>
        <a:srgbClr val="009247"/>
      </a:dk2>
      <a:lt2>
        <a:srgbClr val="EFCE4A"/>
      </a:lt2>
      <a:accent1>
        <a:srgbClr val="D4342C"/>
      </a:accent1>
      <a:accent2>
        <a:srgbClr val="005BA1"/>
      </a:accent2>
      <a:accent3>
        <a:srgbClr val="A89044"/>
      </a:accent3>
      <a:accent4>
        <a:srgbClr val="9FCC3B"/>
      </a:accent4>
      <a:accent5>
        <a:srgbClr val="F58220"/>
      </a:accent5>
      <a:accent6>
        <a:srgbClr val="808080"/>
      </a:accent6>
      <a:hlink>
        <a:srgbClr val="544694"/>
      </a:hlink>
      <a:folHlink>
        <a:srgbClr val="32C0F0"/>
      </a:folHlink>
    </a:clrScheme>
    <a:fontScheme name="YASH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YASH Technologies Office Theme" id="{E1038A1C-3F56-4F66-9502-3BD6A32BADEA}" vid="{CA2C0D1C-CE09-490E-9901-E5F538ABAA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Corporate-PPT-Template-12-07-final</Template>
  <TotalTime>9382</TotalTime>
  <Words>3655</Words>
  <Application>Microsoft Office PowerPoint</Application>
  <PresentationFormat>Custom</PresentationFormat>
  <Paragraphs>839</Paragraphs>
  <Slides>75</Slides>
  <Notes>0</Notes>
  <HiddenSlides>0</HiddenSlides>
  <MMClips>0</MMClips>
  <ScaleCrop>false</ScaleCrop>
  <HeadingPairs>
    <vt:vector size="4" baseType="variant">
      <vt:variant>
        <vt:lpstr>Theme</vt:lpstr>
      </vt:variant>
      <vt:variant>
        <vt:i4>2</vt:i4>
      </vt:variant>
      <vt:variant>
        <vt:lpstr>Slide Titles</vt:lpstr>
      </vt:variant>
      <vt:variant>
        <vt:i4>75</vt:i4>
      </vt:variant>
    </vt:vector>
  </HeadingPairs>
  <TitlesOfParts>
    <vt:vector size="77" baseType="lpstr">
      <vt:lpstr>Corporate-PPT-Template-12-07-final</vt:lpstr>
      <vt:lpstr>1_PPT-Template-250516</vt:lpstr>
      <vt:lpstr>PowerPoint Presentation</vt:lpstr>
      <vt:lpstr>Node.js</vt:lpstr>
      <vt:lpstr>Node.js</vt:lpstr>
      <vt:lpstr>Node.js</vt:lpstr>
      <vt:lpstr>Node.js</vt:lpstr>
      <vt:lpstr>Node.js</vt:lpstr>
      <vt:lpstr>Node.js</vt:lpstr>
      <vt:lpstr>Node.js</vt:lpstr>
      <vt:lpstr>Node.js</vt:lpstr>
      <vt:lpstr>Node.js</vt:lpstr>
      <vt:lpstr>Installation Steps</vt:lpstr>
      <vt:lpstr>Test it!</vt:lpstr>
      <vt:lpstr>How to update Node and NPM</vt:lpstr>
      <vt:lpstr>How to Uninstall Node and NPM</vt:lpstr>
      <vt:lpstr>Node.js First Example</vt:lpstr>
      <vt:lpstr>Node.js First Example</vt:lpstr>
      <vt:lpstr>Node.js Console</vt:lpstr>
      <vt:lpstr>Node.js Console</vt:lpstr>
      <vt:lpstr>Node.js Console</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Node.js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Garg</dc:creator>
  <cp:lastModifiedBy>Hemant Sharma</cp:lastModifiedBy>
  <cp:revision>934</cp:revision>
  <dcterms:created xsi:type="dcterms:W3CDTF">2016-07-13T12:11:53Z</dcterms:created>
  <dcterms:modified xsi:type="dcterms:W3CDTF">2018-09-03T03:02:30Z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910615</vt:lpwstr>
  </property>
  <property fmtid="{D5CDD505-2E9C-101B-9397-08002B2CF9AE}" pid="3" name="NXPowerLiteSettings">
    <vt:lpwstr>F7000400038000</vt:lpwstr>
  </property>
  <property fmtid="{D5CDD505-2E9C-101B-9397-08002B2CF9AE}" pid="4" name="NXPowerLiteVersion">
    <vt:lpwstr>D7.0.6</vt:lpwstr>
  </property>
</Properties>
</file>